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8"/>
  </p:notesMasterIdLst>
  <p:sldIdLst>
    <p:sldId id="256" r:id="rId5"/>
    <p:sldId id="257" r:id="rId6"/>
    <p:sldId id="258" r:id="rId7"/>
    <p:sldId id="260" r:id="rId8"/>
    <p:sldId id="289" r:id="rId9"/>
    <p:sldId id="261" r:id="rId10"/>
    <p:sldId id="262" r:id="rId11"/>
    <p:sldId id="263" r:id="rId12"/>
    <p:sldId id="264" r:id="rId13"/>
    <p:sldId id="266" r:id="rId14"/>
    <p:sldId id="265" r:id="rId15"/>
    <p:sldId id="267" r:id="rId16"/>
    <p:sldId id="268" r:id="rId17"/>
    <p:sldId id="274" r:id="rId18"/>
    <p:sldId id="276" r:id="rId19"/>
    <p:sldId id="271" r:id="rId20"/>
    <p:sldId id="290" r:id="rId21"/>
    <p:sldId id="279" r:id="rId22"/>
    <p:sldId id="288" r:id="rId23"/>
    <p:sldId id="277" r:id="rId24"/>
    <p:sldId id="283" r:id="rId25"/>
    <p:sldId id="278" r:id="rId26"/>
    <p:sldId id="280" r:id="rId27"/>
    <p:sldId id="281" r:id="rId28"/>
    <p:sldId id="282" r:id="rId29"/>
    <p:sldId id="284" r:id="rId30"/>
    <p:sldId id="285" r:id="rId31"/>
    <p:sldId id="287" r:id="rId32"/>
    <p:sldId id="286" r:id="rId33"/>
    <p:sldId id="291" r:id="rId34"/>
    <p:sldId id="270" r:id="rId35"/>
    <p:sldId id="272" r:id="rId36"/>
    <p:sldId id="273" r:id="rId37"/>
  </p:sldIdLst>
  <p:sldSz cx="18288000" cy="10287000"/>
  <p:notesSz cx="6858000" cy="9144000"/>
  <p:embeddedFontLst>
    <p:embeddedFont>
      <p:font typeface="Arial Bold" panose="020B0704020202020204" pitchFamily="34" charset="0"/>
      <p:regular r:id="rId39"/>
      <p:bold r:id="rId40"/>
    </p:embeddedFont>
    <p:embeddedFont>
      <p:font typeface="Arial Bold Italics" panose="020B0604020202020204" charset="0"/>
      <p:regular r:id="rId41"/>
      <p:bold r:id="rId42"/>
      <p:italic r:id="rId43"/>
      <p:boldItalic r:id="rId44"/>
    </p:embeddedFont>
    <p:embeddedFont>
      <p:font typeface="Canva Sans" panose="020B0604020202020204" charset="0"/>
      <p:regular r:id="rId45"/>
    </p:embeddedFont>
    <p:embeddedFont>
      <p:font typeface="Canva Sans Bold" panose="020B0604020202020204" charset="0"/>
      <p:regular r:id="rId46"/>
      <p:bold r:id="rId47"/>
    </p:embeddedFont>
    <p:embeddedFont>
      <p:font typeface="Garamond Bold" panose="02020804030307010803" pitchFamily="18" charset="0"/>
      <p:regular r:id="rId48"/>
      <p:bold r:id="rId49"/>
    </p:embeddedFont>
    <p:embeddedFont>
      <p:font typeface="Poppins Bold" panose="020B0604020202020204" charset="0"/>
      <p:regular r:id="rId50"/>
      <p:bold r:id="rId51"/>
    </p:embeddedFont>
    <p:embeddedFont>
      <p:font typeface="Roboto" panose="02000000000000000000" pitchFamily="2" charset="0"/>
      <p:regular r:id="rId52"/>
      <p:bold r:id="rId53"/>
      <p:italic r:id="rId54"/>
      <p:boldItalic r:id="rId55"/>
    </p:embeddedFont>
    <p:embeddedFont>
      <p:font typeface="Roboto Bold" panose="02000000000000000000" charset="0"/>
      <p:regular r:id="rId56"/>
      <p:bold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00FD66-1252-48CA-A208-6CF16FF95A0A}" v="3" dt="2026-04-23T15:29:11.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3" autoAdjust="0"/>
    <p:restoredTop sz="25758" autoAdjust="0"/>
  </p:normalViewPr>
  <p:slideViewPr>
    <p:cSldViewPr>
      <p:cViewPr varScale="1">
        <p:scale>
          <a:sx n="16" d="100"/>
          <a:sy n="16" d="100"/>
        </p:scale>
        <p:origin x="3608" y="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font" Target="fonts/font16.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Val (DARS)" userId="ad7aa94b-7606-43f6-8ce8-4e9f48ef216e" providerId="ADAL" clId="{75170E18-E9D3-40F1-8018-DD8B68497BED}"/>
    <pc:docChg chg="undo custSel mod modSld">
      <pc:chgData name="Murphy, Val (DARS)" userId="ad7aa94b-7606-43f6-8ce8-4e9f48ef216e" providerId="ADAL" clId="{75170E18-E9D3-40F1-8018-DD8B68497BED}" dt="2026-04-23T15:29:19.012" v="214"/>
      <pc:docMkLst>
        <pc:docMk/>
      </pc:docMkLst>
      <pc:sldChg chg="modNotesTx">
        <pc:chgData name="Murphy, Val (DARS)" userId="ad7aa94b-7606-43f6-8ce8-4e9f48ef216e" providerId="ADAL" clId="{75170E18-E9D3-40F1-8018-DD8B68497BED}" dt="2026-04-23T15:27:48.681" v="207" actId="20577"/>
        <pc:sldMkLst>
          <pc:docMk/>
          <pc:sldMk cId="0" sldId="256"/>
        </pc:sldMkLst>
      </pc:sldChg>
      <pc:sldChg chg="modSp mod">
        <pc:chgData name="Murphy, Val (DARS)" userId="ad7aa94b-7606-43f6-8ce8-4e9f48ef216e" providerId="ADAL" clId="{75170E18-E9D3-40F1-8018-DD8B68497BED}" dt="2026-04-15T16:44:21.346" v="117" actId="13244"/>
        <pc:sldMkLst>
          <pc:docMk/>
          <pc:sldMk cId="0" sldId="260"/>
        </pc:sldMkLst>
        <pc:spChg chg="ord">
          <ac:chgData name="Murphy, Val (DARS)" userId="ad7aa94b-7606-43f6-8ce8-4e9f48ef216e" providerId="ADAL" clId="{75170E18-E9D3-40F1-8018-DD8B68497BED}" dt="2026-04-15T16:44:21.346" v="117" actId="13244"/>
          <ac:spMkLst>
            <pc:docMk/>
            <pc:sldMk cId="0" sldId="260"/>
            <ac:spMk id="7" creationId="{00000000-0000-0000-0000-000000000000}"/>
          </ac:spMkLst>
        </pc:spChg>
      </pc:sldChg>
      <pc:sldChg chg="modSp mod">
        <pc:chgData name="Murphy, Val (DARS)" userId="ad7aa94b-7606-43f6-8ce8-4e9f48ef216e" providerId="ADAL" clId="{75170E18-E9D3-40F1-8018-DD8B68497BED}" dt="2026-04-15T16:44:42.683" v="121" actId="13244"/>
        <pc:sldMkLst>
          <pc:docMk/>
          <pc:sldMk cId="0" sldId="261"/>
        </pc:sldMkLst>
        <pc:spChg chg="ord">
          <ac:chgData name="Murphy, Val (DARS)" userId="ad7aa94b-7606-43f6-8ce8-4e9f48ef216e" providerId="ADAL" clId="{75170E18-E9D3-40F1-8018-DD8B68497BED}" dt="2026-04-15T16:44:37.526" v="119" actId="13244"/>
          <ac:spMkLst>
            <pc:docMk/>
            <pc:sldMk cId="0" sldId="261"/>
            <ac:spMk id="5" creationId="{00000000-0000-0000-0000-000000000000}"/>
          </ac:spMkLst>
        </pc:spChg>
        <pc:spChg chg="ord">
          <ac:chgData name="Murphy, Val (DARS)" userId="ad7aa94b-7606-43f6-8ce8-4e9f48ef216e" providerId="ADAL" clId="{75170E18-E9D3-40F1-8018-DD8B68497BED}" dt="2026-04-15T16:44:42.683" v="121" actId="13244"/>
          <ac:spMkLst>
            <pc:docMk/>
            <pc:sldMk cId="0" sldId="261"/>
            <ac:spMk id="6" creationId="{00000000-0000-0000-0000-000000000000}"/>
          </ac:spMkLst>
        </pc:spChg>
        <pc:grpChg chg="ord">
          <ac:chgData name="Murphy, Val (DARS)" userId="ad7aa94b-7606-43f6-8ce8-4e9f48ef216e" providerId="ADAL" clId="{75170E18-E9D3-40F1-8018-DD8B68497BED}" dt="2026-04-15T16:44:41.358" v="120" actId="13244"/>
          <ac:grpSpMkLst>
            <pc:docMk/>
            <pc:sldMk cId="0" sldId="261"/>
            <ac:grpSpMk id="9" creationId="{00000000-0000-0000-0000-000000000000}"/>
          </ac:grpSpMkLst>
        </pc:grpChg>
      </pc:sldChg>
      <pc:sldChg chg="modSp mod modNotesTx">
        <pc:chgData name="Murphy, Val (DARS)" userId="ad7aa94b-7606-43f6-8ce8-4e9f48ef216e" providerId="ADAL" clId="{75170E18-E9D3-40F1-8018-DD8B68497BED}" dt="2026-04-23T15:28:04.358" v="210" actId="20577"/>
        <pc:sldMkLst>
          <pc:docMk/>
          <pc:sldMk cId="0" sldId="262"/>
        </pc:sldMkLst>
        <pc:spChg chg="mod ord">
          <ac:chgData name="Murphy, Val (DARS)" userId="ad7aa94b-7606-43f6-8ce8-4e9f48ef216e" providerId="ADAL" clId="{75170E18-E9D3-40F1-8018-DD8B68497BED}" dt="2026-04-15T16:45:15.642" v="126" actId="962"/>
          <ac:spMkLst>
            <pc:docMk/>
            <pc:sldMk cId="0" sldId="262"/>
            <ac:spMk id="5" creationId="{00000000-0000-0000-0000-000000000000}"/>
          </ac:spMkLst>
        </pc:spChg>
        <pc:spChg chg="ord">
          <ac:chgData name="Murphy, Val (DARS)" userId="ad7aa94b-7606-43f6-8ce8-4e9f48ef216e" providerId="ADAL" clId="{75170E18-E9D3-40F1-8018-DD8B68497BED}" dt="2026-04-15T16:45:04.992" v="123" actId="13244"/>
          <ac:spMkLst>
            <pc:docMk/>
            <pc:sldMk cId="0" sldId="262"/>
            <ac:spMk id="23" creationId="{00000000-0000-0000-0000-000000000000}"/>
          </ac:spMkLst>
        </pc:spChg>
        <pc:spChg chg="ord">
          <ac:chgData name="Murphy, Val (DARS)" userId="ad7aa94b-7606-43f6-8ce8-4e9f48ef216e" providerId="ADAL" clId="{75170E18-E9D3-40F1-8018-DD8B68497BED}" dt="2026-04-15T16:45:11.796" v="124" actId="13244"/>
          <ac:spMkLst>
            <pc:docMk/>
            <pc:sldMk cId="0" sldId="262"/>
            <ac:spMk id="25" creationId="{00000000-0000-0000-0000-000000000000}"/>
          </ac:spMkLst>
        </pc:spChg>
      </pc:sldChg>
      <pc:sldChg chg="modSp mod">
        <pc:chgData name="Murphy, Val (DARS)" userId="ad7aa94b-7606-43f6-8ce8-4e9f48ef216e" providerId="ADAL" clId="{75170E18-E9D3-40F1-8018-DD8B68497BED}" dt="2026-04-15T16:45:25.515" v="127" actId="962"/>
        <pc:sldMkLst>
          <pc:docMk/>
          <pc:sldMk cId="0" sldId="263"/>
        </pc:sldMkLst>
        <pc:spChg chg="mod">
          <ac:chgData name="Murphy, Val (DARS)" userId="ad7aa94b-7606-43f6-8ce8-4e9f48ef216e" providerId="ADAL" clId="{75170E18-E9D3-40F1-8018-DD8B68497BED}" dt="2026-04-15T16:45:25.515" v="127" actId="962"/>
          <ac:spMkLst>
            <pc:docMk/>
            <pc:sldMk cId="0" sldId="263"/>
            <ac:spMk id="8" creationId="{00000000-0000-0000-0000-000000000000}"/>
          </ac:spMkLst>
        </pc:spChg>
      </pc:sldChg>
      <pc:sldChg chg="modSp mod modNotesTx">
        <pc:chgData name="Murphy, Val (DARS)" userId="ad7aa94b-7606-43f6-8ce8-4e9f48ef216e" providerId="ADAL" clId="{75170E18-E9D3-40F1-8018-DD8B68497BED}" dt="2026-04-23T15:28:09.889" v="211" actId="20577"/>
        <pc:sldMkLst>
          <pc:docMk/>
          <pc:sldMk cId="0" sldId="264"/>
        </pc:sldMkLst>
        <pc:spChg chg="ord">
          <ac:chgData name="Murphy, Val (DARS)" userId="ad7aa94b-7606-43f6-8ce8-4e9f48ef216e" providerId="ADAL" clId="{75170E18-E9D3-40F1-8018-DD8B68497BED}" dt="2026-04-15T16:45:36.453" v="128" actId="13244"/>
          <ac:spMkLst>
            <pc:docMk/>
            <pc:sldMk cId="0" sldId="264"/>
            <ac:spMk id="12" creationId="{00000000-0000-0000-0000-000000000000}"/>
          </ac:spMkLst>
        </pc:spChg>
      </pc:sldChg>
      <pc:sldChg chg="modSp mod">
        <pc:chgData name="Murphy, Val (DARS)" userId="ad7aa94b-7606-43f6-8ce8-4e9f48ef216e" providerId="ADAL" clId="{75170E18-E9D3-40F1-8018-DD8B68497BED}" dt="2026-04-15T16:46:34.340" v="129" actId="13244"/>
        <pc:sldMkLst>
          <pc:docMk/>
          <pc:sldMk cId="0" sldId="267"/>
        </pc:sldMkLst>
        <pc:spChg chg="ord">
          <ac:chgData name="Murphy, Val (DARS)" userId="ad7aa94b-7606-43f6-8ce8-4e9f48ef216e" providerId="ADAL" clId="{75170E18-E9D3-40F1-8018-DD8B68497BED}" dt="2026-04-15T16:46:34.340" v="129" actId="13244"/>
          <ac:spMkLst>
            <pc:docMk/>
            <pc:sldMk cId="0" sldId="267"/>
            <ac:spMk id="7" creationId="{00000000-0000-0000-0000-000000000000}"/>
          </ac:spMkLst>
        </pc:spChg>
      </pc:sldChg>
      <pc:sldChg chg="modNotesTx">
        <pc:chgData name="Murphy, Val (DARS)" userId="ad7aa94b-7606-43f6-8ce8-4e9f48ef216e" providerId="ADAL" clId="{75170E18-E9D3-40F1-8018-DD8B68497BED}" dt="2026-04-23T15:28:22.615" v="212" actId="20577"/>
        <pc:sldMkLst>
          <pc:docMk/>
          <pc:sldMk cId="0" sldId="268"/>
        </pc:sldMkLst>
      </pc:sldChg>
      <pc:sldChg chg="modSp mod modNotesTx">
        <pc:chgData name="Murphy, Val (DARS)" userId="ad7aa94b-7606-43f6-8ce8-4e9f48ef216e" providerId="ADAL" clId="{75170E18-E9D3-40F1-8018-DD8B68497BED}" dt="2026-04-23T15:28:51.355" v="213" actId="20577"/>
        <pc:sldMkLst>
          <pc:docMk/>
          <pc:sldMk cId="0" sldId="270"/>
        </pc:sldMkLst>
        <pc:spChg chg="ord">
          <ac:chgData name="Murphy, Val (DARS)" userId="ad7aa94b-7606-43f6-8ce8-4e9f48ef216e" providerId="ADAL" clId="{75170E18-E9D3-40F1-8018-DD8B68497BED}" dt="2026-04-15T16:46:58.521" v="134" actId="13244"/>
          <ac:spMkLst>
            <pc:docMk/>
            <pc:sldMk cId="0" sldId="270"/>
            <ac:spMk id="10" creationId="{00000000-0000-0000-0000-000000000000}"/>
          </ac:spMkLst>
        </pc:spChg>
      </pc:sldChg>
      <pc:sldChg chg="modSp mod">
        <pc:chgData name="Murphy, Val (DARS)" userId="ad7aa94b-7606-43f6-8ce8-4e9f48ef216e" providerId="ADAL" clId="{75170E18-E9D3-40F1-8018-DD8B68497BED}" dt="2026-04-15T16:50:26.968" v="159" actId="962"/>
        <pc:sldMkLst>
          <pc:docMk/>
          <pc:sldMk cId="0" sldId="271"/>
        </pc:sldMkLst>
        <pc:spChg chg="mod ord">
          <ac:chgData name="Murphy, Val (DARS)" userId="ad7aa94b-7606-43f6-8ce8-4e9f48ef216e" providerId="ADAL" clId="{75170E18-E9D3-40F1-8018-DD8B68497BED}" dt="2026-04-15T16:50:26.968" v="159" actId="962"/>
          <ac:spMkLst>
            <pc:docMk/>
            <pc:sldMk cId="0" sldId="271"/>
            <ac:spMk id="5" creationId="{00000000-0000-0000-0000-000000000000}"/>
          </ac:spMkLst>
        </pc:spChg>
        <pc:spChg chg="ord">
          <ac:chgData name="Murphy, Val (DARS)" userId="ad7aa94b-7606-43f6-8ce8-4e9f48ef216e" providerId="ADAL" clId="{75170E18-E9D3-40F1-8018-DD8B68497BED}" dt="2026-04-15T16:50:05.004" v="152" actId="13244"/>
          <ac:spMkLst>
            <pc:docMk/>
            <pc:sldMk cId="0" sldId="271"/>
            <ac:spMk id="10" creationId="{00000000-0000-0000-0000-000000000000}"/>
          </ac:spMkLst>
        </pc:spChg>
        <pc:spChg chg="ord">
          <ac:chgData name="Murphy, Val (DARS)" userId="ad7aa94b-7606-43f6-8ce8-4e9f48ef216e" providerId="ADAL" clId="{75170E18-E9D3-40F1-8018-DD8B68497BED}" dt="2026-04-15T16:50:10.768" v="154" actId="13244"/>
          <ac:spMkLst>
            <pc:docMk/>
            <pc:sldMk cId="0" sldId="271"/>
            <ac:spMk id="11" creationId="{00000000-0000-0000-0000-000000000000}"/>
          </ac:spMkLst>
        </pc:spChg>
        <pc:spChg chg="ord">
          <ac:chgData name="Murphy, Val (DARS)" userId="ad7aa94b-7606-43f6-8ce8-4e9f48ef216e" providerId="ADAL" clId="{75170E18-E9D3-40F1-8018-DD8B68497BED}" dt="2026-04-15T16:50:07.442" v="153" actId="13244"/>
          <ac:spMkLst>
            <pc:docMk/>
            <pc:sldMk cId="0" sldId="271"/>
            <ac:spMk id="12" creationId="{00000000-0000-0000-0000-000000000000}"/>
          </ac:spMkLst>
        </pc:spChg>
        <pc:spChg chg="ord">
          <ac:chgData name="Murphy, Val (DARS)" userId="ad7aa94b-7606-43f6-8ce8-4e9f48ef216e" providerId="ADAL" clId="{75170E18-E9D3-40F1-8018-DD8B68497BED}" dt="2026-04-15T16:50:25.239" v="158" actId="13244"/>
          <ac:spMkLst>
            <pc:docMk/>
            <pc:sldMk cId="0" sldId="271"/>
            <ac:spMk id="14" creationId="{00000000-0000-0000-0000-000000000000}"/>
          </ac:spMkLst>
        </pc:spChg>
        <pc:spChg chg="ord">
          <ac:chgData name="Murphy, Val (DARS)" userId="ad7aa94b-7606-43f6-8ce8-4e9f48ef216e" providerId="ADAL" clId="{75170E18-E9D3-40F1-8018-DD8B68497BED}" dt="2026-04-15T16:50:21.230" v="156" actId="13244"/>
          <ac:spMkLst>
            <pc:docMk/>
            <pc:sldMk cId="0" sldId="271"/>
            <ac:spMk id="15" creationId="{00000000-0000-0000-0000-000000000000}"/>
          </ac:spMkLst>
        </pc:spChg>
        <pc:spChg chg="ord">
          <ac:chgData name="Murphy, Val (DARS)" userId="ad7aa94b-7606-43f6-8ce8-4e9f48ef216e" providerId="ADAL" clId="{75170E18-E9D3-40F1-8018-DD8B68497BED}" dt="2026-04-15T16:50:23.249" v="157" actId="13244"/>
          <ac:spMkLst>
            <pc:docMk/>
            <pc:sldMk cId="0" sldId="271"/>
            <ac:spMk id="16" creationId="{00000000-0000-0000-0000-000000000000}"/>
          </ac:spMkLst>
        </pc:spChg>
        <pc:spChg chg="ord">
          <ac:chgData name="Murphy, Val (DARS)" userId="ad7aa94b-7606-43f6-8ce8-4e9f48ef216e" providerId="ADAL" clId="{75170E18-E9D3-40F1-8018-DD8B68497BED}" dt="2026-04-15T16:50:18.007" v="155" actId="13244"/>
          <ac:spMkLst>
            <pc:docMk/>
            <pc:sldMk cId="0" sldId="271"/>
            <ac:spMk id="17" creationId="{00000000-0000-0000-0000-000000000000}"/>
          </ac:spMkLst>
        </pc:spChg>
      </pc:sldChg>
      <pc:sldChg chg="modSp mod">
        <pc:chgData name="Murphy, Val (DARS)" userId="ad7aa94b-7606-43f6-8ce8-4e9f48ef216e" providerId="ADAL" clId="{75170E18-E9D3-40F1-8018-DD8B68497BED}" dt="2026-04-15T16:46:54.461" v="133" actId="13244"/>
        <pc:sldMkLst>
          <pc:docMk/>
          <pc:sldMk cId="0" sldId="272"/>
        </pc:sldMkLst>
        <pc:spChg chg="ord">
          <ac:chgData name="Murphy, Val (DARS)" userId="ad7aa94b-7606-43f6-8ce8-4e9f48ef216e" providerId="ADAL" clId="{75170E18-E9D3-40F1-8018-DD8B68497BED}" dt="2026-04-15T16:46:54.461" v="133" actId="13244"/>
          <ac:spMkLst>
            <pc:docMk/>
            <pc:sldMk cId="0" sldId="272"/>
            <ac:spMk id="6" creationId="{00000000-0000-0000-0000-000000000000}"/>
          </ac:spMkLst>
        </pc:spChg>
      </pc:sldChg>
      <pc:sldChg chg="modSp mod">
        <pc:chgData name="Murphy, Val (DARS)" userId="ad7aa94b-7606-43f6-8ce8-4e9f48ef216e" providerId="ADAL" clId="{75170E18-E9D3-40F1-8018-DD8B68497BED}" dt="2026-04-15T16:46:47.440" v="132"/>
        <pc:sldMkLst>
          <pc:docMk/>
          <pc:sldMk cId="0" sldId="274"/>
        </pc:sldMkLst>
        <pc:spChg chg="mod">
          <ac:chgData name="Murphy, Val (DARS)" userId="ad7aa94b-7606-43f6-8ce8-4e9f48ef216e" providerId="ADAL" clId="{75170E18-E9D3-40F1-8018-DD8B68497BED}" dt="2026-04-15T16:42:06.026" v="37" actId="33553"/>
          <ac:spMkLst>
            <pc:docMk/>
            <pc:sldMk cId="0" sldId="274"/>
            <ac:spMk id="5" creationId="{00000000-0000-0000-0000-000000000000}"/>
          </ac:spMkLst>
        </pc:spChg>
        <pc:spChg chg="mod">
          <ac:chgData name="Murphy, Val (DARS)" userId="ad7aa94b-7606-43f6-8ce8-4e9f48ef216e" providerId="ADAL" clId="{75170E18-E9D3-40F1-8018-DD8B68497BED}" dt="2026-04-15T16:41:40.780" v="0" actId="962"/>
          <ac:spMkLst>
            <pc:docMk/>
            <pc:sldMk cId="0" sldId="274"/>
            <ac:spMk id="6" creationId="{00000000-0000-0000-0000-000000000000}"/>
          </ac:spMkLst>
        </pc:spChg>
        <pc:spChg chg="mod">
          <ac:chgData name="Murphy, Val (DARS)" userId="ad7aa94b-7606-43f6-8ce8-4e9f48ef216e" providerId="ADAL" clId="{75170E18-E9D3-40F1-8018-DD8B68497BED}" dt="2026-04-15T16:41:40.780" v="1" actId="962"/>
          <ac:spMkLst>
            <pc:docMk/>
            <pc:sldMk cId="0" sldId="274"/>
            <ac:spMk id="7" creationId="{00000000-0000-0000-0000-000000000000}"/>
          </ac:spMkLst>
        </pc:spChg>
        <pc:spChg chg="mod">
          <ac:chgData name="Murphy, Val (DARS)" userId="ad7aa94b-7606-43f6-8ce8-4e9f48ef216e" providerId="ADAL" clId="{75170E18-E9D3-40F1-8018-DD8B68497BED}" dt="2026-04-15T16:41:40.780" v="2" actId="962"/>
          <ac:spMkLst>
            <pc:docMk/>
            <pc:sldMk cId="0" sldId="274"/>
            <ac:spMk id="8" creationId="{00000000-0000-0000-0000-000000000000}"/>
          </ac:spMkLst>
        </pc:spChg>
        <pc:spChg chg="mod">
          <ac:chgData name="Murphy, Val (DARS)" userId="ad7aa94b-7606-43f6-8ce8-4e9f48ef216e" providerId="ADAL" clId="{75170E18-E9D3-40F1-8018-DD8B68497BED}" dt="2026-04-15T16:41:40.796" v="3" actId="962"/>
          <ac:spMkLst>
            <pc:docMk/>
            <pc:sldMk cId="0" sldId="274"/>
            <ac:spMk id="9" creationId="{00000000-0000-0000-0000-000000000000}"/>
          </ac:spMkLst>
        </pc:spChg>
        <pc:spChg chg="mod">
          <ac:chgData name="Murphy, Val (DARS)" userId="ad7aa94b-7606-43f6-8ce8-4e9f48ef216e" providerId="ADAL" clId="{75170E18-E9D3-40F1-8018-DD8B68497BED}" dt="2026-04-15T16:41:40.796" v="4" actId="962"/>
          <ac:spMkLst>
            <pc:docMk/>
            <pc:sldMk cId="0" sldId="274"/>
            <ac:spMk id="10" creationId="{00000000-0000-0000-0000-000000000000}"/>
          </ac:spMkLst>
        </pc:spChg>
        <pc:spChg chg="mod">
          <ac:chgData name="Murphy, Val (DARS)" userId="ad7aa94b-7606-43f6-8ce8-4e9f48ef216e" providerId="ADAL" clId="{75170E18-E9D3-40F1-8018-DD8B68497BED}" dt="2026-04-15T16:41:40.796" v="5" actId="962"/>
          <ac:spMkLst>
            <pc:docMk/>
            <pc:sldMk cId="0" sldId="274"/>
            <ac:spMk id="11" creationId="{00000000-0000-0000-0000-000000000000}"/>
          </ac:spMkLst>
        </pc:spChg>
        <pc:spChg chg="mod">
          <ac:chgData name="Murphy, Val (DARS)" userId="ad7aa94b-7606-43f6-8ce8-4e9f48ef216e" providerId="ADAL" clId="{75170E18-E9D3-40F1-8018-DD8B68497BED}" dt="2026-04-15T16:41:40.812" v="6" actId="962"/>
          <ac:spMkLst>
            <pc:docMk/>
            <pc:sldMk cId="0" sldId="274"/>
            <ac:spMk id="12" creationId="{00000000-0000-0000-0000-000000000000}"/>
          </ac:spMkLst>
        </pc:spChg>
        <pc:spChg chg="mod">
          <ac:chgData name="Murphy, Val (DARS)" userId="ad7aa94b-7606-43f6-8ce8-4e9f48ef216e" providerId="ADAL" clId="{75170E18-E9D3-40F1-8018-DD8B68497BED}" dt="2026-04-15T16:41:40.818" v="7" actId="962"/>
          <ac:spMkLst>
            <pc:docMk/>
            <pc:sldMk cId="0" sldId="274"/>
            <ac:spMk id="13" creationId="{00000000-0000-0000-0000-000000000000}"/>
          </ac:spMkLst>
        </pc:spChg>
        <pc:spChg chg="mod">
          <ac:chgData name="Murphy, Val (DARS)" userId="ad7aa94b-7606-43f6-8ce8-4e9f48ef216e" providerId="ADAL" clId="{75170E18-E9D3-40F1-8018-DD8B68497BED}" dt="2026-04-15T16:41:40.818" v="8" actId="962"/>
          <ac:spMkLst>
            <pc:docMk/>
            <pc:sldMk cId="0" sldId="274"/>
            <ac:spMk id="14" creationId="{00000000-0000-0000-0000-000000000000}"/>
          </ac:spMkLst>
        </pc:spChg>
        <pc:spChg chg="ord">
          <ac:chgData name="Murphy, Val (DARS)" userId="ad7aa94b-7606-43f6-8ce8-4e9f48ef216e" providerId="ADAL" clId="{75170E18-E9D3-40F1-8018-DD8B68497BED}" dt="2026-04-15T16:46:47.440" v="132"/>
          <ac:spMkLst>
            <pc:docMk/>
            <pc:sldMk cId="0" sldId="274"/>
            <ac:spMk id="15" creationId="{00000000-0000-0000-0000-000000000000}"/>
          </ac:spMkLst>
        </pc:spChg>
        <pc:spChg chg="mod">
          <ac:chgData name="Murphy, Val (DARS)" userId="ad7aa94b-7606-43f6-8ce8-4e9f48ef216e" providerId="ADAL" clId="{75170E18-E9D3-40F1-8018-DD8B68497BED}" dt="2026-04-15T16:41:40.828" v="9" actId="962"/>
          <ac:spMkLst>
            <pc:docMk/>
            <pc:sldMk cId="0" sldId="274"/>
            <ac:spMk id="16" creationId="{00000000-0000-0000-0000-000000000000}"/>
          </ac:spMkLst>
        </pc:spChg>
        <pc:spChg chg="mod">
          <ac:chgData name="Murphy, Val (DARS)" userId="ad7aa94b-7606-43f6-8ce8-4e9f48ef216e" providerId="ADAL" clId="{75170E18-E9D3-40F1-8018-DD8B68497BED}" dt="2026-04-15T16:41:40.828" v="10" actId="962"/>
          <ac:spMkLst>
            <pc:docMk/>
            <pc:sldMk cId="0" sldId="274"/>
            <ac:spMk id="17" creationId="{00000000-0000-0000-0000-000000000000}"/>
          </ac:spMkLst>
        </pc:spChg>
        <pc:grpChg chg="mod">
          <ac:chgData name="Murphy, Val (DARS)" userId="ad7aa94b-7606-43f6-8ce8-4e9f48ef216e" providerId="ADAL" clId="{75170E18-E9D3-40F1-8018-DD8B68497BED}" dt="2026-04-15T16:46:41.432" v="130" actId="962"/>
          <ac:grpSpMkLst>
            <pc:docMk/>
            <pc:sldMk cId="0" sldId="274"/>
            <ac:grpSpMk id="2" creationId="{00000000-0000-0000-0000-000000000000}"/>
          </ac:grpSpMkLst>
        </pc:grpChg>
      </pc:sldChg>
      <pc:sldChg chg="modSp mod">
        <pc:chgData name="Murphy, Val (DARS)" userId="ad7aa94b-7606-43f6-8ce8-4e9f48ef216e" providerId="ADAL" clId="{75170E18-E9D3-40F1-8018-DD8B68497BED}" dt="2026-04-15T16:49:54.405" v="150" actId="13244"/>
        <pc:sldMkLst>
          <pc:docMk/>
          <pc:sldMk cId="2272570377" sldId="276"/>
        </pc:sldMkLst>
        <pc:spChg chg="mod">
          <ac:chgData name="Murphy, Val (DARS)" userId="ad7aa94b-7606-43f6-8ce8-4e9f48ef216e" providerId="ADAL" clId="{75170E18-E9D3-40F1-8018-DD8B68497BED}" dt="2026-04-15T16:42:07.690" v="38" actId="33553"/>
          <ac:spMkLst>
            <pc:docMk/>
            <pc:sldMk cId="2272570377" sldId="276"/>
            <ac:spMk id="5" creationId="{0EFD57F1-D8EA-BD4C-F97F-BB7D8617BEA6}"/>
          </ac:spMkLst>
        </pc:spChg>
        <pc:spChg chg="mod">
          <ac:chgData name="Murphy, Val (DARS)" userId="ad7aa94b-7606-43f6-8ce8-4e9f48ef216e" providerId="ADAL" clId="{75170E18-E9D3-40F1-8018-DD8B68497BED}" dt="2026-04-15T16:41:40.828" v="11" actId="962"/>
          <ac:spMkLst>
            <pc:docMk/>
            <pc:sldMk cId="2272570377" sldId="276"/>
            <ac:spMk id="6" creationId="{259C82E7-33CB-8FA2-03D9-29A27FC7CC74}"/>
          </ac:spMkLst>
        </pc:spChg>
        <pc:spChg chg="mod">
          <ac:chgData name="Murphy, Val (DARS)" userId="ad7aa94b-7606-43f6-8ce8-4e9f48ef216e" providerId="ADAL" clId="{75170E18-E9D3-40F1-8018-DD8B68497BED}" dt="2026-04-15T16:41:40.844" v="12" actId="962"/>
          <ac:spMkLst>
            <pc:docMk/>
            <pc:sldMk cId="2272570377" sldId="276"/>
            <ac:spMk id="7" creationId="{9A3D3B79-DC27-D9A6-A458-D1DF358623CB}"/>
          </ac:spMkLst>
        </pc:spChg>
        <pc:spChg chg="mod">
          <ac:chgData name="Murphy, Val (DARS)" userId="ad7aa94b-7606-43f6-8ce8-4e9f48ef216e" providerId="ADAL" clId="{75170E18-E9D3-40F1-8018-DD8B68497BED}" dt="2026-04-15T16:41:40.844" v="13" actId="962"/>
          <ac:spMkLst>
            <pc:docMk/>
            <pc:sldMk cId="2272570377" sldId="276"/>
            <ac:spMk id="8" creationId="{05B8CFBB-A7A9-B4B4-278B-6D425EF96692}"/>
          </ac:spMkLst>
        </pc:spChg>
        <pc:spChg chg="mod">
          <ac:chgData name="Murphy, Val (DARS)" userId="ad7aa94b-7606-43f6-8ce8-4e9f48ef216e" providerId="ADAL" clId="{75170E18-E9D3-40F1-8018-DD8B68497BED}" dt="2026-04-15T16:41:40.844" v="14" actId="962"/>
          <ac:spMkLst>
            <pc:docMk/>
            <pc:sldMk cId="2272570377" sldId="276"/>
            <ac:spMk id="9" creationId="{27119CFD-C6C7-D125-F3A3-E995C8D0B879}"/>
          </ac:spMkLst>
        </pc:spChg>
        <pc:spChg chg="mod">
          <ac:chgData name="Murphy, Val (DARS)" userId="ad7aa94b-7606-43f6-8ce8-4e9f48ef216e" providerId="ADAL" clId="{75170E18-E9D3-40F1-8018-DD8B68497BED}" dt="2026-04-15T16:41:40.860" v="15" actId="962"/>
          <ac:spMkLst>
            <pc:docMk/>
            <pc:sldMk cId="2272570377" sldId="276"/>
            <ac:spMk id="10" creationId="{F6FF6A2D-F9A0-3A31-95FD-3D966734C94A}"/>
          </ac:spMkLst>
        </pc:spChg>
        <pc:spChg chg="mod">
          <ac:chgData name="Murphy, Val (DARS)" userId="ad7aa94b-7606-43f6-8ce8-4e9f48ef216e" providerId="ADAL" clId="{75170E18-E9D3-40F1-8018-DD8B68497BED}" dt="2026-04-15T16:41:40.860" v="16" actId="962"/>
          <ac:spMkLst>
            <pc:docMk/>
            <pc:sldMk cId="2272570377" sldId="276"/>
            <ac:spMk id="11" creationId="{CC73D368-9728-5AC8-93DE-D5660E81551D}"/>
          </ac:spMkLst>
        </pc:spChg>
        <pc:spChg chg="mod">
          <ac:chgData name="Murphy, Val (DARS)" userId="ad7aa94b-7606-43f6-8ce8-4e9f48ef216e" providerId="ADAL" clId="{75170E18-E9D3-40F1-8018-DD8B68497BED}" dt="2026-04-15T16:41:40.876" v="17" actId="962"/>
          <ac:spMkLst>
            <pc:docMk/>
            <pc:sldMk cId="2272570377" sldId="276"/>
            <ac:spMk id="12" creationId="{13586CF6-C803-A75D-48A5-92BE1F954116}"/>
          </ac:spMkLst>
        </pc:spChg>
        <pc:spChg chg="mod">
          <ac:chgData name="Murphy, Val (DARS)" userId="ad7aa94b-7606-43f6-8ce8-4e9f48ef216e" providerId="ADAL" clId="{75170E18-E9D3-40F1-8018-DD8B68497BED}" dt="2026-04-15T16:41:40.876" v="18" actId="962"/>
          <ac:spMkLst>
            <pc:docMk/>
            <pc:sldMk cId="2272570377" sldId="276"/>
            <ac:spMk id="13" creationId="{FE45027B-DBC8-DB84-78D4-7ADCB8C86A73}"/>
          </ac:spMkLst>
        </pc:spChg>
        <pc:spChg chg="mod">
          <ac:chgData name="Murphy, Val (DARS)" userId="ad7aa94b-7606-43f6-8ce8-4e9f48ef216e" providerId="ADAL" clId="{75170E18-E9D3-40F1-8018-DD8B68497BED}" dt="2026-04-15T16:41:40.876" v="19" actId="962"/>
          <ac:spMkLst>
            <pc:docMk/>
            <pc:sldMk cId="2272570377" sldId="276"/>
            <ac:spMk id="14" creationId="{E5862313-4341-372F-5417-D6CFC8853E87}"/>
          </ac:spMkLst>
        </pc:spChg>
        <pc:spChg chg="ord">
          <ac:chgData name="Murphy, Val (DARS)" userId="ad7aa94b-7606-43f6-8ce8-4e9f48ef216e" providerId="ADAL" clId="{75170E18-E9D3-40F1-8018-DD8B68497BED}" dt="2026-04-15T16:49:54.405" v="150" actId="13244"/>
          <ac:spMkLst>
            <pc:docMk/>
            <pc:sldMk cId="2272570377" sldId="276"/>
            <ac:spMk id="15" creationId="{3C29E6DF-D9BD-90B4-F234-37653DFBBFB8}"/>
          </ac:spMkLst>
        </pc:spChg>
        <pc:spChg chg="mod">
          <ac:chgData name="Murphy, Val (DARS)" userId="ad7aa94b-7606-43f6-8ce8-4e9f48ef216e" providerId="ADAL" clId="{75170E18-E9D3-40F1-8018-DD8B68497BED}" dt="2026-04-15T16:41:40.892" v="20" actId="962"/>
          <ac:spMkLst>
            <pc:docMk/>
            <pc:sldMk cId="2272570377" sldId="276"/>
            <ac:spMk id="16" creationId="{ED71CBAC-7807-E06C-598F-A9A942F235F7}"/>
          </ac:spMkLst>
        </pc:spChg>
        <pc:spChg chg="mod">
          <ac:chgData name="Murphy, Val (DARS)" userId="ad7aa94b-7606-43f6-8ce8-4e9f48ef216e" providerId="ADAL" clId="{75170E18-E9D3-40F1-8018-DD8B68497BED}" dt="2026-04-15T16:41:40.892" v="21" actId="962"/>
          <ac:spMkLst>
            <pc:docMk/>
            <pc:sldMk cId="2272570377" sldId="276"/>
            <ac:spMk id="17" creationId="{36CC123E-692B-987A-CB09-1C70EFE5C5C6}"/>
          </ac:spMkLst>
        </pc:spChg>
        <pc:grpChg chg="mod">
          <ac:chgData name="Murphy, Val (DARS)" userId="ad7aa94b-7606-43f6-8ce8-4e9f48ef216e" providerId="ADAL" clId="{75170E18-E9D3-40F1-8018-DD8B68497BED}" dt="2026-04-15T16:49:51.574" v="149" actId="962"/>
          <ac:grpSpMkLst>
            <pc:docMk/>
            <pc:sldMk cId="2272570377" sldId="276"/>
            <ac:grpSpMk id="2" creationId="{189F2D45-C054-D1E9-9242-FD3EE910A357}"/>
          </ac:grpSpMkLst>
        </pc:grpChg>
      </pc:sldChg>
      <pc:sldChg chg="modSp mod">
        <pc:chgData name="Murphy, Val (DARS)" userId="ad7aa94b-7606-43f6-8ce8-4e9f48ef216e" providerId="ADAL" clId="{75170E18-E9D3-40F1-8018-DD8B68497BED}" dt="2026-04-15T16:51:05.310" v="170" actId="13244"/>
        <pc:sldMkLst>
          <pc:docMk/>
          <pc:sldMk cId="0" sldId="277"/>
        </pc:sldMkLst>
        <pc:spChg chg="mod">
          <ac:chgData name="Murphy, Val (DARS)" userId="ad7aa94b-7606-43f6-8ce8-4e9f48ef216e" providerId="ADAL" clId="{75170E18-E9D3-40F1-8018-DD8B68497BED}" dt="2026-04-15T16:41:40.924" v="24" actId="962"/>
          <ac:spMkLst>
            <pc:docMk/>
            <pc:sldMk cId="0" sldId="277"/>
            <ac:spMk id="2" creationId="{00000000-0000-0000-0000-000000000000}"/>
          </ac:spMkLst>
        </pc:spChg>
        <pc:spChg chg="mod">
          <ac:chgData name="Murphy, Val (DARS)" userId="ad7aa94b-7606-43f6-8ce8-4e9f48ef216e" providerId="ADAL" clId="{75170E18-E9D3-40F1-8018-DD8B68497BED}" dt="2026-04-15T16:41:40.924" v="25" actId="962"/>
          <ac:spMkLst>
            <pc:docMk/>
            <pc:sldMk cId="0" sldId="277"/>
            <ac:spMk id="9" creationId="{00000000-0000-0000-0000-000000000000}"/>
          </ac:spMkLst>
        </pc:spChg>
        <pc:spChg chg="mod ord">
          <ac:chgData name="Murphy, Val (DARS)" userId="ad7aa94b-7606-43f6-8ce8-4e9f48ef216e" providerId="ADAL" clId="{75170E18-E9D3-40F1-8018-DD8B68497BED}" dt="2026-04-15T16:51:05.310" v="170" actId="13244"/>
          <ac:spMkLst>
            <pc:docMk/>
            <pc:sldMk cId="0" sldId="277"/>
            <ac:spMk id="11" creationId="{00000000-0000-0000-0000-000000000000}"/>
          </ac:spMkLst>
        </pc:spChg>
        <pc:grpChg chg="mod">
          <ac:chgData name="Murphy, Val (DARS)" userId="ad7aa94b-7606-43f6-8ce8-4e9f48ef216e" providerId="ADAL" clId="{75170E18-E9D3-40F1-8018-DD8B68497BED}" dt="2026-04-15T16:51:00.447" v="168" actId="962"/>
          <ac:grpSpMkLst>
            <pc:docMk/>
            <pc:sldMk cId="0" sldId="277"/>
            <ac:grpSpMk id="3" creationId="{00000000-0000-0000-0000-000000000000}"/>
          </ac:grpSpMkLst>
        </pc:grpChg>
        <pc:grpChg chg="mod">
          <ac:chgData name="Murphy, Val (DARS)" userId="ad7aa94b-7606-43f6-8ce8-4e9f48ef216e" providerId="ADAL" clId="{75170E18-E9D3-40F1-8018-DD8B68497BED}" dt="2026-04-15T16:51:00.878" v="169" actId="962"/>
          <ac:grpSpMkLst>
            <pc:docMk/>
            <pc:sldMk cId="0" sldId="277"/>
            <ac:grpSpMk id="6" creationId="{00000000-0000-0000-0000-000000000000}"/>
          </ac:grpSpMkLst>
        </pc:grpChg>
      </pc:sldChg>
      <pc:sldChg chg="modSp mod">
        <pc:chgData name="Murphy, Val (DARS)" userId="ad7aa94b-7606-43f6-8ce8-4e9f48ef216e" providerId="ADAL" clId="{75170E18-E9D3-40F1-8018-DD8B68497BED}" dt="2026-04-15T16:58:00.234" v="196" actId="962"/>
        <pc:sldMkLst>
          <pc:docMk/>
          <pc:sldMk cId="1591029120" sldId="278"/>
        </pc:sldMkLst>
        <pc:spChg chg="mod">
          <ac:chgData name="Murphy, Val (DARS)" userId="ad7aa94b-7606-43f6-8ce8-4e9f48ef216e" providerId="ADAL" clId="{75170E18-E9D3-40F1-8018-DD8B68497BED}" dt="2026-04-15T16:41:40.956" v="27" actId="962"/>
          <ac:spMkLst>
            <pc:docMk/>
            <pc:sldMk cId="1591029120" sldId="278"/>
            <ac:spMk id="9" creationId="{F16E1E22-07E1-4819-B88B-70B1D45C2548}"/>
          </ac:spMkLst>
        </pc:spChg>
        <pc:spChg chg="mod">
          <ac:chgData name="Murphy, Val (DARS)" userId="ad7aa94b-7606-43f6-8ce8-4e9f48ef216e" providerId="ADAL" clId="{75170E18-E9D3-40F1-8018-DD8B68497BED}" dt="2026-04-15T16:42:15.654" v="43" actId="33553"/>
          <ac:spMkLst>
            <pc:docMk/>
            <pc:sldMk cId="1591029120" sldId="278"/>
            <ac:spMk id="11" creationId="{A15061F9-2089-A0DD-5069-949C32A51A44}"/>
          </ac:spMkLst>
        </pc:spChg>
        <pc:grpChg chg="mod">
          <ac:chgData name="Murphy, Val (DARS)" userId="ad7aa94b-7606-43f6-8ce8-4e9f48ef216e" providerId="ADAL" clId="{75170E18-E9D3-40F1-8018-DD8B68497BED}" dt="2026-04-15T16:51:23.358" v="173" actId="962"/>
          <ac:grpSpMkLst>
            <pc:docMk/>
            <pc:sldMk cId="1591029120" sldId="278"/>
            <ac:grpSpMk id="3" creationId="{28C5AAF1-2D63-5A4E-580E-318FAB231A2B}"/>
          </ac:grpSpMkLst>
        </pc:grpChg>
        <pc:grpChg chg="mod">
          <ac:chgData name="Murphy, Val (DARS)" userId="ad7aa94b-7606-43f6-8ce8-4e9f48ef216e" providerId="ADAL" clId="{75170E18-E9D3-40F1-8018-DD8B68497BED}" dt="2026-04-15T16:51:24.208" v="174" actId="962"/>
          <ac:grpSpMkLst>
            <pc:docMk/>
            <pc:sldMk cId="1591029120" sldId="278"/>
            <ac:grpSpMk id="6" creationId="{2C845BEE-132A-30BF-7BF5-D56255A7F1D6}"/>
          </ac:grpSpMkLst>
        </pc:grpChg>
        <pc:picChg chg="mod ord">
          <ac:chgData name="Murphy, Val (DARS)" userId="ad7aa94b-7606-43f6-8ce8-4e9f48ef216e" providerId="ADAL" clId="{75170E18-E9D3-40F1-8018-DD8B68497BED}" dt="2026-04-15T16:58:00.234" v="196" actId="962"/>
          <ac:picMkLst>
            <pc:docMk/>
            <pc:sldMk cId="1591029120" sldId="278"/>
            <ac:picMk id="13" creationId="{1F1B5311-022C-13A6-5E6D-56E5C6A49C66}"/>
          </ac:picMkLst>
        </pc:picChg>
      </pc:sldChg>
      <pc:sldChg chg="modSp mod">
        <pc:chgData name="Murphy, Val (DARS)" userId="ad7aa94b-7606-43f6-8ce8-4e9f48ef216e" providerId="ADAL" clId="{75170E18-E9D3-40F1-8018-DD8B68497BED}" dt="2026-04-15T16:50:44.274" v="164" actId="962"/>
        <pc:sldMkLst>
          <pc:docMk/>
          <pc:sldMk cId="3094612612" sldId="279"/>
        </pc:sldMkLst>
        <pc:spChg chg="mod">
          <ac:chgData name="Murphy, Val (DARS)" userId="ad7aa94b-7606-43f6-8ce8-4e9f48ef216e" providerId="ADAL" clId="{75170E18-E9D3-40F1-8018-DD8B68497BED}" dt="2026-04-15T16:41:40.908" v="22" actId="962"/>
          <ac:spMkLst>
            <pc:docMk/>
            <pc:sldMk cId="3094612612" sldId="279"/>
            <ac:spMk id="9" creationId="{2DD31224-1D79-375C-C7B0-3B854BBFBCBD}"/>
          </ac:spMkLst>
        </pc:spChg>
        <pc:spChg chg="mod ord">
          <ac:chgData name="Murphy, Val (DARS)" userId="ad7aa94b-7606-43f6-8ce8-4e9f48ef216e" providerId="ADAL" clId="{75170E18-E9D3-40F1-8018-DD8B68497BED}" dt="2026-04-15T16:50:44.274" v="164" actId="962"/>
          <ac:spMkLst>
            <pc:docMk/>
            <pc:sldMk cId="3094612612" sldId="279"/>
            <ac:spMk id="10" creationId="{0A8AED1E-AA16-1C6F-DF71-09430630C4D1}"/>
          </ac:spMkLst>
        </pc:spChg>
        <pc:spChg chg="mod">
          <ac:chgData name="Murphy, Val (DARS)" userId="ad7aa94b-7606-43f6-8ce8-4e9f48ef216e" providerId="ADAL" clId="{75170E18-E9D3-40F1-8018-DD8B68497BED}" dt="2026-04-15T16:42:09.364" v="39" actId="33553"/>
          <ac:spMkLst>
            <pc:docMk/>
            <pc:sldMk cId="3094612612" sldId="279"/>
            <ac:spMk id="11" creationId="{A13E58E0-CFF5-9728-07A7-0791894392BC}"/>
          </ac:spMkLst>
        </pc:spChg>
        <pc:grpChg chg="mod">
          <ac:chgData name="Murphy, Val (DARS)" userId="ad7aa94b-7606-43f6-8ce8-4e9f48ef216e" providerId="ADAL" clId="{75170E18-E9D3-40F1-8018-DD8B68497BED}" dt="2026-04-15T16:50:37.502" v="161" actId="962"/>
          <ac:grpSpMkLst>
            <pc:docMk/>
            <pc:sldMk cId="3094612612" sldId="279"/>
            <ac:grpSpMk id="3" creationId="{E7825254-D8FE-D012-DB63-4D7EAA7CB30E}"/>
          </ac:grpSpMkLst>
        </pc:grpChg>
        <pc:grpChg chg="mod">
          <ac:chgData name="Murphy, Val (DARS)" userId="ad7aa94b-7606-43f6-8ce8-4e9f48ef216e" providerId="ADAL" clId="{75170E18-E9D3-40F1-8018-DD8B68497BED}" dt="2026-04-15T16:50:37.864" v="162" actId="962"/>
          <ac:grpSpMkLst>
            <pc:docMk/>
            <pc:sldMk cId="3094612612" sldId="279"/>
            <ac:grpSpMk id="6" creationId="{852C7A2A-DF6B-66F5-C086-F57816112019}"/>
          </ac:grpSpMkLst>
        </pc:grpChg>
      </pc:sldChg>
      <pc:sldChg chg="modSp mod">
        <pc:chgData name="Murphy, Val (DARS)" userId="ad7aa94b-7606-43f6-8ce8-4e9f48ef216e" providerId="ADAL" clId="{75170E18-E9D3-40F1-8018-DD8B68497BED}" dt="2026-04-15T16:59:18.194" v="200" actId="962"/>
        <pc:sldMkLst>
          <pc:docMk/>
          <pc:sldMk cId="3820892970" sldId="280"/>
        </pc:sldMkLst>
        <pc:spChg chg="mod">
          <ac:chgData name="Murphy, Val (DARS)" userId="ad7aa94b-7606-43f6-8ce8-4e9f48ef216e" providerId="ADAL" clId="{75170E18-E9D3-40F1-8018-DD8B68497BED}" dt="2026-04-15T16:41:40.956" v="28" actId="962"/>
          <ac:spMkLst>
            <pc:docMk/>
            <pc:sldMk cId="3820892970" sldId="280"/>
            <ac:spMk id="9" creationId="{7C012EB5-30A9-8CB7-E929-57056DDC86F4}"/>
          </ac:spMkLst>
        </pc:spChg>
        <pc:spChg chg="mod">
          <ac:chgData name="Murphy, Val (DARS)" userId="ad7aa94b-7606-43f6-8ce8-4e9f48ef216e" providerId="ADAL" clId="{75170E18-E9D3-40F1-8018-DD8B68497BED}" dt="2026-04-15T16:51:37.949" v="178" actId="962"/>
          <ac:spMkLst>
            <pc:docMk/>
            <pc:sldMk cId="3820892970" sldId="280"/>
            <ac:spMk id="10" creationId="{A5B05730-470A-A01F-8C89-47E0B6F1B095}"/>
          </ac:spMkLst>
        </pc:spChg>
        <pc:spChg chg="mod">
          <ac:chgData name="Murphy, Val (DARS)" userId="ad7aa94b-7606-43f6-8ce8-4e9f48ef216e" providerId="ADAL" clId="{75170E18-E9D3-40F1-8018-DD8B68497BED}" dt="2026-04-15T16:42:50.560" v="67" actId="404"/>
          <ac:spMkLst>
            <pc:docMk/>
            <pc:sldMk cId="3820892970" sldId="280"/>
            <ac:spMk id="19" creationId="{04A1E984-7CE9-F41F-29C6-A6CB469D44A1}"/>
          </ac:spMkLst>
        </pc:spChg>
        <pc:grpChg chg="mod">
          <ac:chgData name="Murphy, Val (DARS)" userId="ad7aa94b-7606-43f6-8ce8-4e9f48ef216e" providerId="ADAL" clId="{75170E18-E9D3-40F1-8018-DD8B68497BED}" dt="2026-04-15T16:51:34.988" v="176" actId="962"/>
          <ac:grpSpMkLst>
            <pc:docMk/>
            <pc:sldMk cId="3820892970" sldId="280"/>
            <ac:grpSpMk id="3" creationId="{396EB0ED-15D1-ADEF-1D4A-9D352A646BDF}"/>
          </ac:grpSpMkLst>
        </pc:grpChg>
        <pc:grpChg chg="mod">
          <ac:chgData name="Murphy, Val (DARS)" userId="ad7aa94b-7606-43f6-8ce8-4e9f48ef216e" providerId="ADAL" clId="{75170E18-E9D3-40F1-8018-DD8B68497BED}" dt="2026-04-15T16:51:35.846" v="177" actId="962"/>
          <ac:grpSpMkLst>
            <pc:docMk/>
            <pc:sldMk cId="3820892970" sldId="280"/>
            <ac:grpSpMk id="6" creationId="{3D6E4EF1-CC2B-E8CC-F0B6-14ACCD6FB3EE}"/>
          </ac:grpSpMkLst>
        </pc:grpChg>
        <pc:picChg chg="mod ord">
          <ac:chgData name="Murphy, Val (DARS)" userId="ad7aa94b-7606-43f6-8ce8-4e9f48ef216e" providerId="ADAL" clId="{75170E18-E9D3-40F1-8018-DD8B68497BED}" dt="2026-04-15T16:59:18.194" v="200" actId="962"/>
          <ac:picMkLst>
            <pc:docMk/>
            <pc:sldMk cId="3820892970" sldId="280"/>
            <ac:picMk id="13" creationId="{95C8E448-B224-8307-5B55-4D73B1F655F1}"/>
          </ac:picMkLst>
        </pc:picChg>
      </pc:sldChg>
      <pc:sldChg chg="modSp mod">
        <pc:chgData name="Murphy, Val (DARS)" userId="ad7aa94b-7606-43f6-8ce8-4e9f48ef216e" providerId="ADAL" clId="{75170E18-E9D3-40F1-8018-DD8B68497BED}" dt="2026-04-15T16:59:22.868" v="202" actId="962"/>
        <pc:sldMkLst>
          <pc:docMk/>
          <pc:sldMk cId="2219320610" sldId="281"/>
        </pc:sldMkLst>
        <pc:spChg chg="mod">
          <ac:chgData name="Murphy, Val (DARS)" userId="ad7aa94b-7606-43f6-8ce8-4e9f48ef216e" providerId="ADAL" clId="{75170E18-E9D3-40F1-8018-DD8B68497BED}" dt="2026-04-15T16:41:40.972" v="29" actId="962"/>
          <ac:spMkLst>
            <pc:docMk/>
            <pc:sldMk cId="2219320610" sldId="281"/>
            <ac:spMk id="9" creationId="{1F77314B-74D2-5741-C3DC-B3F660882477}"/>
          </ac:spMkLst>
        </pc:spChg>
        <pc:spChg chg="mod">
          <ac:chgData name="Murphy, Val (DARS)" userId="ad7aa94b-7606-43f6-8ce8-4e9f48ef216e" providerId="ADAL" clId="{75170E18-E9D3-40F1-8018-DD8B68497BED}" dt="2026-04-15T16:52:04.074" v="183" actId="962"/>
          <ac:spMkLst>
            <pc:docMk/>
            <pc:sldMk cId="2219320610" sldId="281"/>
            <ac:spMk id="10" creationId="{1C283F45-628E-D764-83EE-8B625609EF92}"/>
          </ac:spMkLst>
        </pc:spChg>
        <pc:spChg chg="mod">
          <ac:chgData name="Murphy, Val (DARS)" userId="ad7aa94b-7606-43f6-8ce8-4e9f48ef216e" providerId="ADAL" clId="{75170E18-E9D3-40F1-8018-DD8B68497BED}" dt="2026-04-15T16:43:16.833" v="75" actId="404"/>
          <ac:spMkLst>
            <pc:docMk/>
            <pc:sldMk cId="2219320610" sldId="281"/>
            <ac:spMk id="19" creationId="{EBD63BEA-E050-E058-C38A-D0B6451C7CB5}"/>
          </ac:spMkLst>
        </pc:spChg>
        <pc:grpChg chg="mod">
          <ac:chgData name="Murphy, Val (DARS)" userId="ad7aa94b-7606-43f6-8ce8-4e9f48ef216e" providerId="ADAL" clId="{75170E18-E9D3-40F1-8018-DD8B68497BED}" dt="2026-04-15T16:51:49.151" v="180" actId="962"/>
          <ac:grpSpMkLst>
            <pc:docMk/>
            <pc:sldMk cId="2219320610" sldId="281"/>
            <ac:grpSpMk id="3" creationId="{9387F6B6-5376-6359-99B0-4B9672A7FEE3}"/>
          </ac:grpSpMkLst>
        </pc:grpChg>
        <pc:grpChg chg="mod">
          <ac:chgData name="Murphy, Val (DARS)" userId="ad7aa94b-7606-43f6-8ce8-4e9f48ef216e" providerId="ADAL" clId="{75170E18-E9D3-40F1-8018-DD8B68497BED}" dt="2026-04-15T16:51:49.665" v="181" actId="962"/>
          <ac:grpSpMkLst>
            <pc:docMk/>
            <pc:sldMk cId="2219320610" sldId="281"/>
            <ac:grpSpMk id="6" creationId="{2DD4EED6-AE43-0EBE-6721-44A5E29F87D5}"/>
          </ac:grpSpMkLst>
        </pc:grpChg>
      </pc:sldChg>
      <pc:sldChg chg="addSp modSp mod">
        <pc:chgData name="Murphy, Val (DARS)" userId="ad7aa94b-7606-43f6-8ce8-4e9f48ef216e" providerId="ADAL" clId="{75170E18-E9D3-40F1-8018-DD8B68497BED}" dt="2026-04-15T16:59:27.819" v="206" actId="962"/>
        <pc:sldMkLst>
          <pc:docMk/>
          <pc:sldMk cId="106918996" sldId="282"/>
        </pc:sldMkLst>
        <pc:spChg chg="add mod ord">
          <ac:chgData name="Murphy, Val (DARS)" userId="ad7aa94b-7606-43f6-8ce8-4e9f48ef216e" providerId="ADAL" clId="{75170E18-E9D3-40F1-8018-DD8B68497BED}" dt="2026-04-15T16:52:28.542" v="187" actId="13244"/>
          <ac:spMkLst>
            <pc:docMk/>
            <pc:sldMk cId="106918996" sldId="282"/>
            <ac:spMk id="2" creationId="{E3472E1D-0A5A-B471-017B-00F377C02C39}"/>
          </ac:spMkLst>
        </pc:spChg>
        <pc:spChg chg="mod">
          <ac:chgData name="Murphy, Val (DARS)" userId="ad7aa94b-7606-43f6-8ce8-4e9f48ef216e" providerId="ADAL" clId="{75170E18-E9D3-40F1-8018-DD8B68497BED}" dt="2026-04-15T16:41:40.988" v="30" actId="962"/>
          <ac:spMkLst>
            <pc:docMk/>
            <pc:sldMk cId="106918996" sldId="282"/>
            <ac:spMk id="9" creationId="{CFB50C00-6E5C-5A98-42A8-4F29F76AF3DC}"/>
          </ac:spMkLst>
        </pc:spChg>
        <pc:spChg chg="mod">
          <ac:chgData name="Murphy, Val (DARS)" userId="ad7aa94b-7606-43f6-8ce8-4e9f48ef216e" providerId="ADAL" clId="{75170E18-E9D3-40F1-8018-DD8B68497BED}" dt="2026-04-15T16:52:46.625" v="188" actId="962"/>
          <ac:spMkLst>
            <pc:docMk/>
            <pc:sldMk cId="106918996" sldId="282"/>
            <ac:spMk id="10" creationId="{058E0AB3-D60A-CA26-E10F-060224930E89}"/>
          </ac:spMkLst>
        </pc:spChg>
        <pc:spChg chg="mod">
          <ac:chgData name="Murphy, Val (DARS)" userId="ad7aa94b-7606-43f6-8ce8-4e9f48ef216e" providerId="ADAL" clId="{75170E18-E9D3-40F1-8018-DD8B68497BED}" dt="2026-04-15T16:43:20.721" v="78" actId="33553"/>
          <ac:spMkLst>
            <pc:docMk/>
            <pc:sldMk cId="106918996" sldId="282"/>
            <ac:spMk id="19" creationId="{9CC0CF2C-FBE9-0D6F-FEFF-2B35D627F6E3}"/>
          </ac:spMkLst>
        </pc:spChg>
        <pc:grpChg chg="mod">
          <ac:chgData name="Murphy, Val (DARS)" userId="ad7aa94b-7606-43f6-8ce8-4e9f48ef216e" providerId="ADAL" clId="{75170E18-E9D3-40F1-8018-DD8B68497BED}" dt="2026-04-15T16:52:14.616" v="184" actId="962"/>
          <ac:grpSpMkLst>
            <pc:docMk/>
            <pc:sldMk cId="106918996" sldId="282"/>
            <ac:grpSpMk id="3" creationId="{1BFD4B15-B047-AFD3-39C9-3FC13C4D0118}"/>
          </ac:grpSpMkLst>
        </pc:grpChg>
        <pc:grpChg chg="mod">
          <ac:chgData name="Murphy, Val (DARS)" userId="ad7aa94b-7606-43f6-8ce8-4e9f48ef216e" providerId="ADAL" clId="{75170E18-E9D3-40F1-8018-DD8B68497BED}" dt="2026-04-15T16:52:15.126" v="185" actId="962"/>
          <ac:grpSpMkLst>
            <pc:docMk/>
            <pc:sldMk cId="106918996" sldId="282"/>
            <ac:grpSpMk id="6" creationId="{E95CB203-97B0-1E6D-51D0-C5B5FC324BF0}"/>
          </ac:grpSpMkLst>
        </pc:grpChg>
      </pc:sldChg>
      <pc:sldChg chg="modSp mod">
        <pc:chgData name="Murphy, Val (DARS)" userId="ad7aa94b-7606-43f6-8ce8-4e9f48ef216e" providerId="ADAL" clId="{75170E18-E9D3-40F1-8018-DD8B68497BED}" dt="2026-04-15T16:51:17.211" v="172" actId="962"/>
        <pc:sldMkLst>
          <pc:docMk/>
          <pc:sldMk cId="1252211346" sldId="283"/>
        </pc:sldMkLst>
        <pc:spChg chg="mod">
          <ac:chgData name="Murphy, Val (DARS)" userId="ad7aa94b-7606-43f6-8ce8-4e9f48ef216e" providerId="ADAL" clId="{75170E18-E9D3-40F1-8018-DD8B68497BED}" dt="2026-04-15T16:41:40.940" v="26" actId="962"/>
          <ac:spMkLst>
            <pc:docMk/>
            <pc:sldMk cId="1252211346" sldId="283"/>
            <ac:spMk id="9" creationId="{50A56AA2-948D-B372-E38F-46E658FD9108}"/>
          </ac:spMkLst>
        </pc:spChg>
        <pc:spChg chg="mod">
          <ac:chgData name="Murphy, Val (DARS)" userId="ad7aa94b-7606-43f6-8ce8-4e9f48ef216e" providerId="ADAL" clId="{75170E18-E9D3-40F1-8018-DD8B68497BED}" dt="2026-04-15T16:43:55.430" v="110" actId="207"/>
          <ac:spMkLst>
            <pc:docMk/>
            <pc:sldMk cId="1252211346" sldId="283"/>
            <ac:spMk id="11" creationId="{37288A71-4E01-8D4F-2685-8D622591B457}"/>
          </ac:spMkLst>
        </pc:spChg>
        <pc:grpChg chg="mod">
          <ac:chgData name="Murphy, Val (DARS)" userId="ad7aa94b-7606-43f6-8ce8-4e9f48ef216e" providerId="ADAL" clId="{75170E18-E9D3-40F1-8018-DD8B68497BED}" dt="2026-04-15T16:51:16.765" v="171" actId="962"/>
          <ac:grpSpMkLst>
            <pc:docMk/>
            <pc:sldMk cId="1252211346" sldId="283"/>
            <ac:grpSpMk id="3" creationId="{19FC7DFE-7406-A4F9-2865-C0247B08EE31}"/>
          </ac:grpSpMkLst>
        </pc:grpChg>
        <pc:grpChg chg="mod">
          <ac:chgData name="Murphy, Val (DARS)" userId="ad7aa94b-7606-43f6-8ce8-4e9f48ef216e" providerId="ADAL" clId="{75170E18-E9D3-40F1-8018-DD8B68497BED}" dt="2026-04-15T16:51:17.211" v="172" actId="962"/>
          <ac:grpSpMkLst>
            <pc:docMk/>
            <pc:sldMk cId="1252211346" sldId="283"/>
            <ac:grpSpMk id="6" creationId="{2F9BC431-CABA-C7C1-94FD-845FA95DF52D}"/>
          </ac:grpSpMkLst>
        </pc:grpChg>
      </pc:sldChg>
      <pc:sldChg chg="modSp mod">
        <pc:chgData name="Murphy, Val (DARS)" userId="ad7aa94b-7606-43f6-8ce8-4e9f48ef216e" providerId="ADAL" clId="{75170E18-E9D3-40F1-8018-DD8B68497BED}" dt="2026-04-15T16:53:05.602" v="191" actId="962"/>
        <pc:sldMkLst>
          <pc:docMk/>
          <pc:sldMk cId="4165158974" sldId="284"/>
        </pc:sldMkLst>
        <pc:spChg chg="mod">
          <ac:chgData name="Murphy, Val (DARS)" userId="ad7aa94b-7606-43f6-8ce8-4e9f48ef216e" providerId="ADAL" clId="{75170E18-E9D3-40F1-8018-DD8B68497BED}" dt="2026-04-15T16:41:40.988" v="31" actId="962"/>
          <ac:spMkLst>
            <pc:docMk/>
            <pc:sldMk cId="4165158974" sldId="284"/>
            <ac:spMk id="9" creationId="{F52DA48D-8116-5BE3-2368-E1EF938A2FD7}"/>
          </ac:spMkLst>
        </pc:spChg>
        <pc:spChg chg="mod">
          <ac:chgData name="Murphy, Val (DARS)" userId="ad7aa94b-7606-43f6-8ce8-4e9f48ef216e" providerId="ADAL" clId="{75170E18-E9D3-40F1-8018-DD8B68497BED}" dt="2026-04-15T16:53:05.602" v="191" actId="962"/>
          <ac:spMkLst>
            <pc:docMk/>
            <pc:sldMk cId="4165158974" sldId="284"/>
            <ac:spMk id="10" creationId="{0C558AE1-6165-0327-0F9C-9099E691D5E5}"/>
          </ac:spMkLst>
        </pc:spChg>
        <pc:spChg chg="mod">
          <ac:chgData name="Murphy, Val (DARS)" userId="ad7aa94b-7606-43f6-8ce8-4e9f48ef216e" providerId="ADAL" clId="{75170E18-E9D3-40F1-8018-DD8B68497BED}" dt="2026-04-15T16:43:34.349" v="104" actId="33553"/>
          <ac:spMkLst>
            <pc:docMk/>
            <pc:sldMk cId="4165158974" sldId="284"/>
            <ac:spMk id="11" creationId="{D048551C-70D4-E9E3-99A0-4A6D4B7DF886}"/>
          </ac:spMkLst>
        </pc:spChg>
        <pc:grpChg chg="mod">
          <ac:chgData name="Murphy, Val (DARS)" userId="ad7aa94b-7606-43f6-8ce8-4e9f48ef216e" providerId="ADAL" clId="{75170E18-E9D3-40F1-8018-DD8B68497BED}" dt="2026-04-15T16:53:03.694" v="189" actId="962"/>
          <ac:grpSpMkLst>
            <pc:docMk/>
            <pc:sldMk cId="4165158974" sldId="284"/>
            <ac:grpSpMk id="3" creationId="{D20AC00E-D5E3-2274-AE26-AC8F68A7F95A}"/>
          </ac:grpSpMkLst>
        </pc:grpChg>
        <pc:grpChg chg="mod">
          <ac:chgData name="Murphy, Val (DARS)" userId="ad7aa94b-7606-43f6-8ce8-4e9f48ef216e" providerId="ADAL" clId="{75170E18-E9D3-40F1-8018-DD8B68497BED}" dt="2026-04-15T16:53:04.103" v="190" actId="962"/>
          <ac:grpSpMkLst>
            <pc:docMk/>
            <pc:sldMk cId="4165158974" sldId="284"/>
            <ac:grpSpMk id="6" creationId="{5E2398DB-F6D3-79F8-5E78-CB270D5734D1}"/>
          </ac:grpSpMkLst>
        </pc:grpChg>
      </pc:sldChg>
      <pc:sldChg chg="modSp mod">
        <pc:chgData name="Murphy, Val (DARS)" userId="ad7aa94b-7606-43f6-8ce8-4e9f48ef216e" providerId="ADAL" clId="{75170E18-E9D3-40F1-8018-DD8B68497BED}" dt="2026-04-15T16:56:56.405" v="194" actId="962"/>
        <pc:sldMkLst>
          <pc:docMk/>
          <pc:sldMk cId="891374509" sldId="285"/>
        </pc:sldMkLst>
        <pc:spChg chg="mod">
          <ac:chgData name="Murphy, Val (DARS)" userId="ad7aa94b-7606-43f6-8ce8-4e9f48ef216e" providerId="ADAL" clId="{75170E18-E9D3-40F1-8018-DD8B68497BED}" dt="2026-04-15T16:41:41.004" v="32" actId="962"/>
          <ac:spMkLst>
            <pc:docMk/>
            <pc:sldMk cId="891374509" sldId="285"/>
            <ac:spMk id="9" creationId="{BAE7408F-BF45-E0D6-E1D6-9CBD889231E6}"/>
          </ac:spMkLst>
        </pc:spChg>
        <pc:spChg chg="mod">
          <ac:chgData name="Murphy, Val (DARS)" userId="ad7aa94b-7606-43f6-8ce8-4e9f48ef216e" providerId="ADAL" clId="{75170E18-E9D3-40F1-8018-DD8B68497BED}" dt="2026-04-15T16:56:56.405" v="194" actId="962"/>
          <ac:spMkLst>
            <pc:docMk/>
            <pc:sldMk cId="891374509" sldId="285"/>
            <ac:spMk id="10" creationId="{35709704-9425-571C-6B81-3620BE36F2D6}"/>
          </ac:spMkLst>
        </pc:spChg>
        <pc:spChg chg="mod">
          <ac:chgData name="Murphy, Val (DARS)" userId="ad7aa94b-7606-43f6-8ce8-4e9f48ef216e" providerId="ADAL" clId="{75170E18-E9D3-40F1-8018-DD8B68497BED}" dt="2026-04-15T16:43:36.357" v="105" actId="33553"/>
          <ac:spMkLst>
            <pc:docMk/>
            <pc:sldMk cId="891374509" sldId="285"/>
            <ac:spMk id="11" creationId="{8FD645C6-EA1E-3FB9-66F1-142DD193466E}"/>
          </ac:spMkLst>
        </pc:spChg>
        <pc:grpChg chg="mod">
          <ac:chgData name="Murphy, Val (DARS)" userId="ad7aa94b-7606-43f6-8ce8-4e9f48ef216e" providerId="ADAL" clId="{75170E18-E9D3-40F1-8018-DD8B68497BED}" dt="2026-04-15T16:56:54.366" v="193" actId="962"/>
          <ac:grpSpMkLst>
            <pc:docMk/>
            <pc:sldMk cId="891374509" sldId="285"/>
            <ac:grpSpMk id="3" creationId="{0827DA99-731C-3EF4-50E2-E7452DE27FF9}"/>
          </ac:grpSpMkLst>
        </pc:grpChg>
        <pc:grpChg chg="mod">
          <ac:chgData name="Murphy, Val (DARS)" userId="ad7aa94b-7606-43f6-8ce8-4e9f48ef216e" providerId="ADAL" clId="{75170E18-E9D3-40F1-8018-DD8B68497BED}" dt="2026-04-15T16:56:53.952" v="192" actId="962"/>
          <ac:grpSpMkLst>
            <pc:docMk/>
            <pc:sldMk cId="891374509" sldId="285"/>
            <ac:grpSpMk id="6" creationId="{6F654A49-E500-29E2-6FF2-C9F86EE0B8CC}"/>
          </ac:grpSpMkLst>
        </pc:grpChg>
      </pc:sldChg>
      <pc:sldChg chg="modSp mod">
        <pc:chgData name="Murphy, Val (DARS)" userId="ad7aa94b-7606-43f6-8ce8-4e9f48ef216e" providerId="ADAL" clId="{75170E18-E9D3-40F1-8018-DD8B68497BED}" dt="2026-04-15T16:49:22.189" v="144" actId="13244"/>
        <pc:sldMkLst>
          <pc:docMk/>
          <pc:sldMk cId="2778207009" sldId="286"/>
        </pc:sldMkLst>
        <pc:spChg chg="mod">
          <ac:chgData name="Murphy, Val (DARS)" userId="ad7aa94b-7606-43f6-8ce8-4e9f48ef216e" providerId="ADAL" clId="{75170E18-E9D3-40F1-8018-DD8B68497BED}" dt="2026-04-15T16:41:41.020" v="34" actId="962"/>
          <ac:spMkLst>
            <pc:docMk/>
            <pc:sldMk cId="2778207009" sldId="286"/>
            <ac:spMk id="9" creationId="{2EFB5F5D-B3C5-8053-AF89-D23FB0C97F9D}"/>
          </ac:spMkLst>
        </pc:spChg>
        <pc:spChg chg="mod">
          <ac:chgData name="Murphy, Val (DARS)" userId="ad7aa94b-7606-43f6-8ce8-4e9f48ef216e" providerId="ADAL" clId="{75170E18-E9D3-40F1-8018-DD8B68497BED}" dt="2026-04-15T16:49:12.415" v="141" actId="207"/>
          <ac:spMkLst>
            <pc:docMk/>
            <pc:sldMk cId="2778207009" sldId="286"/>
            <ac:spMk id="10" creationId="{6700150E-5AE1-5892-982C-5A54FD526F0E}"/>
          </ac:spMkLst>
        </pc:spChg>
        <pc:spChg chg="mod ord">
          <ac:chgData name="Murphy, Val (DARS)" userId="ad7aa94b-7606-43f6-8ce8-4e9f48ef216e" providerId="ADAL" clId="{75170E18-E9D3-40F1-8018-DD8B68497BED}" dt="2026-04-15T16:49:15.588" v="142" actId="13244"/>
          <ac:spMkLst>
            <pc:docMk/>
            <pc:sldMk cId="2778207009" sldId="286"/>
            <ac:spMk id="11" creationId="{08DB85AD-F7CE-CE16-9353-9CBF1A3267D2}"/>
          </ac:spMkLst>
        </pc:spChg>
        <pc:spChg chg="ord">
          <ac:chgData name="Murphy, Val (DARS)" userId="ad7aa94b-7606-43f6-8ce8-4e9f48ef216e" providerId="ADAL" clId="{75170E18-E9D3-40F1-8018-DD8B68497BED}" dt="2026-04-15T16:49:18.141" v="143" actId="13244"/>
          <ac:spMkLst>
            <pc:docMk/>
            <pc:sldMk cId="2778207009" sldId="286"/>
            <ac:spMk id="19" creationId="{0DA31D5F-A664-CFFD-52D1-8B67325E9FFF}"/>
          </ac:spMkLst>
        </pc:spChg>
        <pc:spChg chg="ord">
          <ac:chgData name="Murphy, Val (DARS)" userId="ad7aa94b-7606-43f6-8ce8-4e9f48ef216e" providerId="ADAL" clId="{75170E18-E9D3-40F1-8018-DD8B68497BED}" dt="2026-04-15T16:49:22.189" v="144" actId="13244"/>
          <ac:spMkLst>
            <pc:docMk/>
            <pc:sldMk cId="2778207009" sldId="286"/>
            <ac:spMk id="21" creationId="{496E719B-4757-4EC0-A60E-BB35B342510C}"/>
          </ac:spMkLst>
        </pc:spChg>
        <pc:grpChg chg="mod">
          <ac:chgData name="Murphy, Val (DARS)" userId="ad7aa94b-7606-43f6-8ce8-4e9f48ef216e" providerId="ADAL" clId="{75170E18-E9D3-40F1-8018-DD8B68497BED}" dt="2026-04-15T16:47:06.587" v="136" actId="962"/>
          <ac:grpSpMkLst>
            <pc:docMk/>
            <pc:sldMk cId="2778207009" sldId="286"/>
            <ac:grpSpMk id="3" creationId="{8BF0FA6C-B7F5-D095-CDF4-162DFF2379D2}"/>
          </ac:grpSpMkLst>
        </pc:grpChg>
        <pc:grpChg chg="mod">
          <ac:chgData name="Murphy, Val (DARS)" userId="ad7aa94b-7606-43f6-8ce8-4e9f48ef216e" providerId="ADAL" clId="{75170E18-E9D3-40F1-8018-DD8B68497BED}" dt="2026-04-15T16:47:07.182" v="137" actId="962"/>
          <ac:grpSpMkLst>
            <pc:docMk/>
            <pc:sldMk cId="2778207009" sldId="286"/>
            <ac:grpSpMk id="6" creationId="{BF4E321E-34F8-0FAA-E0BD-3727D8E23954}"/>
          </ac:grpSpMkLst>
        </pc:grpChg>
        <pc:cxnChg chg="mod">
          <ac:chgData name="Murphy, Val (DARS)" userId="ad7aa94b-7606-43f6-8ce8-4e9f48ef216e" providerId="ADAL" clId="{75170E18-E9D3-40F1-8018-DD8B68497BED}" dt="2026-04-15T16:41:41.036" v="35" actId="962"/>
          <ac:cxnSpMkLst>
            <pc:docMk/>
            <pc:sldMk cId="2778207009" sldId="286"/>
            <ac:cxnSpMk id="12" creationId="{89C492CE-3832-A226-A822-35D661F63C22}"/>
          </ac:cxnSpMkLst>
        </pc:cxnChg>
        <pc:cxnChg chg="mod">
          <ac:chgData name="Murphy, Val (DARS)" userId="ad7aa94b-7606-43f6-8ce8-4e9f48ef216e" providerId="ADAL" clId="{75170E18-E9D3-40F1-8018-DD8B68497BED}" dt="2026-04-15T16:41:41.036" v="36" actId="962"/>
          <ac:cxnSpMkLst>
            <pc:docMk/>
            <pc:sldMk cId="2778207009" sldId="286"/>
            <ac:cxnSpMk id="13" creationId="{42079EAD-3CD8-F724-CFA6-2A62770D4C47}"/>
          </ac:cxnSpMkLst>
        </pc:cxnChg>
      </pc:sldChg>
      <pc:sldChg chg="modSp mod">
        <pc:chgData name="Murphy, Val (DARS)" userId="ad7aa94b-7606-43f6-8ce8-4e9f48ef216e" providerId="ADAL" clId="{75170E18-E9D3-40F1-8018-DD8B68497BED}" dt="2026-04-15T16:49:43.505" v="148" actId="13244"/>
        <pc:sldMkLst>
          <pc:docMk/>
          <pc:sldMk cId="137058346" sldId="287"/>
        </pc:sldMkLst>
        <pc:spChg chg="mod">
          <ac:chgData name="Murphy, Val (DARS)" userId="ad7aa94b-7606-43f6-8ce8-4e9f48ef216e" providerId="ADAL" clId="{75170E18-E9D3-40F1-8018-DD8B68497BED}" dt="2026-04-15T16:41:41.018" v="33" actId="962"/>
          <ac:spMkLst>
            <pc:docMk/>
            <pc:sldMk cId="137058346" sldId="287"/>
            <ac:spMk id="9" creationId="{49D6674F-666F-DD50-3441-5873060195C6}"/>
          </ac:spMkLst>
        </pc:spChg>
        <pc:spChg chg="mod ord">
          <ac:chgData name="Murphy, Val (DARS)" userId="ad7aa94b-7606-43f6-8ce8-4e9f48ef216e" providerId="ADAL" clId="{75170E18-E9D3-40F1-8018-DD8B68497BED}" dt="2026-04-15T16:49:43.505" v="148" actId="13244"/>
          <ac:spMkLst>
            <pc:docMk/>
            <pc:sldMk cId="137058346" sldId="287"/>
            <ac:spMk id="10" creationId="{DFBEABC3-090A-2DA8-4261-44338FF00E9C}"/>
          </ac:spMkLst>
        </pc:spChg>
        <pc:spChg chg="mod">
          <ac:chgData name="Murphy, Val (DARS)" userId="ad7aa94b-7606-43f6-8ce8-4e9f48ef216e" providerId="ADAL" clId="{75170E18-E9D3-40F1-8018-DD8B68497BED}" dt="2026-04-15T16:43:37.865" v="106" actId="33553"/>
          <ac:spMkLst>
            <pc:docMk/>
            <pc:sldMk cId="137058346" sldId="287"/>
            <ac:spMk id="11" creationId="{214F2490-DBC2-E825-581E-8A1ACA23B016}"/>
          </ac:spMkLst>
        </pc:spChg>
        <pc:grpChg chg="mod">
          <ac:chgData name="Murphy, Val (DARS)" userId="ad7aa94b-7606-43f6-8ce8-4e9f48ef216e" providerId="ADAL" clId="{75170E18-E9D3-40F1-8018-DD8B68497BED}" dt="2026-04-15T16:49:30.148" v="145" actId="962"/>
          <ac:grpSpMkLst>
            <pc:docMk/>
            <pc:sldMk cId="137058346" sldId="287"/>
            <ac:grpSpMk id="3" creationId="{F67D63AB-225A-F4DA-4676-B6178428ACA4}"/>
          </ac:grpSpMkLst>
        </pc:grpChg>
        <pc:grpChg chg="mod">
          <ac:chgData name="Murphy, Val (DARS)" userId="ad7aa94b-7606-43f6-8ce8-4e9f48ef216e" providerId="ADAL" clId="{75170E18-E9D3-40F1-8018-DD8B68497BED}" dt="2026-04-15T16:49:32.142" v="146" actId="962"/>
          <ac:grpSpMkLst>
            <pc:docMk/>
            <pc:sldMk cId="137058346" sldId="287"/>
            <ac:grpSpMk id="6" creationId="{AA7A7EEB-07FE-2E3F-8B26-FC7A31CFDA66}"/>
          </ac:grpSpMkLst>
        </pc:grpChg>
      </pc:sldChg>
      <pc:sldChg chg="modSp mod">
        <pc:chgData name="Murphy, Val (DARS)" userId="ad7aa94b-7606-43f6-8ce8-4e9f48ef216e" providerId="ADAL" clId="{75170E18-E9D3-40F1-8018-DD8B68497BED}" dt="2026-04-15T16:50:56.078" v="167" actId="13244"/>
        <pc:sldMkLst>
          <pc:docMk/>
          <pc:sldMk cId="370876525" sldId="288"/>
        </pc:sldMkLst>
        <pc:spChg chg="mod">
          <ac:chgData name="Murphy, Val (DARS)" userId="ad7aa94b-7606-43f6-8ce8-4e9f48ef216e" providerId="ADAL" clId="{75170E18-E9D3-40F1-8018-DD8B68497BED}" dt="2026-04-15T16:41:40.924" v="23" actId="962"/>
          <ac:spMkLst>
            <pc:docMk/>
            <pc:sldMk cId="370876525" sldId="288"/>
            <ac:spMk id="9" creationId="{EEDEDC42-8596-6152-0D7D-A0D095635266}"/>
          </ac:spMkLst>
        </pc:spChg>
        <pc:spChg chg="ord">
          <ac:chgData name="Murphy, Val (DARS)" userId="ad7aa94b-7606-43f6-8ce8-4e9f48ef216e" providerId="ADAL" clId="{75170E18-E9D3-40F1-8018-DD8B68497BED}" dt="2026-04-15T16:50:56.078" v="167" actId="13244"/>
          <ac:spMkLst>
            <pc:docMk/>
            <pc:sldMk cId="370876525" sldId="288"/>
            <ac:spMk id="10" creationId="{59D8664B-199F-29F9-223C-932E6B61E78F}"/>
          </ac:spMkLst>
        </pc:spChg>
        <pc:spChg chg="mod">
          <ac:chgData name="Murphy, Val (DARS)" userId="ad7aa94b-7606-43f6-8ce8-4e9f48ef216e" providerId="ADAL" clId="{75170E18-E9D3-40F1-8018-DD8B68497BED}" dt="2026-04-15T16:42:11.591" v="40" actId="33553"/>
          <ac:spMkLst>
            <pc:docMk/>
            <pc:sldMk cId="370876525" sldId="288"/>
            <ac:spMk id="11" creationId="{765E1323-3E4F-BE7F-CC11-82198EFDA9CB}"/>
          </ac:spMkLst>
        </pc:spChg>
        <pc:grpChg chg="mod">
          <ac:chgData name="Murphy, Val (DARS)" userId="ad7aa94b-7606-43f6-8ce8-4e9f48ef216e" providerId="ADAL" clId="{75170E18-E9D3-40F1-8018-DD8B68497BED}" dt="2026-04-15T16:50:50.156" v="165" actId="962"/>
          <ac:grpSpMkLst>
            <pc:docMk/>
            <pc:sldMk cId="370876525" sldId="288"/>
            <ac:grpSpMk id="3" creationId="{F97DB5AA-E2CE-EB96-C609-28C60DF6EB8E}"/>
          </ac:grpSpMkLst>
        </pc:grpChg>
        <pc:grpChg chg="mod">
          <ac:chgData name="Murphy, Val (DARS)" userId="ad7aa94b-7606-43f6-8ce8-4e9f48ef216e" providerId="ADAL" clId="{75170E18-E9D3-40F1-8018-DD8B68497BED}" dt="2026-04-15T16:50:50.555" v="166" actId="962"/>
          <ac:grpSpMkLst>
            <pc:docMk/>
            <pc:sldMk cId="370876525" sldId="288"/>
            <ac:grpSpMk id="6" creationId="{29A5F4B4-CB44-7425-548D-A5E984B877CA}"/>
          </ac:grpSpMkLst>
        </pc:grpChg>
      </pc:sldChg>
      <pc:sldChg chg="modSp mod">
        <pc:chgData name="Murphy, Val (DARS)" userId="ad7aa94b-7606-43f6-8ce8-4e9f48ef216e" providerId="ADAL" clId="{75170E18-E9D3-40F1-8018-DD8B68497BED}" dt="2026-04-15T16:44:53.759" v="122" actId="13244"/>
        <pc:sldMkLst>
          <pc:docMk/>
          <pc:sldMk cId="2917120857" sldId="289"/>
        </pc:sldMkLst>
        <pc:spChg chg="ord">
          <ac:chgData name="Murphy, Val (DARS)" userId="ad7aa94b-7606-43f6-8ce8-4e9f48ef216e" providerId="ADAL" clId="{75170E18-E9D3-40F1-8018-DD8B68497BED}" dt="2026-04-15T16:44:53.759" v="122" actId="13244"/>
          <ac:spMkLst>
            <pc:docMk/>
            <pc:sldMk cId="2917120857" sldId="289"/>
            <ac:spMk id="5" creationId="{EF40B87D-92F8-62C4-7910-5B8DEBDC14FD}"/>
          </ac:spMkLst>
        </pc:spChg>
        <pc:spChg chg="ord">
          <ac:chgData name="Murphy, Val (DARS)" userId="ad7aa94b-7606-43f6-8ce8-4e9f48ef216e" providerId="ADAL" clId="{75170E18-E9D3-40F1-8018-DD8B68497BED}" dt="2026-04-15T16:44:28.137" v="118" actId="13244"/>
          <ac:spMkLst>
            <pc:docMk/>
            <pc:sldMk cId="2917120857" sldId="289"/>
            <ac:spMk id="6" creationId="{C56DEA8C-620A-2D31-DC08-CDEFA86BEB4C}"/>
          </ac:spMkLst>
        </pc:spChg>
        <pc:spChg chg="mod">
          <ac:chgData name="Murphy, Val (DARS)" userId="ad7aa94b-7606-43f6-8ce8-4e9f48ef216e" providerId="ADAL" clId="{75170E18-E9D3-40F1-8018-DD8B68497BED}" dt="2026-04-15T16:44:10.734" v="116" actId="207"/>
          <ac:spMkLst>
            <pc:docMk/>
            <pc:sldMk cId="2917120857" sldId="289"/>
            <ac:spMk id="7" creationId="{1BD00A6D-0A34-33D6-A3AE-F7B4C30CF720}"/>
          </ac:spMkLst>
        </pc:spChg>
      </pc:sldChg>
      <pc:sldChg chg="modSp mod">
        <pc:chgData name="Murphy, Val (DARS)" userId="ad7aa94b-7606-43f6-8ce8-4e9f48ef216e" providerId="ADAL" clId="{75170E18-E9D3-40F1-8018-DD8B68497BED}" dt="2026-04-15T16:50:34.531" v="160" actId="13244"/>
        <pc:sldMkLst>
          <pc:docMk/>
          <pc:sldMk cId="489575110" sldId="290"/>
        </pc:sldMkLst>
        <pc:spChg chg="ord">
          <ac:chgData name="Murphy, Val (DARS)" userId="ad7aa94b-7606-43f6-8ce8-4e9f48ef216e" providerId="ADAL" clId="{75170E18-E9D3-40F1-8018-DD8B68497BED}" dt="2026-04-15T16:50:34.531" v="160" actId="13244"/>
          <ac:spMkLst>
            <pc:docMk/>
            <pc:sldMk cId="489575110" sldId="290"/>
            <ac:spMk id="7" creationId="{AF290351-7E8B-5C4F-DC7F-087BB9787DA2}"/>
          </ac:spMkLst>
        </pc:spChg>
      </pc:sldChg>
      <pc:sldChg chg="modSp mod">
        <pc:chgData name="Murphy, Val (DARS)" userId="ad7aa94b-7606-43f6-8ce8-4e9f48ef216e" providerId="ADAL" clId="{75170E18-E9D3-40F1-8018-DD8B68497BED}" dt="2026-04-15T16:47:02.341" v="135" actId="13244"/>
        <pc:sldMkLst>
          <pc:docMk/>
          <pc:sldMk cId="126760400" sldId="291"/>
        </pc:sldMkLst>
        <pc:spChg chg="mod ord">
          <ac:chgData name="Murphy, Val (DARS)" userId="ad7aa94b-7606-43f6-8ce8-4e9f48ef216e" providerId="ADAL" clId="{75170E18-E9D3-40F1-8018-DD8B68497BED}" dt="2026-04-15T16:47:02.341" v="135" actId="13244"/>
          <ac:spMkLst>
            <pc:docMk/>
            <pc:sldMk cId="126760400" sldId="291"/>
            <ac:spMk id="7" creationId="{FFF2752E-A06C-A5A7-4B87-C8CA8264F14C}"/>
          </ac:spMkLst>
        </pc:spChg>
      </pc:sldChg>
    </pc:docChg>
  </pc:docChgLst>
  <pc:docChgLst>
    <pc:chgData name="Murphy, Val (DARS)" userId="S::val.murphy@dars.virginia.gov::ad7aa94b-7606-43f6-8ce8-4e9f48ef216e" providerId="AD" clId="Web-{18B8B24C-9940-22C4-1F6C-1421299DBDCB}"/>
    <pc:docChg chg="modSld">
      <pc:chgData name="Murphy, Val (DARS)" userId="S::val.murphy@dars.virginia.gov::ad7aa94b-7606-43f6-8ce8-4e9f48ef216e" providerId="AD" clId="Web-{18B8B24C-9940-22C4-1F6C-1421299DBDCB}" dt="2026-04-16T12:28:17.538" v="142"/>
      <pc:docMkLst>
        <pc:docMk/>
      </pc:docMkLst>
      <pc:sldChg chg="addSp delSp modSp">
        <pc:chgData name="Murphy, Val (DARS)" userId="S::val.murphy@dars.virginia.gov::ad7aa94b-7606-43f6-8ce8-4e9f48ef216e" providerId="AD" clId="Web-{18B8B24C-9940-22C4-1F6C-1421299DBDCB}" dt="2026-04-16T12:28:12.804" v="140" actId="1076"/>
        <pc:sldMkLst>
          <pc:docMk/>
          <pc:sldMk cId="2219320610" sldId="281"/>
        </pc:sldMkLst>
        <pc:spChg chg="add mod">
          <ac:chgData name="Murphy, Val (DARS)" userId="S::val.murphy@dars.virginia.gov::ad7aa94b-7606-43f6-8ce8-4e9f48ef216e" providerId="AD" clId="Web-{18B8B24C-9940-22C4-1F6C-1421299DBDCB}" dt="2026-04-16T12:28:12.804" v="140" actId="1076"/>
          <ac:spMkLst>
            <pc:docMk/>
            <pc:sldMk cId="2219320610" sldId="281"/>
            <ac:spMk id="2" creationId="{E770C8BB-FF53-8C8E-F7D4-8EEFD7D64B8C}"/>
          </ac:spMkLst>
        </pc:spChg>
      </pc:sldChg>
      <pc:sldChg chg="addSp delSp">
        <pc:chgData name="Murphy, Val (DARS)" userId="S::val.murphy@dars.virginia.gov::ad7aa94b-7606-43f6-8ce8-4e9f48ef216e" providerId="AD" clId="Web-{18B8B24C-9940-22C4-1F6C-1421299DBDCB}" dt="2026-04-16T12:28:17.538" v="142"/>
        <pc:sldMkLst>
          <pc:docMk/>
          <pc:sldMk cId="106918996" sldId="282"/>
        </pc:sldMkLst>
        <pc:spChg chg="add">
          <ac:chgData name="Murphy, Val (DARS)" userId="S::val.murphy@dars.virginia.gov::ad7aa94b-7606-43f6-8ce8-4e9f48ef216e" providerId="AD" clId="Web-{18B8B24C-9940-22C4-1F6C-1421299DBDCB}" dt="2026-04-16T12:28:17.538" v="142"/>
          <ac:spMkLst>
            <pc:docMk/>
            <pc:sldMk cId="106918996" sldId="282"/>
            <ac:spMk id="13" creationId="{11C6E330-FF3D-ADD7-8408-21C7AE6DC4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23.04.2026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endParaRPr lang="en-US" dirty="0"/>
          </a:p>
          <a:p>
            <a:endParaRPr lang="en-US" dirty="0"/>
          </a:p>
          <a:p>
            <a:r>
              <a:rPr lang="en-US" dirty="0"/>
              <a:t>Link to project narrative </a:t>
            </a:r>
          </a:p>
          <a:p>
            <a:r>
              <a:rPr lang="en-US" dirty="0"/>
              <a:t>https://docs.google.com/document/d/1xlxnM4qDqYTyfSWE2UbIM2tmmDlmq-6j1kVuaoi-5Vk/edit?usp=sharing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Background: Early seeds of the partnership (2017, Kelly &amp; Gigi)</a:t>
            </a:r>
          </a:p>
          <a:p>
            <a:endParaRPr lang="en-US"/>
          </a:p>
          <a:p>
            <a:r>
              <a:rPr lang="en-US"/>
              <a:t>History between Homeward and SPAN (racial equity grant, homeless connection line, training then led to (frames the issue as we know them now) care coordination that meets care coordination of OAA and also housing stability needs.</a:t>
            </a:r>
          </a:p>
          <a:p>
            <a:endParaRPr lang="en-US"/>
          </a:p>
          <a:p>
            <a:r>
              <a:rPr lang="en-US"/>
              <a:t>Emphasis on long-standing, evolving partnerships</a:t>
            </a:r>
          </a:p>
          <a:p>
            <a:r>
              <a:rPr lang="en-US"/>
              <a:t>The intersection of elder justice and homelessness</a:t>
            </a:r>
          </a:p>
          <a:p>
            <a:r>
              <a:rPr lang="en-US"/>
              <a:t>Shared values include a foundation of trust, a pragmatic approach to challenges, and a willingness to adapt practices to meet evolving needs.</a:t>
            </a:r>
          </a:p>
          <a:p>
            <a:endParaRPr lang="en-US"/>
          </a:p>
          <a:p>
            <a:r>
              <a:rPr lang="en-US"/>
              <a:t>Systems coordination, changes and partnerships will benefit the entire community</a:t>
            </a:r>
          </a:p>
          <a:p>
            <a:endParaRPr lang="en-US"/>
          </a:p>
          <a:p>
            <a:r>
              <a:rPr lang="en-US"/>
              <a:t>DARS’ (the state unit on aging) support going in, is huge step. Homeless and aging services are overstretched, and for the state to acknowledge that they see this and support it is huge.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EF854-7140-47F3-291C-98B9E9E9618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5AD6B0-8B5C-E920-0A84-E2E26B41891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04308D8-70AD-8E2E-54CF-1159E212604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95162DE-9FFA-7153-5AA8-0B07436F3D3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5622510-9604-5CB6-D1C4-4C96BF0758C7}"/>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Overview of key partners.</a:t>
            </a:r>
          </a:p>
          <a:p>
            <a:r>
              <a:rPr lang="en-US"/>
              <a:t>Roles and contributions of each.</a:t>
            </a:r>
          </a:p>
          <a:p>
            <a:r>
              <a:rPr lang="en-US"/>
              <a:t>Emphasis on long-standing, evolving partnerships</a:t>
            </a:r>
          </a:p>
          <a:p>
            <a:endParaRPr lang="en-US"/>
          </a:p>
          <a:p>
            <a:r>
              <a:rPr lang="en-US"/>
              <a:t>Workgroups:</a:t>
            </a:r>
          </a:p>
          <a:p>
            <a:r>
              <a:rPr lang="en-US"/>
              <a:t>1. Housing Strategy </a:t>
            </a:r>
          </a:p>
          <a:p>
            <a:r>
              <a:rPr lang="en-US"/>
              <a:t>2. Service Coordination </a:t>
            </a:r>
          </a:p>
          <a:p>
            <a:r>
              <a:rPr lang="en-US"/>
              <a:t>3. Volunteer Care Team </a:t>
            </a:r>
          </a:p>
          <a:p>
            <a:r>
              <a:rPr lang="en-US"/>
              <a:t>4. Workforce Support </a:t>
            </a:r>
          </a:p>
          <a:p>
            <a:r>
              <a:rPr lang="en-US"/>
              <a:t>(5. Sustainability&gt;&gt; joined United Way)</a:t>
            </a:r>
          </a:p>
          <a:p>
            <a:endParaRPr lang="en-US"/>
          </a:p>
          <a:p>
            <a:r>
              <a:rPr lang="en-US"/>
              <a:t>The Span Center serves the citizens of Planning Service Area 15 (PSA15) which includes the counties of Charles City, Chesterfield, Goochland, Hanover, Henrico, New Kent and Powhatan, and the City of Richmond.</a:t>
            </a:r>
          </a:p>
          <a:p>
            <a:endParaRPr lang="en-US"/>
          </a:p>
          <a:p>
            <a:r>
              <a:rPr lang="en-US"/>
              <a:t>Greater Richmond has a population of more than 1.3 million, and comprises seven counties (Charles City, Chesterfield, Goochland, Hanover, Henrico, New Kent, Powhatan) and the City of Richmond, offering a unique combination of affordability and quality of life in urban, suburban, and rural settings.</a:t>
            </a:r>
          </a:p>
          <a:p>
            <a:r>
              <a:rPr lang="en-US"/>
              <a:t>https://www.vedp.org/region/greater-richmond </a:t>
            </a:r>
          </a:p>
        </p:txBody>
      </p:sp>
      <p:sp>
        <p:nvSpPr>
          <p:cNvPr id="6" name="Footer Placeholder 5">
            <a:extLst>
              <a:ext uri="{FF2B5EF4-FFF2-40B4-BE49-F238E27FC236}">
                <a16:creationId xmlns:a16="http://schemas.microsoft.com/office/drawing/2014/main" id="{0FB51E92-0B0B-9991-C299-22879947650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D230EF3-6043-47E4-2723-3D860065383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68199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A8E73-E247-DCA7-DF5D-34A345E5F1F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48E3B7-6CFF-17D4-1B6B-3972AF54DC9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74C5D8D-9133-81A6-05D2-F1CFA3EB32A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E7024F0-AD44-A904-D24F-05D57440717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5579DB1-F9C5-7D82-BA5D-0C7D23BFC3F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Overview of key partners.</a:t>
            </a:r>
          </a:p>
          <a:p>
            <a:r>
              <a:rPr lang="en-US"/>
              <a:t>Roles and contributions of each.</a:t>
            </a:r>
          </a:p>
          <a:p>
            <a:r>
              <a:rPr lang="en-US"/>
              <a:t>Emphasis on long-standing, evolving partnerships</a:t>
            </a:r>
          </a:p>
          <a:p>
            <a:endParaRPr lang="en-US"/>
          </a:p>
          <a:p>
            <a:r>
              <a:rPr lang="en-US"/>
              <a:t>Workgroups:</a:t>
            </a:r>
          </a:p>
          <a:p>
            <a:r>
              <a:rPr lang="en-US"/>
              <a:t>1. Housing Strategy </a:t>
            </a:r>
          </a:p>
          <a:p>
            <a:r>
              <a:rPr lang="en-US"/>
              <a:t>2. Service Coordination </a:t>
            </a:r>
          </a:p>
          <a:p>
            <a:r>
              <a:rPr lang="en-US"/>
              <a:t>3. Volunteer Care Team </a:t>
            </a:r>
          </a:p>
          <a:p>
            <a:r>
              <a:rPr lang="en-US"/>
              <a:t>4. Workforce Support </a:t>
            </a:r>
          </a:p>
          <a:p>
            <a:r>
              <a:rPr lang="en-US"/>
              <a:t>(5. Sustainability&gt;&gt; joined United Way)</a:t>
            </a:r>
          </a:p>
          <a:p>
            <a:endParaRPr lang="en-US"/>
          </a:p>
          <a:p>
            <a:r>
              <a:rPr lang="en-US"/>
              <a:t>The Span Center serves the citizens of Planning Service Area 15 (PSA15) which includes the counties of Charles City, Chesterfield, Goochland, Hanover, Henrico, New Kent and Powhatan, and the City of Richmond.</a:t>
            </a:r>
          </a:p>
          <a:p>
            <a:endParaRPr lang="en-US"/>
          </a:p>
          <a:p>
            <a:r>
              <a:rPr lang="en-US"/>
              <a:t>Greater Richmond has a population of more than 1.3 million, and comprises seven counties (Charles City, Chesterfield, Goochland, Hanover, Henrico, New Kent, Powhatan) and the City of Richmond, offering a unique combination of affordability and quality of life in urban, suburban, and rural settings.</a:t>
            </a:r>
          </a:p>
          <a:p>
            <a:r>
              <a:rPr lang="en-US"/>
              <a:t>https://www.vedp.org/region/greater-richmond </a:t>
            </a:r>
          </a:p>
        </p:txBody>
      </p:sp>
      <p:sp>
        <p:nvSpPr>
          <p:cNvPr id="6" name="Footer Placeholder 5">
            <a:extLst>
              <a:ext uri="{FF2B5EF4-FFF2-40B4-BE49-F238E27FC236}">
                <a16:creationId xmlns:a16="http://schemas.microsoft.com/office/drawing/2014/main" id="{80E3EFEF-13D2-C0D9-0EFC-A1D6E6EB49B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3E60E4E5-7868-0D9F-9411-500A7BEE021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86622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Overview of key partners.</a:t>
            </a:r>
          </a:p>
          <a:p>
            <a:r>
              <a:rPr lang="en-US"/>
              <a:t>Roles and contributions of each.</a:t>
            </a:r>
          </a:p>
          <a:p>
            <a:r>
              <a:rPr lang="en-US"/>
              <a:t>Emphasis on long-standing, evolving partnerships</a:t>
            </a:r>
          </a:p>
          <a:p>
            <a:endParaRPr lang="en-US"/>
          </a:p>
          <a:p>
            <a:r>
              <a:rPr lang="en-US"/>
              <a:t>Workgroups:</a:t>
            </a:r>
          </a:p>
          <a:p>
            <a:r>
              <a:rPr lang="en-US"/>
              <a:t>1. Housing Strategy </a:t>
            </a:r>
          </a:p>
          <a:p>
            <a:r>
              <a:rPr lang="en-US"/>
              <a:t>2. Service Coordination </a:t>
            </a:r>
          </a:p>
          <a:p>
            <a:r>
              <a:rPr lang="en-US"/>
              <a:t>3. Volunteer Care Team </a:t>
            </a:r>
          </a:p>
          <a:p>
            <a:r>
              <a:rPr lang="en-US"/>
              <a:t>4. Workforce Support </a:t>
            </a:r>
          </a:p>
          <a:p>
            <a:r>
              <a:rPr lang="en-US"/>
              <a:t>(5. Sustainability&gt;&gt; joined United Way)</a:t>
            </a:r>
          </a:p>
          <a:p>
            <a:endParaRPr lang="en-US"/>
          </a:p>
          <a:p>
            <a:r>
              <a:rPr lang="en-US"/>
              <a:t>The Span Center serves the citizens of Planning Service Area 15 (PSA15) which includes the counties of Charles City, Chesterfield, Goochland, Hanover, Henrico, New Kent and Powhatan, and the City of Richmond.</a:t>
            </a:r>
          </a:p>
          <a:p>
            <a:endParaRPr lang="en-US"/>
          </a:p>
          <a:p>
            <a:r>
              <a:rPr lang="en-US"/>
              <a:t>Greater Richmond has a population of more than 1.3 million, and comprises seven counties (Charles City, Chesterfield, Goochland, Hanover, Henrico, New Kent, Powhatan) and the City of Richmond, offering a unique combination of affordability and quality of life in urban, suburban, and rural settings.</a:t>
            </a:r>
          </a:p>
          <a:p>
            <a:r>
              <a:rPr lang="en-US"/>
              <a:t>https://www.vedp.org/region/greater-richmond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C3CE7-907E-078F-EBAB-830D7883491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5A1713-74D0-216D-C495-744BFDB6589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2FB13A1-8AF1-23D7-206E-E1C45341441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459A955-2033-0319-713C-7E575766106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AF78729-8FA8-9BCC-99C9-3CCC72F5B396}"/>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Overview of key partners.</a:t>
            </a:r>
          </a:p>
          <a:p>
            <a:r>
              <a:rPr lang="en-US"/>
              <a:t>Roles and contributions of each.</a:t>
            </a:r>
          </a:p>
          <a:p>
            <a:r>
              <a:rPr lang="en-US"/>
              <a:t>Emphasis on long-standing, evolving partnerships</a:t>
            </a:r>
          </a:p>
          <a:p>
            <a:endParaRPr lang="en-US"/>
          </a:p>
          <a:p>
            <a:r>
              <a:rPr lang="en-US"/>
              <a:t>Workgroups:</a:t>
            </a:r>
          </a:p>
          <a:p>
            <a:r>
              <a:rPr lang="en-US"/>
              <a:t>1. Housing Strategy </a:t>
            </a:r>
          </a:p>
          <a:p>
            <a:r>
              <a:rPr lang="en-US"/>
              <a:t>2. Service Coordination </a:t>
            </a:r>
          </a:p>
          <a:p>
            <a:r>
              <a:rPr lang="en-US"/>
              <a:t>3. Volunteer Care Team </a:t>
            </a:r>
          </a:p>
          <a:p>
            <a:r>
              <a:rPr lang="en-US"/>
              <a:t>4. Workforce Support </a:t>
            </a:r>
          </a:p>
          <a:p>
            <a:r>
              <a:rPr lang="en-US"/>
              <a:t>(5. Sustainability&gt;&gt; joined United Way)</a:t>
            </a:r>
          </a:p>
          <a:p>
            <a:endParaRPr lang="en-US"/>
          </a:p>
          <a:p>
            <a:r>
              <a:rPr lang="en-US"/>
              <a:t>The Span Center serves the citizens of Planning Service Area 15 (PSA15) which includes the counties of Charles City, Chesterfield, Goochland, Hanover, Henrico, New Kent and Powhatan, and the City of Richmond.</a:t>
            </a:r>
          </a:p>
          <a:p>
            <a:endParaRPr lang="en-US"/>
          </a:p>
          <a:p>
            <a:r>
              <a:rPr lang="en-US"/>
              <a:t>Greater Richmond has a population of more than 1.3 million, and comprises seven counties (Charles City, Chesterfield, Goochland, Hanover, Henrico, New Kent, Powhatan) and the City of Richmond, offering a unique combination of affordability and quality of life in urban, suburban, and rural settings.</a:t>
            </a:r>
          </a:p>
          <a:p>
            <a:r>
              <a:rPr lang="en-US"/>
              <a:t>https://www.vedp.org/region/greater-richmond </a:t>
            </a:r>
          </a:p>
        </p:txBody>
      </p:sp>
      <p:sp>
        <p:nvSpPr>
          <p:cNvPr id="6" name="Footer Placeholder 5">
            <a:extLst>
              <a:ext uri="{FF2B5EF4-FFF2-40B4-BE49-F238E27FC236}">
                <a16:creationId xmlns:a16="http://schemas.microsoft.com/office/drawing/2014/main" id="{40922E19-90B8-C0D5-4D5F-97ABE0970FB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28ECE31-77E2-1EA2-D4E1-B4AFBDBAE3C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56125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009E8-8012-6ECB-2A1E-E0C45119E87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BC7254-9942-45AD-9B71-6B030787292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D1BDFAF-E6C0-BCB7-31EB-8ABCBA7FC71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92AABE1-1A43-4875-72ED-B355EEC9D4A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9C1E147-1A98-D2BE-819C-C008CFAF967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Overview of key partners.</a:t>
            </a:r>
          </a:p>
          <a:p>
            <a:r>
              <a:rPr lang="en-US"/>
              <a:t>Roles and contributions of each.</a:t>
            </a:r>
          </a:p>
          <a:p>
            <a:r>
              <a:rPr lang="en-US"/>
              <a:t>Emphasis on long-standing, evolving partnerships</a:t>
            </a:r>
          </a:p>
          <a:p>
            <a:endParaRPr lang="en-US"/>
          </a:p>
          <a:p>
            <a:r>
              <a:rPr lang="en-US"/>
              <a:t>Workgroups:</a:t>
            </a:r>
          </a:p>
          <a:p>
            <a:r>
              <a:rPr lang="en-US"/>
              <a:t>1. Housing Strategy </a:t>
            </a:r>
          </a:p>
          <a:p>
            <a:r>
              <a:rPr lang="en-US"/>
              <a:t>2. Service Coordination </a:t>
            </a:r>
          </a:p>
          <a:p>
            <a:r>
              <a:rPr lang="en-US"/>
              <a:t>3. Volunteer Care Team </a:t>
            </a:r>
          </a:p>
          <a:p>
            <a:r>
              <a:rPr lang="en-US"/>
              <a:t>4. Workforce Support </a:t>
            </a:r>
          </a:p>
          <a:p>
            <a:r>
              <a:rPr lang="en-US"/>
              <a:t>(5. Sustainability&gt;&gt; joined United Way)</a:t>
            </a:r>
          </a:p>
          <a:p>
            <a:endParaRPr lang="en-US"/>
          </a:p>
          <a:p>
            <a:r>
              <a:rPr lang="en-US"/>
              <a:t>The Span Center serves the citizens of Planning Service Area 15 (PSA15) which includes the counties of Charles City, Chesterfield, Goochland, Hanover, Henrico, New Kent and Powhatan, and the City of Richmond.</a:t>
            </a:r>
          </a:p>
          <a:p>
            <a:endParaRPr lang="en-US"/>
          </a:p>
          <a:p>
            <a:r>
              <a:rPr lang="en-US"/>
              <a:t>Greater Richmond has a population of more than 1.3 million, and comprises seven counties (Charles City, Chesterfield, Goochland, Hanover, Henrico, New Kent, Powhatan) and the City of Richmond, offering a unique combination of affordability and quality of life in urban, suburban, and rural settings.</a:t>
            </a:r>
          </a:p>
          <a:p>
            <a:r>
              <a:rPr lang="en-US"/>
              <a:t>https://www.vedp.org/region/greater-richmond </a:t>
            </a:r>
          </a:p>
        </p:txBody>
      </p:sp>
      <p:sp>
        <p:nvSpPr>
          <p:cNvPr id="6" name="Footer Placeholder 5">
            <a:extLst>
              <a:ext uri="{FF2B5EF4-FFF2-40B4-BE49-F238E27FC236}">
                <a16:creationId xmlns:a16="http://schemas.microsoft.com/office/drawing/2014/main" id="{CB6E4007-5029-41DC-0C61-86B831508BD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8643A60-0032-7888-7B69-9209AB8FAF4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42137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3939F-A342-F29D-5D66-89A6878D8AC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547BBF-723F-62B5-3BCC-C58BBA68DBA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F43A397-B06F-7A04-13E6-9CBEE685816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257BF7B-AD02-6D01-96F7-1EAC5BA5967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174F608-08A9-8E29-FD8F-B36C2BECE9A6}"/>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Overview of key partners.</a:t>
            </a:r>
          </a:p>
          <a:p>
            <a:r>
              <a:rPr lang="en-US"/>
              <a:t>Roles and contributions of each.</a:t>
            </a:r>
          </a:p>
          <a:p>
            <a:r>
              <a:rPr lang="en-US"/>
              <a:t>Emphasis on long-standing, evolving partnerships</a:t>
            </a:r>
          </a:p>
          <a:p>
            <a:endParaRPr lang="en-US"/>
          </a:p>
          <a:p>
            <a:r>
              <a:rPr lang="en-US"/>
              <a:t>Workgroups:</a:t>
            </a:r>
          </a:p>
          <a:p>
            <a:r>
              <a:rPr lang="en-US"/>
              <a:t>1. Housing Strategy </a:t>
            </a:r>
          </a:p>
          <a:p>
            <a:r>
              <a:rPr lang="en-US"/>
              <a:t>2. Service Coordination </a:t>
            </a:r>
          </a:p>
          <a:p>
            <a:r>
              <a:rPr lang="en-US"/>
              <a:t>3. Volunteer Care Team </a:t>
            </a:r>
          </a:p>
          <a:p>
            <a:r>
              <a:rPr lang="en-US"/>
              <a:t>4. Workforce Support </a:t>
            </a:r>
          </a:p>
          <a:p>
            <a:r>
              <a:rPr lang="en-US"/>
              <a:t>(5. Sustainability&gt;&gt; joined United Way)</a:t>
            </a:r>
          </a:p>
          <a:p>
            <a:endParaRPr lang="en-US"/>
          </a:p>
          <a:p>
            <a:r>
              <a:rPr lang="en-US"/>
              <a:t>The Span Center serves the citizens of Planning Service Area 15 (PSA15) which includes the counties of Charles City, Chesterfield, Goochland, Hanover, Henrico, New Kent and Powhatan, and the City of Richmond.</a:t>
            </a:r>
          </a:p>
          <a:p>
            <a:endParaRPr lang="en-US"/>
          </a:p>
          <a:p>
            <a:r>
              <a:rPr lang="en-US"/>
              <a:t>Greater Richmond has a population of more than 1.3 million, and comprises seven counties (Charles City, Chesterfield, Goochland, Hanover, Henrico, New Kent, Powhatan) and the City of Richmond, offering a unique combination of affordability and quality of life in urban, suburban, and rural settings.</a:t>
            </a:r>
          </a:p>
          <a:p>
            <a:r>
              <a:rPr lang="en-US"/>
              <a:t>https://www.vedp.org/region/greater-richmond </a:t>
            </a:r>
          </a:p>
        </p:txBody>
      </p:sp>
      <p:sp>
        <p:nvSpPr>
          <p:cNvPr id="6" name="Footer Placeholder 5">
            <a:extLst>
              <a:ext uri="{FF2B5EF4-FFF2-40B4-BE49-F238E27FC236}">
                <a16:creationId xmlns:a16="http://schemas.microsoft.com/office/drawing/2014/main" id="{39D23D04-0DB0-7C9A-43AE-64DDDD92F26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AC7493C-D71B-258D-ACEC-7F5AD99B426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81673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9BF6B-2B9B-C1D5-1676-77521258541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D1048-7FFE-0AEC-3323-E5F5694BD1F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E6E665B-1424-4D41-61F9-96F3CE454CF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BF13C47-BF91-2D11-2759-669D506DA7D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1BB4FC9-5CA2-019E-B610-16A9F7DC55E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Overview of key partners.</a:t>
            </a:r>
          </a:p>
          <a:p>
            <a:r>
              <a:rPr lang="en-US"/>
              <a:t>Roles and contributions of each.</a:t>
            </a:r>
          </a:p>
          <a:p>
            <a:r>
              <a:rPr lang="en-US"/>
              <a:t>Emphasis on long-standing, evolving partnerships</a:t>
            </a:r>
          </a:p>
          <a:p>
            <a:endParaRPr lang="en-US"/>
          </a:p>
          <a:p>
            <a:r>
              <a:rPr lang="en-US"/>
              <a:t>Workgroups:</a:t>
            </a:r>
          </a:p>
          <a:p>
            <a:r>
              <a:rPr lang="en-US"/>
              <a:t>1. Housing Strategy </a:t>
            </a:r>
          </a:p>
          <a:p>
            <a:r>
              <a:rPr lang="en-US"/>
              <a:t>2. Service Coordination </a:t>
            </a:r>
          </a:p>
          <a:p>
            <a:r>
              <a:rPr lang="en-US"/>
              <a:t>3. Volunteer Care Team </a:t>
            </a:r>
          </a:p>
          <a:p>
            <a:r>
              <a:rPr lang="en-US"/>
              <a:t>4. Workforce Support </a:t>
            </a:r>
          </a:p>
          <a:p>
            <a:r>
              <a:rPr lang="en-US"/>
              <a:t>(5. Sustainability&gt;&gt; joined United Way)</a:t>
            </a:r>
          </a:p>
          <a:p>
            <a:endParaRPr lang="en-US"/>
          </a:p>
          <a:p>
            <a:r>
              <a:rPr lang="en-US"/>
              <a:t>The Span Center serves the citizens of Planning Service Area 15 (PSA15) which includes the counties of Charles City, Chesterfield, Goochland, Hanover, Henrico, New Kent and Powhatan, and the City of Richmond.</a:t>
            </a:r>
          </a:p>
          <a:p>
            <a:endParaRPr lang="en-US"/>
          </a:p>
          <a:p>
            <a:r>
              <a:rPr lang="en-US"/>
              <a:t>Greater Richmond has a population of more than 1.3 million, and comprises seven counties (Charles City, Chesterfield, Goochland, Hanover, Henrico, New Kent, Powhatan) and the City of Richmond, offering a unique combination of affordability and quality of life in urban, suburban, and rural settings.</a:t>
            </a:r>
          </a:p>
          <a:p>
            <a:r>
              <a:rPr lang="en-US"/>
              <a:t>https://www.vedp.org/region/greater-richmond </a:t>
            </a:r>
          </a:p>
        </p:txBody>
      </p:sp>
      <p:sp>
        <p:nvSpPr>
          <p:cNvPr id="6" name="Footer Placeholder 5">
            <a:extLst>
              <a:ext uri="{FF2B5EF4-FFF2-40B4-BE49-F238E27FC236}">
                <a16:creationId xmlns:a16="http://schemas.microsoft.com/office/drawing/2014/main" id="{39DA558E-3BE6-9819-73DF-AF58B208D6E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09A19D2-2F5F-224B-593C-E3C533D1990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33552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C7BE4-0196-5565-FB93-C8C65787E81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55B856-7E9F-DBAF-1FE6-D1584A859A1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A8DF4F4-E529-D2E9-4850-D1E8CD54C37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CE0822F-F965-5F55-703D-AED722102B5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019016E-E179-835E-E127-52DB5F42F1B6}"/>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Overview of key partners.</a:t>
            </a:r>
          </a:p>
          <a:p>
            <a:r>
              <a:rPr lang="en-US"/>
              <a:t>Roles and contributions of each.</a:t>
            </a:r>
          </a:p>
          <a:p>
            <a:r>
              <a:rPr lang="en-US"/>
              <a:t>Emphasis on long-standing, evolving partnerships</a:t>
            </a:r>
          </a:p>
          <a:p>
            <a:endParaRPr lang="en-US"/>
          </a:p>
          <a:p>
            <a:r>
              <a:rPr lang="en-US"/>
              <a:t>Workgroups:</a:t>
            </a:r>
          </a:p>
          <a:p>
            <a:r>
              <a:rPr lang="en-US"/>
              <a:t>1. Housing Strategy </a:t>
            </a:r>
          </a:p>
          <a:p>
            <a:r>
              <a:rPr lang="en-US"/>
              <a:t>2. Service Coordination </a:t>
            </a:r>
          </a:p>
          <a:p>
            <a:r>
              <a:rPr lang="en-US"/>
              <a:t>3. Volunteer Care Team </a:t>
            </a:r>
          </a:p>
          <a:p>
            <a:r>
              <a:rPr lang="en-US"/>
              <a:t>4. Workforce Support </a:t>
            </a:r>
          </a:p>
          <a:p>
            <a:r>
              <a:rPr lang="en-US"/>
              <a:t>(5. Sustainability&gt;&gt; joined United Way)</a:t>
            </a:r>
          </a:p>
          <a:p>
            <a:endParaRPr lang="en-US"/>
          </a:p>
          <a:p>
            <a:r>
              <a:rPr lang="en-US"/>
              <a:t>The Span Center serves the citizens of Planning Service Area 15 (PSA15) which includes the counties of Charles City, Chesterfield, Goochland, Hanover, Henrico, New Kent and Powhatan, and the City of Richmond.</a:t>
            </a:r>
          </a:p>
          <a:p>
            <a:endParaRPr lang="en-US"/>
          </a:p>
          <a:p>
            <a:r>
              <a:rPr lang="en-US"/>
              <a:t>Greater Richmond has a population of more than 1.3 million, and comprises seven counties (Charles City, Chesterfield, Goochland, Hanover, Henrico, New Kent, Powhatan) and the City of Richmond, offering a unique combination of affordability and quality of life in urban, suburban, and rural settings.</a:t>
            </a:r>
          </a:p>
          <a:p>
            <a:r>
              <a:rPr lang="en-US"/>
              <a:t>https://www.vedp.org/region/greater-richmond </a:t>
            </a:r>
          </a:p>
        </p:txBody>
      </p:sp>
      <p:sp>
        <p:nvSpPr>
          <p:cNvPr id="6" name="Footer Placeholder 5">
            <a:extLst>
              <a:ext uri="{FF2B5EF4-FFF2-40B4-BE49-F238E27FC236}">
                <a16:creationId xmlns:a16="http://schemas.microsoft.com/office/drawing/2014/main" id="{C7E1478C-79A9-4759-C9AF-9F30B8E7658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D6A2E14-E96D-D677-F33A-68AAB9842E3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79673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83BDC-EC9E-813D-544D-46673FAA7A7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F96329-01B2-BD73-B943-8A2B81C623A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3EB7032-5F08-07FF-F4BE-C22312BA9D1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2BE4693-443A-292C-C8B2-5598D694D52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A58E9D6-9E3D-75CA-EA9D-4053E7BDC16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Overview of key partners.</a:t>
            </a:r>
          </a:p>
          <a:p>
            <a:r>
              <a:rPr lang="en-US"/>
              <a:t>Roles and contributions of each.</a:t>
            </a:r>
          </a:p>
          <a:p>
            <a:r>
              <a:rPr lang="en-US"/>
              <a:t>Emphasis on long-standing, evolving partnerships</a:t>
            </a:r>
          </a:p>
          <a:p>
            <a:endParaRPr lang="en-US"/>
          </a:p>
          <a:p>
            <a:r>
              <a:rPr lang="en-US"/>
              <a:t>Workgroups:</a:t>
            </a:r>
          </a:p>
          <a:p>
            <a:r>
              <a:rPr lang="en-US"/>
              <a:t>1. Housing Strategy </a:t>
            </a:r>
          </a:p>
          <a:p>
            <a:r>
              <a:rPr lang="en-US"/>
              <a:t>2. Service Coordination </a:t>
            </a:r>
          </a:p>
          <a:p>
            <a:r>
              <a:rPr lang="en-US"/>
              <a:t>3. Volunteer Care Team </a:t>
            </a:r>
          </a:p>
          <a:p>
            <a:r>
              <a:rPr lang="en-US"/>
              <a:t>4. Workforce Support </a:t>
            </a:r>
          </a:p>
          <a:p>
            <a:r>
              <a:rPr lang="en-US"/>
              <a:t>(5. Sustainability&gt;&gt; joined United Way)</a:t>
            </a:r>
          </a:p>
          <a:p>
            <a:endParaRPr lang="en-US"/>
          </a:p>
          <a:p>
            <a:r>
              <a:rPr lang="en-US"/>
              <a:t>The Span Center serves the citizens of Planning Service Area 15 (PSA15) which includes the counties of Charles City, Chesterfield, Goochland, Hanover, Henrico, New Kent and Powhatan, and the City of Richmond.</a:t>
            </a:r>
          </a:p>
          <a:p>
            <a:endParaRPr lang="en-US"/>
          </a:p>
          <a:p>
            <a:r>
              <a:rPr lang="en-US"/>
              <a:t>Greater Richmond has a population of more than 1.3 million, and comprises seven counties (Charles City, Chesterfield, Goochland, Hanover, Henrico, New Kent, Powhatan) and the City of Richmond, offering a unique combination of affordability and quality of life in urban, suburban, and rural settings.</a:t>
            </a:r>
          </a:p>
          <a:p>
            <a:r>
              <a:rPr lang="en-US"/>
              <a:t>https://www.vedp.org/region/greater-richmond </a:t>
            </a:r>
          </a:p>
        </p:txBody>
      </p:sp>
      <p:sp>
        <p:nvSpPr>
          <p:cNvPr id="6" name="Footer Placeholder 5">
            <a:extLst>
              <a:ext uri="{FF2B5EF4-FFF2-40B4-BE49-F238E27FC236}">
                <a16:creationId xmlns:a16="http://schemas.microsoft.com/office/drawing/2014/main" id="{607DC7B1-B637-15FA-0591-B52EC0C37CD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6431CE6-1D69-B98C-996A-AE0DF6A3D58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9617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2188630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FCF24-D587-70BD-3CB2-FCE98D86314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F0FC96-1FDD-378A-0772-8E0208C8308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7DC9F04-196C-E68B-335C-3728A64E848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FB0D909-90A0-929D-643A-3E35C455D37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1A03E47-0C6E-28C3-A067-A8B6E9ACD99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Overview of key partners.</a:t>
            </a:r>
          </a:p>
          <a:p>
            <a:r>
              <a:rPr lang="en-US"/>
              <a:t>Roles and contributions of each.</a:t>
            </a:r>
          </a:p>
          <a:p>
            <a:r>
              <a:rPr lang="en-US"/>
              <a:t>Emphasis on long-standing, evolving partnerships</a:t>
            </a:r>
          </a:p>
          <a:p>
            <a:endParaRPr lang="en-US"/>
          </a:p>
          <a:p>
            <a:r>
              <a:rPr lang="en-US"/>
              <a:t>Workgroups:</a:t>
            </a:r>
          </a:p>
          <a:p>
            <a:r>
              <a:rPr lang="en-US"/>
              <a:t>1. Housing Strategy </a:t>
            </a:r>
          </a:p>
          <a:p>
            <a:r>
              <a:rPr lang="en-US"/>
              <a:t>2. Service Coordination </a:t>
            </a:r>
          </a:p>
          <a:p>
            <a:r>
              <a:rPr lang="en-US"/>
              <a:t>3. Volunteer Care Team </a:t>
            </a:r>
          </a:p>
          <a:p>
            <a:r>
              <a:rPr lang="en-US"/>
              <a:t>4. Workforce Support </a:t>
            </a:r>
          </a:p>
          <a:p>
            <a:r>
              <a:rPr lang="en-US"/>
              <a:t>(5. Sustainability&gt;&gt; joined United Way)</a:t>
            </a:r>
          </a:p>
          <a:p>
            <a:endParaRPr lang="en-US"/>
          </a:p>
          <a:p>
            <a:r>
              <a:rPr lang="en-US"/>
              <a:t>The Span Center serves the citizens of Planning Service Area 15 (PSA15) which includes the counties of Charles City, Chesterfield, Goochland, Hanover, Henrico, New Kent and Powhatan, and the City of Richmond.</a:t>
            </a:r>
          </a:p>
          <a:p>
            <a:endParaRPr lang="en-US"/>
          </a:p>
          <a:p>
            <a:r>
              <a:rPr lang="en-US"/>
              <a:t>Greater Richmond has a population of more than 1.3 million, and comprises seven counties (Charles City, Chesterfield, Goochland, Hanover, Henrico, New Kent, Powhatan) and the City of Richmond, offering a unique combination of affordability and quality of life in urban, suburban, and rural settings.</a:t>
            </a:r>
          </a:p>
          <a:p>
            <a:r>
              <a:rPr lang="en-US"/>
              <a:t>https://www.vedp.org/region/greater-richmond </a:t>
            </a:r>
          </a:p>
        </p:txBody>
      </p:sp>
      <p:sp>
        <p:nvSpPr>
          <p:cNvPr id="6" name="Footer Placeholder 5">
            <a:extLst>
              <a:ext uri="{FF2B5EF4-FFF2-40B4-BE49-F238E27FC236}">
                <a16:creationId xmlns:a16="http://schemas.microsoft.com/office/drawing/2014/main" id="{D834747E-5D17-3C16-65CF-6D8BB3123B9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CE341D6-1112-1152-8F8F-A27B586C545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83779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EEA09-C520-08AE-3141-6714FF329F4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6148CA-BF4C-D713-42BE-3526B165600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1F0B216-088D-B339-1D09-2F78F9A8AD3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5CE777E-D10F-7FD2-CAA6-964F16490D5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C37BC8E-2B99-D48A-F7A8-AC493993B046}"/>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Overview of key partners.</a:t>
            </a:r>
          </a:p>
          <a:p>
            <a:r>
              <a:rPr lang="en-US"/>
              <a:t>Roles and contributions of each.</a:t>
            </a:r>
          </a:p>
          <a:p>
            <a:r>
              <a:rPr lang="en-US"/>
              <a:t>Emphasis on long-standing, evolving partnerships</a:t>
            </a:r>
          </a:p>
          <a:p>
            <a:endParaRPr lang="en-US"/>
          </a:p>
          <a:p>
            <a:r>
              <a:rPr lang="en-US"/>
              <a:t>Workgroups:</a:t>
            </a:r>
          </a:p>
          <a:p>
            <a:r>
              <a:rPr lang="en-US"/>
              <a:t>1. Housing Strategy </a:t>
            </a:r>
          </a:p>
          <a:p>
            <a:r>
              <a:rPr lang="en-US"/>
              <a:t>2. Service Coordination </a:t>
            </a:r>
          </a:p>
          <a:p>
            <a:r>
              <a:rPr lang="en-US"/>
              <a:t>3. Volunteer Care Team </a:t>
            </a:r>
          </a:p>
          <a:p>
            <a:r>
              <a:rPr lang="en-US"/>
              <a:t>4. Workforce Support </a:t>
            </a:r>
          </a:p>
          <a:p>
            <a:r>
              <a:rPr lang="en-US"/>
              <a:t>(5. Sustainability&gt;&gt; joined United Way)</a:t>
            </a:r>
          </a:p>
          <a:p>
            <a:endParaRPr lang="en-US"/>
          </a:p>
          <a:p>
            <a:r>
              <a:rPr lang="en-US"/>
              <a:t>The Span Center serves the citizens of Planning Service Area 15 (PSA15) which includes the counties of Charles City, Chesterfield, Goochland, Hanover, Henrico, New Kent and Powhatan, and the City of Richmond.</a:t>
            </a:r>
          </a:p>
          <a:p>
            <a:endParaRPr lang="en-US"/>
          </a:p>
          <a:p>
            <a:r>
              <a:rPr lang="en-US"/>
              <a:t>Greater Richmond has a population of more than 1.3 million, and comprises seven counties (Charles City, Chesterfield, Goochland, Hanover, Henrico, New Kent, Powhatan) and the City of Richmond, offering a unique combination of affordability and quality of life in urban, suburban, and rural settings.</a:t>
            </a:r>
          </a:p>
          <a:p>
            <a:r>
              <a:rPr lang="en-US"/>
              <a:t>https://www.vedp.org/region/greater-richmond </a:t>
            </a:r>
          </a:p>
        </p:txBody>
      </p:sp>
      <p:sp>
        <p:nvSpPr>
          <p:cNvPr id="6" name="Footer Placeholder 5">
            <a:extLst>
              <a:ext uri="{FF2B5EF4-FFF2-40B4-BE49-F238E27FC236}">
                <a16:creationId xmlns:a16="http://schemas.microsoft.com/office/drawing/2014/main" id="{E94B49D6-9B63-D0A7-E70F-0C7AF73D94C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E120356-DD06-C032-4F10-2FA12AA6003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93599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15BE2-C88F-2067-1047-7C06F016A72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8BA32B-F6B4-BBC1-2B03-B5B4ED8443A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696EFD2-8C99-1F8F-2259-2A0CAB92ABB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427F567-CFBB-C722-9904-498B58FFB2E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D415086-694E-72EE-2DF9-50C1D7A9114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Overview of key partners.</a:t>
            </a:r>
          </a:p>
          <a:p>
            <a:r>
              <a:rPr lang="en-US"/>
              <a:t>Roles and contributions of each.</a:t>
            </a:r>
          </a:p>
          <a:p>
            <a:r>
              <a:rPr lang="en-US"/>
              <a:t>Emphasis on long-standing, evolving partnerships</a:t>
            </a:r>
          </a:p>
          <a:p>
            <a:endParaRPr lang="en-US"/>
          </a:p>
          <a:p>
            <a:r>
              <a:rPr lang="en-US"/>
              <a:t>Workgroups:</a:t>
            </a:r>
          </a:p>
          <a:p>
            <a:r>
              <a:rPr lang="en-US"/>
              <a:t>1. Housing Strategy </a:t>
            </a:r>
          </a:p>
          <a:p>
            <a:r>
              <a:rPr lang="en-US"/>
              <a:t>2. Service Coordination </a:t>
            </a:r>
          </a:p>
          <a:p>
            <a:r>
              <a:rPr lang="en-US"/>
              <a:t>3. Volunteer Care Team </a:t>
            </a:r>
          </a:p>
          <a:p>
            <a:r>
              <a:rPr lang="en-US"/>
              <a:t>4. Workforce Support </a:t>
            </a:r>
          </a:p>
          <a:p>
            <a:r>
              <a:rPr lang="en-US"/>
              <a:t>(5. Sustainability&gt;&gt; joined United Way)</a:t>
            </a:r>
          </a:p>
          <a:p>
            <a:endParaRPr lang="en-US"/>
          </a:p>
          <a:p>
            <a:r>
              <a:rPr lang="en-US"/>
              <a:t>The Span Center serves the citizens of Planning Service Area 15 (PSA15) which includes the counties of Charles City, Chesterfield, Goochland, Hanover, Henrico, New Kent and Powhatan, and the City of Richmond.</a:t>
            </a:r>
          </a:p>
          <a:p>
            <a:endParaRPr lang="en-US"/>
          </a:p>
          <a:p>
            <a:r>
              <a:rPr lang="en-US"/>
              <a:t>Greater Richmond has a population of more than 1.3 million, and comprises seven counties (Charles City, Chesterfield, Goochland, Hanover, Henrico, New Kent, Powhatan) and the City of Richmond, offering a unique combination of affordability and quality of life in urban, suburban, and rural settings.</a:t>
            </a:r>
          </a:p>
          <a:p>
            <a:r>
              <a:rPr lang="en-US"/>
              <a:t>https://www.vedp.org/region/greater-richmond </a:t>
            </a:r>
          </a:p>
        </p:txBody>
      </p:sp>
      <p:sp>
        <p:nvSpPr>
          <p:cNvPr id="6" name="Footer Placeholder 5">
            <a:extLst>
              <a:ext uri="{FF2B5EF4-FFF2-40B4-BE49-F238E27FC236}">
                <a16:creationId xmlns:a16="http://schemas.microsoft.com/office/drawing/2014/main" id="{B964A601-B69A-4E3E-3F27-492D3BB9390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F93050F-C375-C9F7-C4D5-587C9FA2742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21398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How have you had to change to do this work?</a:t>
            </a:r>
          </a:p>
          <a:p>
            <a:endParaRPr lang="en-US" dirty="0"/>
          </a:p>
          <a:p>
            <a:r>
              <a:rPr lang="en-US" dirty="0"/>
              <a:t>Interoperability workarounds (federal database constraints)</a:t>
            </a:r>
          </a:p>
          <a:p>
            <a:r>
              <a:rPr lang="en-US" dirty="0"/>
              <a:t>Using real-time data to shift practice</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number of older adults in Virginia is expected to increase from nearly 2 million to over 2.2 million by 2030 (DARS, 2023)</a:t>
            </a:r>
          </a:p>
          <a:p>
            <a:endParaRPr lang="en-US"/>
          </a:p>
          <a:p>
            <a:r>
              <a:rPr lang="en-US"/>
              <a:t>Data from Virginia Mercury and Point-in-Time (PIT) counts</a:t>
            </a:r>
          </a:p>
          <a:p>
            <a:r>
              <a:rPr lang="en-US"/>
              <a:t>Increasing trend of older adult homelessness in Virginia</a:t>
            </a:r>
          </a:p>
          <a:p>
            <a:endParaRPr lang="en-US"/>
          </a:p>
          <a:p>
            <a:r>
              <a:rPr lang="en-US"/>
              <a:t>Virginia Mercury reports that the most recent statewide data found more than 1,500 adults who are over 55 experience homelessness in the Commonwealth.  They go on to note that “trend lines are all moving in the same direction and accelerating, which should create a shared sense of urgency to address the growing number of older adults experiencing homelessness.” </a:t>
            </a:r>
          </a:p>
          <a:p>
            <a:endParaRPr lang="en-US"/>
          </a:p>
          <a:p>
            <a:r>
              <a:rPr lang="en-US"/>
              <a:t>The Point-in-Time count provides a one-night snapshot of homelessness in our region, including those in shelters, transitional housing, domestic violence shelters, or unsheltered locations.</a:t>
            </a:r>
          </a:p>
          <a:p>
            <a:endParaRPr lang="en-US"/>
          </a:p>
          <a:p>
            <a:r>
              <a:rPr lang="en-US"/>
              <a:t>50% of people experiencing homelessness on a given night are 50 or older </a:t>
            </a:r>
          </a:p>
          <a:p>
            <a:r>
              <a:rPr lang="en-US"/>
              <a:t>67.3% have one or more disabilities</a:t>
            </a:r>
          </a:p>
          <a:p>
            <a:r>
              <a:rPr lang="en-US"/>
              <a:t>73.3% report that Medicaid is their health insurance. </a:t>
            </a:r>
          </a:p>
          <a:p>
            <a:r>
              <a:rPr lang="en-US"/>
              <a:t>The average length of time reported as experiencing homelessness was about one year.</a:t>
            </a:r>
          </a:p>
          <a:p>
            <a:r>
              <a:rPr lang="en-US"/>
              <a:t>36.8% indicated that they had been a victim of violence and 28.6% reported that they had been a victim of domestic violence.  (Point-in-Time 2025, Homeward)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 Virginia in 2023 (2)</a:t>
            </a:r>
          </a:p>
          <a:p>
            <a:r>
              <a:rPr lang="en-US" dirty="0"/>
              <a:t>12,514 substantiated reports (46% of investigated reports).</a:t>
            </a:r>
          </a:p>
          <a:p>
            <a:r>
              <a:rPr lang="en-US" dirty="0"/>
              <a:t>77% of APS clients were aged 60 and older.</a:t>
            </a:r>
          </a:p>
          <a:p>
            <a:endParaRPr lang="en-US" dirty="0"/>
          </a:p>
          <a:p>
            <a:r>
              <a:rPr lang="en-US" dirty="0"/>
              <a:t>65% of elder abuse cases occurred within the elder’s own home and almost half the time by a family member (1). </a:t>
            </a:r>
          </a:p>
          <a:p>
            <a:r>
              <a:rPr lang="en-US" dirty="0"/>
              <a:t>Home can quickly become the least safe place for an older adult, especially for those at greater risk of elder mistreatment (2,3). </a:t>
            </a:r>
          </a:p>
          <a:p>
            <a:endParaRPr lang="en-US" dirty="0"/>
          </a:p>
          <a:p>
            <a:endParaRPr lang="en-US" dirty="0"/>
          </a:p>
          <a:p>
            <a:r>
              <a:rPr lang="en-US" dirty="0"/>
              <a:t>Many legal solutions are arduous and time-consuming, leaving elders with no choice but to remain in an unsafe environment. </a:t>
            </a:r>
          </a:p>
          <a:p>
            <a:endParaRPr lang="en-US" dirty="0"/>
          </a:p>
          <a:p>
            <a:r>
              <a:rPr lang="en-US" dirty="0"/>
              <a:t>This can lead to elders cycling through services and systems while the mistreatment remains unresolved (4).  Such as, frequent visits to the ED, use of multiple </a:t>
            </a:r>
            <a:r>
              <a:rPr lang="en-US" dirty="0" err="1"/>
              <a:t>differents</a:t>
            </a:r>
            <a:r>
              <a:rPr lang="en-US" dirty="0"/>
              <a:t> EDs, repeat visits to the ED at short intervals, and low-urgency ED visits (5).</a:t>
            </a:r>
          </a:p>
          <a:p>
            <a:r>
              <a:rPr lang="en-US" dirty="0"/>
              <a:t>1. APS, 2024; 2. Dong et al., 2014; 3. Bolkan et al., 2023; 4. Levin et al., 2020; 5. Rosen et al., 2023.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Overview of key partners.</a:t>
            </a:r>
          </a:p>
          <a:p>
            <a:r>
              <a:rPr lang="en-US"/>
              <a:t>Roles and contributions of each.</a:t>
            </a:r>
          </a:p>
          <a:p>
            <a:r>
              <a:rPr lang="en-US"/>
              <a:t>Emphasis on long-standing, evolving partnerships</a:t>
            </a:r>
          </a:p>
          <a:p>
            <a:endParaRPr lang="en-US"/>
          </a:p>
          <a:p>
            <a:r>
              <a:rPr lang="en-US"/>
              <a:t>Workgroups:</a:t>
            </a:r>
          </a:p>
          <a:p>
            <a:r>
              <a:rPr lang="en-US"/>
              <a:t>1. Housing Strategy </a:t>
            </a:r>
          </a:p>
          <a:p>
            <a:r>
              <a:rPr lang="en-US"/>
              <a:t>2. Service Coordination </a:t>
            </a:r>
          </a:p>
          <a:p>
            <a:r>
              <a:rPr lang="en-US"/>
              <a:t>3. Volunteer Care Team </a:t>
            </a:r>
          </a:p>
          <a:p>
            <a:r>
              <a:rPr lang="en-US"/>
              <a:t>4. Workforce Support </a:t>
            </a:r>
          </a:p>
          <a:p>
            <a:r>
              <a:rPr lang="en-US"/>
              <a:t>(5. Sustainability&gt;&gt; joined United Way)</a:t>
            </a:r>
          </a:p>
          <a:p>
            <a:endParaRPr lang="en-US"/>
          </a:p>
          <a:p>
            <a:r>
              <a:rPr lang="en-US"/>
              <a:t>The Span Center serves the citizens of Planning Service Area 15 (PSA15) which includes the counties of Charles City, Chesterfield, Goochland, Hanover, Henrico, New Kent and Powhatan, and the City of Richmond.</a:t>
            </a:r>
          </a:p>
          <a:p>
            <a:endParaRPr lang="en-US"/>
          </a:p>
          <a:p>
            <a:r>
              <a:rPr lang="en-US"/>
              <a:t>Greater Richmond has a population of more than 1.3 million, and comprises seven counties (Charles City, Chesterfield, Goochland, Hanover, Henrico, New Kent, Powhatan) and the City of Richmond, offering a unique combination of affordability and quality of life in urban, suburban, and rural settings.</a:t>
            </a:r>
          </a:p>
          <a:p>
            <a:r>
              <a:rPr lang="en-US"/>
              <a:t>https://www.vedp.org/region/greater-richmond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dirty="0"/>
          </a:p>
          <a:p>
            <a:endParaRPr dirty="0"/>
          </a:p>
          <a:p>
            <a:endParaRPr dirty="0"/>
          </a:p>
          <a:p>
            <a:r>
              <a:rPr lang="en-US" dirty="0"/>
              <a:t>1.	Housing Strategy </a:t>
            </a:r>
          </a:p>
          <a:p>
            <a:r>
              <a:rPr lang="en-US" dirty="0"/>
              <a:t>Establish a person-centered, trauma-informed housing strategy with a continuum of partners.</a:t>
            </a:r>
          </a:p>
          <a:p>
            <a:r>
              <a:rPr lang="en-US" dirty="0"/>
              <a:t>CARITAS will be one of our core housing partners – they’ll dedicate sober living apartments as one component of an elder justice shelter continuum. </a:t>
            </a:r>
          </a:p>
          <a:p>
            <a:r>
              <a:rPr lang="en-US" dirty="0"/>
              <a:t>Other housing partners are being identified as part of the needs assessment, such as hospital guest houses and assisted living or nursing facilities and we will convene a Housing Strategy Workgroup to kick things off.</a:t>
            </a:r>
          </a:p>
          <a:p>
            <a:endParaRPr lang="en-US" dirty="0"/>
          </a:p>
          <a:p>
            <a:r>
              <a:rPr lang="en-US" dirty="0"/>
              <a:t>2.	Cross-Sector Service Protocol</a:t>
            </a:r>
          </a:p>
          <a:p>
            <a:r>
              <a:rPr lang="en-US" dirty="0"/>
              <a:t>Develop a service coordination protocol for elders experiencing mistreatment and homelessness.</a:t>
            </a:r>
          </a:p>
          <a:p>
            <a:r>
              <a:rPr lang="en-US" dirty="0"/>
              <a:t>Core Partners: The Span Center, Homeward, Adult Protective Services</a:t>
            </a:r>
          </a:p>
          <a:p>
            <a:r>
              <a:rPr lang="en-US" dirty="0"/>
              <a:t>The Service Coordination Workgroup will identify strengths, remove barriers, and clear pathways for information sharing, collaboration, decision-making, and cross-sector workflow. They will review and develop detailed protocols for responding to elders experiencing maltreatment via intake, assessment, and care team transition support, and improve the pathway to APS.</a:t>
            </a:r>
          </a:p>
          <a:p>
            <a:r>
              <a:rPr lang="en-US" dirty="0"/>
              <a:t>(To transform a disjointed and inequitably functioning service system into one of greater coordination, collaboration, and partnership)</a:t>
            </a:r>
          </a:p>
          <a:p>
            <a:endParaRPr lang="en-US" dirty="0"/>
          </a:p>
          <a:p>
            <a:r>
              <a:rPr lang="en-US" dirty="0"/>
              <a:t>3.	Electronic Referral Method</a:t>
            </a:r>
          </a:p>
          <a:p>
            <a:r>
              <a:rPr lang="en-US" dirty="0"/>
              <a:t>Develop an electronic referral method between homeless and aging services providers.</a:t>
            </a:r>
          </a:p>
          <a:p>
            <a:r>
              <a:rPr lang="en-US" dirty="0"/>
              <a:t>DARS, No Wrong Door Virginia; The Span Center; Homeward</a:t>
            </a:r>
          </a:p>
          <a:p>
            <a:r>
              <a:rPr lang="en-US" dirty="0"/>
              <a:t>NWD will adapt Direct Connect-their secure system to providers to receive self-referrals directly from older adults, people with disabilities, veterans, families, and caregivers-to connect homeless services (Homeward) and aging services (Span Center) – by establishing a seamless, secure electronic referral pathway between </a:t>
            </a:r>
          </a:p>
          <a:p>
            <a:r>
              <a:rPr lang="en-US" dirty="0"/>
              <a:t>the Homeless Management Information System (HMIS) and No Wrong Door Virginia (NWD-VA) for effective data sharing to support older adults’ transition from emergency housing back to safe, stable, and permanent housing of their choice </a:t>
            </a:r>
          </a:p>
          <a:p>
            <a:endParaRPr lang="en-US" dirty="0"/>
          </a:p>
          <a:p>
            <a:r>
              <a:rPr lang="en-US" dirty="0"/>
              <a:t>4.	Volunteer Care Team Model</a:t>
            </a:r>
          </a:p>
          <a:p>
            <a:r>
              <a:rPr lang="en-US" dirty="0"/>
              <a:t>Develop a volunteer care team model to provide social and practical supports.</a:t>
            </a:r>
          </a:p>
          <a:p>
            <a:r>
              <a:rPr lang="en-US" dirty="0"/>
              <a:t>The Span Center will take the lead role in innovating the care team approach to serve elders experiencing maltreatment and housing loss. They will collaborate with CARITAS to recruit 18-25 volunteers to pilot the care team model with 3-5 teams working in groups of 5-8 volunteers. Each team will work with one older adult. We expect to match 3-5 older adults with Care Teams, recognizing that not every older adult will prefer to participate in this model. </a:t>
            </a:r>
          </a:p>
          <a:p>
            <a:r>
              <a:rPr lang="en-US" dirty="0"/>
              <a:t>Volunteer Care Team workgroup</a:t>
            </a:r>
          </a:p>
          <a:p>
            <a:r>
              <a:rPr lang="en-US" dirty="0"/>
              <a:t>The care team curriculum to be finalized and will draw from existing models such as Powerful Tools for Caregivers and the Thelma Bland Watson Personal Care Aide (PCA) School (covers trauma and resilience, person-centered care, ethical decision-making, elder abuse and maltreatment, activities of daily living skills, social connection and well-being, body systems, dementia care, community resources, and death and dying. Power dynamic and socio-emotional boundary setting will be incorporated into the curriculum with intentionality). </a:t>
            </a:r>
          </a:p>
          <a:p>
            <a:r>
              <a:rPr lang="en-US" dirty="0"/>
              <a:t>Emotional support will be offered to the volunteer teams.</a:t>
            </a:r>
          </a:p>
          <a:p>
            <a:endParaRPr lang="en-US" dirty="0"/>
          </a:p>
          <a:p>
            <a:r>
              <a:rPr lang="en-US" dirty="0"/>
              <a:t>5.	Workforce Support</a:t>
            </a:r>
          </a:p>
          <a:p>
            <a:r>
              <a:rPr lang="en-US" dirty="0"/>
              <a:t>Boost workforce support and training to decrease moral injury and moral distress.</a:t>
            </a:r>
          </a:p>
          <a:p>
            <a:r>
              <a:rPr lang="en-US" dirty="0"/>
              <a:t>Workforce Support Workgroup</a:t>
            </a:r>
          </a:p>
          <a:p>
            <a:r>
              <a:rPr lang="en-US" dirty="0"/>
              <a:t>Planned trainings:</a:t>
            </a:r>
          </a:p>
          <a:p>
            <a:r>
              <a:rPr lang="en-US" dirty="0"/>
              <a:t>•	Virginia Helping Elders Access Resources (HEAR) training (Shared language and knowledge)</a:t>
            </a:r>
          </a:p>
          <a:p>
            <a:r>
              <a:rPr lang="en-US" dirty="0"/>
              <a:t>•	Trauma and resilience among older adults + an introduction to person-centered, trauma-informed care - an approach developed and supported by the Center for Holocaust Survivor Care Institute on Aging and Trauma - which bridges the principles of person-centered care and trauma-informed care. </a:t>
            </a:r>
          </a:p>
          <a:p>
            <a:r>
              <a:rPr lang="en-US" dirty="0"/>
              <a:t>•	Ageism and elderhood training for homeless and aging services providers.</a:t>
            </a:r>
          </a:p>
          <a:p>
            <a:r>
              <a:rPr lang="en-US" dirty="0"/>
              <a:t>•	Virginia Memory Project (VMP) will educate cross-sector agency staff on identifying and supporting older adults with the “3Ds” (Dementia, Delirium, and Depression) are common in older adults who have been unhoused, and these conditions may co-occur and superimpose on one another.</a:t>
            </a:r>
          </a:p>
          <a:p>
            <a:endParaRPr lang="en-US" dirty="0"/>
          </a:p>
          <a:p>
            <a:r>
              <a:rPr lang="en-US" dirty="0"/>
              <a:t>6.	Replicable Blueprint</a:t>
            </a:r>
          </a:p>
          <a:p>
            <a:r>
              <a:rPr lang="en-US" dirty="0"/>
              <a:t>Develop a replicable blueprint of a decentralized elder justice shelter model and protocols</a:t>
            </a:r>
          </a:p>
          <a:p>
            <a:r>
              <a:rPr lang="en-US" dirty="0"/>
              <a:t>VCU Gerontology and the Virginia Center on Aging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elders were identified by Homeward, all over 60, all have at least one disability, and all indicated that their physical safety was at risk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7.xml"/><Relationship Id="rId16" Type="http://schemas.openxmlformats.org/officeDocument/2006/relationships/image" Target="../media/image33.sv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10.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www.hudexchange.info/programs/hmis/" TargetMode="External"/><Relationship Id="rId7" Type="http://schemas.openxmlformats.org/officeDocument/2006/relationships/image" Target="../media/image39.svg"/><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1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image" Target="../media/image45.sv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10" Type="http://schemas.openxmlformats.org/officeDocument/2006/relationships/image" Target="../media/image45.svg"/><Relationship Id="rId4" Type="http://schemas.openxmlformats.org/officeDocument/2006/relationships/image" Target="../media/image40.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10" Type="http://schemas.openxmlformats.org/officeDocument/2006/relationships/image" Target="../media/image45.svg"/><Relationship Id="rId4" Type="http://schemas.openxmlformats.org/officeDocument/2006/relationships/image" Target="../media/image40.png"/><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ncbi.nlm.nih.gov/pubmed/2810418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4395" y="7761476"/>
            <a:ext cx="18829070" cy="2108593"/>
            <a:chOff x="0" y="0"/>
            <a:chExt cx="4959097" cy="555349"/>
          </a:xfrm>
        </p:grpSpPr>
        <p:sp>
          <p:nvSpPr>
            <p:cNvPr id="3" name="Freeform 3"/>
            <p:cNvSpPr/>
            <p:nvPr/>
          </p:nvSpPr>
          <p:spPr>
            <a:xfrm>
              <a:off x="0" y="0"/>
              <a:ext cx="4959097" cy="555349"/>
            </a:xfrm>
            <a:custGeom>
              <a:avLst/>
              <a:gdLst/>
              <a:ahLst/>
              <a:cxnLst/>
              <a:rect l="l" t="t" r="r" b="b"/>
              <a:pathLst>
                <a:path w="4959097" h="555349">
                  <a:moveTo>
                    <a:pt x="0" y="0"/>
                  </a:moveTo>
                  <a:lnTo>
                    <a:pt x="4959097" y="0"/>
                  </a:lnTo>
                  <a:lnTo>
                    <a:pt x="4959097" y="555349"/>
                  </a:lnTo>
                  <a:lnTo>
                    <a:pt x="0" y="555349"/>
                  </a:lnTo>
                  <a:close/>
                </a:path>
              </a:pathLst>
            </a:custGeom>
            <a:solidFill>
              <a:srgbClr val="FFFFFF"/>
            </a:solidFill>
          </p:spPr>
          <p:txBody>
            <a:bodyPr/>
            <a:lstStyle/>
            <a:p>
              <a:endParaRPr lang="en-US"/>
            </a:p>
          </p:txBody>
        </p:sp>
        <p:sp>
          <p:nvSpPr>
            <p:cNvPr id="4" name="TextBox 4"/>
            <p:cNvSpPr txBox="1"/>
            <p:nvPr/>
          </p:nvSpPr>
          <p:spPr>
            <a:xfrm>
              <a:off x="0" y="-38100"/>
              <a:ext cx="4959097" cy="593449"/>
            </a:xfrm>
            <a:prstGeom prst="rect">
              <a:avLst/>
            </a:prstGeom>
          </p:spPr>
          <p:txBody>
            <a:bodyPr lIns="50800" tIns="50800" rIns="50800" bIns="50800" rtlCol="0" anchor="ctr"/>
            <a:lstStyle/>
            <a:p>
              <a:pPr algn="ctr">
                <a:lnSpc>
                  <a:spcPts val="26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6" name="Freeform 6"/>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7" name="TextBox 7"/>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sp>
        <p:nvSpPr>
          <p:cNvPr id="17" name="TextBox 17"/>
          <p:cNvSpPr txBox="1">
            <a:spLocks noGrp="1"/>
          </p:cNvSpPr>
          <p:nvPr>
            <p:ph type="title" idx="4294967295"/>
          </p:nvPr>
        </p:nvSpPr>
        <p:spPr>
          <a:xfrm>
            <a:off x="538628" y="5213971"/>
            <a:ext cx="17210745" cy="225929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1663"/>
              </a:lnSpc>
              <a:spcBef>
                <a:spcPts val="0"/>
              </a:spcBef>
              <a:spcAft>
                <a:spcPts val="0"/>
              </a:spcAft>
              <a:buClrTx/>
              <a:buSzTx/>
              <a:buFontTx/>
              <a:buNone/>
              <a:tabLst/>
              <a:defRPr/>
            </a:pPr>
            <a:r>
              <a:rPr kumimoji="0" lang="en-US" sz="10799" b="1" i="0" u="none" strike="noStrike" kern="1200" cap="none" spc="-421" normalizeH="0" baseline="0" noProof="0" dirty="0">
                <a:ln>
                  <a:noFill/>
                </a:ln>
                <a:solidFill>
                  <a:srgbClr val="FFFFFF"/>
                </a:solidFill>
                <a:effectLst/>
                <a:uLnTx/>
                <a:uFillTx/>
                <a:latin typeface="Garamond Bold"/>
                <a:ea typeface="Garamond Bold"/>
                <a:cs typeface="Garamond Bold"/>
                <a:sym typeface="Garamond Bold"/>
              </a:rPr>
              <a:t>Elder Justice Shelter Innovation</a:t>
            </a:r>
          </a:p>
          <a:p>
            <a:pPr marL="0" marR="0" lvl="0" indent="0" algn="ctr" defTabSz="914400" rtl="0" eaLnBrk="1" fontAlgn="auto" latinLnBrk="0" hangingPunct="1">
              <a:lnSpc>
                <a:spcPts val="6156"/>
              </a:lnSpc>
              <a:spcBef>
                <a:spcPts val="0"/>
              </a:spcBef>
              <a:spcAft>
                <a:spcPts val="0"/>
              </a:spcAft>
              <a:buClrTx/>
              <a:buSzTx/>
              <a:buFontTx/>
              <a:buNone/>
              <a:tabLst/>
              <a:defRPr/>
            </a:pPr>
            <a:r>
              <a:rPr kumimoji="0" lang="en-US" sz="5700" b="1" i="0" u="none" strike="noStrike" kern="1200" cap="none" spc="-222" normalizeH="0" baseline="0" noProof="0" dirty="0">
                <a:ln>
                  <a:noFill/>
                </a:ln>
                <a:solidFill>
                  <a:srgbClr val="FFFFFF"/>
                </a:solidFill>
                <a:effectLst/>
                <a:uLnTx/>
                <a:uFillTx/>
                <a:latin typeface="Garamond Bold"/>
                <a:ea typeface="Garamond Bold"/>
                <a:cs typeface="Garamond Bold"/>
                <a:sym typeface="Garamond Bold"/>
              </a:rPr>
              <a:t>Lessons in Communication, Collaboration, and Cooperation</a:t>
            </a:r>
          </a:p>
        </p:txBody>
      </p:sp>
      <p:sp>
        <p:nvSpPr>
          <p:cNvPr id="10" name="Freeform 10" descr="an older man receiving home delivered groceries"/>
          <p:cNvSpPr/>
          <p:nvPr/>
        </p:nvSpPr>
        <p:spPr>
          <a:xfrm>
            <a:off x="0" y="-165471"/>
            <a:ext cx="4841737" cy="4967402"/>
          </a:xfrm>
          <a:custGeom>
            <a:avLst/>
            <a:gdLst/>
            <a:ahLst/>
            <a:cxnLst/>
            <a:rect l="l" t="t" r="r" b="b"/>
            <a:pathLst>
              <a:path w="4841737" h="4967402">
                <a:moveTo>
                  <a:pt x="0" y="0"/>
                </a:moveTo>
                <a:lnTo>
                  <a:pt x="4841737" y="0"/>
                </a:lnTo>
                <a:lnTo>
                  <a:pt x="4841737" y="4967402"/>
                </a:lnTo>
                <a:lnTo>
                  <a:pt x="0" y="4967402"/>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9" name="Freeform 9" descr="an older african amercian couple and their daughter searcing the internet on a tablet device"/>
          <p:cNvSpPr/>
          <p:nvPr/>
        </p:nvSpPr>
        <p:spPr>
          <a:xfrm>
            <a:off x="4735529" y="-165471"/>
            <a:ext cx="6069044" cy="4967402"/>
          </a:xfrm>
          <a:custGeom>
            <a:avLst/>
            <a:gdLst/>
            <a:ahLst/>
            <a:cxnLst/>
            <a:rect l="l" t="t" r="r" b="b"/>
            <a:pathLst>
              <a:path w="6069044" h="4967402">
                <a:moveTo>
                  <a:pt x="0" y="0"/>
                </a:moveTo>
                <a:lnTo>
                  <a:pt x="6069044" y="0"/>
                </a:lnTo>
                <a:lnTo>
                  <a:pt x="6069044" y="4967402"/>
                </a:lnTo>
                <a:lnTo>
                  <a:pt x="0" y="4967402"/>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descr="old men playing chess outside"/>
          <p:cNvSpPr/>
          <p:nvPr/>
        </p:nvSpPr>
        <p:spPr>
          <a:xfrm>
            <a:off x="10694520" y="-165471"/>
            <a:ext cx="7593480" cy="4967402"/>
          </a:xfrm>
          <a:custGeom>
            <a:avLst/>
            <a:gdLst/>
            <a:ahLst/>
            <a:cxnLst/>
            <a:rect l="l" t="t" r="r" b="b"/>
            <a:pathLst>
              <a:path w="7593480" h="4967402">
                <a:moveTo>
                  <a:pt x="0" y="0"/>
                </a:moveTo>
                <a:lnTo>
                  <a:pt x="7593480" y="0"/>
                </a:lnTo>
                <a:lnTo>
                  <a:pt x="7593480" y="4967402"/>
                </a:lnTo>
                <a:lnTo>
                  <a:pt x="0" y="4967402"/>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11" name="Group 11">
            <a:extLst>
              <a:ext uri="{C183D7F6-B498-43B3-948B-1728B52AA6E4}">
                <adec:decorative xmlns:adec="http://schemas.microsoft.com/office/drawing/2017/decorative" val="1"/>
              </a:ext>
            </a:extLst>
          </p:cNvPr>
          <p:cNvGrpSpPr/>
          <p:nvPr/>
        </p:nvGrpSpPr>
        <p:grpSpPr>
          <a:xfrm>
            <a:off x="1028700" y="8217369"/>
            <a:ext cx="16230600" cy="1224289"/>
            <a:chOff x="0" y="0"/>
            <a:chExt cx="21640800" cy="1632386"/>
          </a:xfrm>
        </p:grpSpPr>
        <p:sp>
          <p:nvSpPr>
            <p:cNvPr id="12" name="Freeform 12"/>
            <p:cNvSpPr/>
            <p:nvPr/>
          </p:nvSpPr>
          <p:spPr>
            <a:xfrm>
              <a:off x="0" y="43181"/>
              <a:ext cx="5551808" cy="1589205"/>
            </a:xfrm>
            <a:custGeom>
              <a:avLst/>
              <a:gdLst/>
              <a:ahLst/>
              <a:cxnLst/>
              <a:rect l="l" t="t" r="r" b="b"/>
              <a:pathLst>
                <a:path w="5551808" h="1589205">
                  <a:moveTo>
                    <a:pt x="0" y="0"/>
                  </a:moveTo>
                  <a:lnTo>
                    <a:pt x="5551808" y="0"/>
                  </a:lnTo>
                  <a:lnTo>
                    <a:pt x="5551808" y="1589205"/>
                  </a:lnTo>
                  <a:lnTo>
                    <a:pt x="0" y="1589205"/>
                  </a:lnTo>
                  <a:lnTo>
                    <a:pt x="0" y="0"/>
                  </a:lnTo>
                  <a:close/>
                </a:path>
              </a:pathLst>
            </a:custGeom>
            <a:blipFill>
              <a:blip r:embed="rId6"/>
              <a:stretch>
                <a:fillRect/>
              </a:stretch>
            </a:blipFill>
          </p:spPr>
          <p:txBody>
            <a:bodyPr/>
            <a:lstStyle/>
            <a:p>
              <a:endParaRPr lang="en-US"/>
            </a:p>
          </p:txBody>
        </p:sp>
        <p:sp>
          <p:nvSpPr>
            <p:cNvPr id="13" name="Freeform 13"/>
            <p:cNvSpPr/>
            <p:nvPr/>
          </p:nvSpPr>
          <p:spPr>
            <a:xfrm>
              <a:off x="6374614" y="0"/>
              <a:ext cx="4663649" cy="1589205"/>
            </a:xfrm>
            <a:custGeom>
              <a:avLst/>
              <a:gdLst/>
              <a:ahLst/>
              <a:cxnLst/>
              <a:rect l="l" t="t" r="r" b="b"/>
              <a:pathLst>
                <a:path w="4663649" h="1589205">
                  <a:moveTo>
                    <a:pt x="0" y="0"/>
                  </a:moveTo>
                  <a:lnTo>
                    <a:pt x="4663649" y="0"/>
                  </a:lnTo>
                  <a:lnTo>
                    <a:pt x="4663649" y="1589205"/>
                  </a:lnTo>
                  <a:lnTo>
                    <a:pt x="0" y="1589205"/>
                  </a:lnTo>
                  <a:lnTo>
                    <a:pt x="0" y="0"/>
                  </a:lnTo>
                  <a:close/>
                </a:path>
              </a:pathLst>
            </a:custGeom>
            <a:blipFill>
              <a:blip r:embed="rId7"/>
              <a:stretch>
                <a:fillRect/>
              </a:stretch>
            </a:blipFill>
          </p:spPr>
          <p:txBody>
            <a:bodyPr/>
            <a:lstStyle/>
            <a:p>
              <a:endParaRPr lang="en-US"/>
            </a:p>
          </p:txBody>
        </p:sp>
        <p:sp>
          <p:nvSpPr>
            <p:cNvPr id="14" name="Freeform 14"/>
            <p:cNvSpPr/>
            <p:nvPr/>
          </p:nvSpPr>
          <p:spPr>
            <a:xfrm>
              <a:off x="15236589" y="0"/>
              <a:ext cx="3468101" cy="1575206"/>
            </a:xfrm>
            <a:custGeom>
              <a:avLst/>
              <a:gdLst/>
              <a:ahLst/>
              <a:cxnLst/>
              <a:rect l="l" t="t" r="r" b="b"/>
              <a:pathLst>
                <a:path w="3468101" h="1575206">
                  <a:moveTo>
                    <a:pt x="0" y="0"/>
                  </a:moveTo>
                  <a:lnTo>
                    <a:pt x="3468101" y="0"/>
                  </a:lnTo>
                  <a:lnTo>
                    <a:pt x="3468101" y="1575206"/>
                  </a:lnTo>
                  <a:lnTo>
                    <a:pt x="0" y="1575206"/>
                  </a:lnTo>
                  <a:lnTo>
                    <a:pt x="0" y="0"/>
                  </a:lnTo>
                  <a:close/>
                </a:path>
              </a:pathLst>
            </a:custGeom>
            <a:blipFill>
              <a:blip r:embed="rId8"/>
              <a:stretch>
                <a:fillRect/>
              </a:stretch>
            </a:blipFill>
          </p:spPr>
          <p:txBody>
            <a:bodyPr/>
            <a:lstStyle/>
            <a:p>
              <a:endParaRPr lang="en-US"/>
            </a:p>
          </p:txBody>
        </p:sp>
        <p:sp>
          <p:nvSpPr>
            <p:cNvPr id="15" name="Freeform 15"/>
            <p:cNvSpPr/>
            <p:nvPr/>
          </p:nvSpPr>
          <p:spPr>
            <a:xfrm>
              <a:off x="11861068" y="62975"/>
              <a:ext cx="2558045" cy="1433548"/>
            </a:xfrm>
            <a:custGeom>
              <a:avLst/>
              <a:gdLst/>
              <a:ahLst/>
              <a:cxnLst/>
              <a:rect l="l" t="t" r="r" b="b"/>
              <a:pathLst>
                <a:path w="2558045" h="1433548">
                  <a:moveTo>
                    <a:pt x="0" y="0"/>
                  </a:moveTo>
                  <a:lnTo>
                    <a:pt x="2558046" y="0"/>
                  </a:lnTo>
                  <a:lnTo>
                    <a:pt x="2558046" y="1433548"/>
                  </a:lnTo>
                  <a:lnTo>
                    <a:pt x="0" y="1433548"/>
                  </a:lnTo>
                  <a:lnTo>
                    <a:pt x="0" y="0"/>
                  </a:lnTo>
                  <a:close/>
                </a:path>
              </a:pathLst>
            </a:custGeom>
            <a:blipFill>
              <a:blip r:embed="rId9"/>
              <a:stretch>
                <a:fillRect/>
              </a:stretch>
            </a:blipFill>
          </p:spPr>
          <p:txBody>
            <a:bodyPr/>
            <a:lstStyle/>
            <a:p>
              <a:endParaRPr lang="en-US"/>
            </a:p>
          </p:txBody>
        </p:sp>
        <p:sp>
          <p:nvSpPr>
            <p:cNvPr id="16" name="Freeform 16"/>
            <p:cNvSpPr/>
            <p:nvPr/>
          </p:nvSpPr>
          <p:spPr>
            <a:xfrm>
              <a:off x="19522165" y="152013"/>
              <a:ext cx="2118635" cy="1271181"/>
            </a:xfrm>
            <a:custGeom>
              <a:avLst/>
              <a:gdLst/>
              <a:ahLst/>
              <a:cxnLst/>
              <a:rect l="l" t="t" r="r" b="b"/>
              <a:pathLst>
                <a:path w="2118635" h="1271181">
                  <a:moveTo>
                    <a:pt x="0" y="0"/>
                  </a:moveTo>
                  <a:lnTo>
                    <a:pt x="2118635" y="0"/>
                  </a:lnTo>
                  <a:lnTo>
                    <a:pt x="2118635" y="1271181"/>
                  </a:lnTo>
                  <a:lnTo>
                    <a:pt x="0" y="1271181"/>
                  </a:lnTo>
                  <a:lnTo>
                    <a:pt x="0" y="0"/>
                  </a:lnTo>
                  <a:close/>
                </a:path>
              </a:pathLst>
            </a:custGeom>
            <a:blipFill>
              <a:blip r:embed="rId10" cstate="screen">
                <a:extLst>
                  <a:ext uri="{28A0092B-C50C-407E-A947-70E740481C1C}">
                    <a14:useLocalDpi xmlns:a14="http://schemas.microsoft.com/office/drawing/2010/main"/>
                  </a:ext>
                </a:extLst>
              </a:blip>
              <a:stretch>
                <a:fillRect/>
              </a:stretch>
            </a:blipFill>
          </p:spPr>
          <p:txBody>
            <a:bodyPr/>
            <a:lstStyle/>
            <a:p>
              <a:endParaRPr lang="en-US"/>
            </a:p>
          </p:txBody>
        </p:sp>
      </p:grpSp>
      <p:sp>
        <p:nvSpPr>
          <p:cNvPr id="18" name="TextBox 18"/>
          <p:cNvSpPr txBox="1"/>
          <p:nvPr/>
        </p:nvSpPr>
        <p:spPr>
          <a:xfrm>
            <a:off x="3416215" y="9831969"/>
            <a:ext cx="10931128" cy="323215"/>
          </a:xfrm>
          <a:prstGeom prst="rect">
            <a:avLst/>
          </a:prstGeom>
        </p:spPr>
        <p:txBody>
          <a:bodyPr lIns="0" tIns="0" rIns="0" bIns="0" rtlCol="0" anchor="t">
            <a:spAutoFit/>
          </a:bodyPr>
          <a:lstStyle/>
          <a:p>
            <a:pPr algn="ctr">
              <a:lnSpc>
                <a:spcPts val="2659"/>
              </a:lnSpc>
              <a:spcBef>
                <a:spcPct val="0"/>
              </a:spcBef>
            </a:pPr>
            <a:r>
              <a:rPr lang="en-US" sz="1899">
                <a:solidFill>
                  <a:srgbClr val="303135"/>
                </a:solidFill>
                <a:latin typeface="Canva Sans"/>
                <a:ea typeface="Canva Sans"/>
                <a:cs typeface="Canva Sans"/>
                <a:sym typeface="Canva Sans"/>
              </a:rPr>
              <a:t>Dr. Georganna Amateau is a paid consultant for The Span Center, a subrecipient on this award.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3" name="Freeform 3"/>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4" name="TextBox 4"/>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0" y="7904034"/>
            <a:ext cx="18288000" cy="1966035"/>
            <a:chOff x="0" y="0"/>
            <a:chExt cx="4816593" cy="517803"/>
          </a:xfrm>
        </p:grpSpPr>
        <p:sp>
          <p:nvSpPr>
            <p:cNvPr id="6" name="Freeform 6"/>
            <p:cNvSpPr/>
            <p:nvPr/>
          </p:nvSpPr>
          <p:spPr>
            <a:xfrm>
              <a:off x="0" y="0"/>
              <a:ext cx="4816592" cy="517803"/>
            </a:xfrm>
            <a:custGeom>
              <a:avLst/>
              <a:gdLst/>
              <a:ahLst/>
              <a:cxnLst/>
              <a:rect l="l" t="t" r="r" b="b"/>
              <a:pathLst>
                <a:path w="4816592" h="517803">
                  <a:moveTo>
                    <a:pt x="0" y="0"/>
                  </a:moveTo>
                  <a:lnTo>
                    <a:pt x="4816592" y="0"/>
                  </a:lnTo>
                  <a:lnTo>
                    <a:pt x="4816592" y="517803"/>
                  </a:lnTo>
                  <a:lnTo>
                    <a:pt x="0" y="517803"/>
                  </a:lnTo>
                  <a:close/>
                </a:path>
              </a:pathLst>
            </a:custGeom>
            <a:solidFill>
              <a:srgbClr val="FFFFFF"/>
            </a:solidFill>
          </p:spPr>
          <p:txBody>
            <a:bodyPr/>
            <a:lstStyle/>
            <a:p>
              <a:endParaRPr lang="en-US"/>
            </a:p>
          </p:txBody>
        </p:sp>
        <p:sp>
          <p:nvSpPr>
            <p:cNvPr id="7" name="TextBox 7"/>
            <p:cNvSpPr txBox="1"/>
            <p:nvPr/>
          </p:nvSpPr>
          <p:spPr>
            <a:xfrm>
              <a:off x="0" y="-38100"/>
              <a:ext cx="4816593" cy="555903"/>
            </a:xfrm>
            <a:prstGeom prst="rect">
              <a:avLst/>
            </a:prstGeom>
          </p:spPr>
          <p:txBody>
            <a:bodyPr lIns="50800" tIns="50800" rIns="50800" bIns="50800" rtlCol="0" anchor="ctr"/>
            <a:lstStyle/>
            <a:p>
              <a:pPr algn="ctr">
                <a:lnSpc>
                  <a:spcPts val="2659"/>
                </a:lnSpc>
              </a:pPr>
              <a:r>
                <a:rPr lang="en-US" sz="1899">
                  <a:solidFill>
                    <a:srgbClr val="FFFFFF"/>
                  </a:solidFill>
                  <a:latin typeface="Canva Sans"/>
                  <a:ea typeface="Canva Sans"/>
                  <a:cs typeface="Canva Sans"/>
                  <a:sym typeface="Canva Sans"/>
                </a:rPr>
                <a:t>ppP</a:t>
              </a:r>
            </a:p>
          </p:txBody>
        </p:sp>
      </p:grpSp>
      <p:sp>
        <p:nvSpPr>
          <p:cNvPr id="8" name="Freeform 8" descr="a map of Virginia’s planning district 15 that includes: Richmond, Charles City, Chesterfield, Hanover, Henrico, Goochland, New Kent, and Powhatan"/>
          <p:cNvSpPr/>
          <p:nvPr/>
        </p:nvSpPr>
        <p:spPr>
          <a:xfrm>
            <a:off x="3113911" y="-1368413"/>
            <a:ext cx="17105179" cy="9129889"/>
          </a:xfrm>
          <a:custGeom>
            <a:avLst/>
            <a:gdLst/>
            <a:ahLst/>
            <a:cxnLst/>
            <a:rect l="l" t="t" r="r" b="b"/>
            <a:pathLst>
              <a:path w="17105179" h="9129889">
                <a:moveTo>
                  <a:pt x="0" y="0"/>
                </a:moveTo>
                <a:lnTo>
                  <a:pt x="17105179" y="0"/>
                </a:lnTo>
                <a:lnTo>
                  <a:pt x="17105179" y="9129889"/>
                </a:lnTo>
                <a:lnTo>
                  <a:pt x="0" y="9129889"/>
                </a:lnTo>
                <a:lnTo>
                  <a:pt x="0" y="0"/>
                </a:lnTo>
                <a:close/>
              </a:path>
            </a:pathLst>
          </a:custGeom>
          <a:blipFill>
            <a:blip r:embed="rId3"/>
            <a:stretch>
              <a:fillRect/>
            </a:stretch>
          </a:blipFill>
        </p:spPr>
        <p:txBody>
          <a:bodyPr/>
          <a:lstStyle/>
          <a:p>
            <a:endParaRPr lang="en-US"/>
          </a:p>
        </p:txBody>
      </p:sp>
      <p:sp>
        <p:nvSpPr>
          <p:cNvPr id="9" name="TextBox 9"/>
          <p:cNvSpPr txBox="1">
            <a:spLocks noGrp="1"/>
          </p:cNvSpPr>
          <p:nvPr>
            <p:ph type="title" idx="4294967295"/>
          </p:nvPr>
        </p:nvSpPr>
        <p:spPr>
          <a:xfrm>
            <a:off x="575679" y="930394"/>
            <a:ext cx="5717780" cy="1041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1" i="0" u="none" strike="noStrike" kern="1200" cap="none" spc="-214" normalizeH="0" baseline="0" noProof="0" dirty="0">
                <a:ln>
                  <a:noFill/>
                </a:ln>
                <a:solidFill>
                  <a:srgbClr val="FFFFFF"/>
                </a:solidFill>
                <a:effectLst/>
                <a:uLnTx/>
                <a:uFillTx/>
                <a:latin typeface="Arial Bold"/>
                <a:ea typeface="Arial Bold"/>
                <a:cs typeface="Arial Bold"/>
                <a:sym typeface="Arial Bold"/>
              </a:rPr>
              <a:t> Where We Serve</a:t>
            </a:r>
          </a:p>
        </p:txBody>
      </p:sp>
      <p:sp>
        <p:nvSpPr>
          <p:cNvPr id="10" name="TextBox 10"/>
          <p:cNvSpPr txBox="1"/>
          <p:nvPr/>
        </p:nvSpPr>
        <p:spPr>
          <a:xfrm>
            <a:off x="0" y="8887460"/>
            <a:ext cx="18288000" cy="755017"/>
          </a:xfrm>
          <a:prstGeom prst="rect">
            <a:avLst/>
          </a:prstGeom>
        </p:spPr>
        <p:txBody>
          <a:bodyPr lIns="0" tIns="0" rIns="0" bIns="0" rtlCol="0" anchor="t">
            <a:spAutoFit/>
          </a:bodyPr>
          <a:lstStyle/>
          <a:p>
            <a:pPr algn="ctr">
              <a:lnSpc>
                <a:spcPts val="6159"/>
              </a:lnSpc>
              <a:spcBef>
                <a:spcPct val="0"/>
              </a:spcBef>
            </a:pPr>
            <a:r>
              <a:rPr lang="en-US" sz="4399" b="1">
                <a:solidFill>
                  <a:srgbClr val="000000"/>
                </a:solidFill>
                <a:latin typeface="Canva Sans Bold"/>
                <a:ea typeface="Canva Sans Bold"/>
                <a:cs typeface="Canva Sans Bold"/>
                <a:sym typeface="Canva Sans Bold"/>
              </a:rPr>
              <a:t>Planning District 15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3" name="Freeform 3"/>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4" name="TextBox 4"/>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a:spLocks noGrp="1"/>
          </p:cNvSpPr>
          <p:nvPr>
            <p:ph type="title" idx="4294967295"/>
          </p:nvPr>
        </p:nvSpPr>
        <p:spPr>
          <a:xfrm>
            <a:off x="1028700" y="897606"/>
            <a:ext cx="14454176" cy="104136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1" i="0" u="none" strike="noStrike" kern="1200" cap="none" spc="-214" normalizeH="0" baseline="0" noProof="0" dirty="0">
                <a:ln>
                  <a:noFill/>
                </a:ln>
                <a:solidFill>
                  <a:srgbClr val="FFFFFF"/>
                </a:solidFill>
                <a:effectLst/>
                <a:uLnTx/>
                <a:uFillTx/>
                <a:latin typeface="Arial Bold"/>
                <a:ea typeface="Arial Bold"/>
                <a:cs typeface="Arial Bold"/>
                <a:sym typeface="Arial Bold"/>
              </a:rPr>
              <a:t>How We Are Changing Systems</a:t>
            </a:r>
          </a:p>
        </p:txBody>
      </p:sp>
      <p:grpSp>
        <p:nvGrpSpPr>
          <p:cNvPr id="6" name="Group 6">
            <a:extLst>
              <a:ext uri="{C183D7F6-B498-43B3-948B-1728B52AA6E4}">
                <adec:decorative xmlns:adec="http://schemas.microsoft.com/office/drawing/2017/decorative" val="1"/>
              </a:ext>
            </a:extLst>
          </p:cNvPr>
          <p:cNvGrpSpPr/>
          <p:nvPr/>
        </p:nvGrpSpPr>
        <p:grpSpPr>
          <a:xfrm>
            <a:off x="1395454" y="1663234"/>
            <a:ext cx="16023885" cy="6998013"/>
            <a:chOff x="0" y="-47625"/>
            <a:chExt cx="21365180" cy="9330685"/>
          </a:xfrm>
        </p:grpSpPr>
        <p:sp>
          <p:nvSpPr>
            <p:cNvPr id="7" name="TextBox 7"/>
            <p:cNvSpPr txBox="1"/>
            <p:nvPr/>
          </p:nvSpPr>
          <p:spPr>
            <a:xfrm>
              <a:off x="12330825" y="1538139"/>
              <a:ext cx="7567685" cy="2222318"/>
            </a:xfrm>
            <a:prstGeom prst="rect">
              <a:avLst/>
            </a:prstGeom>
          </p:spPr>
          <p:txBody>
            <a:bodyPr lIns="0" tIns="0" rIns="0" bIns="0" rtlCol="0" anchor="t">
              <a:spAutoFit/>
            </a:bodyPr>
            <a:lstStyle/>
            <a:p>
              <a:pPr algn="l">
                <a:lnSpc>
                  <a:spcPts val="3281"/>
                </a:lnSpc>
              </a:pPr>
              <a:r>
                <a:rPr lang="en-US" sz="2734" spc="-106" dirty="0">
                  <a:solidFill>
                    <a:srgbClr val="FFFFFF"/>
                  </a:solidFill>
                  <a:latin typeface="Arial"/>
                  <a:ea typeface="Arial"/>
                  <a:cs typeface="Arial"/>
                  <a:sym typeface="Arial"/>
                </a:rPr>
                <a:t>Develop a service coordination protocol for elders experiencing mistreatment and homelessness. Case Conferencing launched.</a:t>
              </a:r>
            </a:p>
          </p:txBody>
        </p:sp>
        <p:sp>
          <p:nvSpPr>
            <p:cNvPr id="8" name="TextBox 8"/>
            <p:cNvSpPr txBox="1"/>
            <p:nvPr/>
          </p:nvSpPr>
          <p:spPr>
            <a:xfrm>
              <a:off x="12293285" y="930240"/>
              <a:ext cx="8459271" cy="603293"/>
            </a:xfrm>
            <a:prstGeom prst="rect">
              <a:avLst/>
            </a:prstGeom>
          </p:spPr>
          <p:txBody>
            <a:bodyPr lIns="0" tIns="0" rIns="0" bIns="0" rtlCol="0" anchor="t">
              <a:spAutoFit/>
            </a:bodyPr>
            <a:lstStyle/>
            <a:p>
              <a:pPr algn="l">
                <a:lnSpc>
                  <a:spcPts val="3281"/>
                </a:lnSpc>
              </a:pPr>
              <a:r>
                <a:rPr lang="en-US" sz="2734" b="1" dirty="0">
                  <a:solidFill>
                    <a:srgbClr val="FBB913"/>
                  </a:solidFill>
                  <a:latin typeface="Arial Bold"/>
                  <a:ea typeface="Arial Bold"/>
                  <a:cs typeface="Arial Bold"/>
                  <a:sym typeface="Arial Bold"/>
                </a:rPr>
                <a:t>2. Cross-Sector Service Protocol</a:t>
              </a:r>
            </a:p>
          </p:txBody>
        </p:sp>
        <p:sp>
          <p:nvSpPr>
            <p:cNvPr id="9" name="Freeform 9"/>
            <p:cNvSpPr/>
            <p:nvPr/>
          </p:nvSpPr>
          <p:spPr>
            <a:xfrm>
              <a:off x="10331985" y="1575826"/>
              <a:ext cx="1391681" cy="1659233"/>
            </a:xfrm>
            <a:custGeom>
              <a:avLst/>
              <a:gdLst/>
              <a:ahLst/>
              <a:cxnLst/>
              <a:rect l="l" t="t" r="r" b="b"/>
              <a:pathLst>
                <a:path w="1391681" h="1659233">
                  <a:moveTo>
                    <a:pt x="0" y="0"/>
                  </a:moveTo>
                  <a:lnTo>
                    <a:pt x="1391681" y="0"/>
                  </a:lnTo>
                  <a:lnTo>
                    <a:pt x="1391681" y="1659233"/>
                  </a:lnTo>
                  <a:lnTo>
                    <a:pt x="0" y="16592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2234597" y="1593722"/>
              <a:ext cx="6792789" cy="2222317"/>
            </a:xfrm>
            <a:prstGeom prst="rect">
              <a:avLst/>
            </a:prstGeom>
          </p:spPr>
          <p:txBody>
            <a:bodyPr lIns="0" tIns="0" rIns="0" bIns="0" rtlCol="0" anchor="t">
              <a:spAutoFit/>
            </a:bodyPr>
            <a:lstStyle/>
            <a:p>
              <a:pPr algn="l">
                <a:lnSpc>
                  <a:spcPts val="3281"/>
                </a:lnSpc>
              </a:pPr>
              <a:r>
                <a:rPr lang="en-US" sz="2734" spc="-106" dirty="0">
                  <a:solidFill>
                    <a:srgbClr val="FFFFFF"/>
                  </a:solidFill>
                  <a:latin typeface="Arial"/>
                  <a:ea typeface="Arial"/>
                  <a:cs typeface="Arial"/>
                  <a:sym typeface="Arial"/>
                </a:rPr>
                <a:t>Establish a person-centered, trauma-informed housing strategy with a continuum of partners. . 12 elders and 3 grandchildren served.</a:t>
              </a:r>
            </a:p>
          </p:txBody>
        </p:sp>
        <p:sp>
          <p:nvSpPr>
            <p:cNvPr id="11" name="TextBox 11"/>
            <p:cNvSpPr txBox="1"/>
            <p:nvPr/>
          </p:nvSpPr>
          <p:spPr>
            <a:xfrm>
              <a:off x="2234597" y="964348"/>
              <a:ext cx="6792789" cy="603293"/>
            </a:xfrm>
            <a:prstGeom prst="rect">
              <a:avLst/>
            </a:prstGeom>
          </p:spPr>
          <p:txBody>
            <a:bodyPr lIns="0" tIns="0" rIns="0" bIns="0" rtlCol="0" anchor="t">
              <a:spAutoFit/>
            </a:bodyPr>
            <a:lstStyle/>
            <a:p>
              <a:pPr algn="l">
                <a:lnSpc>
                  <a:spcPts val="3281"/>
                </a:lnSpc>
              </a:pPr>
              <a:r>
                <a:rPr lang="en-US" sz="2734" b="1" dirty="0">
                  <a:solidFill>
                    <a:srgbClr val="FBB913"/>
                  </a:solidFill>
                  <a:latin typeface="Arial Bold"/>
                  <a:ea typeface="Arial Bold"/>
                  <a:cs typeface="Arial Bold"/>
                  <a:sym typeface="Arial Bold"/>
                </a:rPr>
                <a:t>1. Housing Strategy</a:t>
              </a:r>
            </a:p>
          </p:txBody>
        </p:sp>
        <p:sp>
          <p:nvSpPr>
            <p:cNvPr id="12" name="Freeform 12"/>
            <p:cNvSpPr/>
            <p:nvPr/>
          </p:nvSpPr>
          <p:spPr>
            <a:xfrm>
              <a:off x="0" y="1643534"/>
              <a:ext cx="1799974" cy="1583977"/>
            </a:xfrm>
            <a:custGeom>
              <a:avLst/>
              <a:gdLst/>
              <a:ahLst/>
              <a:cxnLst/>
              <a:rect l="l" t="t" r="r" b="b"/>
              <a:pathLst>
                <a:path w="1799974" h="1583977">
                  <a:moveTo>
                    <a:pt x="0" y="0"/>
                  </a:moveTo>
                  <a:lnTo>
                    <a:pt x="1799974" y="0"/>
                  </a:lnTo>
                  <a:lnTo>
                    <a:pt x="1799974" y="1583978"/>
                  </a:lnTo>
                  <a:lnTo>
                    <a:pt x="0" y="15839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214420" y="2101247"/>
              <a:ext cx="1371135" cy="1024612"/>
            </a:xfrm>
            <a:custGeom>
              <a:avLst/>
              <a:gdLst/>
              <a:ahLst/>
              <a:cxnLst/>
              <a:rect l="l" t="t" r="r" b="b"/>
              <a:pathLst>
                <a:path w="1371135" h="1024612">
                  <a:moveTo>
                    <a:pt x="0" y="0"/>
                  </a:moveTo>
                  <a:lnTo>
                    <a:pt x="1371135" y="0"/>
                  </a:lnTo>
                  <a:lnTo>
                    <a:pt x="1371135" y="1024612"/>
                  </a:lnTo>
                  <a:lnTo>
                    <a:pt x="0" y="10246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a:off x="0" y="4373327"/>
              <a:ext cx="1694155" cy="1654111"/>
            </a:xfrm>
            <a:custGeom>
              <a:avLst/>
              <a:gdLst/>
              <a:ahLst/>
              <a:cxnLst/>
              <a:rect l="l" t="t" r="r" b="b"/>
              <a:pathLst>
                <a:path w="1694155" h="1654111">
                  <a:moveTo>
                    <a:pt x="0" y="0"/>
                  </a:moveTo>
                  <a:lnTo>
                    <a:pt x="1694155" y="0"/>
                  </a:lnTo>
                  <a:lnTo>
                    <a:pt x="1694155" y="1654111"/>
                  </a:lnTo>
                  <a:lnTo>
                    <a:pt x="0" y="1654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TextBox 15"/>
            <p:cNvSpPr txBox="1"/>
            <p:nvPr/>
          </p:nvSpPr>
          <p:spPr>
            <a:xfrm>
              <a:off x="2217380" y="4605069"/>
              <a:ext cx="6801595" cy="2222318"/>
            </a:xfrm>
            <a:prstGeom prst="rect">
              <a:avLst/>
            </a:prstGeom>
          </p:spPr>
          <p:txBody>
            <a:bodyPr lIns="0" tIns="0" rIns="0" bIns="0" rtlCol="0" anchor="t">
              <a:spAutoFit/>
            </a:bodyPr>
            <a:lstStyle/>
            <a:p>
              <a:pPr algn="l">
                <a:lnSpc>
                  <a:spcPts val="3281"/>
                </a:lnSpc>
              </a:pPr>
              <a:r>
                <a:rPr lang="en-US" sz="2734" spc="-106" dirty="0">
                  <a:solidFill>
                    <a:srgbClr val="FFFFFF"/>
                  </a:solidFill>
                  <a:latin typeface="Arial"/>
                  <a:ea typeface="Arial"/>
                  <a:cs typeface="Arial"/>
                  <a:sym typeface="Arial"/>
                </a:rPr>
                <a:t>Develop an electronic referral process between homeless and aging services providers. Recently launched!</a:t>
              </a:r>
            </a:p>
          </p:txBody>
        </p:sp>
        <p:sp>
          <p:nvSpPr>
            <p:cNvPr id="16" name="TextBox 16"/>
            <p:cNvSpPr txBox="1"/>
            <p:nvPr/>
          </p:nvSpPr>
          <p:spPr>
            <a:xfrm>
              <a:off x="2146896" y="3989481"/>
              <a:ext cx="7048251" cy="603249"/>
            </a:xfrm>
            <a:prstGeom prst="rect">
              <a:avLst/>
            </a:prstGeom>
          </p:spPr>
          <p:txBody>
            <a:bodyPr lIns="0" tIns="0" rIns="0" bIns="0" rtlCol="0" anchor="t">
              <a:spAutoFit/>
            </a:bodyPr>
            <a:lstStyle/>
            <a:p>
              <a:pPr algn="l">
                <a:lnSpc>
                  <a:spcPts val="3281"/>
                </a:lnSpc>
              </a:pPr>
              <a:r>
                <a:rPr lang="en-US" sz="2734" b="1" dirty="0">
                  <a:solidFill>
                    <a:srgbClr val="FBB913"/>
                  </a:solidFill>
                  <a:latin typeface="Arial Bold"/>
                  <a:ea typeface="Arial Bold"/>
                  <a:cs typeface="Arial Bold"/>
                  <a:sym typeface="Arial Bold"/>
                </a:rPr>
                <a:t>3. Electronic Referral Process</a:t>
              </a:r>
            </a:p>
          </p:txBody>
        </p:sp>
        <p:sp>
          <p:nvSpPr>
            <p:cNvPr id="17" name="Freeform 17"/>
            <p:cNvSpPr/>
            <p:nvPr/>
          </p:nvSpPr>
          <p:spPr>
            <a:xfrm>
              <a:off x="0" y="7125644"/>
              <a:ext cx="2021953" cy="1481540"/>
            </a:xfrm>
            <a:custGeom>
              <a:avLst/>
              <a:gdLst/>
              <a:ahLst/>
              <a:cxnLst/>
              <a:rect l="l" t="t" r="r" b="b"/>
              <a:pathLst>
                <a:path w="2021953" h="1481540">
                  <a:moveTo>
                    <a:pt x="0" y="0"/>
                  </a:moveTo>
                  <a:lnTo>
                    <a:pt x="2021953" y="0"/>
                  </a:lnTo>
                  <a:lnTo>
                    <a:pt x="2021953" y="1481540"/>
                  </a:lnTo>
                  <a:lnTo>
                    <a:pt x="0" y="148154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TextBox 18"/>
            <p:cNvSpPr txBox="1"/>
            <p:nvPr/>
          </p:nvSpPr>
          <p:spPr>
            <a:xfrm>
              <a:off x="2234597" y="7029517"/>
              <a:ext cx="6985531" cy="603293"/>
            </a:xfrm>
            <a:prstGeom prst="rect">
              <a:avLst/>
            </a:prstGeom>
          </p:spPr>
          <p:txBody>
            <a:bodyPr lIns="0" tIns="0" rIns="0" bIns="0" rtlCol="0" anchor="t">
              <a:spAutoFit/>
            </a:bodyPr>
            <a:lstStyle/>
            <a:p>
              <a:pPr algn="l">
                <a:lnSpc>
                  <a:spcPts val="3281"/>
                </a:lnSpc>
              </a:pPr>
              <a:r>
                <a:rPr lang="en-US" sz="2734" b="1" dirty="0">
                  <a:solidFill>
                    <a:srgbClr val="FBB913"/>
                  </a:solidFill>
                  <a:latin typeface="Arial Bold"/>
                  <a:ea typeface="Arial Bold"/>
                  <a:cs typeface="Arial Bold"/>
                  <a:sym typeface="Arial Bold"/>
                </a:rPr>
                <a:t>5. Workforce Support </a:t>
              </a:r>
            </a:p>
          </p:txBody>
        </p:sp>
        <p:sp>
          <p:nvSpPr>
            <p:cNvPr id="19" name="TextBox 19"/>
            <p:cNvSpPr txBox="1"/>
            <p:nvPr/>
          </p:nvSpPr>
          <p:spPr>
            <a:xfrm>
              <a:off x="2234597" y="7575641"/>
              <a:ext cx="6773913" cy="1707419"/>
            </a:xfrm>
            <a:prstGeom prst="rect">
              <a:avLst/>
            </a:prstGeom>
          </p:spPr>
          <p:txBody>
            <a:bodyPr lIns="0" tIns="0" rIns="0" bIns="0" rtlCol="0" anchor="t">
              <a:spAutoFit/>
            </a:bodyPr>
            <a:lstStyle/>
            <a:p>
              <a:pPr algn="l">
                <a:lnSpc>
                  <a:spcPts val="3281"/>
                </a:lnSpc>
              </a:pPr>
              <a:r>
                <a:rPr lang="en-US" sz="2734" spc="-106" dirty="0">
                  <a:solidFill>
                    <a:srgbClr val="FFFFFF"/>
                  </a:solidFill>
                  <a:latin typeface="Arial"/>
                  <a:ea typeface="Arial"/>
                  <a:cs typeface="Arial"/>
                  <a:sym typeface="Arial"/>
                </a:rPr>
                <a:t>Boost workforce support and training to decrease moral injury and moral distress. Ongoing series</a:t>
              </a:r>
            </a:p>
          </p:txBody>
        </p:sp>
        <p:sp>
          <p:nvSpPr>
            <p:cNvPr id="20" name="Freeform 20"/>
            <p:cNvSpPr/>
            <p:nvPr/>
          </p:nvSpPr>
          <p:spPr>
            <a:xfrm>
              <a:off x="10331985" y="7008502"/>
              <a:ext cx="1541895" cy="1541895"/>
            </a:xfrm>
            <a:custGeom>
              <a:avLst/>
              <a:gdLst/>
              <a:ahLst/>
              <a:cxnLst/>
              <a:rect l="l" t="t" r="r" b="b"/>
              <a:pathLst>
                <a:path w="1541895" h="1541895">
                  <a:moveTo>
                    <a:pt x="0" y="0"/>
                  </a:moveTo>
                  <a:lnTo>
                    <a:pt x="1541894" y="0"/>
                  </a:lnTo>
                  <a:lnTo>
                    <a:pt x="1541894" y="1541894"/>
                  </a:lnTo>
                  <a:lnTo>
                    <a:pt x="0" y="154189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1" name="TextBox 21"/>
            <p:cNvSpPr txBox="1"/>
            <p:nvPr/>
          </p:nvSpPr>
          <p:spPr>
            <a:xfrm>
              <a:off x="12370158" y="6692762"/>
              <a:ext cx="8995021" cy="603294"/>
            </a:xfrm>
            <a:prstGeom prst="rect">
              <a:avLst/>
            </a:prstGeom>
          </p:spPr>
          <p:txBody>
            <a:bodyPr lIns="0" tIns="0" rIns="0" bIns="0" rtlCol="0" anchor="t">
              <a:spAutoFit/>
            </a:bodyPr>
            <a:lstStyle/>
            <a:p>
              <a:pPr algn="l">
                <a:lnSpc>
                  <a:spcPts val="3281"/>
                </a:lnSpc>
              </a:pPr>
              <a:r>
                <a:rPr lang="en-US" sz="2734" b="1">
                  <a:solidFill>
                    <a:srgbClr val="FBB913"/>
                  </a:solidFill>
                  <a:latin typeface="Arial Bold"/>
                  <a:ea typeface="Arial Bold"/>
                  <a:cs typeface="Arial Bold"/>
                  <a:sym typeface="Arial Bold"/>
                </a:rPr>
                <a:t>6. Replicable Blueprint</a:t>
              </a:r>
            </a:p>
          </p:txBody>
        </p:sp>
        <p:sp>
          <p:nvSpPr>
            <p:cNvPr id="22" name="TextBox 22"/>
            <p:cNvSpPr txBox="1"/>
            <p:nvPr/>
          </p:nvSpPr>
          <p:spPr>
            <a:xfrm>
              <a:off x="12370158" y="7267831"/>
              <a:ext cx="7507577" cy="1707419"/>
            </a:xfrm>
            <a:prstGeom prst="rect">
              <a:avLst/>
            </a:prstGeom>
          </p:spPr>
          <p:txBody>
            <a:bodyPr lIns="0" tIns="0" rIns="0" bIns="0" rtlCol="0" anchor="t">
              <a:spAutoFit/>
            </a:bodyPr>
            <a:lstStyle/>
            <a:p>
              <a:pPr algn="l">
                <a:lnSpc>
                  <a:spcPts val="3281"/>
                </a:lnSpc>
              </a:pPr>
              <a:r>
                <a:rPr lang="en-US" sz="2734" spc="-106">
                  <a:solidFill>
                    <a:srgbClr val="FFFFFF"/>
                  </a:solidFill>
                  <a:latin typeface="Arial"/>
                  <a:ea typeface="Arial"/>
                  <a:cs typeface="Arial"/>
                  <a:sym typeface="Arial"/>
                </a:rPr>
                <a:t>Develop a replicable blueprint of a decentralized elder justice shelter model and protocols</a:t>
              </a:r>
            </a:p>
          </p:txBody>
        </p:sp>
        <p:sp>
          <p:nvSpPr>
            <p:cNvPr id="23" name="TextBox 23"/>
            <p:cNvSpPr txBox="1"/>
            <p:nvPr/>
          </p:nvSpPr>
          <p:spPr>
            <a:xfrm>
              <a:off x="12335120" y="3943223"/>
              <a:ext cx="9030060" cy="603294"/>
            </a:xfrm>
            <a:prstGeom prst="rect">
              <a:avLst/>
            </a:prstGeom>
          </p:spPr>
          <p:txBody>
            <a:bodyPr lIns="0" tIns="0" rIns="0" bIns="0" rtlCol="0" anchor="t">
              <a:spAutoFit/>
            </a:bodyPr>
            <a:lstStyle/>
            <a:p>
              <a:pPr algn="l">
                <a:lnSpc>
                  <a:spcPts val="3281"/>
                </a:lnSpc>
              </a:pPr>
              <a:r>
                <a:rPr lang="en-US" sz="2734" b="1">
                  <a:solidFill>
                    <a:srgbClr val="FBB913"/>
                  </a:solidFill>
                  <a:latin typeface="Arial Bold"/>
                  <a:ea typeface="Arial Bold"/>
                  <a:cs typeface="Arial Bold"/>
                  <a:sym typeface="Arial Bold"/>
                </a:rPr>
                <a:t>4. Volunteer Care Team Model</a:t>
              </a:r>
            </a:p>
          </p:txBody>
        </p:sp>
        <p:sp>
          <p:nvSpPr>
            <p:cNvPr id="24" name="TextBox 24"/>
            <p:cNvSpPr txBox="1"/>
            <p:nvPr/>
          </p:nvSpPr>
          <p:spPr>
            <a:xfrm>
              <a:off x="12335120" y="4527323"/>
              <a:ext cx="7333363" cy="1707419"/>
            </a:xfrm>
            <a:prstGeom prst="rect">
              <a:avLst/>
            </a:prstGeom>
          </p:spPr>
          <p:txBody>
            <a:bodyPr lIns="0" tIns="0" rIns="0" bIns="0" rtlCol="0" anchor="t">
              <a:spAutoFit/>
            </a:bodyPr>
            <a:lstStyle/>
            <a:p>
              <a:pPr algn="l">
                <a:lnSpc>
                  <a:spcPts val="3281"/>
                </a:lnSpc>
              </a:pPr>
              <a:r>
                <a:rPr lang="en-US" sz="2734" spc="-106" dirty="0">
                  <a:solidFill>
                    <a:srgbClr val="FFFFFF"/>
                  </a:solidFill>
                  <a:latin typeface="Arial"/>
                  <a:ea typeface="Arial"/>
                  <a:cs typeface="Arial"/>
                  <a:sym typeface="Arial"/>
                </a:rPr>
                <a:t>Develop a volunteer care team model to provide social and practical supports. Training underway.</a:t>
              </a:r>
            </a:p>
          </p:txBody>
        </p:sp>
        <p:sp>
          <p:nvSpPr>
            <p:cNvPr id="25" name="Freeform 25"/>
            <p:cNvSpPr/>
            <p:nvPr/>
          </p:nvSpPr>
          <p:spPr>
            <a:xfrm>
              <a:off x="10208155" y="4273526"/>
              <a:ext cx="1623366" cy="1574665"/>
            </a:xfrm>
            <a:custGeom>
              <a:avLst/>
              <a:gdLst/>
              <a:ahLst/>
              <a:cxnLst/>
              <a:rect l="l" t="t" r="r" b="b"/>
              <a:pathLst>
                <a:path w="1623366" h="1574665">
                  <a:moveTo>
                    <a:pt x="0" y="0"/>
                  </a:moveTo>
                  <a:lnTo>
                    <a:pt x="1623365" y="0"/>
                  </a:lnTo>
                  <a:lnTo>
                    <a:pt x="1623365" y="1574664"/>
                  </a:lnTo>
                  <a:lnTo>
                    <a:pt x="0" y="157466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6" name="Freeform 26"/>
            <p:cNvSpPr/>
            <p:nvPr/>
          </p:nvSpPr>
          <p:spPr>
            <a:xfrm>
              <a:off x="10208155" y="4273526"/>
              <a:ext cx="1623366" cy="1574665"/>
            </a:xfrm>
            <a:custGeom>
              <a:avLst/>
              <a:gdLst/>
              <a:ahLst/>
              <a:cxnLst/>
              <a:rect l="l" t="t" r="r" b="b"/>
              <a:pathLst>
                <a:path w="1623366" h="1574665">
                  <a:moveTo>
                    <a:pt x="0" y="0"/>
                  </a:moveTo>
                  <a:lnTo>
                    <a:pt x="1623365" y="0"/>
                  </a:lnTo>
                  <a:lnTo>
                    <a:pt x="1623365" y="1574664"/>
                  </a:lnTo>
                  <a:lnTo>
                    <a:pt x="0" y="157466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7" name="Freeform 27"/>
            <p:cNvSpPr/>
            <p:nvPr/>
          </p:nvSpPr>
          <p:spPr>
            <a:xfrm>
              <a:off x="10208155" y="4273526"/>
              <a:ext cx="1623366" cy="1574665"/>
            </a:xfrm>
            <a:custGeom>
              <a:avLst/>
              <a:gdLst/>
              <a:ahLst/>
              <a:cxnLst/>
              <a:rect l="l" t="t" r="r" b="b"/>
              <a:pathLst>
                <a:path w="1623366" h="1574665">
                  <a:moveTo>
                    <a:pt x="0" y="0"/>
                  </a:moveTo>
                  <a:lnTo>
                    <a:pt x="1623365" y="0"/>
                  </a:lnTo>
                  <a:lnTo>
                    <a:pt x="1623365" y="1574664"/>
                  </a:lnTo>
                  <a:lnTo>
                    <a:pt x="0" y="157466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8" name="Freeform 28"/>
            <p:cNvSpPr/>
            <p:nvPr/>
          </p:nvSpPr>
          <p:spPr>
            <a:xfrm>
              <a:off x="10208155" y="4258962"/>
              <a:ext cx="1623366" cy="1574665"/>
            </a:xfrm>
            <a:custGeom>
              <a:avLst/>
              <a:gdLst/>
              <a:ahLst/>
              <a:cxnLst/>
              <a:rect l="l" t="t" r="r" b="b"/>
              <a:pathLst>
                <a:path w="1623366" h="1574665">
                  <a:moveTo>
                    <a:pt x="0" y="0"/>
                  </a:moveTo>
                  <a:lnTo>
                    <a:pt x="1623365" y="0"/>
                  </a:lnTo>
                  <a:lnTo>
                    <a:pt x="1623365" y="1574665"/>
                  </a:lnTo>
                  <a:lnTo>
                    <a:pt x="0" y="157466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9" name="TextBox 29"/>
            <p:cNvSpPr txBox="1"/>
            <p:nvPr/>
          </p:nvSpPr>
          <p:spPr>
            <a:xfrm>
              <a:off x="483861" y="-47625"/>
              <a:ext cx="7718711" cy="997026"/>
            </a:xfrm>
            <a:prstGeom prst="rect">
              <a:avLst/>
            </a:prstGeom>
          </p:spPr>
          <p:txBody>
            <a:bodyPr lIns="0" tIns="0" rIns="0" bIns="0" rtlCol="0" anchor="t">
              <a:spAutoFit/>
            </a:bodyPr>
            <a:lstStyle/>
            <a:p>
              <a:pPr algn="l">
                <a:lnSpc>
                  <a:spcPts val="5264"/>
                </a:lnSpc>
              </a:pPr>
              <a:endParaRPr/>
            </a:p>
          </p:txBody>
        </p:sp>
        <p:sp>
          <p:nvSpPr>
            <p:cNvPr id="30" name="Freeform 30"/>
            <p:cNvSpPr/>
            <p:nvPr/>
          </p:nvSpPr>
          <p:spPr>
            <a:xfrm>
              <a:off x="10682590" y="4871355"/>
              <a:ext cx="670554" cy="596793"/>
            </a:xfrm>
            <a:custGeom>
              <a:avLst/>
              <a:gdLst/>
              <a:ahLst/>
              <a:cxnLst/>
              <a:rect l="l" t="t" r="r" b="b"/>
              <a:pathLst>
                <a:path w="670554" h="596793">
                  <a:moveTo>
                    <a:pt x="0" y="0"/>
                  </a:moveTo>
                  <a:lnTo>
                    <a:pt x="670553" y="0"/>
                  </a:lnTo>
                  <a:lnTo>
                    <a:pt x="670553" y="596793"/>
                  </a:lnTo>
                  <a:lnTo>
                    <a:pt x="0" y="59679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grpSp>
      <p:sp>
        <p:nvSpPr>
          <p:cNvPr id="31" name="Freeform 31" descr="VCU logo"/>
          <p:cNvSpPr/>
          <p:nvPr/>
        </p:nvSpPr>
        <p:spPr>
          <a:xfrm>
            <a:off x="647724" y="8947448"/>
            <a:ext cx="2132038" cy="621705"/>
          </a:xfrm>
          <a:custGeom>
            <a:avLst/>
            <a:gdLst/>
            <a:ahLst/>
            <a:cxnLst/>
            <a:rect l="l" t="t" r="r" b="b"/>
            <a:pathLst>
              <a:path w="2132038" h="621705">
                <a:moveTo>
                  <a:pt x="0" y="0"/>
                </a:moveTo>
                <a:lnTo>
                  <a:pt x="2132038" y="0"/>
                </a:lnTo>
                <a:lnTo>
                  <a:pt x="2132038" y="621704"/>
                </a:lnTo>
                <a:lnTo>
                  <a:pt x="0" y="621704"/>
                </a:lnTo>
                <a:lnTo>
                  <a:pt x="0" y="0"/>
                </a:lnTo>
                <a:close/>
              </a:path>
            </a:pathLst>
          </a:custGeom>
          <a:blipFill>
            <a:blip r:embed="rId19" cstate="screen">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3" name="Freeform 3"/>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4" name="TextBox 4"/>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a:spLocks noGrp="1"/>
          </p:cNvSpPr>
          <p:nvPr>
            <p:ph type="title" idx="4294967295"/>
          </p:nvPr>
        </p:nvSpPr>
        <p:spPr>
          <a:xfrm>
            <a:off x="575679" y="930394"/>
            <a:ext cx="16908542" cy="1041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1" i="0" u="none" strike="noStrike" kern="1200" cap="none" spc="-214" normalizeH="0" baseline="0" noProof="0" dirty="0">
                <a:ln>
                  <a:noFill/>
                </a:ln>
                <a:solidFill>
                  <a:srgbClr val="FFFFFF"/>
                </a:solidFill>
                <a:effectLst/>
                <a:uLnTx/>
                <a:uFillTx/>
                <a:latin typeface="Arial Bold"/>
                <a:ea typeface="Arial Bold"/>
                <a:cs typeface="Arial Bold"/>
                <a:sym typeface="Arial Bold"/>
              </a:rPr>
              <a:t>Person-Centered Data: Formal and Informal </a:t>
            </a:r>
          </a:p>
        </p:txBody>
      </p:sp>
      <p:sp>
        <p:nvSpPr>
          <p:cNvPr id="5" name="TextBox 5"/>
          <p:cNvSpPr txBox="1"/>
          <p:nvPr/>
        </p:nvSpPr>
        <p:spPr>
          <a:xfrm>
            <a:off x="6286226" y="3253085"/>
            <a:ext cx="11717272" cy="3248025"/>
          </a:xfrm>
          <a:prstGeom prst="rect">
            <a:avLst/>
          </a:prstGeom>
        </p:spPr>
        <p:txBody>
          <a:bodyPr lIns="0" tIns="0" rIns="0" bIns="0" rtlCol="0" anchor="t">
            <a:spAutoFit/>
          </a:bodyPr>
          <a:lstStyle/>
          <a:p>
            <a:pPr marL="647700" lvl="1" indent="-323850" algn="l">
              <a:lnSpc>
                <a:spcPts val="4200"/>
              </a:lnSpc>
              <a:buFont typeface="Arial"/>
              <a:buChar char="•"/>
            </a:pPr>
            <a:r>
              <a:rPr lang="en-US" sz="3000" spc="-117" dirty="0">
                <a:solidFill>
                  <a:srgbClr val="FFFFFF"/>
                </a:solidFill>
                <a:latin typeface="Arial"/>
                <a:ea typeface="Arial"/>
                <a:cs typeface="Arial"/>
                <a:sym typeface="Arial"/>
              </a:rPr>
              <a:t>Surveys, interviews, focus groups (needs &amp; patterns)</a:t>
            </a:r>
          </a:p>
          <a:p>
            <a:pPr marL="647700" lvl="1" indent="-323850" algn="l">
              <a:lnSpc>
                <a:spcPts val="4200"/>
              </a:lnSpc>
              <a:buFont typeface="Arial"/>
              <a:buChar char="•"/>
            </a:pPr>
            <a:r>
              <a:rPr lang="en-US" sz="3000" spc="-117" dirty="0">
                <a:solidFill>
                  <a:srgbClr val="FFFFFF"/>
                </a:solidFill>
                <a:latin typeface="Arial"/>
                <a:ea typeface="Arial"/>
                <a:cs typeface="Arial"/>
                <a:sym typeface="Arial"/>
              </a:rPr>
              <a:t>Enhanced PIT count (50+ and 60+ data)</a:t>
            </a:r>
          </a:p>
          <a:p>
            <a:pPr marL="647700" lvl="1" indent="-323850" algn="l">
              <a:lnSpc>
                <a:spcPts val="4200"/>
              </a:lnSpc>
              <a:buFont typeface="Arial"/>
              <a:buChar char="•"/>
            </a:pPr>
            <a:r>
              <a:rPr lang="en-US" sz="3000" spc="-117" dirty="0">
                <a:solidFill>
                  <a:schemeClr val="bg1"/>
                </a:solidFill>
                <a:latin typeface="Arial"/>
                <a:ea typeface="Arial"/>
                <a:cs typeface="Arial"/>
                <a:sym typeface="Arial"/>
                <a:hlinkClick r:id="rId3" tooltip="https://www.hudexchange.info/programs/hmis/">
                  <a:extLst>
                    <a:ext uri="{A12FA001-AC4F-418D-AE19-62706E023703}">
                      <ahyp:hlinkClr xmlns:ahyp="http://schemas.microsoft.com/office/drawing/2018/hyperlinkcolor" val="tx"/>
                    </a:ext>
                  </a:extLst>
                </a:hlinkClick>
              </a:rPr>
              <a:t>Homeless Management Information System</a:t>
            </a:r>
            <a:r>
              <a:rPr lang="en-US" sz="3000" spc="-117" dirty="0">
                <a:solidFill>
                  <a:schemeClr val="bg1"/>
                </a:solidFill>
                <a:latin typeface="Arial"/>
                <a:ea typeface="Arial"/>
                <a:cs typeface="Arial"/>
                <a:sym typeface="Arial"/>
              </a:rPr>
              <a:t> </a:t>
            </a:r>
            <a:r>
              <a:rPr lang="en-US" sz="3000" spc="-117" dirty="0">
                <a:solidFill>
                  <a:srgbClr val="FFFFFF"/>
                </a:solidFill>
                <a:latin typeface="Arial"/>
                <a:ea typeface="Arial"/>
                <a:cs typeface="Arial"/>
                <a:sym typeface="Arial"/>
              </a:rPr>
              <a:t>(HMIS) de-identified data</a:t>
            </a:r>
          </a:p>
          <a:p>
            <a:pPr marL="647700" lvl="1" indent="-323850" algn="l">
              <a:lnSpc>
                <a:spcPts val="4200"/>
              </a:lnSpc>
              <a:buFont typeface="Arial"/>
              <a:buChar char="•"/>
            </a:pPr>
            <a:r>
              <a:rPr lang="en-US" sz="3000" spc="-117" dirty="0">
                <a:solidFill>
                  <a:srgbClr val="FFFFFF"/>
                </a:solidFill>
                <a:latin typeface="Arial"/>
                <a:ea typeface="Arial"/>
                <a:cs typeface="Arial"/>
                <a:sym typeface="Arial"/>
              </a:rPr>
              <a:t>Uniform Assessment Instrument (UAI) deidentified data</a:t>
            </a:r>
          </a:p>
          <a:p>
            <a:pPr marL="647700" lvl="1" indent="-323850" algn="l">
              <a:lnSpc>
                <a:spcPts val="4200"/>
              </a:lnSpc>
              <a:buFont typeface="Arial"/>
              <a:buChar char="•"/>
            </a:pPr>
            <a:r>
              <a:rPr lang="en-US" sz="3000" spc="-117" dirty="0">
                <a:solidFill>
                  <a:srgbClr val="FFFFFF"/>
                </a:solidFill>
                <a:latin typeface="Arial"/>
                <a:ea typeface="Arial"/>
                <a:cs typeface="Arial"/>
                <a:sym typeface="Arial"/>
              </a:rPr>
              <a:t>Real-time data sharing</a:t>
            </a:r>
          </a:p>
          <a:p>
            <a:pPr marL="647700" lvl="1" indent="-323850" algn="l">
              <a:lnSpc>
                <a:spcPts val="4200"/>
              </a:lnSpc>
              <a:buFont typeface="Arial"/>
              <a:buChar char="•"/>
            </a:pPr>
            <a:r>
              <a:rPr lang="en-US" sz="3000" spc="-117" dirty="0">
                <a:solidFill>
                  <a:srgbClr val="FFFFFF"/>
                </a:solidFill>
                <a:latin typeface="Arial"/>
                <a:ea typeface="Arial"/>
                <a:cs typeface="Arial"/>
                <a:sym typeface="Arial"/>
              </a:rPr>
              <a:t>Responsive and reflective conversations</a:t>
            </a:r>
          </a:p>
        </p:txBody>
      </p:sp>
      <p:sp>
        <p:nvSpPr>
          <p:cNvPr id="6" name="Freeform 6">
            <a:extLst>
              <a:ext uri="{C183D7F6-B498-43B3-948B-1728B52AA6E4}">
                <adec:decorative xmlns:adec="http://schemas.microsoft.com/office/drawing/2017/decorative" val="1"/>
              </a:ext>
            </a:extLst>
          </p:cNvPr>
          <p:cNvSpPr/>
          <p:nvPr/>
        </p:nvSpPr>
        <p:spPr>
          <a:xfrm>
            <a:off x="-2413552" y="1139778"/>
            <a:ext cx="8714065" cy="7287137"/>
          </a:xfrm>
          <a:custGeom>
            <a:avLst/>
            <a:gdLst/>
            <a:ahLst/>
            <a:cxnLst/>
            <a:rect l="l" t="t" r="r" b="b"/>
            <a:pathLst>
              <a:path w="8714065" h="7287137">
                <a:moveTo>
                  <a:pt x="0" y="0"/>
                </a:moveTo>
                <a:lnTo>
                  <a:pt x="8714066" y="0"/>
                </a:lnTo>
                <a:lnTo>
                  <a:pt x="8714066" y="7287137"/>
                </a:lnTo>
                <a:lnTo>
                  <a:pt x="0" y="72871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rot="-10800000">
            <a:off x="7392409" y="8610604"/>
            <a:ext cx="3921413" cy="985255"/>
          </a:xfrm>
          <a:custGeom>
            <a:avLst/>
            <a:gdLst/>
            <a:ahLst/>
            <a:cxnLst/>
            <a:rect l="l" t="t" r="r" b="b"/>
            <a:pathLst>
              <a:path w="3921413" h="985255">
                <a:moveTo>
                  <a:pt x="0" y="0"/>
                </a:moveTo>
                <a:lnTo>
                  <a:pt x="3921413" y="0"/>
                </a:lnTo>
                <a:lnTo>
                  <a:pt x="3921413" y="985255"/>
                </a:lnTo>
                <a:lnTo>
                  <a:pt x="0" y="9852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a:extLst>
              <a:ext uri="{C183D7F6-B498-43B3-948B-1728B52AA6E4}">
                <adec:decorative xmlns:adec="http://schemas.microsoft.com/office/drawing/2017/decorative" val="1"/>
              </a:ext>
            </a:extLst>
          </p:cNvPr>
          <p:cNvSpPr/>
          <p:nvPr/>
        </p:nvSpPr>
        <p:spPr>
          <a:xfrm>
            <a:off x="-667703"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a:extLst>
              <a:ext uri="{C183D7F6-B498-43B3-948B-1728B52AA6E4}">
                <adec:decorative xmlns:adec="http://schemas.microsoft.com/office/drawing/2017/decorative" val="1"/>
              </a:ext>
            </a:extLst>
          </p:cNvPr>
          <p:cNvSpPr/>
          <p:nvPr/>
        </p:nvSpPr>
        <p:spPr>
          <a:xfrm rot="-10800000">
            <a:off x="8026852" y="7718953"/>
            <a:ext cx="3672458" cy="722250"/>
          </a:xfrm>
          <a:custGeom>
            <a:avLst/>
            <a:gdLst/>
            <a:ahLst/>
            <a:cxnLst/>
            <a:rect l="l" t="t" r="r" b="b"/>
            <a:pathLst>
              <a:path w="3672458" h="722250">
                <a:moveTo>
                  <a:pt x="0" y="0"/>
                </a:moveTo>
                <a:lnTo>
                  <a:pt x="3672458" y="0"/>
                </a:lnTo>
                <a:lnTo>
                  <a:pt x="3672458" y="722251"/>
                </a:lnTo>
                <a:lnTo>
                  <a:pt x="0" y="7222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a:extLst>
              <a:ext uri="{C183D7F6-B498-43B3-948B-1728B52AA6E4}">
                <adec:decorative xmlns:adec="http://schemas.microsoft.com/office/drawing/2017/decorative" val="1"/>
              </a:ext>
            </a:extLst>
          </p:cNvPr>
          <p:cNvSpPr/>
          <p:nvPr/>
        </p:nvSpPr>
        <p:spPr>
          <a:xfrm>
            <a:off x="10745756"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a:extLst>
              <a:ext uri="{C183D7F6-B498-43B3-948B-1728B52AA6E4}">
                <adec:decorative xmlns:adec="http://schemas.microsoft.com/office/drawing/2017/decorative" val="1"/>
              </a:ext>
            </a:extLst>
          </p:cNvPr>
          <p:cNvSpPr/>
          <p:nvPr/>
        </p:nvSpPr>
        <p:spPr>
          <a:xfrm>
            <a:off x="-667703"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a:extLst>
              <a:ext uri="{C183D7F6-B498-43B3-948B-1728B52AA6E4}">
                <adec:decorative xmlns:adec="http://schemas.microsoft.com/office/drawing/2017/decorative" val="1"/>
              </a:ext>
            </a:extLst>
          </p:cNvPr>
          <p:cNvSpPr/>
          <p:nvPr/>
        </p:nvSpPr>
        <p:spPr>
          <a:xfrm>
            <a:off x="-667703"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a:extLst>
              <a:ext uri="{C183D7F6-B498-43B3-948B-1728B52AA6E4}">
                <adec:decorative xmlns:adec="http://schemas.microsoft.com/office/drawing/2017/decorative" val="1"/>
              </a:ext>
            </a:extLst>
          </p:cNvPr>
          <p:cNvSpPr/>
          <p:nvPr/>
        </p:nvSpPr>
        <p:spPr>
          <a:xfrm>
            <a:off x="10745756"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a:extLst>
              <a:ext uri="{C183D7F6-B498-43B3-948B-1728B52AA6E4}">
                <adec:decorative xmlns:adec="http://schemas.microsoft.com/office/drawing/2017/decorative" val="1"/>
              </a:ext>
            </a:extLst>
          </p:cNvPr>
          <p:cNvSpPr/>
          <p:nvPr/>
        </p:nvSpPr>
        <p:spPr>
          <a:xfrm>
            <a:off x="10745756"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descr="Vcu logo"/>
          <p:cNvSpPr/>
          <p:nvPr/>
        </p:nvSpPr>
        <p:spPr>
          <a:xfrm>
            <a:off x="647724" y="8947448"/>
            <a:ext cx="2132038" cy="621705"/>
          </a:xfrm>
          <a:custGeom>
            <a:avLst/>
            <a:gdLst/>
            <a:ahLst/>
            <a:cxnLst/>
            <a:rect l="l" t="t" r="r" b="b"/>
            <a:pathLst>
              <a:path w="2132038" h="621705">
                <a:moveTo>
                  <a:pt x="0" y="0"/>
                </a:moveTo>
                <a:lnTo>
                  <a:pt x="2132038" y="0"/>
                </a:lnTo>
                <a:lnTo>
                  <a:pt x="2132038" y="621704"/>
                </a:lnTo>
                <a:lnTo>
                  <a:pt x="0" y="621704"/>
                </a:lnTo>
                <a:lnTo>
                  <a:pt x="0" y="0"/>
                </a:lnTo>
                <a:close/>
              </a:path>
            </a:pathLst>
          </a:custGeom>
          <a:blipFill>
            <a:blip r:embed="rId12" cstate="screen">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3" name="Freeform 3"/>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4" name="TextBox 4"/>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a:spLocks noGrp="1"/>
          </p:cNvSpPr>
          <p:nvPr>
            <p:ph type="title" idx="4294967295"/>
          </p:nvPr>
        </p:nvSpPr>
        <p:spPr>
          <a:xfrm>
            <a:off x="575679" y="930394"/>
            <a:ext cx="16908542" cy="104136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1" i="0" u="none" strike="noStrike" kern="1200" cap="none" spc="-214" normalizeH="0" baseline="0" noProof="0" dirty="0">
                <a:ln>
                  <a:noFill/>
                </a:ln>
                <a:solidFill>
                  <a:srgbClr val="FFFFFF"/>
                </a:solidFill>
                <a:effectLst/>
                <a:uLnTx/>
                <a:uFillTx/>
                <a:latin typeface="Arial Bold"/>
                <a:ea typeface="Arial Bold"/>
                <a:cs typeface="Arial Bold"/>
                <a:sym typeface="Arial Bold"/>
              </a:rPr>
              <a:t>What we’re learning: </a:t>
            </a:r>
            <a:r>
              <a:rPr kumimoji="0" lang="en-US" sz="5499" b="1" i="0" u="none" strike="noStrike" kern="1200" cap="none" spc="-214" normalizeH="0" baseline="0" noProof="0" dirty="0">
                <a:ln>
                  <a:noFill/>
                </a:ln>
                <a:solidFill>
                  <a:srgbClr val="6BD0D9"/>
                </a:solidFill>
                <a:effectLst/>
                <a:uLnTx/>
                <a:uFillTx/>
                <a:latin typeface="Arial Bold"/>
                <a:ea typeface="Arial Bold"/>
                <a:cs typeface="Arial Bold"/>
                <a:sym typeface="Arial Bold"/>
              </a:rPr>
              <a:t>Wider Contributing Issues</a:t>
            </a:r>
          </a:p>
        </p:txBody>
      </p:sp>
      <p:sp>
        <p:nvSpPr>
          <p:cNvPr id="6" name="Freeform 6">
            <a:extLst>
              <a:ext uri="{C183D7F6-B498-43B3-948B-1728B52AA6E4}">
                <adec:decorative xmlns:adec="http://schemas.microsoft.com/office/drawing/2017/decorative" val="1"/>
              </a:ext>
            </a:extLst>
          </p:cNvPr>
          <p:cNvSpPr/>
          <p:nvPr/>
        </p:nvSpPr>
        <p:spPr>
          <a:xfrm rot="-10800000">
            <a:off x="7392409" y="8610604"/>
            <a:ext cx="3921413" cy="985255"/>
          </a:xfrm>
          <a:custGeom>
            <a:avLst/>
            <a:gdLst/>
            <a:ahLst/>
            <a:cxnLst/>
            <a:rect l="l" t="t" r="r" b="b"/>
            <a:pathLst>
              <a:path w="3921413" h="985255">
                <a:moveTo>
                  <a:pt x="0" y="0"/>
                </a:moveTo>
                <a:lnTo>
                  <a:pt x="3921413" y="0"/>
                </a:lnTo>
                <a:lnTo>
                  <a:pt x="3921413" y="985255"/>
                </a:lnTo>
                <a:lnTo>
                  <a:pt x="0" y="9852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667703"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rot="-10800000">
            <a:off x="8026852" y="7718953"/>
            <a:ext cx="3672458" cy="722250"/>
          </a:xfrm>
          <a:custGeom>
            <a:avLst/>
            <a:gdLst/>
            <a:ahLst/>
            <a:cxnLst/>
            <a:rect l="l" t="t" r="r" b="b"/>
            <a:pathLst>
              <a:path w="3672458" h="722250">
                <a:moveTo>
                  <a:pt x="0" y="0"/>
                </a:moveTo>
                <a:lnTo>
                  <a:pt x="3672458" y="0"/>
                </a:lnTo>
                <a:lnTo>
                  <a:pt x="3672458" y="722251"/>
                </a:lnTo>
                <a:lnTo>
                  <a:pt x="0" y="7222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a:extLst>
              <a:ext uri="{C183D7F6-B498-43B3-948B-1728B52AA6E4}">
                <adec:decorative xmlns:adec="http://schemas.microsoft.com/office/drawing/2017/decorative" val="1"/>
              </a:ext>
            </a:extLst>
          </p:cNvPr>
          <p:cNvSpPr/>
          <p:nvPr/>
        </p:nvSpPr>
        <p:spPr>
          <a:xfrm>
            <a:off x="10745756"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a:extLst>
              <a:ext uri="{C183D7F6-B498-43B3-948B-1728B52AA6E4}">
                <adec:decorative xmlns:adec="http://schemas.microsoft.com/office/drawing/2017/decorative" val="1"/>
              </a:ext>
            </a:extLst>
          </p:cNvPr>
          <p:cNvSpPr/>
          <p:nvPr/>
        </p:nvSpPr>
        <p:spPr>
          <a:xfrm>
            <a:off x="-667703"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a:extLst>
              <a:ext uri="{C183D7F6-B498-43B3-948B-1728B52AA6E4}">
                <adec:decorative xmlns:adec="http://schemas.microsoft.com/office/drawing/2017/decorative" val="1"/>
              </a:ext>
            </a:extLst>
          </p:cNvPr>
          <p:cNvSpPr/>
          <p:nvPr/>
        </p:nvSpPr>
        <p:spPr>
          <a:xfrm>
            <a:off x="-667703"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a:extLst>
              <a:ext uri="{C183D7F6-B498-43B3-948B-1728B52AA6E4}">
                <adec:decorative xmlns:adec="http://schemas.microsoft.com/office/drawing/2017/decorative" val="1"/>
              </a:ext>
            </a:extLst>
          </p:cNvPr>
          <p:cNvSpPr/>
          <p:nvPr/>
        </p:nvSpPr>
        <p:spPr>
          <a:xfrm>
            <a:off x="10745756"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a:extLst>
              <a:ext uri="{C183D7F6-B498-43B3-948B-1728B52AA6E4}">
                <adec:decorative xmlns:adec="http://schemas.microsoft.com/office/drawing/2017/decorative" val="1"/>
              </a:ext>
            </a:extLst>
          </p:cNvPr>
          <p:cNvSpPr/>
          <p:nvPr/>
        </p:nvSpPr>
        <p:spPr>
          <a:xfrm>
            <a:off x="10745756"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descr="VCU logo"/>
          <p:cNvSpPr/>
          <p:nvPr/>
        </p:nvSpPr>
        <p:spPr>
          <a:xfrm>
            <a:off x="647724" y="8947448"/>
            <a:ext cx="2132038" cy="621705"/>
          </a:xfrm>
          <a:custGeom>
            <a:avLst/>
            <a:gdLst/>
            <a:ahLst/>
            <a:cxnLst/>
            <a:rect l="l" t="t" r="r" b="b"/>
            <a:pathLst>
              <a:path w="2132038" h="621705">
                <a:moveTo>
                  <a:pt x="0" y="0"/>
                </a:moveTo>
                <a:lnTo>
                  <a:pt x="2132038" y="0"/>
                </a:lnTo>
                <a:lnTo>
                  <a:pt x="2132038" y="621704"/>
                </a:lnTo>
                <a:lnTo>
                  <a:pt x="0" y="621704"/>
                </a:lnTo>
                <a:lnTo>
                  <a:pt x="0" y="0"/>
                </a:lnTo>
                <a:close/>
              </a:path>
            </a:pathLst>
          </a:custGeom>
          <a:blipFill>
            <a:blip r:embed="rId9"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5" name="TextBox 15"/>
          <p:cNvSpPr txBox="1"/>
          <p:nvPr/>
        </p:nvSpPr>
        <p:spPr>
          <a:xfrm>
            <a:off x="3097013" y="3446844"/>
            <a:ext cx="11865875" cy="3014782"/>
          </a:xfrm>
          <a:prstGeom prst="rect">
            <a:avLst/>
          </a:prstGeom>
        </p:spPr>
        <p:txBody>
          <a:bodyPr lIns="0" tIns="0" rIns="0" bIns="0" rtlCol="0" anchor="t">
            <a:spAutoFit/>
          </a:bodyPr>
          <a:lstStyle/>
          <a:p>
            <a:pPr algn="l">
              <a:lnSpc>
                <a:spcPts val="3919"/>
              </a:lnSpc>
            </a:pPr>
            <a:r>
              <a:rPr lang="en-US" sz="2799" spc="-109">
                <a:solidFill>
                  <a:srgbClr val="FFFFFF"/>
                </a:solidFill>
                <a:latin typeface="Arial"/>
                <a:ea typeface="Arial"/>
                <a:cs typeface="Arial"/>
                <a:sym typeface="Arial"/>
              </a:rPr>
              <a:t>Lack of affordable housing is the biggest issue I see. Many older adults receive little income and are completely unprepared for the modern prices of housing when they need to move. </a:t>
            </a:r>
          </a:p>
          <a:p>
            <a:pPr algn="l">
              <a:lnSpc>
                <a:spcPts val="3919"/>
              </a:lnSpc>
            </a:pPr>
            <a:r>
              <a:rPr lang="en-US" sz="2799" spc="-109">
                <a:solidFill>
                  <a:srgbClr val="FFFFFF"/>
                </a:solidFill>
                <a:latin typeface="Arial"/>
                <a:ea typeface="Arial"/>
                <a:cs typeface="Arial"/>
                <a:sym typeface="Arial"/>
              </a:rPr>
              <a:t>The other main issue I see is personal care needs. These services are often prohibitively expensive and difficult for older adults to navigate. The agencies are also short-staffed so it can be difficult for the patients to find aides. </a:t>
            </a:r>
          </a:p>
        </p:txBody>
      </p:sp>
      <p:sp>
        <p:nvSpPr>
          <p:cNvPr id="16" name="Freeform 16">
            <a:extLst>
              <a:ext uri="{C183D7F6-B498-43B3-948B-1728B52AA6E4}">
                <adec:decorative xmlns:adec="http://schemas.microsoft.com/office/drawing/2017/decorative" val="1"/>
              </a:ext>
            </a:extLst>
          </p:cNvPr>
          <p:cNvSpPr/>
          <p:nvPr/>
        </p:nvSpPr>
        <p:spPr>
          <a:xfrm>
            <a:off x="1372475" y="2908798"/>
            <a:ext cx="1407288" cy="923693"/>
          </a:xfrm>
          <a:custGeom>
            <a:avLst/>
            <a:gdLst/>
            <a:ahLst/>
            <a:cxnLst/>
            <a:rect l="l" t="t" r="r" b="b"/>
            <a:pathLst>
              <a:path w="1407288" h="923693">
                <a:moveTo>
                  <a:pt x="0" y="0"/>
                </a:moveTo>
                <a:lnTo>
                  <a:pt x="1407287" y="0"/>
                </a:lnTo>
                <a:lnTo>
                  <a:pt x="1407287" y="923693"/>
                </a:lnTo>
                <a:lnTo>
                  <a:pt x="0" y="9236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a:extLst>
              <a:ext uri="{C183D7F6-B498-43B3-948B-1728B52AA6E4}">
                <adec:decorative xmlns:adec="http://schemas.microsoft.com/office/drawing/2017/decorative" val="1"/>
              </a:ext>
            </a:extLst>
          </p:cNvPr>
          <p:cNvSpPr/>
          <p:nvPr/>
        </p:nvSpPr>
        <p:spPr>
          <a:xfrm rot="-10800000">
            <a:off x="14697131" y="6271126"/>
            <a:ext cx="1407288" cy="923693"/>
          </a:xfrm>
          <a:custGeom>
            <a:avLst/>
            <a:gdLst/>
            <a:ahLst/>
            <a:cxnLst/>
            <a:rect l="l" t="t" r="r" b="b"/>
            <a:pathLst>
              <a:path w="1407288" h="923693">
                <a:moveTo>
                  <a:pt x="0" y="0"/>
                </a:moveTo>
                <a:lnTo>
                  <a:pt x="1407288" y="0"/>
                </a:lnTo>
                <a:lnTo>
                  <a:pt x="1407288" y="923693"/>
                </a:lnTo>
                <a:lnTo>
                  <a:pt x="0" y="9236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3" name="Freeform 3"/>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4" name="TextBox 4"/>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a:spLocks noGrp="1"/>
          </p:cNvSpPr>
          <p:nvPr>
            <p:ph type="title" idx="4294967295"/>
          </p:nvPr>
        </p:nvSpPr>
        <p:spPr>
          <a:xfrm>
            <a:off x="575679" y="930394"/>
            <a:ext cx="16908542" cy="95218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1" i="0" u="none" strike="noStrike" kern="1200" cap="none" spc="-214" normalizeH="0" baseline="0" noProof="0" dirty="0">
                <a:ln>
                  <a:noFill/>
                </a:ln>
                <a:solidFill>
                  <a:srgbClr val="FFFFFF"/>
                </a:solidFill>
                <a:effectLst/>
                <a:uLnTx/>
                <a:uFillTx/>
                <a:latin typeface="Arial Bold"/>
                <a:ea typeface="Arial Bold"/>
                <a:cs typeface="Arial Bold"/>
                <a:sym typeface="Arial Bold"/>
              </a:rPr>
              <a:t>What we’re hearing: </a:t>
            </a:r>
            <a:r>
              <a:rPr kumimoji="0" lang="en-US" sz="5499" b="1" i="0" u="none" strike="noStrike" kern="1200" cap="none" spc="-214" normalizeH="0" baseline="0" noProof="0" dirty="0">
                <a:ln>
                  <a:noFill/>
                </a:ln>
                <a:solidFill>
                  <a:srgbClr val="6BD0D9"/>
                </a:solidFill>
                <a:effectLst/>
                <a:uLnTx/>
                <a:uFillTx/>
                <a:latin typeface="Arial Bold"/>
                <a:ea typeface="Arial Bold"/>
                <a:cs typeface="Arial Bold"/>
                <a:sym typeface="Arial Bold"/>
              </a:rPr>
              <a:t>Homelessness and Risk of Abuse</a:t>
            </a:r>
          </a:p>
        </p:txBody>
      </p:sp>
      <p:sp>
        <p:nvSpPr>
          <p:cNvPr id="6" name="Freeform 6">
            <a:extLst>
              <a:ext uri="{C183D7F6-B498-43B3-948B-1728B52AA6E4}">
                <adec:decorative xmlns:adec="http://schemas.microsoft.com/office/drawing/2017/decorative" val="1"/>
              </a:ext>
            </a:extLst>
          </p:cNvPr>
          <p:cNvSpPr/>
          <p:nvPr/>
        </p:nvSpPr>
        <p:spPr>
          <a:xfrm rot="-10800000">
            <a:off x="7392409" y="8610604"/>
            <a:ext cx="3921413" cy="985255"/>
          </a:xfrm>
          <a:custGeom>
            <a:avLst/>
            <a:gdLst/>
            <a:ahLst/>
            <a:cxnLst/>
            <a:rect l="l" t="t" r="r" b="b"/>
            <a:pathLst>
              <a:path w="3921413" h="985255">
                <a:moveTo>
                  <a:pt x="0" y="0"/>
                </a:moveTo>
                <a:lnTo>
                  <a:pt x="3921413" y="0"/>
                </a:lnTo>
                <a:lnTo>
                  <a:pt x="3921413" y="985255"/>
                </a:lnTo>
                <a:lnTo>
                  <a:pt x="0" y="9852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667703"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rot="-10800000">
            <a:off x="8026852" y="7718953"/>
            <a:ext cx="3672458" cy="722250"/>
          </a:xfrm>
          <a:custGeom>
            <a:avLst/>
            <a:gdLst/>
            <a:ahLst/>
            <a:cxnLst/>
            <a:rect l="l" t="t" r="r" b="b"/>
            <a:pathLst>
              <a:path w="3672458" h="722250">
                <a:moveTo>
                  <a:pt x="0" y="0"/>
                </a:moveTo>
                <a:lnTo>
                  <a:pt x="3672458" y="0"/>
                </a:lnTo>
                <a:lnTo>
                  <a:pt x="3672458" y="722251"/>
                </a:lnTo>
                <a:lnTo>
                  <a:pt x="0" y="7222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a:extLst>
              <a:ext uri="{C183D7F6-B498-43B3-948B-1728B52AA6E4}">
                <adec:decorative xmlns:adec="http://schemas.microsoft.com/office/drawing/2017/decorative" val="1"/>
              </a:ext>
            </a:extLst>
          </p:cNvPr>
          <p:cNvSpPr/>
          <p:nvPr/>
        </p:nvSpPr>
        <p:spPr>
          <a:xfrm>
            <a:off x="10745756"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a:extLst>
              <a:ext uri="{C183D7F6-B498-43B3-948B-1728B52AA6E4}">
                <adec:decorative xmlns:adec="http://schemas.microsoft.com/office/drawing/2017/decorative" val="1"/>
              </a:ext>
            </a:extLst>
          </p:cNvPr>
          <p:cNvSpPr/>
          <p:nvPr/>
        </p:nvSpPr>
        <p:spPr>
          <a:xfrm>
            <a:off x="-667703"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a:extLst>
              <a:ext uri="{C183D7F6-B498-43B3-948B-1728B52AA6E4}">
                <adec:decorative xmlns:adec="http://schemas.microsoft.com/office/drawing/2017/decorative" val="1"/>
              </a:ext>
            </a:extLst>
          </p:cNvPr>
          <p:cNvSpPr/>
          <p:nvPr/>
        </p:nvSpPr>
        <p:spPr>
          <a:xfrm>
            <a:off x="-667703"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a:extLst>
              <a:ext uri="{C183D7F6-B498-43B3-948B-1728B52AA6E4}">
                <adec:decorative xmlns:adec="http://schemas.microsoft.com/office/drawing/2017/decorative" val="1"/>
              </a:ext>
            </a:extLst>
          </p:cNvPr>
          <p:cNvSpPr/>
          <p:nvPr/>
        </p:nvSpPr>
        <p:spPr>
          <a:xfrm>
            <a:off x="10745756"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a:extLst>
              <a:ext uri="{C183D7F6-B498-43B3-948B-1728B52AA6E4}">
                <adec:decorative xmlns:adec="http://schemas.microsoft.com/office/drawing/2017/decorative" val="1"/>
              </a:ext>
            </a:extLst>
          </p:cNvPr>
          <p:cNvSpPr/>
          <p:nvPr/>
        </p:nvSpPr>
        <p:spPr>
          <a:xfrm>
            <a:off x="10745756"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a:extLst>
              <a:ext uri="{C183D7F6-B498-43B3-948B-1728B52AA6E4}">
                <adec:decorative xmlns:adec="http://schemas.microsoft.com/office/drawing/2017/decorative" val="1"/>
              </a:ext>
            </a:extLst>
          </p:cNvPr>
          <p:cNvSpPr/>
          <p:nvPr/>
        </p:nvSpPr>
        <p:spPr>
          <a:xfrm>
            <a:off x="647724" y="8947448"/>
            <a:ext cx="2132038" cy="621705"/>
          </a:xfrm>
          <a:custGeom>
            <a:avLst/>
            <a:gdLst/>
            <a:ahLst/>
            <a:cxnLst/>
            <a:rect l="l" t="t" r="r" b="b"/>
            <a:pathLst>
              <a:path w="2132038" h="621705">
                <a:moveTo>
                  <a:pt x="0" y="0"/>
                </a:moveTo>
                <a:lnTo>
                  <a:pt x="2132038" y="0"/>
                </a:lnTo>
                <a:lnTo>
                  <a:pt x="2132038" y="621704"/>
                </a:lnTo>
                <a:lnTo>
                  <a:pt x="0" y="621704"/>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5" name="TextBox 15"/>
          <p:cNvSpPr txBox="1"/>
          <p:nvPr/>
        </p:nvSpPr>
        <p:spPr>
          <a:xfrm>
            <a:off x="3272531" y="2605656"/>
            <a:ext cx="11627542" cy="3447098"/>
          </a:xfrm>
          <a:prstGeom prst="rect">
            <a:avLst/>
          </a:prstGeom>
        </p:spPr>
        <p:txBody>
          <a:bodyPr wrap="square" lIns="0" tIns="0" rIns="0" bIns="0" rtlCol="0" anchor="t">
            <a:spAutoFit/>
          </a:bodyPr>
          <a:lstStyle/>
          <a:p>
            <a:r>
              <a:rPr lang="en-US" sz="2800" dirty="0">
                <a:solidFill>
                  <a:schemeClr val="bg1"/>
                </a:solidFill>
                <a:latin typeface="Arial" panose="020B0604020202020204" pitchFamily="34" charset="0"/>
                <a:cs typeface="Arial" panose="020B0604020202020204" pitchFamily="34" charset="0"/>
              </a:rPr>
              <a:t>I would say probably because we are older and the younger guys may think they can bully us or something like that. Do you know what I mean? I just want to say this, this is my first time ever being in a shelter. I’m basically finding my way. An example, if you are out in the street, which I have never experienced that, thank God, I would say that I think you would have 100% chance of being more abused than being in a closed in environment. If you are outside and homeless, it is basically anything goes unless the police are involved.</a:t>
            </a:r>
            <a:endParaRPr lang="en-US" sz="2800" spc="-109" dirty="0">
              <a:solidFill>
                <a:schemeClr val="bg1"/>
              </a:solidFill>
              <a:latin typeface="Arial" panose="020B0604020202020204" pitchFamily="34" charset="0"/>
              <a:ea typeface="Arial"/>
              <a:cs typeface="Arial" panose="020B0604020202020204" pitchFamily="34" charset="0"/>
              <a:sym typeface="Arial"/>
            </a:endParaRPr>
          </a:p>
        </p:txBody>
      </p:sp>
      <p:sp>
        <p:nvSpPr>
          <p:cNvPr id="16" name="Freeform 16">
            <a:extLst>
              <a:ext uri="{C183D7F6-B498-43B3-948B-1728B52AA6E4}">
                <adec:decorative xmlns:adec="http://schemas.microsoft.com/office/drawing/2017/decorative" val="1"/>
              </a:ext>
            </a:extLst>
          </p:cNvPr>
          <p:cNvSpPr/>
          <p:nvPr/>
        </p:nvSpPr>
        <p:spPr>
          <a:xfrm>
            <a:off x="1828800" y="2070343"/>
            <a:ext cx="1407288" cy="923693"/>
          </a:xfrm>
          <a:custGeom>
            <a:avLst/>
            <a:gdLst/>
            <a:ahLst/>
            <a:cxnLst/>
            <a:rect l="l" t="t" r="r" b="b"/>
            <a:pathLst>
              <a:path w="1407288" h="923693">
                <a:moveTo>
                  <a:pt x="0" y="0"/>
                </a:moveTo>
                <a:lnTo>
                  <a:pt x="1407288" y="0"/>
                </a:lnTo>
                <a:lnTo>
                  <a:pt x="1407288" y="923693"/>
                </a:lnTo>
                <a:lnTo>
                  <a:pt x="0" y="92369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Freeform 17">
            <a:extLst>
              <a:ext uri="{C183D7F6-B498-43B3-948B-1728B52AA6E4}">
                <adec:decorative xmlns:adec="http://schemas.microsoft.com/office/drawing/2017/decorative" val="1"/>
              </a:ext>
            </a:extLst>
          </p:cNvPr>
          <p:cNvSpPr/>
          <p:nvPr/>
        </p:nvSpPr>
        <p:spPr>
          <a:xfrm rot="-10800000">
            <a:off x="15025569" y="6461913"/>
            <a:ext cx="1407288" cy="923693"/>
          </a:xfrm>
          <a:custGeom>
            <a:avLst/>
            <a:gdLst/>
            <a:ahLst/>
            <a:cxnLst/>
            <a:rect l="l" t="t" r="r" b="b"/>
            <a:pathLst>
              <a:path w="1407288" h="923693">
                <a:moveTo>
                  <a:pt x="0" y="0"/>
                </a:moveTo>
                <a:lnTo>
                  <a:pt x="1407288" y="0"/>
                </a:lnTo>
                <a:lnTo>
                  <a:pt x="1407288" y="923692"/>
                </a:lnTo>
                <a:lnTo>
                  <a:pt x="0" y="92369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0C26031-A4FC-378A-FFAB-45F8CC9ACB8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89F2D45-C054-D1E9-9242-FD3EE910A357}"/>
              </a:ex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3" name="Freeform 3">
              <a:extLst>
                <a:ext uri="{FF2B5EF4-FFF2-40B4-BE49-F238E27FC236}">
                  <a16:creationId xmlns:a16="http://schemas.microsoft.com/office/drawing/2014/main" id="{4FB19541-4079-5039-33A8-E4E473CCD75F}"/>
                </a:ext>
              </a:extLst>
            </p:cNvPr>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4" name="TextBox 4">
              <a:extLst>
                <a:ext uri="{FF2B5EF4-FFF2-40B4-BE49-F238E27FC236}">
                  <a16:creationId xmlns:a16="http://schemas.microsoft.com/office/drawing/2014/main" id="{BE36A4A8-3290-1BA2-BE2A-524658567857}"/>
                </a:ext>
              </a:extLst>
            </p:cNvPr>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0EFD57F1-D8EA-BD4C-F97F-BB7D8617BEA6}"/>
              </a:ext>
            </a:extLst>
          </p:cNvPr>
          <p:cNvSpPr txBox="1">
            <a:spLocks noGrp="1"/>
          </p:cNvSpPr>
          <p:nvPr>
            <p:ph type="title" idx="4294967295"/>
          </p:nvPr>
        </p:nvSpPr>
        <p:spPr>
          <a:xfrm>
            <a:off x="647724" y="715989"/>
            <a:ext cx="16908542" cy="95218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1" i="0" u="none" strike="noStrike" kern="1200" cap="none" spc="-214" normalizeH="0" baseline="0" noProof="0" dirty="0">
                <a:ln>
                  <a:noFill/>
                </a:ln>
                <a:solidFill>
                  <a:srgbClr val="FFFFFF"/>
                </a:solidFill>
                <a:effectLst/>
                <a:uLnTx/>
                <a:uFillTx/>
                <a:latin typeface="Arial Bold"/>
                <a:ea typeface="Arial Bold"/>
                <a:cs typeface="Arial Bold"/>
                <a:sym typeface="Arial Bold"/>
              </a:rPr>
              <a:t>What we’re learning: </a:t>
            </a:r>
            <a:r>
              <a:rPr kumimoji="0" lang="en-US" sz="5499" b="1" i="0" u="none" strike="noStrike" kern="1200" cap="none" spc="-214" normalizeH="0" baseline="0" noProof="0" dirty="0">
                <a:ln>
                  <a:noFill/>
                </a:ln>
                <a:solidFill>
                  <a:srgbClr val="6BD0D9"/>
                </a:solidFill>
                <a:effectLst/>
                <a:uLnTx/>
                <a:uFillTx/>
                <a:latin typeface="Arial Bold"/>
                <a:ea typeface="Arial Bold"/>
                <a:cs typeface="Arial Bold"/>
                <a:sym typeface="Arial Bold"/>
              </a:rPr>
              <a:t>Families Under Pressure</a:t>
            </a:r>
          </a:p>
        </p:txBody>
      </p:sp>
      <p:sp>
        <p:nvSpPr>
          <p:cNvPr id="15" name="TextBox 15">
            <a:extLst>
              <a:ext uri="{FF2B5EF4-FFF2-40B4-BE49-F238E27FC236}">
                <a16:creationId xmlns:a16="http://schemas.microsoft.com/office/drawing/2014/main" id="{3C29E6DF-D9BD-90B4-F234-37653DFBBFB8}"/>
              </a:ext>
            </a:extLst>
          </p:cNvPr>
          <p:cNvSpPr txBox="1"/>
          <p:nvPr/>
        </p:nvSpPr>
        <p:spPr>
          <a:xfrm>
            <a:off x="3612110" y="1639462"/>
            <a:ext cx="12153859" cy="5958298"/>
          </a:xfrm>
          <a:prstGeom prst="rect">
            <a:avLst/>
          </a:prstGeom>
        </p:spPr>
        <p:txBody>
          <a:bodyPr wrap="square" lIns="0" tIns="0" rIns="0" bIns="0" rtlCol="0" anchor="t">
            <a:spAutoFit/>
          </a:bodyPr>
          <a:lstStyle/>
          <a:p>
            <a:pPr>
              <a:lnSpc>
                <a:spcPts val="3920"/>
              </a:lnSpc>
            </a:pPr>
            <a:r>
              <a:rPr lang="en-US" sz="2800" dirty="0">
                <a:solidFill>
                  <a:schemeClr val="bg1"/>
                </a:solidFill>
                <a:latin typeface="Arial" panose="020B0604020202020204" pitchFamily="34" charset="0"/>
                <a:cs typeface="Arial" panose="020B0604020202020204" pitchFamily="34" charset="0"/>
              </a:rPr>
              <a:t>“We are seeing such a high level of caregiver fatigue right now, to the point where we are having what we’re calling </a:t>
            </a:r>
            <a:r>
              <a:rPr lang="en-US" sz="2800" i="1" dirty="0">
                <a:solidFill>
                  <a:schemeClr val="bg1"/>
                </a:solidFill>
                <a:latin typeface="Arial" panose="020B0604020202020204" pitchFamily="34" charset="0"/>
                <a:cs typeface="Arial" panose="020B0604020202020204" pitchFamily="34" charset="0"/>
              </a:rPr>
              <a:t>dumping</a:t>
            </a:r>
            <a:r>
              <a:rPr lang="en-US" sz="2800" dirty="0">
                <a:solidFill>
                  <a:schemeClr val="bg1"/>
                </a:solidFill>
                <a:latin typeface="Arial" panose="020B0604020202020204" pitchFamily="34" charset="0"/>
                <a:cs typeface="Arial" panose="020B0604020202020204" pitchFamily="34" charset="0"/>
              </a:rPr>
              <a:t>, basically, where a caretaker will bring their loved one here and just say, ‘I can’t care for them any longer,’ and expect us, the hospital system, to evaluate their medical needs, housing needs, any type of social determinants of health needs and then put things in place for that. …That has been a huge shift and a huge trend that we have been seeing, I would say in the last two years, people no longer able to care for family members as they age.” In that same focus group, a different hospital social worker concurred, adding “I would say it’s at least every other day that we’re having somebody come in and say, ‘I can’t do this anymore. I can’t afford it. I don’t understand medical needs’, especially when they start to see things like incontinence.</a:t>
            </a:r>
            <a:endParaRPr lang="en-US" sz="2800" spc="-109" dirty="0">
              <a:solidFill>
                <a:schemeClr val="bg1"/>
              </a:solidFill>
              <a:latin typeface="Arial" panose="020B0604020202020204" pitchFamily="34" charset="0"/>
              <a:ea typeface="Arial"/>
              <a:cs typeface="Arial" panose="020B0604020202020204" pitchFamily="34" charset="0"/>
              <a:sym typeface="Arial"/>
            </a:endParaRPr>
          </a:p>
        </p:txBody>
      </p:sp>
      <p:sp>
        <p:nvSpPr>
          <p:cNvPr id="6" name="Freeform 6">
            <a:extLst>
              <a:ext uri="{FF2B5EF4-FFF2-40B4-BE49-F238E27FC236}">
                <a16:creationId xmlns:a16="http://schemas.microsoft.com/office/drawing/2014/main" id="{259C82E7-33CB-8FA2-03D9-29A27FC7CC74}"/>
              </a:ext>
              <a:ext uri="{C183D7F6-B498-43B3-948B-1728B52AA6E4}">
                <adec:decorative xmlns:adec="http://schemas.microsoft.com/office/drawing/2017/decorative" val="1"/>
              </a:ext>
            </a:extLst>
          </p:cNvPr>
          <p:cNvSpPr/>
          <p:nvPr/>
        </p:nvSpPr>
        <p:spPr>
          <a:xfrm rot="-10800000">
            <a:off x="7392409" y="8610604"/>
            <a:ext cx="3921413" cy="985255"/>
          </a:xfrm>
          <a:custGeom>
            <a:avLst/>
            <a:gdLst/>
            <a:ahLst/>
            <a:cxnLst/>
            <a:rect l="l" t="t" r="r" b="b"/>
            <a:pathLst>
              <a:path w="3921413" h="985255">
                <a:moveTo>
                  <a:pt x="0" y="0"/>
                </a:moveTo>
                <a:lnTo>
                  <a:pt x="3921413" y="0"/>
                </a:lnTo>
                <a:lnTo>
                  <a:pt x="3921413" y="985255"/>
                </a:lnTo>
                <a:lnTo>
                  <a:pt x="0" y="9852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9A3D3B79-DC27-D9A6-A458-D1DF358623CB}"/>
              </a:ext>
              <a:ext uri="{C183D7F6-B498-43B3-948B-1728B52AA6E4}">
                <adec:decorative xmlns:adec="http://schemas.microsoft.com/office/drawing/2017/decorative" val="1"/>
              </a:ext>
            </a:extLst>
          </p:cNvPr>
          <p:cNvSpPr/>
          <p:nvPr/>
        </p:nvSpPr>
        <p:spPr>
          <a:xfrm>
            <a:off x="-667703"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05B8CFBB-A7A9-B4B4-278B-6D425EF96692}"/>
              </a:ext>
              <a:ext uri="{C183D7F6-B498-43B3-948B-1728B52AA6E4}">
                <adec:decorative xmlns:adec="http://schemas.microsoft.com/office/drawing/2017/decorative" val="1"/>
              </a:ext>
            </a:extLst>
          </p:cNvPr>
          <p:cNvSpPr/>
          <p:nvPr/>
        </p:nvSpPr>
        <p:spPr>
          <a:xfrm rot="-10800000">
            <a:off x="8026852" y="7718953"/>
            <a:ext cx="3672458" cy="722250"/>
          </a:xfrm>
          <a:custGeom>
            <a:avLst/>
            <a:gdLst/>
            <a:ahLst/>
            <a:cxnLst/>
            <a:rect l="l" t="t" r="r" b="b"/>
            <a:pathLst>
              <a:path w="3672458" h="722250">
                <a:moveTo>
                  <a:pt x="0" y="0"/>
                </a:moveTo>
                <a:lnTo>
                  <a:pt x="3672458" y="0"/>
                </a:lnTo>
                <a:lnTo>
                  <a:pt x="3672458" y="722251"/>
                </a:lnTo>
                <a:lnTo>
                  <a:pt x="0" y="7222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a:extLst>
              <a:ext uri="{FF2B5EF4-FFF2-40B4-BE49-F238E27FC236}">
                <a16:creationId xmlns:a16="http://schemas.microsoft.com/office/drawing/2014/main" id="{27119CFD-C6C7-D125-F3A3-E995C8D0B879}"/>
              </a:ext>
              <a:ext uri="{C183D7F6-B498-43B3-948B-1728B52AA6E4}">
                <adec:decorative xmlns:adec="http://schemas.microsoft.com/office/drawing/2017/decorative" val="1"/>
              </a:ext>
            </a:extLst>
          </p:cNvPr>
          <p:cNvSpPr/>
          <p:nvPr/>
        </p:nvSpPr>
        <p:spPr>
          <a:xfrm>
            <a:off x="10745756"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F6FF6A2D-F9A0-3A31-95FD-3D966734C94A}"/>
              </a:ext>
              <a:ext uri="{C183D7F6-B498-43B3-948B-1728B52AA6E4}">
                <adec:decorative xmlns:adec="http://schemas.microsoft.com/office/drawing/2017/decorative" val="1"/>
              </a:ext>
            </a:extLst>
          </p:cNvPr>
          <p:cNvSpPr/>
          <p:nvPr/>
        </p:nvSpPr>
        <p:spPr>
          <a:xfrm>
            <a:off x="-667703"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CC73D368-9728-5AC8-93DE-D5660E81551D}"/>
              </a:ext>
              <a:ext uri="{C183D7F6-B498-43B3-948B-1728B52AA6E4}">
                <adec:decorative xmlns:adec="http://schemas.microsoft.com/office/drawing/2017/decorative" val="1"/>
              </a:ext>
            </a:extLst>
          </p:cNvPr>
          <p:cNvSpPr/>
          <p:nvPr/>
        </p:nvSpPr>
        <p:spPr>
          <a:xfrm>
            <a:off x="-667703"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13586CF6-C803-A75D-48A5-92BE1F954116}"/>
              </a:ext>
              <a:ext uri="{C183D7F6-B498-43B3-948B-1728B52AA6E4}">
                <adec:decorative xmlns:adec="http://schemas.microsoft.com/office/drawing/2017/decorative" val="1"/>
              </a:ext>
            </a:extLst>
          </p:cNvPr>
          <p:cNvSpPr/>
          <p:nvPr/>
        </p:nvSpPr>
        <p:spPr>
          <a:xfrm>
            <a:off x="10745756"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id="{FE45027B-DBC8-DB84-78D4-7ADCB8C86A73}"/>
              </a:ext>
              <a:ext uri="{C183D7F6-B498-43B3-948B-1728B52AA6E4}">
                <adec:decorative xmlns:adec="http://schemas.microsoft.com/office/drawing/2017/decorative" val="1"/>
              </a:ext>
            </a:extLst>
          </p:cNvPr>
          <p:cNvSpPr/>
          <p:nvPr/>
        </p:nvSpPr>
        <p:spPr>
          <a:xfrm>
            <a:off x="10745756" y="7597760"/>
            <a:ext cx="8559627" cy="3930295"/>
          </a:xfrm>
          <a:custGeom>
            <a:avLst/>
            <a:gdLst/>
            <a:ahLst/>
            <a:cxnLst/>
            <a:rect l="l" t="t" r="r" b="b"/>
            <a:pathLst>
              <a:path w="8559627" h="3930295">
                <a:moveTo>
                  <a:pt x="0" y="0"/>
                </a:moveTo>
                <a:lnTo>
                  <a:pt x="8559627" y="0"/>
                </a:lnTo>
                <a:lnTo>
                  <a:pt x="8559627" y="3930295"/>
                </a:lnTo>
                <a:lnTo>
                  <a:pt x="0" y="39302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a:extLst>
              <a:ext uri="{FF2B5EF4-FFF2-40B4-BE49-F238E27FC236}">
                <a16:creationId xmlns:a16="http://schemas.microsoft.com/office/drawing/2014/main" id="{E5862313-4341-372F-5417-D6CFC8853E87}"/>
              </a:ext>
              <a:ext uri="{C183D7F6-B498-43B3-948B-1728B52AA6E4}">
                <adec:decorative xmlns:adec="http://schemas.microsoft.com/office/drawing/2017/decorative" val="1"/>
              </a:ext>
            </a:extLst>
          </p:cNvPr>
          <p:cNvSpPr/>
          <p:nvPr/>
        </p:nvSpPr>
        <p:spPr>
          <a:xfrm>
            <a:off x="647724" y="8947448"/>
            <a:ext cx="2132038" cy="621705"/>
          </a:xfrm>
          <a:custGeom>
            <a:avLst/>
            <a:gdLst/>
            <a:ahLst/>
            <a:cxnLst/>
            <a:rect l="l" t="t" r="r" b="b"/>
            <a:pathLst>
              <a:path w="2132038" h="621705">
                <a:moveTo>
                  <a:pt x="0" y="0"/>
                </a:moveTo>
                <a:lnTo>
                  <a:pt x="2132038" y="0"/>
                </a:lnTo>
                <a:lnTo>
                  <a:pt x="2132038" y="621704"/>
                </a:lnTo>
                <a:lnTo>
                  <a:pt x="0" y="621704"/>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ED71CBAC-7807-E06C-598F-A9A942F235F7}"/>
              </a:ext>
              <a:ext uri="{C183D7F6-B498-43B3-948B-1728B52AA6E4}">
                <adec:decorative xmlns:adec="http://schemas.microsoft.com/office/drawing/2017/decorative" val="1"/>
              </a:ext>
            </a:extLst>
          </p:cNvPr>
          <p:cNvSpPr/>
          <p:nvPr/>
        </p:nvSpPr>
        <p:spPr>
          <a:xfrm>
            <a:off x="1907452" y="2324100"/>
            <a:ext cx="1407288" cy="923693"/>
          </a:xfrm>
          <a:custGeom>
            <a:avLst/>
            <a:gdLst/>
            <a:ahLst/>
            <a:cxnLst/>
            <a:rect l="l" t="t" r="r" b="b"/>
            <a:pathLst>
              <a:path w="1407288" h="923693">
                <a:moveTo>
                  <a:pt x="0" y="0"/>
                </a:moveTo>
                <a:lnTo>
                  <a:pt x="1407288" y="0"/>
                </a:lnTo>
                <a:lnTo>
                  <a:pt x="1407288" y="923693"/>
                </a:lnTo>
                <a:lnTo>
                  <a:pt x="0" y="92369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Freeform 17">
            <a:extLst>
              <a:ext uri="{FF2B5EF4-FFF2-40B4-BE49-F238E27FC236}">
                <a16:creationId xmlns:a16="http://schemas.microsoft.com/office/drawing/2014/main" id="{36CC123E-692B-987A-CB09-1C70EFE5C5C6}"/>
              </a:ext>
              <a:ext uri="{C183D7F6-B498-43B3-948B-1728B52AA6E4}">
                <adec:decorative xmlns:adec="http://schemas.microsoft.com/office/drawing/2017/decorative" val="1"/>
              </a:ext>
            </a:extLst>
          </p:cNvPr>
          <p:cNvSpPr/>
          <p:nvPr/>
        </p:nvSpPr>
        <p:spPr>
          <a:xfrm rot="-10800000">
            <a:off x="15697200" y="6475859"/>
            <a:ext cx="1407288" cy="923693"/>
          </a:xfrm>
          <a:custGeom>
            <a:avLst/>
            <a:gdLst/>
            <a:ahLst/>
            <a:cxnLst/>
            <a:rect l="l" t="t" r="r" b="b"/>
            <a:pathLst>
              <a:path w="1407288" h="923693">
                <a:moveTo>
                  <a:pt x="0" y="0"/>
                </a:moveTo>
                <a:lnTo>
                  <a:pt x="1407288" y="0"/>
                </a:lnTo>
                <a:lnTo>
                  <a:pt x="1407288" y="923692"/>
                </a:lnTo>
                <a:lnTo>
                  <a:pt x="0" y="92369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extLst>
      <p:ext uri="{BB962C8B-B14F-4D97-AF65-F5344CB8AC3E}">
        <p14:creationId xmlns:p14="http://schemas.microsoft.com/office/powerpoint/2010/main" val="227257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3" name="Freeform 3"/>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4" name="TextBox 4"/>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a:spLocks noGrp="1"/>
          </p:cNvSpPr>
          <p:nvPr>
            <p:ph type="title" idx="4294967295"/>
          </p:nvPr>
        </p:nvSpPr>
        <p:spPr>
          <a:xfrm>
            <a:off x="781628" y="819150"/>
            <a:ext cx="17275853" cy="102489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559"/>
              </a:lnSpc>
              <a:spcBef>
                <a:spcPts val="0"/>
              </a:spcBef>
              <a:spcAft>
                <a:spcPts val="0"/>
              </a:spcAft>
              <a:buClrTx/>
              <a:buSzTx/>
              <a:buFontTx/>
              <a:buNone/>
              <a:tabLst/>
              <a:defRPr/>
            </a:pPr>
            <a:r>
              <a:rPr kumimoji="0" lang="en-US" sz="5400" b="1" i="0" u="none" strike="noStrike" kern="1200" cap="none" spc="-210" normalizeH="0" baseline="0" noProof="0" dirty="0">
                <a:ln>
                  <a:noFill/>
                </a:ln>
                <a:solidFill>
                  <a:srgbClr val="FFFFFF"/>
                </a:solidFill>
                <a:effectLst/>
                <a:uLnTx/>
                <a:uFillTx/>
                <a:latin typeface="Arial Bold"/>
                <a:ea typeface="Arial Bold"/>
                <a:cs typeface="Arial Bold"/>
                <a:sym typeface="Arial Bold"/>
              </a:rPr>
              <a:t>Responding Together: Innovation Through Partnership</a:t>
            </a:r>
          </a:p>
        </p:txBody>
      </p:sp>
      <p:sp>
        <p:nvSpPr>
          <p:cNvPr id="12" name="TextBox 12"/>
          <p:cNvSpPr txBox="1"/>
          <p:nvPr/>
        </p:nvSpPr>
        <p:spPr>
          <a:xfrm>
            <a:off x="4977609" y="1847348"/>
            <a:ext cx="6754631" cy="995680"/>
          </a:xfrm>
          <a:prstGeom prst="rect">
            <a:avLst/>
          </a:prstGeom>
        </p:spPr>
        <p:txBody>
          <a:bodyPr lIns="0" tIns="0" rIns="0" bIns="0" rtlCol="0" anchor="t">
            <a:spAutoFit/>
          </a:bodyPr>
          <a:lstStyle/>
          <a:p>
            <a:pPr algn="l">
              <a:lnSpc>
                <a:spcPts val="3920"/>
              </a:lnSpc>
            </a:pPr>
            <a:r>
              <a:rPr lang="en-US" sz="2800" b="1">
                <a:solidFill>
                  <a:srgbClr val="FFFFFF"/>
                </a:solidFill>
                <a:latin typeface="Roboto Bold"/>
                <a:ea typeface="Roboto Bold"/>
                <a:cs typeface="Roboto Bold"/>
                <a:sym typeface="Roboto Bold"/>
              </a:rPr>
              <a:t>Longstanding evolving partnerships:</a:t>
            </a:r>
            <a:r>
              <a:rPr lang="en-US" sz="2800">
                <a:solidFill>
                  <a:srgbClr val="FFFFFF"/>
                </a:solidFill>
                <a:latin typeface="Roboto"/>
                <a:ea typeface="Roboto"/>
                <a:cs typeface="Roboto"/>
                <a:sym typeface="Roboto"/>
              </a:rPr>
              <a:t> trust and high tolerance for ambiguity</a:t>
            </a:r>
          </a:p>
        </p:txBody>
      </p:sp>
      <p:sp>
        <p:nvSpPr>
          <p:cNvPr id="6" name="TextBox 6"/>
          <p:cNvSpPr txBox="1"/>
          <p:nvPr/>
        </p:nvSpPr>
        <p:spPr>
          <a:xfrm>
            <a:off x="163371" y="2836811"/>
            <a:ext cx="5636865" cy="722028"/>
          </a:xfrm>
          <a:prstGeom prst="rect">
            <a:avLst/>
          </a:prstGeom>
        </p:spPr>
        <p:txBody>
          <a:bodyPr lIns="0" tIns="0" rIns="0" bIns="0" rtlCol="0" anchor="t">
            <a:spAutoFit/>
          </a:bodyPr>
          <a:lstStyle/>
          <a:p>
            <a:pPr algn="ctr">
              <a:lnSpc>
                <a:spcPts val="5880"/>
              </a:lnSpc>
            </a:pPr>
            <a:r>
              <a:rPr lang="en-US" sz="4200" b="1">
                <a:solidFill>
                  <a:srgbClr val="6BD0D9"/>
                </a:solidFill>
                <a:latin typeface="Roboto Bold"/>
                <a:ea typeface="Roboto Bold"/>
                <a:cs typeface="Roboto Bold"/>
                <a:sym typeface="Roboto Bold"/>
              </a:rPr>
              <a:t>Homeless Services</a:t>
            </a:r>
          </a:p>
        </p:txBody>
      </p:sp>
      <p:sp>
        <p:nvSpPr>
          <p:cNvPr id="11" name="TextBox 11"/>
          <p:cNvSpPr txBox="1"/>
          <p:nvPr/>
        </p:nvSpPr>
        <p:spPr>
          <a:xfrm>
            <a:off x="781628" y="4897981"/>
            <a:ext cx="4400352" cy="722028"/>
          </a:xfrm>
          <a:prstGeom prst="rect">
            <a:avLst/>
          </a:prstGeom>
        </p:spPr>
        <p:txBody>
          <a:bodyPr lIns="0" tIns="0" rIns="0" bIns="0" rtlCol="0" anchor="t">
            <a:spAutoFit/>
          </a:bodyPr>
          <a:lstStyle/>
          <a:p>
            <a:pPr algn="ctr">
              <a:lnSpc>
                <a:spcPts val="5880"/>
              </a:lnSpc>
            </a:pPr>
            <a:r>
              <a:rPr lang="en-US" sz="4200" b="1">
                <a:solidFill>
                  <a:srgbClr val="FBB913"/>
                </a:solidFill>
                <a:latin typeface="Roboto Bold"/>
                <a:ea typeface="Roboto Bold"/>
                <a:cs typeface="Roboto Bold"/>
                <a:sym typeface="Roboto Bold"/>
              </a:rPr>
              <a:t>Aging Services</a:t>
            </a:r>
          </a:p>
        </p:txBody>
      </p:sp>
      <p:sp>
        <p:nvSpPr>
          <p:cNvPr id="7" name="TextBox 7"/>
          <p:cNvSpPr txBox="1"/>
          <p:nvPr/>
        </p:nvSpPr>
        <p:spPr>
          <a:xfrm>
            <a:off x="1252815" y="7047281"/>
            <a:ext cx="4158095" cy="695943"/>
          </a:xfrm>
          <a:prstGeom prst="rect">
            <a:avLst/>
          </a:prstGeom>
        </p:spPr>
        <p:txBody>
          <a:bodyPr lIns="0" tIns="0" rIns="0" bIns="0" rtlCol="0" anchor="t">
            <a:spAutoFit/>
          </a:bodyPr>
          <a:lstStyle/>
          <a:p>
            <a:pPr algn="ctr">
              <a:lnSpc>
                <a:spcPts val="5740"/>
              </a:lnSpc>
            </a:pPr>
            <a:r>
              <a:rPr lang="en-US" sz="4100" b="1">
                <a:solidFill>
                  <a:srgbClr val="F576C1"/>
                </a:solidFill>
                <a:latin typeface="Roboto Bold"/>
                <a:ea typeface="Roboto Bold"/>
                <a:cs typeface="Roboto Bold"/>
                <a:sym typeface="Roboto Bold"/>
              </a:rPr>
              <a:t>Elder Justice Hub</a:t>
            </a:r>
          </a:p>
        </p:txBody>
      </p:sp>
      <p:sp>
        <p:nvSpPr>
          <p:cNvPr id="8" name="Freeform 8" descr="a clip board showing an icon of measuring outcomes."/>
          <p:cNvSpPr/>
          <p:nvPr/>
        </p:nvSpPr>
        <p:spPr>
          <a:xfrm>
            <a:off x="5380220" y="3028740"/>
            <a:ext cx="5187878" cy="4714484"/>
          </a:xfrm>
          <a:custGeom>
            <a:avLst/>
            <a:gdLst/>
            <a:ahLst/>
            <a:cxnLst/>
            <a:rect l="l" t="t" r="r" b="b"/>
            <a:pathLst>
              <a:path w="5187878" h="4714484">
                <a:moveTo>
                  <a:pt x="0" y="0"/>
                </a:moveTo>
                <a:lnTo>
                  <a:pt x="5187878" y="0"/>
                </a:lnTo>
                <a:lnTo>
                  <a:pt x="5187878" y="4714484"/>
                </a:lnTo>
                <a:lnTo>
                  <a:pt x="0" y="47144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a:extLst>
              <a:ext uri="{C183D7F6-B498-43B3-948B-1728B52AA6E4}">
                <adec:decorative xmlns:adec="http://schemas.microsoft.com/office/drawing/2017/decorative" val="1"/>
              </a:ext>
            </a:extLst>
          </p:cNvPr>
          <p:cNvSpPr/>
          <p:nvPr/>
        </p:nvSpPr>
        <p:spPr>
          <a:xfrm rot="225225">
            <a:off x="6027763" y="3968806"/>
            <a:ext cx="2186204" cy="2666103"/>
          </a:xfrm>
          <a:custGeom>
            <a:avLst/>
            <a:gdLst/>
            <a:ahLst/>
            <a:cxnLst/>
            <a:rect l="l" t="t" r="r" b="b"/>
            <a:pathLst>
              <a:path w="2186204" h="2666103">
                <a:moveTo>
                  <a:pt x="0" y="0"/>
                </a:moveTo>
                <a:lnTo>
                  <a:pt x="2186204" y="0"/>
                </a:lnTo>
                <a:lnTo>
                  <a:pt x="2186204" y="2666103"/>
                </a:lnTo>
                <a:lnTo>
                  <a:pt x="0" y="26661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TextBox 17"/>
          <p:cNvSpPr txBox="1"/>
          <p:nvPr/>
        </p:nvSpPr>
        <p:spPr>
          <a:xfrm>
            <a:off x="11330098" y="2386596"/>
            <a:ext cx="6355130" cy="995680"/>
          </a:xfrm>
          <a:prstGeom prst="rect">
            <a:avLst/>
          </a:prstGeom>
        </p:spPr>
        <p:txBody>
          <a:bodyPr lIns="0" tIns="0" rIns="0" bIns="0" rtlCol="0" anchor="t">
            <a:spAutoFit/>
          </a:bodyPr>
          <a:lstStyle/>
          <a:p>
            <a:pPr algn="l">
              <a:lnSpc>
                <a:spcPts val="3920"/>
              </a:lnSpc>
            </a:pPr>
            <a:r>
              <a:rPr lang="en-US" sz="2800">
                <a:solidFill>
                  <a:srgbClr val="FFFFFF"/>
                </a:solidFill>
                <a:latin typeface="Roboto"/>
                <a:ea typeface="Roboto"/>
                <a:cs typeface="Roboto"/>
                <a:sym typeface="Roboto"/>
              </a:rPr>
              <a:t>Spotlighting the needs creates opportunity for learning and advocacy</a:t>
            </a:r>
          </a:p>
        </p:txBody>
      </p:sp>
      <p:sp>
        <p:nvSpPr>
          <p:cNvPr id="15" name="TextBox 15"/>
          <p:cNvSpPr txBox="1"/>
          <p:nvPr/>
        </p:nvSpPr>
        <p:spPr>
          <a:xfrm>
            <a:off x="10254542" y="3661523"/>
            <a:ext cx="6041464" cy="995680"/>
          </a:xfrm>
          <a:prstGeom prst="rect">
            <a:avLst/>
          </a:prstGeom>
        </p:spPr>
        <p:txBody>
          <a:bodyPr lIns="0" tIns="0" rIns="0" bIns="0" rtlCol="0" anchor="t">
            <a:spAutoFit/>
          </a:bodyPr>
          <a:lstStyle/>
          <a:p>
            <a:pPr algn="l">
              <a:lnSpc>
                <a:spcPts val="3920"/>
              </a:lnSpc>
            </a:pPr>
            <a:r>
              <a:rPr lang="en-US" sz="2800">
                <a:solidFill>
                  <a:srgbClr val="FFFFFF"/>
                </a:solidFill>
                <a:latin typeface="Roboto"/>
                <a:ea typeface="Roboto"/>
                <a:cs typeface="Roboto"/>
                <a:sym typeface="Roboto"/>
              </a:rPr>
              <a:t>Public-private partnership leveraging funding, solutions, and resources</a:t>
            </a:r>
          </a:p>
        </p:txBody>
      </p:sp>
      <p:sp>
        <p:nvSpPr>
          <p:cNvPr id="16" name="TextBox 16"/>
          <p:cNvSpPr txBox="1"/>
          <p:nvPr/>
        </p:nvSpPr>
        <p:spPr>
          <a:xfrm>
            <a:off x="11330098" y="5156969"/>
            <a:ext cx="5667567" cy="995680"/>
          </a:xfrm>
          <a:prstGeom prst="rect">
            <a:avLst/>
          </a:prstGeom>
        </p:spPr>
        <p:txBody>
          <a:bodyPr lIns="0" tIns="0" rIns="0" bIns="0" rtlCol="0" anchor="t">
            <a:spAutoFit/>
          </a:bodyPr>
          <a:lstStyle/>
          <a:p>
            <a:pPr algn="l">
              <a:lnSpc>
                <a:spcPts val="3920"/>
              </a:lnSpc>
            </a:pPr>
            <a:r>
              <a:rPr lang="en-US" sz="2800">
                <a:solidFill>
                  <a:srgbClr val="FFFFFF"/>
                </a:solidFill>
                <a:latin typeface="Roboto"/>
                <a:ea typeface="Roboto"/>
                <a:cs typeface="Roboto"/>
                <a:sym typeface="Roboto"/>
              </a:rPr>
              <a:t>Deepening relationships throughout partner organizations</a:t>
            </a:r>
          </a:p>
        </p:txBody>
      </p:sp>
      <p:sp>
        <p:nvSpPr>
          <p:cNvPr id="14" name="TextBox 14"/>
          <p:cNvSpPr txBox="1"/>
          <p:nvPr/>
        </p:nvSpPr>
        <p:spPr>
          <a:xfrm>
            <a:off x="9843894" y="6587541"/>
            <a:ext cx="7415406" cy="995680"/>
          </a:xfrm>
          <a:prstGeom prst="rect">
            <a:avLst/>
          </a:prstGeom>
        </p:spPr>
        <p:txBody>
          <a:bodyPr lIns="0" tIns="0" rIns="0" bIns="0" rtlCol="0" anchor="t">
            <a:spAutoFit/>
          </a:bodyPr>
          <a:lstStyle/>
          <a:p>
            <a:pPr algn="l">
              <a:lnSpc>
                <a:spcPts val="3920"/>
              </a:lnSpc>
            </a:pPr>
            <a:r>
              <a:rPr lang="en-US" sz="2800">
                <a:solidFill>
                  <a:srgbClr val="FFFFFF"/>
                </a:solidFill>
                <a:latin typeface="Roboto"/>
                <a:ea typeface="Roboto"/>
                <a:cs typeface="Roboto"/>
                <a:sym typeface="Roboto"/>
              </a:rPr>
              <a:t>Systems coordination and innovation will benefit the entire community</a:t>
            </a:r>
          </a:p>
        </p:txBody>
      </p:sp>
      <p:sp>
        <p:nvSpPr>
          <p:cNvPr id="13" name="TextBox 13"/>
          <p:cNvSpPr txBox="1"/>
          <p:nvPr/>
        </p:nvSpPr>
        <p:spPr>
          <a:xfrm>
            <a:off x="5181979" y="8143274"/>
            <a:ext cx="10306504" cy="995680"/>
          </a:xfrm>
          <a:prstGeom prst="rect">
            <a:avLst/>
          </a:prstGeom>
        </p:spPr>
        <p:txBody>
          <a:bodyPr lIns="0" tIns="0" rIns="0" bIns="0" rtlCol="0" anchor="t">
            <a:spAutoFit/>
          </a:bodyPr>
          <a:lstStyle/>
          <a:p>
            <a:pPr algn="l">
              <a:lnSpc>
                <a:spcPts val="3920"/>
              </a:lnSpc>
            </a:pPr>
            <a:r>
              <a:rPr lang="en-US" sz="2800" b="1">
                <a:solidFill>
                  <a:srgbClr val="FFFFFF"/>
                </a:solidFill>
                <a:latin typeface="Roboto Bold"/>
                <a:ea typeface="Roboto Bold"/>
                <a:cs typeface="Roboto Bold"/>
                <a:sym typeface="Roboto Bold"/>
              </a:rPr>
              <a:t>Shared priorities, values, opportunity, vision, community needs</a:t>
            </a:r>
          </a:p>
          <a:p>
            <a:pPr algn="l">
              <a:lnSpc>
                <a:spcPts val="3920"/>
              </a:lnSpc>
            </a:pPr>
            <a:r>
              <a:rPr lang="en-US" sz="2800">
                <a:solidFill>
                  <a:srgbClr val="FFFFFF"/>
                </a:solidFill>
                <a:latin typeface="Roboto"/>
                <a:ea typeface="Roboto"/>
                <a:cs typeface="Roboto"/>
                <a:sym typeface="Roboto"/>
              </a:rPr>
              <a:t>Trust, pragmatism, transparency, and adaptability in practice</a:t>
            </a:r>
          </a:p>
        </p:txBody>
      </p:sp>
      <p:sp>
        <p:nvSpPr>
          <p:cNvPr id="5" name="Freeform 5">
            <a:extLst>
              <a:ext uri="{C183D7F6-B498-43B3-948B-1728B52AA6E4}">
                <adec:decorative xmlns:adec="http://schemas.microsoft.com/office/drawing/2017/decorative" val="1"/>
              </a:ext>
            </a:extLst>
          </p:cNvPr>
          <p:cNvSpPr/>
          <p:nvPr/>
        </p:nvSpPr>
        <p:spPr>
          <a:xfrm>
            <a:off x="647724" y="8947448"/>
            <a:ext cx="2132038" cy="621705"/>
          </a:xfrm>
          <a:custGeom>
            <a:avLst/>
            <a:gdLst/>
            <a:ahLst/>
            <a:cxnLst/>
            <a:rect l="l" t="t" r="r" b="b"/>
            <a:pathLst>
              <a:path w="2132038" h="621705">
                <a:moveTo>
                  <a:pt x="0" y="0"/>
                </a:moveTo>
                <a:lnTo>
                  <a:pt x="2132038" y="0"/>
                </a:lnTo>
                <a:lnTo>
                  <a:pt x="2132038" y="621704"/>
                </a:lnTo>
                <a:lnTo>
                  <a:pt x="0" y="62170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0A6B489F-873E-5B3D-8EEA-8A8ED4356AB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6B9EC4F-777B-E734-D7AE-0C7B1319647B}"/>
              </a:ext>
              <a:ext uri="{C183D7F6-B498-43B3-948B-1728B52AA6E4}">
                <adec:decorative xmlns:adec="http://schemas.microsoft.com/office/drawing/2017/decorative" val="1"/>
              </a:ext>
            </a:extLst>
          </p:cNvPr>
          <p:cNvGrpSpPr/>
          <p:nvPr/>
        </p:nvGrpSpPr>
        <p:grpSpPr>
          <a:xfrm>
            <a:off x="-1600200" y="9791700"/>
            <a:ext cx="21293231" cy="3086100"/>
            <a:chOff x="0" y="0"/>
            <a:chExt cx="5608094" cy="812800"/>
          </a:xfrm>
        </p:grpSpPr>
        <p:sp>
          <p:nvSpPr>
            <p:cNvPr id="3" name="Freeform 3">
              <a:extLst>
                <a:ext uri="{FF2B5EF4-FFF2-40B4-BE49-F238E27FC236}">
                  <a16:creationId xmlns:a16="http://schemas.microsoft.com/office/drawing/2014/main" id="{1A221B8B-0CCA-AA86-36EC-FE22A5D7F659}"/>
                </a:ext>
              </a:extLst>
            </p:cNvPr>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4" name="TextBox 4">
              <a:extLst>
                <a:ext uri="{FF2B5EF4-FFF2-40B4-BE49-F238E27FC236}">
                  <a16:creationId xmlns:a16="http://schemas.microsoft.com/office/drawing/2014/main" id="{A9FC75AD-1BD9-0D54-0E44-6B8490627701}"/>
                </a:ext>
              </a:extLst>
            </p:cNvPr>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AF290351-7E8B-5C4F-DC7F-087BB9787DA2}"/>
              </a:ext>
            </a:extLst>
          </p:cNvPr>
          <p:cNvSpPr txBox="1">
            <a:spLocks noGrp="1"/>
          </p:cNvSpPr>
          <p:nvPr>
            <p:ph type="title" idx="4294967295"/>
          </p:nvPr>
        </p:nvSpPr>
        <p:spPr>
          <a:xfrm>
            <a:off x="3381496" y="2495253"/>
            <a:ext cx="6857467" cy="95218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1" i="0" u="none" strike="noStrike" kern="1200" cap="none" spc="-214" normalizeH="0" baseline="0" noProof="0" dirty="0">
                <a:ln>
                  <a:noFill/>
                </a:ln>
                <a:solidFill>
                  <a:srgbClr val="FFFFFF"/>
                </a:solidFill>
                <a:effectLst/>
                <a:uLnTx/>
                <a:uFillTx/>
                <a:latin typeface="Arial Bold"/>
                <a:ea typeface="Arial Bold"/>
                <a:cs typeface="Arial Bold"/>
                <a:sym typeface="Arial Bold"/>
              </a:rPr>
              <a:t>Agenda</a:t>
            </a:r>
          </a:p>
        </p:txBody>
      </p:sp>
      <p:sp>
        <p:nvSpPr>
          <p:cNvPr id="5" name="TextBox 5">
            <a:extLst>
              <a:ext uri="{FF2B5EF4-FFF2-40B4-BE49-F238E27FC236}">
                <a16:creationId xmlns:a16="http://schemas.microsoft.com/office/drawing/2014/main" id="{AEE89317-B164-11D6-22C9-E90C35FFE6D9}"/>
              </a:ext>
            </a:extLst>
          </p:cNvPr>
          <p:cNvSpPr txBox="1"/>
          <p:nvPr/>
        </p:nvSpPr>
        <p:spPr>
          <a:xfrm>
            <a:off x="3381496" y="4039235"/>
            <a:ext cx="10644997" cy="620619"/>
          </a:xfrm>
          <a:prstGeom prst="rect">
            <a:avLst/>
          </a:prstGeom>
        </p:spPr>
        <p:txBody>
          <a:bodyPr lIns="0" tIns="0" rIns="0" bIns="0" rtlCol="0" anchor="t">
            <a:spAutoFit/>
          </a:bodyPr>
          <a:lstStyle/>
          <a:p>
            <a:pPr algn="l">
              <a:lnSpc>
                <a:spcPts val="5319"/>
              </a:lnSpc>
            </a:pPr>
            <a:r>
              <a:rPr lang="en-US" sz="3799" spc="-148" dirty="0">
                <a:solidFill>
                  <a:srgbClr val="FFFFFF"/>
                </a:solidFill>
                <a:latin typeface="Arial"/>
                <a:ea typeface="Arial"/>
                <a:cs typeface="Arial"/>
                <a:sym typeface="Arial"/>
              </a:rPr>
              <a:t>E-referral Overview</a:t>
            </a:r>
          </a:p>
        </p:txBody>
      </p:sp>
      <p:sp>
        <p:nvSpPr>
          <p:cNvPr id="6" name="Freeform 6" descr="VCU logo">
            <a:extLst>
              <a:ext uri="{FF2B5EF4-FFF2-40B4-BE49-F238E27FC236}">
                <a16:creationId xmlns:a16="http://schemas.microsoft.com/office/drawing/2014/main" id="{60D17647-376A-7B23-8195-791C6D3882E4}"/>
              </a:ext>
            </a:extLst>
          </p:cNvPr>
          <p:cNvSpPr/>
          <p:nvPr/>
        </p:nvSpPr>
        <p:spPr>
          <a:xfrm>
            <a:off x="647724" y="8947448"/>
            <a:ext cx="2132038" cy="621705"/>
          </a:xfrm>
          <a:custGeom>
            <a:avLst/>
            <a:gdLst/>
            <a:ahLst/>
            <a:cxnLst/>
            <a:rect l="l" t="t" r="r" b="b"/>
            <a:pathLst>
              <a:path w="2132038" h="621705">
                <a:moveTo>
                  <a:pt x="0" y="0"/>
                </a:moveTo>
                <a:lnTo>
                  <a:pt x="2132038" y="0"/>
                </a:lnTo>
                <a:lnTo>
                  <a:pt x="2132038" y="621704"/>
                </a:lnTo>
                <a:lnTo>
                  <a:pt x="0" y="621704"/>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489575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37D730-700B-1D41-8EF0-9D73898B0280}"/>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E7825254-D8FE-D012-DB63-4D7EAA7CB30E}"/>
              </a:ex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4" name="Freeform 4">
              <a:extLst>
                <a:ext uri="{FF2B5EF4-FFF2-40B4-BE49-F238E27FC236}">
                  <a16:creationId xmlns:a16="http://schemas.microsoft.com/office/drawing/2014/main" id="{1E94FCDD-9B54-9785-5A20-B22A9A004BC2}"/>
                </a:ext>
              </a:extLst>
            </p:cNvPr>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5" name="TextBox 5">
              <a:extLst>
                <a:ext uri="{FF2B5EF4-FFF2-40B4-BE49-F238E27FC236}">
                  <a16:creationId xmlns:a16="http://schemas.microsoft.com/office/drawing/2014/main" id="{071B766C-48A3-8D83-171F-5FD1E7452B79}"/>
                </a:ext>
              </a:extLst>
            </p:cNvPr>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852C7A2A-DF6B-66F5-C086-F57816112019}"/>
              </a:ext>
              <a:ext uri="{C183D7F6-B498-43B3-948B-1728B52AA6E4}">
                <adec:decorative xmlns:adec="http://schemas.microsoft.com/office/drawing/2017/decorative" val="1"/>
              </a:ext>
            </a:extLst>
          </p:cNvPr>
          <p:cNvGrpSpPr/>
          <p:nvPr/>
        </p:nvGrpSpPr>
        <p:grpSpPr>
          <a:xfrm>
            <a:off x="0" y="7904034"/>
            <a:ext cx="18288000" cy="1966035"/>
            <a:chOff x="0" y="0"/>
            <a:chExt cx="4816593" cy="517803"/>
          </a:xfrm>
        </p:grpSpPr>
        <p:sp>
          <p:nvSpPr>
            <p:cNvPr id="7" name="Freeform 7">
              <a:extLst>
                <a:ext uri="{FF2B5EF4-FFF2-40B4-BE49-F238E27FC236}">
                  <a16:creationId xmlns:a16="http://schemas.microsoft.com/office/drawing/2014/main" id="{260EE4A6-EDB3-075F-50D9-2F5B9EBC3059}"/>
                </a:ext>
              </a:extLst>
            </p:cNvPr>
            <p:cNvSpPr/>
            <p:nvPr/>
          </p:nvSpPr>
          <p:spPr>
            <a:xfrm>
              <a:off x="0" y="0"/>
              <a:ext cx="4816592" cy="517803"/>
            </a:xfrm>
            <a:custGeom>
              <a:avLst/>
              <a:gdLst/>
              <a:ahLst/>
              <a:cxnLst/>
              <a:rect l="l" t="t" r="r" b="b"/>
              <a:pathLst>
                <a:path w="4816592" h="517803">
                  <a:moveTo>
                    <a:pt x="0" y="0"/>
                  </a:moveTo>
                  <a:lnTo>
                    <a:pt x="4816592" y="0"/>
                  </a:lnTo>
                  <a:lnTo>
                    <a:pt x="4816592" y="517803"/>
                  </a:lnTo>
                  <a:lnTo>
                    <a:pt x="0" y="517803"/>
                  </a:lnTo>
                  <a:close/>
                </a:path>
              </a:pathLst>
            </a:custGeom>
            <a:solidFill>
              <a:srgbClr val="FFFFFF"/>
            </a:solidFill>
          </p:spPr>
          <p:txBody>
            <a:bodyPr/>
            <a:lstStyle/>
            <a:p>
              <a:endParaRPr lang="en-US"/>
            </a:p>
          </p:txBody>
        </p:sp>
        <p:sp>
          <p:nvSpPr>
            <p:cNvPr id="8" name="TextBox 8">
              <a:extLst>
                <a:ext uri="{FF2B5EF4-FFF2-40B4-BE49-F238E27FC236}">
                  <a16:creationId xmlns:a16="http://schemas.microsoft.com/office/drawing/2014/main" id="{AA4170CC-C0E1-6259-D557-134E4401FA38}"/>
                </a:ext>
              </a:extLst>
            </p:cNvPr>
            <p:cNvSpPr txBox="1"/>
            <p:nvPr/>
          </p:nvSpPr>
          <p:spPr>
            <a:xfrm>
              <a:off x="0" y="-38100"/>
              <a:ext cx="4816593" cy="555903"/>
            </a:xfrm>
            <a:prstGeom prst="rect">
              <a:avLst/>
            </a:prstGeom>
          </p:spPr>
          <p:txBody>
            <a:bodyPr lIns="50800" tIns="50800" rIns="50800" bIns="50800" rtlCol="0" anchor="ctr"/>
            <a:lstStyle/>
            <a:p>
              <a:pPr algn="ctr">
                <a:lnSpc>
                  <a:spcPts val="2659"/>
                </a:lnSpc>
              </a:pPr>
              <a:r>
                <a:rPr lang="en-US" sz="1899">
                  <a:solidFill>
                    <a:srgbClr val="FFFFFF"/>
                  </a:solidFill>
                  <a:latin typeface="Canva Sans"/>
                  <a:ea typeface="Canva Sans"/>
                  <a:cs typeface="Canva Sans"/>
                  <a:sym typeface="Canva Sans"/>
                </a:rPr>
                <a:t>ppP</a:t>
              </a:r>
            </a:p>
          </p:txBody>
        </p:sp>
      </p:grpSp>
      <p:sp>
        <p:nvSpPr>
          <p:cNvPr id="9" name="Freeform 9">
            <a:extLst>
              <a:ext uri="{FF2B5EF4-FFF2-40B4-BE49-F238E27FC236}">
                <a16:creationId xmlns:a16="http://schemas.microsoft.com/office/drawing/2014/main" id="{2DD31224-1D79-375C-C7B0-3B854BBFBCBD}"/>
              </a:ext>
              <a:ext uri="{C183D7F6-B498-43B3-948B-1728B52AA6E4}">
                <adec:decorative xmlns:adec="http://schemas.microsoft.com/office/drawing/2017/decorative" val="1"/>
              </a:ext>
            </a:extLst>
          </p:cNvPr>
          <p:cNvSpPr/>
          <p:nvPr/>
        </p:nvSpPr>
        <p:spPr>
          <a:xfrm>
            <a:off x="0" y="7904034"/>
            <a:ext cx="18288000" cy="2348676"/>
          </a:xfrm>
          <a:custGeom>
            <a:avLst/>
            <a:gdLst/>
            <a:ahLst/>
            <a:cxnLst/>
            <a:rect l="l" t="t" r="r" b="b"/>
            <a:pathLst>
              <a:path w="18288000" h="2348676">
                <a:moveTo>
                  <a:pt x="0" y="0"/>
                </a:moveTo>
                <a:lnTo>
                  <a:pt x="18288000" y="0"/>
                </a:lnTo>
                <a:lnTo>
                  <a:pt x="18288000" y="2348676"/>
                </a:lnTo>
                <a:lnTo>
                  <a:pt x="0" y="2348676"/>
                </a:lnTo>
                <a:lnTo>
                  <a:pt x="0" y="0"/>
                </a:lnTo>
                <a:close/>
              </a:path>
            </a:pathLst>
          </a:custGeom>
          <a:blipFill>
            <a:blip r:embed="rId3">
              <a:extLst>
                <a:ext uri="{28A0092B-C50C-407E-A947-70E740481C1C}">
                  <a14:useLocalDpi xmlns:a14="http://schemas.microsoft.com/office/drawing/2010/main"/>
                </a:ext>
              </a:extLst>
            </a:blip>
            <a:stretch>
              <a:fillRect/>
            </a:stretch>
          </a:blipFill>
        </p:spPr>
        <p:txBody>
          <a:bodyPr/>
          <a:lstStyle/>
          <a:p>
            <a:endParaRPr lang="en-US"/>
          </a:p>
        </p:txBody>
      </p:sp>
      <p:sp>
        <p:nvSpPr>
          <p:cNvPr id="11" name="TextBox 11">
            <a:extLst>
              <a:ext uri="{FF2B5EF4-FFF2-40B4-BE49-F238E27FC236}">
                <a16:creationId xmlns:a16="http://schemas.microsoft.com/office/drawing/2014/main" id="{A13E58E0-CFF5-9728-07A7-0791894392BC}"/>
              </a:ext>
            </a:extLst>
          </p:cNvPr>
          <p:cNvSpPr txBox="1">
            <a:spLocks noGrp="1"/>
          </p:cNvSpPr>
          <p:nvPr>
            <p:ph type="title" idx="4294967295"/>
          </p:nvPr>
        </p:nvSpPr>
        <p:spPr>
          <a:xfrm>
            <a:off x="689729" y="819150"/>
            <a:ext cx="16908542" cy="6771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n-lt"/>
                <a:ea typeface="+mn-ea"/>
                <a:cs typeface="+mn-cs"/>
              </a:rPr>
              <a:t>Building the Elder Justice E-Referral: Development Process</a:t>
            </a:r>
          </a:p>
        </p:txBody>
      </p:sp>
      <p:sp>
        <p:nvSpPr>
          <p:cNvPr id="19" name="Content Placeholder 18">
            <a:extLst>
              <a:ext uri="{FF2B5EF4-FFF2-40B4-BE49-F238E27FC236}">
                <a16:creationId xmlns:a16="http://schemas.microsoft.com/office/drawing/2014/main" id="{8BD6ABBE-360E-3F67-ABC1-08EFCD814767}"/>
              </a:ext>
            </a:extLst>
          </p:cNvPr>
          <p:cNvSpPr>
            <a:spLocks noGrp="1"/>
          </p:cNvSpPr>
          <p:nvPr>
            <p:ph idx="1"/>
          </p:nvPr>
        </p:nvSpPr>
        <p:spPr>
          <a:xfrm>
            <a:off x="990600" y="1866900"/>
            <a:ext cx="15925800" cy="6637919"/>
          </a:xfrm>
        </p:spPr>
        <p:txBody>
          <a:bodyPr>
            <a:normAutofit fontScale="55000" lnSpcReduction="20000"/>
          </a:bodyPr>
          <a:lstStyle/>
          <a:p>
            <a:pPr marL="0" indent="0">
              <a:buNone/>
            </a:pPr>
            <a:r>
              <a:rPr lang="en-US" sz="4400" b="1" dirty="0">
                <a:solidFill>
                  <a:schemeClr val="bg1"/>
                </a:solidFill>
              </a:rPr>
              <a:t>Step 1: Define Specifications and Constraints</a:t>
            </a:r>
            <a:endParaRPr lang="en-US" sz="4400" dirty="0">
              <a:solidFill>
                <a:schemeClr val="bg1"/>
              </a:solidFill>
            </a:endParaRPr>
          </a:p>
          <a:p>
            <a:r>
              <a:rPr lang="en-US" sz="4400" dirty="0">
                <a:solidFill>
                  <a:schemeClr val="bg1"/>
                </a:solidFill>
              </a:rPr>
              <a:t>Clarified purpose of the e-referral (elder justice coordination and service navigation) </a:t>
            </a:r>
          </a:p>
          <a:p>
            <a:r>
              <a:rPr lang="en-US" sz="4400" dirty="0">
                <a:solidFill>
                  <a:schemeClr val="bg1"/>
                </a:solidFill>
              </a:rPr>
              <a:t>Identified partner roles and referral pathways </a:t>
            </a:r>
          </a:p>
          <a:p>
            <a:r>
              <a:rPr lang="en-US" sz="4400" dirty="0">
                <a:solidFill>
                  <a:schemeClr val="bg1"/>
                </a:solidFill>
              </a:rPr>
              <a:t>Determined essential information while minimizing burden </a:t>
            </a:r>
          </a:p>
          <a:p>
            <a:r>
              <a:rPr lang="en-US" sz="4400" dirty="0">
                <a:solidFill>
                  <a:schemeClr val="bg1"/>
                </a:solidFill>
              </a:rPr>
              <a:t>Addressed privacy, consent, and data-sharing considerations </a:t>
            </a:r>
          </a:p>
          <a:p>
            <a:r>
              <a:rPr lang="en-US" sz="4400" dirty="0">
                <a:solidFill>
                  <a:schemeClr val="bg1"/>
                </a:solidFill>
              </a:rPr>
              <a:t>Identified technical and system constraints</a:t>
            </a:r>
          </a:p>
          <a:p>
            <a:endParaRPr lang="en-US" sz="4400" dirty="0">
              <a:solidFill>
                <a:schemeClr val="bg1"/>
              </a:solidFill>
            </a:endParaRPr>
          </a:p>
          <a:p>
            <a:pPr marL="0" indent="0">
              <a:buNone/>
            </a:pPr>
            <a:r>
              <a:rPr lang="en-US" sz="4400" b="1" dirty="0">
                <a:solidFill>
                  <a:schemeClr val="bg1"/>
                </a:solidFill>
              </a:rPr>
              <a:t>Step 2: Develop and Test Prototype</a:t>
            </a:r>
            <a:endParaRPr lang="en-US" sz="4400" dirty="0">
              <a:solidFill>
                <a:schemeClr val="bg1"/>
              </a:solidFill>
            </a:endParaRPr>
          </a:p>
          <a:p>
            <a:r>
              <a:rPr lang="en-US" sz="4400" dirty="0">
                <a:solidFill>
                  <a:schemeClr val="bg1"/>
                </a:solidFill>
              </a:rPr>
              <a:t>Created initial referral form </a:t>
            </a:r>
          </a:p>
          <a:p>
            <a:r>
              <a:rPr lang="en-US" sz="4400" dirty="0">
                <a:solidFill>
                  <a:schemeClr val="bg1"/>
                </a:solidFill>
              </a:rPr>
              <a:t>Streamlined data fields and workflow </a:t>
            </a:r>
          </a:p>
          <a:p>
            <a:r>
              <a:rPr lang="en-US" sz="4400" dirty="0">
                <a:solidFill>
                  <a:schemeClr val="bg1"/>
                </a:solidFill>
              </a:rPr>
              <a:t>Tested usability and practicality </a:t>
            </a:r>
          </a:p>
          <a:p>
            <a:r>
              <a:rPr lang="en-US" sz="4400" dirty="0">
                <a:solidFill>
                  <a:schemeClr val="bg1"/>
                </a:solidFill>
              </a:rPr>
              <a:t>Identified redundancies and workflow challenges </a:t>
            </a:r>
          </a:p>
          <a:p>
            <a:endParaRPr lang="en-US" sz="4400" dirty="0">
              <a:solidFill>
                <a:schemeClr val="bg1"/>
              </a:solidFill>
            </a:endParaRPr>
          </a:p>
          <a:p>
            <a:pPr marL="0" indent="0">
              <a:buNone/>
            </a:pPr>
            <a:r>
              <a:rPr lang="en-US" sz="4400" b="1" dirty="0">
                <a:solidFill>
                  <a:schemeClr val="bg1"/>
                </a:solidFill>
              </a:rPr>
              <a:t>Step 3: Review and Gather Partner Feedback</a:t>
            </a:r>
            <a:endParaRPr lang="en-US" sz="4400" dirty="0">
              <a:solidFill>
                <a:schemeClr val="bg1"/>
              </a:solidFill>
            </a:endParaRPr>
          </a:p>
          <a:p>
            <a:r>
              <a:rPr lang="en-US" sz="4400" dirty="0">
                <a:solidFill>
                  <a:schemeClr val="bg1"/>
                </a:solidFill>
              </a:rPr>
              <a:t>Reviewed clarity and relevance of referral questions </a:t>
            </a:r>
          </a:p>
          <a:p>
            <a:r>
              <a:rPr lang="en-US" sz="4400" dirty="0">
                <a:solidFill>
                  <a:schemeClr val="bg1"/>
                </a:solidFill>
              </a:rPr>
              <a:t>Assessed alignment with real-world workflows </a:t>
            </a:r>
          </a:p>
          <a:p>
            <a:r>
              <a:rPr lang="en-US" sz="4400" dirty="0">
                <a:solidFill>
                  <a:schemeClr val="bg1"/>
                </a:solidFill>
              </a:rPr>
              <a:t>Identified potential barriers to adoption </a:t>
            </a:r>
          </a:p>
          <a:p>
            <a:r>
              <a:rPr lang="en-US" sz="4400" dirty="0">
                <a:solidFill>
                  <a:schemeClr val="bg1"/>
                </a:solidFill>
              </a:rPr>
              <a:t>Collected partner input</a:t>
            </a:r>
          </a:p>
          <a:p>
            <a:endParaRPr lang="en-US" dirty="0">
              <a:solidFill>
                <a:schemeClr val="bg1"/>
              </a:solidFill>
            </a:endParaRPr>
          </a:p>
        </p:txBody>
      </p:sp>
      <p:sp>
        <p:nvSpPr>
          <p:cNvPr id="10" name="TextBox 10">
            <a:extLst>
              <a:ext uri="{FF2B5EF4-FFF2-40B4-BE49-F238E27FC236}">
                <a16:creationId xmlns:a16="http://schemas.microsoft.com/office/drawing/2014/main" id="{0A8AED1E-AA16-1C6F-DF71-09430630C4D1}"/>
              </a:ext>
              <a:ext uri="{C183D7F6-B498-43B3-948B-1728B52AA6E4}">
                <adec:decorative xmlns:adec="http://schemas.microsoft.com/office/drawing/2017/decorative" val="1"/>
              </a:ext>
            </a:extLst>
          </p:cNvPr>
          <p:cNvSpPr txBox="1"/>
          <p:nvPr/>
        </p:nvSpPr>
        <p:spPr>
          <a:xfrm>
            <a:off x="0" y="8887460"/>
            <a:ext cx="18288000" cy="755017"/>
          </a:xfrm>
          <a:prstGeom prst="rect">
            <a:avLst/>
          </a:prstGeom>
        </p:spPr>
        <p:txBody>
          <a:bodyPr lIns="0" tIns="0" rIns="0" bIns="0" rtlCol="0" anchor="t">
            <a:spAutoFit/>
          </a:bodyPr>
          <a:lstStyle/>
          <a:p>
            <a:pPr algn="ctr">
              <a:lnSpc>
                <a:spcPts val="6159"/>
              </a:lnSpc>
              <a:spcBef>
                <a:spcPct val="0"/>
              </a:spcBef>
            </a:pPr>
            <a:r>
              <a:rPr lang="en-US" sz="4399" b="1">
                <a:solidFill>
                  <a:srgbClr val="000000"/>
                </a:solidFill>
                <a:latin typeface="Canva Sans Bold"/>
                <a:ea typeface="Canva Sans Bold"/>
                <a:cs typeface="Canva Sans Bold"/>
                <a:sym typeface="Canva Sans Bold"/>
              </a:rPr>
              <a:t>Planning District 15</a:t>
            </a:r>
          </a:p>
        </p:txBody>
      </p:sp>
    </p:spTree>
    <p:extLst>
      <p:ext uri="{BB962C8B-B14F-4D97-AF65-F5344CB8AC3E}">
        <p14:creationId xmlns:p14="http://schemas.microsoft.com/office/powerpoint/2010/main" val="3094612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8665ED7-6825-97D6-754C-210781B9442C}"/>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97DB5AA-E2CE-EB96-C609-28C60DF6EB8E}"/>
              </a:ex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4" name="Freeform 4">
              <a:extLst>
                <a:ext uri="{FF2B5EF4-FFF2-40B4-BE49-F238E27FC236}">
                  <a16:creationId xmlns:a16="http://schemas.microsoft.com/office/drawing/2014/main" id="{243230D2-7786-5BCD-DDBD-9853B1EB0A4F}"/>
                </a:ext>
              </a:extLst>
            </p:cNvPr>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5" name="TextBox 5">
              <a:extLst>
                <a:ext uri="{FF2B5EF4-FFF2-40B4-BE49-F238E27FC236}">
                  <a16:creationId xmlns:a16="http://schemas.microsoft.com/office/drawing/2014/main" id="{A81E5F31-D769-F1BF-1CDC-CE79F678C495}"/>
                </a:ext>
              </a:extLst>
            </p:cNvPr>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29A5F4B4-CB44-7425-548D-A5E984B877CA}"/>
              </a:ext>
              <a:ext uri="{C183D7F6-B498-43B3-948B-1728B52AA6E4}">
                <adec:decorative xmlns:adec="http://schemas.microsoft.com/office/drawing/2017/decorative" val="1"/>
              </a:ext>
            </a:extLst>
          </p:cNvPr>
          <p:cNvGrpSpPr/>
          <p:nvPr/>
        </p:nvGrpSpPr>
        <p:grpSpPr>
          <a:xfrm>
            <a:off x="0" y="7904034"/>
            <a:ext cx="18288000" cy="1966035"/>
            <a:chOff x="0" y="0"/>
            <a:chExt cx="4816593" cy="517803"/>
          </a:xfrm>
        </p:grpSpPr>
        <p:sp>
          <p:nvSpPr>
            <p:cNvPr id="7" name="Freeform 7">
              <a:extLst>
                <a:ext uri="{FF2B5EF4-FFF2-40B4-BE49-F238E27FC236}">
                  <a16:creationId xmlns:a16="http://schemas.microsoft.com/office/drawing/2014/main" id="{B4E04F87-9788-C43E-560F-FCC704D45577}"/>
                </a:ext>
              </a:extLst>
            </p:cNvPr>
            <p:cNvSpPr/>
            <p:nvPr/>
          </p:nvSpPr>
          <p:spPr>
            <a:xfrm>
              <a:off x="0" y="0"/>
              <a:ext cx="4816592" cy="517803"/>
            </a:xfrm>
            <a:custGeom>
              <a:avLst/>
              <a:gdLst/>
              <a:ahLst/>
              <a:cxnLst/>
              <a:rect l="l" t="t" r="r" b="b"/>
              <a:pathLst>
                <a:path w="4816592" h="517803">
                  <a:moveTo>
                    <a:pt x="0" y="0"/>
                  </a:moveTo>
                  <a:lnTo>
                    <a:pt x="4816592" y="0"/>
                  </a:lnTo>
                  <a:lnTo>
                    <a:pt x="4816592" y="517803"/>
                  </a:lnTo>
                  <a:lnTo>
                    <a:pt x="0" y="517803"/>
                  </a:lnTo>
                  <a:close/>
                </a:path>
              </a:pathLst>
            </a:custGeom>
            <a:solidFill>
              <a:srgbClr val="FFFFFF"/>
            </a:solidFill>
          </p:spPr>
          <p:txBody>
            <a:bodyPr/>
            <a:lstStyle/>
            <a:p>
              <a:endParaRPr lang="en-US"/>
            </a:p>
          </p:txBody>
        </p:sp>
        <p:sp>
          <p:nvSpPr>
            <p:cNvPr id="8" name="TextBox 8">
              <a:extLst>
                <a:ext uri="{FF2B5EF4-FFF2-40B4-BE49-F238E27FC236}">
                  <a16:creationId xmlns:a16="http://schemas.microsoft.com/office/drawing/2014/main" id="{76707583-4195-F05F-73D7-8D2269BD710E}"/>
                </a:ext>
              </a:extLst>
            </p:cNvPr>
            <p:cNvSpPr txBox="1"/>
            <p:nvPr/>
          </p:nvSpPr>
          <p:spPr>
            <a:xfrm>
              <a:off x="0" y="-38100"/>
              <a:ext cx="4816593" cy="555903"/>
            </a:xfrm>
            <a:prstGeom prst="rect">
              <a:avLst/>
            </a:prstGeom>
          </p:spPr>
          <p:txBody>
            <a:bodyPr lIns="50800" tIns="50800" rIns="50800" bIns="50800" rtlCol="0" anchor="ctr"/>
            <a:lstStyle/>
            <a:p>
              <a:pPr algn="ctr">
                <a:lnSpc>
                  <a:spcPts val="2659"/>
                </a:lnSpc>
              </a:pPr>
              <a:r>
                <a:rPr lang="en-US" sz="1899">
                  <a:solidFill>
                    <a:srgbClr val="FFFFFF"/>
                  </a:solidFill>
                  <a:latin typeface="Canva Sans"/>
                  <a:ea typeface="Canva Sans"/>
                  <a:cs typeface="Canva Sans"/>
                  <a:sym typeface="Canva Sans"/>
                </a:rPr>
                <a:t>ppP</a:t>
              </a:r>
            </a:p>
          </p:txBody>
        </p:sp>
      </p:grpSp>
      <p:sp>
        <p:nvSpPr>
          <p:cNvPr id="9" name="Freeform 9">
            <a:extLst>
              <a:ext uri="{FF2B5EF4-FFF2-40B4-BE49-F238E27FC236}">
                <a16:creationId xmlns:a16="http://schemas.microsoft.com/office/drawing/2014/main" id="{EEDEDC42-8596-6152-0D7D-A0D095635266}"/>
              </a:ext>
              <a:ext uri="{C183D7F6-B498-43B3-948B-1728B52AA6E4}">
                <adec:decorative xmlns:adec="http://schemas.microsoft.com/office/drawing/2017/decorative" val="1"/>
              </a:ext>
            </a:extLst>
          </p:cNvPr>
          <p:cNvSpPr/>
          <p:nvPr/>
        </p:nvSpPr>
        <p:spPr>
          <a:xfrm>
            <a:off x="0" y="7904034"/>
            <a:ext cx="18288000" cy="2348676"/>
          </a:xfrm>
          <a:custGeom>
            <a:avLst/>
            <a:gdLst/>
            <a:ahLst/>
            <a:cxnLst/>
            <a:rect l="l" t="t" r="r" b="b"/>
            <a:pathLst>
              <a:path w="18288000" h="2348676">
                <a:moveTo>
                  <a:pt x="0" y="0"/>
                </a:moveTo>
                <a:lnTo>
                  <a:pt x="18288000" y="0"/>
                </a:lnTo>
                <a:lnTo>
                  <a:pt x="18288000" y="2348676"/>
                </a:lnTo>
                <a:lnTo>
                  <a:pt x="0" y="2348676"/>
                </a:lnTo>
                <a:lnTo>
                  <a:pt x="0" y="0"/>
                </a:lnTo>
                <a:close/>
              </a:path>
            </a:pathLst>
          </a:custGeom>
          <a:blipFill>
            <a:blip r:embed="rId3">
              <a:extLst>
                <a:ext uri="{28A0092B-C50C-407E-A947-70E740481C1C}">
                  <a14:useLocalDpi xmlns:a14="http://schemas.microsoft.com/office/drawing/2010/main"/>
                </a:ext>
              </a:extLst>
            </a:blip>
            <a:stretch>
              <a:fillRect/>
            </a:stretch>
          </a:blipFill>
        </p:spPr>
        <p:txBody>
          <a:bodyPr/>
          <a:lstStyle/>
          <a:p>
            <a:endParaRPr lang="en-US"/>
          </a:p>
        </p:txBody>
      </p:sp>
      <p:sp>
        <p:nvSpPr>
          <p:cNvPr id="11" name="TextBox 11">
            <a:extLst>
              <a:ext uri="{FF2B5EF4-FFF2-40B4-BE49-F238E27FC236}">
                <a16:creationId xmlns:a16="http://schemas.microsoft.com/office/drawing/2014/main" id="{765E1323-3E4F-BE7F-CC11-82198EFDA9CB}"/>
              </a:ext>
            </a:extLst>
          </p:cNvPr>
          <p:cNvSpPr txBox="1">
            <a:spLocks noGrp="1"/>
          </p:cNvSpPr>
          <p:nvPr>
            <p:ph type="title" idx="4294967295"/>
          </p:nvPr>
        </p:nvSpPr>
        <p:spPr>
          <a:xfrm>
            <a:off x="689729" y="819150"/>
            <a:ext cx="16908542" cy="6771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n-lt"/>
                <a:ea typeface="+mn-ea"/>
                <a:cs typeface="+mn-cs"/>
              </a:rPr>
              <a:t>Why We Developed E-Referral</a:t>
            </a:r>
          </a:p>
        </p:txBody>
      </p:sp>
      <p:sp>
        <p:nvSpPr>
          <p:cNvPr id="19" name="Content Placeholder 18">
            <a:extLst>
              <a:ext uri="{FF2B5EF4-FFF2-40B4-BE49-F238E27FC236}">
                <a16:creationId xmlns:a16="http://schemas.microsoft.com/office/drawing/2014/main" id="{197C43B7-DA5B-6AE1-B5F5-6E8D2E7487B4}"/>
              </a:ext>
            </a:extLst>
          </p:cNvPr>
          <p:cNvSpPr>
            <a:spLocks noGrp="1"/>
          </p:cNvSpPr>
          <p:nvPr>
            <p:ph idx="1"/>
          </p:nvPr>
        </p:nvSpPr>
        <p:spPr>
          <a:xfrm>
            <a:off x="990600" y="1866900"/>
            <a:ext cx="15087600" cy="6637919"/>
          </a:xfrm>
        </p:spPr>
        <p:txBody>
          <a:bodyPr>
            <a:normAutofit fontScale="77500" lnSpcReduction="20000"/>
          </a:bodyPr>
          <a:lstStyle/>
          <a:p>
            <a:pPr marL="0" indent="0">
              <a:buNone/>
            </a:pPr>
            <a:r>
              <a:rPr lang="en-US" dirty="0">
                <a:solidFill>
                  <a:schemeClr val="bg1"/>
                </a:solidFill>
              </a:rPr>
              <a:t>System Reality</a:t>
            </a:r>
          </a:p>
          <a:p>
            <a:r>
              <a:rPr lang="en-US" dirty="0">
                <a:solidFill>
                  <a:schemeClr val="bg1"/>
                </a:solidFill>
              </a:rPr>
              <a:t> Older adults interact with multiple systems</a:t>
            </a:r>
          </a:p>
          <a:p>
            <a:r>
              <a:rPr lang="en-US" dirty="0">
                <a:solidFill>
                  <a:schemeClr val="bg1"/>
                </a:solidFill>
              </a:rPr>
              <a:t>AAAs already use multiple platforms</a:t>
            </a:r>
          </a:p>
          <a:p>
            <a:r>
              <a:rPr lang="en-US" dirty="0">
                <a:solidFill>
                  <a:schemeClr val="bg1"/>
                </a:solidFill>
              </a:rPr>
              <a:t>Continuums of Care use HMIS</a:t>
            </a:r>
          </a:p>
          <a:p>
            <a:r>
              <a:rPr lang="en-US" dirty="0">
                <a:solidFill>
                  <a:schemeClr val="bg1"/>
                </a:solidFill>
              </a:rPr>
              <a:t>Full interoperability  is not feasible (time and resource constraints)</a:t>
            </a:r>
          </a:p>
          <a:p>
            <a:pPr marL="0" indent="0">
              <a:buNone/>
            </a:pPr>
            <a:endParaRPr lang="en-US" dirty="0">
              <a:solidFill>
                <a:schemeClr val="bg1"/>
              </a:solidFill>
            </a:endParaRPr>
          </a:p>
          <a:p>
            <a:pPr marL="0" indent="0">
              <a:buNone/>
            </a:pPr>
            <a:r>
              <a:rPr lang="en-US" dirty="0">
                <a:solidFill>
                  <a:schemeClr val="bg1"/>
                </a:solidFill>
              </a:rPr>
              <a:t>Workflow Challenges</a:t>
            </a:r>
          </a:p>
          <a:p>
            <a:r>
              <a:rPr lang="en-US" dirty="0">
                <a:solidFill>
                  <a:schemeClr val="bg1"/>
                </a:solidFill>
              </a:rPr>
              <a:t> Referrals were happening through multiple channels (phone, email)</a:t>
            </a:r>
          </a:p>
          <a:p>
            <a:r>
              <a:rPr lang="en-US" dirty="0">
                <a:solidFill>
                  <a:schemeClr val="bg1"/>
                </a:solidFill>
              </a:rPr>
              <a:t>Information sharing was inconsistent</a:t>
            </a:r>
          </a:p>
          <a:p>
            <a:r>
              <a:rPr lang="en-US" dirty="0">
                <a:solidFill>
                  <a:schemeClr val="bg1"/>
                </a:solidFill>
              </a:rPr>
              <a:t>Documentation practices varied across partners</a:t>
            </a:r>
          </a:p>
          <a:p>
            <a:r>
              <a:rPr lang="en-US" dirty="0">
                <a:solidFill>
                  <a:schemeClr val="bg1"/>
                </a:solidFill>
              </a:rPr>
              <a:t>Communication across systems was fragmented</a:t>
            </a:r>
          </a:p>
          <a:p>
            <a:pPr marL="0" indent="0">
              <a:buNone/>
            </a:pPr>
            <a:endParaRPr lang="en-US" dirty="0">
              <a:solidFill>
                <a:schemeClr val="bg1"/>
              </a:solidFill>
            </a:endParaRPr>
          </a:p>
          <a:p>
            <a:pPr marL="0" indent="0">
              <a:buNone/>
            </a:pPr>
            <a:r>
              <a:rPr lang="en-US" dirty="0">
                <a:solidFill>
                  <a:schemeClr val="bg1"/>
                </a:solidFill>
              </a:rPr>
              <a:t>Opportunity for Improvement</a:t>
            </a:r>
          </a:p>
          <a:p>
            <a:r>
              <a:rPr lang="en-US" dirty="0">
                <a:solidFill>
                  <a:schemeClr val="bg1"/>
                </a:solidFill>
              </a:rPr>
              <a:t> Improve consistency in information sharing</a:t>
            </a:r>
          </a:p>
          <a:p>
            <a:r>
              <a:rPr lang="en-US" dirty="0">
                <a:solidFill>
                  <a:schemeClr val="bg1"/>
                </a:solidFill>
              </a:rPr>
              <a:t>Improve consistency in documentation</a:t>
            </a:r>
          </a:p>
          <a:p>
            <a:r>
              <a:rPr lang="en-US" dirty="0">
                <a:solidFill>
                  <a:schemeClr val="bg1"/>
                </a:solidFill>
              </a:rPr>
              <a:t>Strengthen partner communication</a:t>
            </a:r>
          </a:p>
          <a:p>
            <a:r>
              <a:rPr lang="en-US" dirty="0">
                <a:solidFill>
                  <a:schemeClr val="bg1"/>
                </a:solidFill>
              </a:rPr>
              <a:t>Case conferencing created an opportunity to expand coordination beyond EJSI</a:t>
            </a:r>
          </a:p>
          <a:p>
            <a:endParaRPr lang="en-US" dirty="0">
              <a:solidFill>
                <a:schemeClr val="bg1"/>
              </a:solidFill>
            </a:endParaRPr>
          </a:p>
        </p:txBody>
      </p:sp>
      <p:sp>
        <p:nvSpPr>
          <p:cNvPr id="10" name="TextBox 10">
            <a:extLst>
              <a:ext uri="{FF2B5EF4-FFF2-40B4-BE49-F238E27FC236}">
                <a16:creationId xmlns:a16="http://schemas.microsoft.com/office/drawing/2014/main" id="{59D8664B-199F-29F9-223C-932E6B61E78F}"/>
              </a:ext>
            </a:extLst>
          </p:cNvPr>
          <p:cNvSpPr txBox="1"/>
          <p:nvPr/>
        </p:nvSpPr>
        <p:spPr>
          <a:xfrm>
            <a:off x="0" y="8887460"/>
            <a:ext cx="18288000" cy="755017"/>
          </a:xfrm>
          <a:prstGeom prst="rect">
            <a:avLst/>
          </a:prstGeom>
        </p:spPr>
        <p:txBody>
          <a:bodyPr lIns="0" tIns="0" rIns="0" bIns="0" rtlCol="0" anchor="t">
            <a:spAutoFit/>
          </a:bodyPr>
          <a:lstStyle/>
          <a:p>
            <a:pPr algn="ctr">
              <a:lnSpc>
                <a:spcPts val="6159"/>
              </a:lnSpc>
              <a:spcBef>
                <a:spcPct val="0"/>
              </a:spcBef>
            </a:pPr>
            <a:r>
              <a:rPr lang="en-US" sz="4399" b="1">
                <a:solidFill>
                  <a:srgbClr val="000000"/>
                </a:solidFill>
                <a:latin typeface="Canva Sans Bold"/>
                <a:ea typeface="Canva Sans Bold"/>
                <a:cs typeface="Canva Sans Bold"/>
                <a:sym typeface="Canva Sans Bold"/>
              </a:rPr>
              <a:t>Planning District 15</a:t>
            </a:r>
          </a:p>
        </p:txBody>
      </p:sp>
    </p:spTree>
    <p:extLst>
      <p:ext uri="{BB962C8B-B14F-4D97-AF65-F5344CB8AC3E}">
        <p14:creationId xmlns:p14="http://schemas.microsoft.com/office/powerpoint/2010/main" val="370876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290885" y="-2508331"/>
            <a:ext cx="19641494" cy="13094330"/>
          </a:xfrm>
          <a:custGeom>
            <a:avLst/>
            <a:gdLst/>
            <a:ahLst/>
            <a:cxnLst/>
            <a:rect l="l" t="t" r="r" b="b"/>
            <a:pathLst>
              <a:path w="19641494" h="13094330">
                <a:moveTo>
                  <a:pt x="0" y="0"/>
                </a:moveTo>
                <a:lnTo>
                  <a:pt x="19641495" y="0"/>
                </a:lnTo>
                <a:lnTo>
                  <a:pt x="19641495" y="13094330"/>
                </a:lnTo>
                <a:lnTo>
                  <a:pt x="0" y="1309433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4" name="Freeform 4"/>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5" name="TextBox 5"/>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a:extLst>
              <a:ext uri="{C183D7F6-B498-43B3-948B-1728B52AA6E4}">
                <adec:decorative xmlns:adec="http://schemas.microsoft.com/office/drawing/2017/decorative" val="1"/>
              </a:ext>
            </a:extLst>
          </p:cNvPr>
          <p:cNvGrpSpPr/>
          <p:nvPr/>
        </p:nvGrpSpPr>
        <p:grpSpPr>
          <a:xfrm>
            <a:off x="1694223" y="4276372"/>
            <a:ext cx="14899554" cy="4431687"/>
            <a:chOff x="0" y="0"/>
            <a:chExt cx="19866072" cy="5908916"/>
          </a:xfrm>
        </p:grpSpPr>
        <p:grpSp>
          <p:nvGrpSpPr>
            <p:cNvPr id="8" name="Group 8"/>
            <p:cNvGrpSpPr/>
            <p:nvPr/>
          </p:nvGrpSpPr>
          <p:grpSpPr>
            <a:xfrm>
              <a:off x="0" y="0"/>
              <a:ext cx="19866072" cy="5908916"/>
              <a:chOff x="0" y="0"/>
              <a:chExt cx="3924162" cy="1167193"/>
            </a:xfrm>
          </p:grpSpPr>
          <p:sp>
            <p:nvSpPr>
              <p:cNvPr id="9" name="Freeform 9"/>
              <p:cNvSpPr/>
              <p:nvPr/>
            </p:nvSpPr>
            <p:spPr>
              <a:xfrm>
                <a:off x="0" y="0"/>
                <a:ext cx="3924162" cy="1167193"/>
              </a:xfrm>
              <a:custGeom>
                <a:avLst/>
                <a:gdLst/>
                <a:ahLst/>
                <a:cxnLst/>
                <a:rect l="l" t="t" r="r" b="b"/>
                <a:pathLst>
                  <a:path w="3924162" h="1167193">
                    <a:moveTo>
                      <a:pt x="0" y="0"/>
                    </a:moveTo>
                    <a:lnTo>
                      <a:pt x="3924162" y="0"/>
                    </a:lnTo>
                    <a:lnTo>
                      <a:pt x="3924162" y="1167193"/>
                    </a:lnTo>
                    <a:lnTo>
                      <a:pt x="0" y="1167193"/>
                    </a:lnTo>
                    <a:close/>
                  </a:path>
                </a:pathLst>
              </a:custGeom>
              <a:solidFill>
                <a:srgbClr val="262920">
                  <a:alpha val="89804"/>
                </a:srgbClr>
              </a:solidFill>
            </p:spPr>
            <p:txBody>
              <a:bodyPr/>
              <a:lstStyle/>
              <a:p>
                <a:endParaRPr lang="en-US"/>
              </a:p>
            </p:txBody>
          </p:sp>
          <p:sp>
            <p:nvSpPr>
              <p:cNvPr id="10" name="TextBox 10"/>
              <p:cNvSpPr txBox="1"/>
              <p:nvPr/>
            </p:nvSpPr>
            <p:spPr>
              <a:xfrm>
                <a:off x="0" y="-38100"/>
                <a:ext cx="3924162" cy="1205293"/>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383948" y="308468"/>
              <a:ext cx="17056807" cy="1384995"/>
            </a:xfrm>
            <a:prstGeom prst="rect">
              <a:avLst/>
            </a:prstGeom>
          </p:spPr>
          <p:txBody>
            <a:bodyPr lIns="0" tIns="0" rIns="0" bIns="0" rtlCol="0" anchor="t">
              <a:spAutoFit/>
            </a:bodyPr>
            <a:lstStyle/>
            <a:p>
              <a:pPr algn="ctr">
                <a:lnSpc>
                  <a:spcPts val="8400"/>
                </a:lnSpc>
              </a:pPr>
              <a:endParaRPr lang="en-US" sz="6000" b="1" spc="-234" dirty="0">
                <a:solidFill>
                  <a:srgbClr val="FFFFFF"/>
                </a:solidFill>
                <a:latin typeface="Arial Bold"/>
                <a:ea typeface="Arial Bold"/>
                <a:cs typeface="Arial Bold"/>
                <a:sym typeface="Arial Bold"/>
              </a:endParaRPr>
            </a:p>
          </p:txBody>
        </p:sp>
        <p:sp>
          <p:nvSpPr>
            <p:cNvPr id="12" name="TextBox 12"/>
            <p:cNvSpPr txBox="1"/>
            <p:nvPr/>
          </p:nvSpPr>
          <p:spPr>
            <a:xfrm>
              <a:off x="804016" y="2061677"/>
              <a:ext cx="18216671" cy="3321253"/>
            </a:xfrm>
            <a:prstGeom prst="rect">
              <a:avLst/>
            </a:prstGeom>
          </p:spPr>
          <p:txBody>
            <a:bodyPr lIns="0" tIns="0" rIns="0" bIns="0" rtlCol="0" anchor="t">
              <a:spAutoFit/>
            </a:bodyPr>
            <a:lstStyle/>
            <a:p>
              <a:pPr algn="l">
                <a:lnSpc>
                  <a:spcPts val="3919"/>
                </a:lnSpc>
              </a:pPr>
              <a:r>
                <a:rPr lang="en-US" sz="2799" spc="-109" dirty="0">
                  <a:solidFill>
                    <a:srgbClr val="FFFFFF"/>
                  </a:solidFill>
                  <a:latin typeface="Arial"/>
                  <a:ea typeface="Arial"/>
                  <a:cs typeface="Arial"/>
                  <a:sym typeface="Arial"/>
                </a:rPr>
                <a:t>Thie Greater Richmond Elder Justice Shelter Initiative is supported by the Administration for Community Living (ACL), U.S.  Department of Health and Human Services (HHS) as part of a financial assistance award totaling $595,310, with 80% funded by ACL/HHS and 20% funded by non-government source(s). The contents are those of the author(s) and do not necessarily represent the official views of, nor an endorsement by, ACL/HHS, or the U.S. Government.</a:t>
              </a:r>
            </a:p>
          </p:txBody>
        </p:sp>
      </p:grpSp>
      <p:sp>
        <p:nvSpPr>
          <p:cNvPr id="15" name="Title 14">
            <a:extLst>
              <a:ext uri="{FF2B5EF4-FFF2-40B4-BE49-F238E27FC236}">
                <a16:creationId xmlns:a16="http://schemas.microsoft.com/office/drawing/2014/main" id="{6A66A68D-E0ED-DB3E-B09F-802033AACF60}"/>
              </a:ext>
            </a:extLst>
          </p:cNvPr>
          <p:cNvSpPr>
            <a:spLocks noGrp="1"/>
          </p:cNvSpPr>
          <p:nvPr>
            <p:ph type="title" idx="4294967295"/>
          </p:nvPr>
        </p:nvSpPr>
        <p:spPr>
          <a:xfrm>
            <a:off x="3124200" y="4653870"/>
            <a:ext cx="10363200" cy="1143000"/>
          </a:xfrm>
        </p:spPr>
        <p:txBody>
          <a:bodyPr>
            <a:normAutofit fontScale="90000"/>
          </a:bodyPr>
          <a:lstStyle/>
          <a:p>
            <a:r>
              <a:rPr lang="en-US" b="1" spc="-234" dirty="0">
                <a:solidFill>
                  <a:srgbClr val="FFFFFF"/>
                </a:solidFill>
                <a:latin typeface="Arial Bold"/>
                <a:ea typeface="Arial Bold"/>
                <a:cs typeface="Arial Bold"/>
                <a:sym typeface="Arial Bold"/>
              </a:rPr>
              <a:t>Acknowledgement of Federal Funding</a:t>
            </a:r>
            <a:br>
              <a:rPr lang="en-US" b="1" spc="-234" dirty="0">
                <a:solidFill>
                  <a:srgbClr val="FFFFFF"/>
                </a:solidFill>
                <a:latin typeface="Arial Bold"/>
                <a:ea typeface="Arial Bold"/>
                <a:cs typeface="Arial Bold"/>
                <a:sym typeface="Arial Bold"/>
              </a:rPr>
            </a:br>
            <a:endParaRPr lang="en-US" dirty="0"/>
          </a:p>
        </p:txBody>
      </p:sp>
      <p:sp>
        <p:nvSpPr>
          <p:cNvPr id="6" name="Freeform 6" descr="VCU logo"/>
          <p:cNvSpPr/>
          <p:nvPr/>
        </p:nvSpPr>
        <p:spPr>
          <a:xfrm>
            <a:off x="329435" y="8936659"/>
            <a:ext cx="2132038" cy="621705"/>
          </a:xfrm>
          <a:custGeom>
            <a:avLst/>
            <a:gdLst/>
            <a:ahLst/>
            <a:cxnLst/>
            <a:rect l="l" t="t" r="r" b="b"/>
            <a:pathLst>
              <a:path w="2132038" h="621705">
                <a:moveTo>
                  <a:pt x="0" y="0"/>
                </a:moveTo>
                <a:lnTo>
                  <a:pt x="2132038" y="0"/>
                </a:lnTo>
                <a:lnTo>
                  <a:pt x="2132038" y="621705"/>
                </a:lnTo>
                <a:lnTo>
                  <a:pt x="0" y="621705"/>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extBox 11"/>
          <p:cNvSpPr txBox="1">
            <a:spLocks noGrp="1"/>
          </p:cNvSpPr>
          <p:nvPr>
            <p:ph type="title" idx="4294967295"/>
          </p:nvPr>
        </p:nvSpPr>
        <p:spPr>
          <a:xfrm>
            <a:off x="689729" y="819150"/>
            <a:ext cx="16908542" cy="104136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1" i="0" u="none" strike="noStrike" kern="1200" cap="none" spc="-214" normalizeH="0" baseline="0" noProof="0" dirty="0">
                <a:ln>
                  <a:noFill/>
                </a:ln>
                <a:solidFill>
                  <a:srgbClr val="FFFFFF"/>
                </a:solidFill>
                <a:effectLst/>
                <a:uLnTx/>
                <a:uFillTx/>
                <a:latin typeface="Arial Bold"/>
                <a:ea typeface="Arial Bold"/>
                <a:cs typeface="Arial Bold"/>
                <a:sym typeface="Arial Bold"/>
              </a:rPr>
              <a:t>Elder Justice Shelter Initiative E-referral Process Flow</a:t>
            </a:r>
          </a:p>
        </p:txBody>
      </p:sp>
      <p:sp>
        <p:nvSpPr>
          <p:cNvPr id="2" name="Freeform 2">
            <a:extLst>
              <a:ext uri="{C183D7F6-B498-43B3-948B-1728B52AA6E4}">
                <adec:decorative xmlns:adec="http://schemas.microsoft.com/office/drawing/2017/decorative" val="1"/>
              </a:ext>
            </a:extLst>
          </p:cNvPr>
          <p:cNvSpPr/>
          <p:nvPr/>
        </p:nvSpPr>
        <p:spPr>
          <a:xfrm>
            <a:off x="-698337" y="2048462"/>
            <a:ext cx="18986337" cy="8677054"/>
          </a:xfrm>
          <a:custGeom>
            <a:avLst/>
            <a:gdLst/>
            <a:ahLst/>
            <a:cxnLst/>
            <a:rect l="l" t="t" r="r" b="b"/>
            <a:pathLst>
              <a:path w="18986337" h="8677054">
                <a:moveTo>
                  <a:pt x="0" y="0"/>
                </a:moveTo>
                <a:lnTo>
                  <a:pt x="18986337" y="0"/>
                </a:lnTo>
                <a:lnTo>
                  <a:pt x="18986337" y="8677054"/>
                </a:lnTo>
                <a:lnTo>
                  <a:pt x="0" y="8677054"/>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4" name="Freeform 4"/>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5" name="TextBox 5"/>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C183D7F6-B498-43B3-948B-1728B52AA6E4}">
                <adec:decorative xmlns:adec="http://schemas.microsoft.com/office/drawing/2017/decorative" val="1"/>
              </a:ext>
            </a:extLst>
          </p:cNvPr>
          <p:cNvGrpSpPr/>
          <p:nvPr/>
        </p:nvGrpSpPr>
        <p:grpSpPr>
          <a:xfrm>
            <a:off x="0" y="7904034"/>
            <a:ext cx="18288000" cy="1966035"/>
            <a:chOff x="0" y="0"/>
            <a:chExt cx="4816593" cy="517803"/>
          </a:xfrm>
        </p:grpSpPr>
        <p:sp>
          <p:nvSpPr>
            <p:cNvPr id="7" name="Freeform 7"/>
            <p:cNvSpPr/>
            <p:nvPr/>
          </p:nvSpPr>
          <p:spPr>
            <a:xfrm>
              <a:off x="0" y="0"/>
              <a:ext cx="4816592" cy="517803"/>
            </a:xfrm>
            <a:custGeom>
              <a:avLst/>
              <a:gdLst/>
              <a:ahLst/>
              <a:cxnLst/>
              <a:rect l="l" t="t" r="r" b="b"/>
              <a:pathLst>
                <a:path w="4816592" h="517803">
                  <a:moveTo>
                    <a:pt x="0" y="0"/>
                  </a:moveTo>
                  <a:lnTo>
                    <a:pt x="4816592" y="0"/>
                  </a:lnTo>
                  <a:lnTo>
                    <a:pt x="4816592" y="517803"/>
                  </a:lnTo>
                  <a:lnTo>
                    <a:pt x="0" y="517803"/>
                  </a:lnTo>
                  <a:close/>
                </a:path>
              </a:pathLst>
            </a:custGeom>
            <a:solidFill>
              <a:srgbClr val="FFFFFF"/>
            </a:solidFill>
          </p:spPr>
          <p:txBody>
            <a:bodyPr/>
            <a:lstStyle/>
            <a:p>
              <a:endParaRPr lang="en-US"/>
            </a:p>
          </p:txBody>
        </p:sp>
        <p:sp>
          <p:nvSpPr>
            <p:cNvPr id="8" name="TextBox 8"/>
            <p:cNvSpPr txBox="1"/>
            <p:nvPr/>
          </p:nvSpPr>
          <p:spPr>
            <a:xfrm>
              <a:off x="0" y="-38100"/>
              <a:ext cx="4816593" cy="555903"/>
            </a:xfrm>
            <a:prstGeom prst="rect">
              <a:avLst/>
            </a:prstGeom>
          </p:spPr>
          <p:txBody>
            <a:bodyPr lIns="50800" tIns="50800" rIns="50800" bIns="50800" rtlCol="0" anchor="ctr"/>
            <a:lstStyle/>
            <a:p>
              <a:pPr algn="ctr">
                <a:lnSpc>
                  <a:spcPts val="2659"/>
                </a:lnSpc>
              </a:pPr>
              <a:r>
                <a:rPr lang="en-US" sz="1899">
                  <a:solidFill>
                    <a:srgbClr val="FFFFFF"/>
                  </a:solidFill>
                  <a:latin typeface="Canva Sans"/>
                  <a:ea typeface="Canva Sans"/>
                  <a:cs typeface="Canva Sans"/>
                  <a:sym typeface="Canva Sans"/>
                </a:rPr>
                <a:t>ppP</a:t>
              </a:r>
            </a:p>
          </p:txBody>
        </p:sp>
      </p:grpSp>
      <p:sp>
        <p:nvSpPr>
          <p:cNvPr id="9" name="Freeform 9">
            <a:extLst>
              <a:ext uri="{C183D7F6-B498-43B3-948B-1728B52AA6E4}">
                <adec:decorative xmlns:adec="http://schemas.microsoft.com/office/drawing/2017/decorative" val="1"/>
              </a:ext>
            </a:extLst>
          </p:cNvPr>
          <p:cNvSpPr/>
          <p:nvPr/>
        </p:nvSpPr>
        <p:spPr>
          <a:xfrm>
            <a:off x="0" y="7904034"/>
            <a:ext cx="18288000" cy="2348676"/>
          </a:xfrm>
          <a:custGeom>
            <a:avLst/>
            <a:gdLst/>
            <a:ahLst/>
            <a:cxnLst/>
            <a:rect l="l" t="t" r="r" b="b"/>
            <a:pathLst>
              <a:path w="18288000" h="2348676">
                <a:moveTo>
                  <a:pt x="0" y="0"/>
                </a:moveTo>
                <a:lnTo>
                  <a:pt x="18288000" y="0"/>
                </a:lnTo>
                <a:lnTo>
                  <a:pt x="18288000" y="2348676"/>
                </a:lnTo>
                <a:lnTo>
                  <a:pt x="0" y="2348676"/>
                </a:lnTo>
                <a:lnTo>
                  <a:pt x="0" y="0"/>
                </a:lnTo>
                <a:close/>
              </a:path>
            </a:pathLst>
          </a:custGeom>
          <a:blipFill>
            <a:blip r:embed="rId4">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A3FA30C-6F7F-BA49-295D-1174492662C1}"/>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19FC7DFE-7406-A4F9-2865-C0247B08EE31}"/>
              </a:ex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4" name="Freeform 4">
              <a:extLst>
                <a:ext uri="{FF2B5EF4-FFF2-40B4-BE49-F238E27FC236}">
                  <a16:creationId xmlns:a16="http://schemas.microsoft.com/office/drawing/2014/main" id="{01AD7FEB-936D-45C8-F8E9-7E5F98FE347F}"/>
                </a:ext>
              </a:extLst>
            </p:cNvPr>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5" name="TextBox 5">
              <a:extLst>
                <a:ext uri="{FF2B5EF4-FFF2-40B4-BE49-F238E27FC236}">
                  <a16:creationId xmlns:a16="http://schemas.microsoft.com/office/drawing/2014/main" id="{8EE53122-2062-D2F3-F587-E149A170A462}"/>
                </a:ext>
              </a:extLst>
            </p:cNvPr>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2F9BC431-CABA-C7C1-94FD-845FA95DF52D}"/>
              </a:ext>
              <a:ext uri="{C183D7F6-B498-43B3-948B-1728B52AA6E4}">
                <adec:decorative xmlns:adec="http://schemas.microsoft.com/office/drawing/2017/decorative" val="1"/>
              </a:ext>
            </a:extLst>
          </p:cNvPr>
          <p:cNvGrpSpPr/>
          <p:nvPr/>
        </p:nvGrpSpPr>
        <p:grpSpPr>
          <a:xfrm>
            <a:off x="0" y="7904034"/>
            <a:ext cx="18288000" cy="1966035"/>
            <a:chOff x="0" y="0"/>
            <a:chExt cx="4816593" cy="517803"/>
          </a:xfrm>
        </p:grpSpPr>
        <p:sp>
          <p:nvSpPr>
            <p:cNvPr id="7" name="Freeform 7">
              <a:extLst>
                <a:ext uri="{FF2B5EF4-FFF2-40B4-BE49-F238E27FC236}">
                  <a16:creationId xmlns:a16="http://schemas.microsoft.com/office/drawing/2014/main" id="{A8B37A07-9E91-959A-2DDA-663932714138}"/>
                </a:ext>
              </a:extLst>
            </p:cNvPr>
            <p:cNvSpPr/>
            <p:nvPr/>
          </p:nvSpPr>
          <p:spPr>
            <a:xfrm>
              <a:off x="0" y="0"/>
              <a:ext cx="4816592" cy="517803"/>
            </a:xfrm>
            <a:custGeom>
              <a:avLst/>
              <a:gdLst/>
              <a:ahLst/>
              <a:cxnLst/>
              <a:rect l="l" t="t" r="r" b="b"/>
              <a:pathLst>
                <a:path w="4816592" h="517803">
                  <a:moveTo>
                    <a:pt x="0" y="0"/>
                  </a:moveTo>
                  <a:lnTo>
                    <a:pt x="4816592" y="0"/>
                  </a:lnTo>
                  <a:lnTo>
                    <a:pt x="4816592" y="517803"/>
                  </a:lnTo>
                  <a:lnTo>
                    <a:pt x="0" y="517803"/>
                  </a:lnTo>
                  <a:close/>
                </a:path>
              </a:pathLst>
            </a:custGeom>
            <a:solidFill>
              <a:srgbClr val="FFFFFF"/>
            </a:solidFill>
          </p:spPr>
          <p:txBody>
            <a:bodyPr/>
            <a:lstStyle/>
            <a:p>
              <a:endParaRPr lang="en-US"/>
            </a:p>
          </p:txBody>
        </p:sp>
        <p:sp>
          <p:nvSpPr>
            <p:cNvPr id="8" name="TextBox 8">
              <a:extLst>
                <a:ext uri="{FF2B5EF4-FFF2-40B4-BE49-F238E27FC236}">
                  <a16:creationId xmlns:a16="http://schemas.microsoft.com/office/drawing/2014/main" id="{33FFC4D7-A937-BCE2-9398-97F14CF2B3EE}"/>
                </a:ext>
              </a:extLst>
            </p:cNvPr>
            <p:cNvSpPr txBox="1"/>
            <p:nvPr/>
          </p:nvSpPr>
          <p:spPr>
            <a:xfrm>
              <a:off x="0" y="-38100"/>
              <a:ext cx="4816593" cy="555903"/>
            </a:xfrm>
            <a:prstGeom prst="rect">
              <a:avLst/>
            </a:prstGeom>
          </p:spPr>
          <p:txBody>
            <a:bodyPr lIns="50800" tIns="50800" rIns="50800" bIns="50800" rtlCol="0" anchor="ctr"/>
            <a:lstStyle/>
            <a:p>
              <a:pPr algn="ctr">
                <a:lnSpc>
                  <a:spcPts val="2659"/>
                </a:lnSpc>
              </a:pPr>
              <a:r>
                <a:rPr lang="en-US" sz="1899">
                  <a:solidFill>
                    <a:srgbClr val="FFFFFF"/>
                  </a:solidFill>
                  <a:latin typeface="Canva Sans"/>
                  <a:ea typeface="Canva Sans"/>
                  <a:cs typeface="Canva Sans"/>
                  <a:sym typeface="Canva Sans"/>
                </a:rPr>
                <a:t>ppP</a:t>
              </a:r>
            </a:p>
          </p:txBody>
        </p:sp>
      </p:grpSp>
      <p:sp>
        <p:nvSpPr>
          <p:cNvPr id="9" name="Freeform 9">
            <a:extLst>
              <a:ext uri="{FF2B5EF4-FFF2-40B4-BE49-F238E27FC236}">
                <a16:creationId xmlns:a16="http://schemas.microsoft.com/office/drawing/2014/main" id="{50A56AA2-948D-B372-E38F-46E658FD9108}"/>
              </a:ext>
              <a:ext uri="{C183D7F6-B498-43B3-948B-1728B52AA6E4}">
                <adec:decorative xmlns:adec="http://schemas.microsoft.com/office/drawing/2017/decorative" val="1"/>
              </a:ext>
            </a:extLst>
          </p:cNvPr>
          <p:cNvSpPr/>
          <p:nvPr/>
        </p:nvSpPr>
        <p:spPr>
          <a:xfrm>
            <a:off x="0" y="7904034"/>
            <a:ext cx="18288000" cy="2348676"/>
          </a:xfrm>
          <a:custGeom>
            <a:avLst/>
            <a:gdLst/>
            <a:ahLst/>
            <a:cxnLst/>
            <a:rect l="l" t="t" r="r" b="b"/>
            <a:pathLst>
              <a:path w="18288000" h="2348676">
                <a:moveTo>
                  <a:pt x="0" y="0"/>
                </a:moveTo>
                <a:lnTo>
                  <a:pt x="18288000" y="0"/>
                </a:lnTo>
                <a:lnTo>
                  <a:pt x="18288000" y="2348676"/>
                </a:lnTo>
                <a:lnTo>
                  <a:pt x="0" y="2348676"/>
                </a:lnTo>
                <a:lnTo>
                  <a:pt x="0" y="0"/>
                </a:lnTo>
                <a:close/>
              </a:path>
            </a:pathLst>
          </a:custGeom>
          <a:blipFill>
            <a:blip r:embed="rId3">
              <a:extLst>
                <a:ext uri="{28A0092B-C50C-407E-A947-70E740481C1C}">
                  <a14:useLocalDpi xmlns:a14="http://schemas.microsoft.com/office/drawing/2010/main"/>
                </a:ext>
              </a:extLst>
            </a:blip>
            <a:stretch>
              <a:fillRect/>
            </a:stretch>
          </a:blipFill>
        </p:spPr>
        <p:txBody>
          <a:bodyPr/>
          <a:lstStyle/>
          <a:p>
            <a:endParaRPr lang="en-US" dirty="0">
              <a:solidFill>
                <a:schemeClr val="bg1"/>
              </a:solidFill>
            </a:endParaRPr>
          </a:p>
        </p:txBody>
      </p:sp>
      <p:sp>
        <p:nvSpPr>
          <p:cNvPr id="11" name="TextBox 11">
            <a:extLst>
              <a:ext uri="{FF2B5EF4-FFF2-40B4-BE49-F238E27FC236}">
                <a16:creationId xmlns:a16="http://schemas.microsoft.com/office/drawing/2014/main" id="{37288A71-4E01-8D4F-2685-8D622591B457}"/>
              </a:ext>
            </a:extLst>
          </p:cNvPr>
          <p:cNvSpPr txBox="1">
            <a:spLocks noGrp="1"/>
          </p:cNvSpPr>
          <p:nvPr>
            <p:ph type="title" idx="4294967295"/>
          </p:nvPr>
        </p:nvSpPr>
        <p:spPr>
          <a:xfrm>
            <a:off x="689729" y="819150"/>
            <a:ext cx="16908542" cy="6771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n-lt"/>
                <a:ea typeface="+mn-ea"/>
                <a:cs typeface="+mn-cs"/>
              </a:rPr>
              <a:t>Building the Elder Justice E-Referral: Development Process </a:t>
            </a:r>
            <a:r>
              <a:rPr kumimoji="0" lang="en-US" sz="4400" b="1" i="0" u="none" strike="noStrike" kern="1200" cap="none" spc="0" normalizeH="0" baseline="0" noProof="0" dirty="0">
                <a:ln>
                  <a:noFill/>
                </a:ln>
                <a:effectLst/>
                <a:uLnTx/>
                <a:uFillTx/>
                <a:latin typeface="+mn-lt"/>
                <a:ea typeface="+mn-ea"/>
                <a:cs typeface="+mn-cs"/>
              </a:rPr>
              <a:t>2</a:t>
            </a:r>
          </a:p>
        </p:txBody>
      </p:sp>
      <p:sp>
        <p:nvSpPr>
          <p:cNvPr id="19" name="Content Placeholder 18">
            <a:extLst>
              <a:ext uri="{FF2B5EF4-FFF2-40B4-BE49-F238E27FC236}">
                <a16:creationId xmlns:a16="http://schemas.microsoft.com/office/drawing/2014/main" id="{6B37CB07-0CAC-159D-F195-486C0F27E6C2}"/>
              </a:ext>
            </a:extLst>
          </p:cNvPr>
          <p:cNvSpPr>
            <a:spLocks noGrp="1"/>
          </p:cNvSpPr>
          <p:nvPr>
            <p:ph idx="1"/>
          </p:nvPr>
        </p:nvSpPr>
        <p:spPr>
          <a:xfrm>
            <a:off x="990600" y="1866900"/>
            <a:ext cx="15925800" cy="6637919"/>
          </a:xfrm>
        </p:spPr>
        <p:txBody>
          <a:bodyPr>
            <a:normAutofit fontScale="55000" lnSpcReduction="20000"/>
          </a:bodyPr>
          <a:lstStyle/>
          <a:p>
            <a:pPr marL="0" indent="0">
              <a:buNone/>
            </a:pPr>
            <a:r>
              <a:rPr lang="en-US" sz="4400" b="1" dirty="0">
                <a:solidFill>
                  <a:schemeClr val="bg1"/>
                </a:solidFill>
              </a:rPr>
              <a:t>Step 1: Define Specifications and Constraints</a:t>
            </a:r>
            <a:endParaRPr lang="en-US" sz="4400" dirty="0">
              <a:solidFill>
                <a:schemeClr val="bg1"/>
              </a:solidFill>
            </a:endParaRPr>
          </a:p>
          <a:p>
            <a:r>
              <a:rPr lang="en-US" sz="4400" dirty="0">
                <a:solidFill>
                  <a:schemeClr val="bg1"/>
                </a:solidFill>
              </a:rPr>
              <a:t>Clarified purpose of the e-referral (elder justice coordination and service navigation) </a:t>
            </a:r>
          </a:p>
          <a:p>
            <a:r>
              <a:rPr lang="en-US" sz="4400" dirty="0">
                <a:solidFill>
                  <a:schemeClr val="bg1"/>
                </a:solidFill>
              </a:rPr>
              <a:t>Identified partner roles and referral pathways </a:t>
            </a:r>
          </a:p>
          <a:p>
            <a:r>
              <a:rPr lang="en-US" sz="4400" dirty="0">
                <a:solidFill>
                  <a:schemeClr val="bg1"/>
                </a:solidFill>
              </a:rPr>
              <a:t>Determined essential information while minimizing burden </a:t>
            </a:r>
          </a:p>
          <a:p>
            <a:r>
              <a:rPr lang="en-US" sz="4400" dirty="0">
                <a:solidFill>
                  <a:schemeClr val="bg1"/>
                </a:solidFill>
              </a:rPr>
              <a:t>Addressed privacy, consent, and data-sharing considerations </a:t>
            </a:r>
          </a:p>
          <a:p>
            <a:r>
              <a:rPr lang="en-US" sz="4400" dirty="0">
                <a:solidFill>
                  <a:schemeClr val="bg1"/>
                </a:solidFill>
              </a:rPr>
              <a:t>Identified technical and system constraints</a:t>
            </a:r>
          </a:p>
          <a:p>
            <a:endParaRPr lang="en-US" sz="4400" dirty="0">
              <a:solidFill>
                <a:schemeClr val="bg1"/>
              </a:solidFill>
            </a:endParaRPr>
          </a:p>
          <a:p>
            <a:pPr marL="0" indent="0">
              <a:buNone/>
            </a:pPr>
            <a:r>
              <a:rPr lang="en-US" sz="4400" b="1" dirty="0">
                <a:solidFill>
                  <a:schemeClr val="bg1"/>
                </a:solidFill>
              </a:rPr>
              <a:t>Step 2: Develop and Test Prototype</a:t>
            </a:r>
            <a:endParaRPr lang="en-US" sz="4400" dirty="0">
              <a:solidFill>
                <a:schemeClr val="bg1"/>
              </a:solidFill>
            </a:endParaRPr>
          </a:p>
          <a:p>
            <a:r>
              <a:rPr lang="en-US" sz="4400" dirty="0">
                <a:solidFill>
                  <a:schemeClr val="bg1"/>
                </a:solidFill>
              </a:rPr>
              <a:t>Created initial referral form </a:t>
            </a:r>
          </a:p>
          <a:p>
            <a:r>
              <a:rPr lang="en-US" sz="4400" dirty="0">
                <a:solidFill>
                  <a:schemeClr val="bg1"/>
                </a:solidFill>
              </a:rPr>
              <a:t>Streamlined data fields and workflow </a:t>
            </a:r>
          </a:p>
          <a:p>
            <a:r>
              <a:rPr lang="en-US" sz="4400" dirty="0">
                <a:solidFill>
                  <a:schemeClr val="bg1"/>
                </a:solidFill>
              </a:rPr>
              <a:t>Tested usability and practicality </a:t>
            </a:r>
          </a:p>
          <a:p>
            <a:r>
              <a:rPr lang="en-US" sz="4400" dirty="0">
                <a:solidFill>
                  <a:schemeClr val="bg1"/>
                </a:solidFill>
              </a:rPr>
              <a:t>Identified redundancies and workflow challenges </a:t>
            </a:r>
          </a:p>
          <a:p>
            <a:endParaRPr lang="en-US" sz="4400" dirty="0">
              <a:solidFill>
                <a:schemeClr val="bg1"/>
              </a:solidFill>
            </a:endParaRPr>
          </a:p>
          <a:p>
            <a:pPr marL="0" indent="0">
              <a:buNone/>
            </a:pPr>
            <a:r>
              <a:rPr lang="en-US" sz="4400" b="1" dirty="0">
                <a:solidFill>
                  <a:schemeClr val="bg1"/>
                </a:solidFill>
              </a:rPr>
              <a:t>Step 3: Review and Gather Partner Feedback</a:t>
            </a:r>
            <a:endParaRPr lang="en-US" sz="4400" dirty="0">
              <a:solidFill>
                <a:schemeClr val="bg1"/>
              </a:solidFill>
            </a:endParaRPr>
          </a:p>
          <a:p>
            <a:r>
              <a:rPr lang="en-US" sz="4400" dirty="0">
                <a:solidFill>
                  <a:schemeClr val="bg1"/>
                </a:solidFill>
              </a:rPr>
              <a:t>Reviewed clarity and relevance of referral questions </a:t>
            </a:r>
          </a:p>
          <a:p>
            <a:r>
              <a:rPr lang="en-US" sz="4400" dirty="0">
                <a:solidFill>
                  <a:schemeClr val="bg1"/>
                </a:solidFill>
              </a:rPr>
              <a:t>Assessed alignment with real-world workflows </a:t>
            </a:r>
          </a:p>
          <a:p>
            <a:r>
              <a:rPr lang="en-US" sz="4400" dirty="0">
                <a:solidFill>
                  <a:schemeClr val="bg1"/>
                </a:solidFill>
              </a:rPr>
              <a:t>Identified potential barriers to adoption </a:t>
            </a:r>
          </a:p>
          <a:p>
            <a:r>
              <a:rPr lang="en-US" sz="4400" dirty="0">
                <a:solidFill>
                  <a:schemeClr val="bg1"/>
                </a:solidFill>
              </a:rPr>
              <a:t>Collected partner input</a:t>
            </a:r>
          </a:p>
          <a:p>
            <a:endParaRPr lang="en-US" dirty="0">
              <a:solidFill>
                <a:schemeClr val="bg1"/>
              </a:solidFill>
            </a:endParaRPr>
          </a:p>
        </p:txBody>
      </p:sp>
      <p:sp>
        <p:nvSpPr>
          <p:cNvPr id="2" name="TextBox 1">
            <a:extLst>
              <a:ext uri="{FF2B5EF4-FFF2-40B4-BE49-F238E27FC236}">
                <a16:creationId xmlns:a16="http://schemas.microsoft.com/office/drawing/2014/main" id="{D4DA2507-FE3A-9B7E-646F-FB8407E892B3}"/>
              </a:ext>
            </a:extLst>
          </p:cNvPr>
          <p:cNvSpPr txBox="1"/>
          <p:nvPr/>
        </p:nvSpPr>
        <p:spPr>
          <a:xfrm>
            <a:off x="8305800" y="8280641"/>
            <a:ext cx="7772400" cy="830997"/>
          </a:xfrm>
          <a:prstGeom prst="rect">
            <a:avLst/>
          </a:prstGeom>
          <a:noFill/>
        </p:spPr>
        <p:txBody>
          <a:bodyPr wrap="square" rtlCol="0">
            <a:spAutoFit/>
          </a:bodyPr>
          <a:lstStyle/>
          <a:p>
            <a:r>
              <a:rPr lang="en-US" sz="2400" dirty="0">
                <a:solidFill>
                  <a:schemeClr val="bg1"/>
                </a:solidFill>
              </a:rPr>
              <a:t>Key lesson: Technology was straightforward. Business process is continuous improvement.</a:t>
            </a:r>
          </a:p>
        </p:txBody>
      </p:sp>
    </p:spTree>
    <p:extLst>
      <p:ext uri="{BB962C8B-B14F-4D97-AF65-F5344CB8AC3E}">
        <p14:creationId xmlns:p14="http://schemas.microsoft.com/office/powerpoint/2010/main" val="1252211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40EC7DB-4B60-F37D-CEC3-87D1A04D1D0F}"/>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28C5AAF1-2D63-5A4E-580E-318FAB231A2B}"/>
              </a:ex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4" name="Freeform 4">
              <a:extLst>
                <a:ext uri="{FF2B5EF4-FFF2-40B4-BE49-F238E27FC236}">
                  <a16:creationId xmlns:a16="http://schemas.microsoft.com/office/drawing/2014/main" id="{BC3CB772-7FD6-8F48-6958-41B5607A7A20}"/>
                </a:ext>
              </a:extLst>
            </p:cNvPr>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5" name="TextBox 5">
              <a:extLst>
                <a:ext uri="{FF2B5EF4-FFF2-40B4-BE49-F238E27FC236}">
                  <a16:creationId xmlns:a16="http://schemas.microsoft.com/office/drawing/2014/main" id="{71F2BCF7-D473-5A2F-5F1A-C3093D64E078}"/>
                </a:ext>
              </a:extLst>
            </p:cNvPr>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2C845BEE-132A-30BF-7BF5-D56255A7F1D6}"/>
              </a:ext>
              <a:ext uri="{C183D7F6-B498-43B3-948B-1728B52AA6E4}">
                <adec:decorative xmlns:adec="http://schemas.microsoft.com/office/drawing/2017/decorative" val="1"/>
              </a:ext>
            </a:extLst>
          </p:cNvPr>
          <p:cNvGrpSpPr/>
          <p:nvPr/>
        </p:nvGrpSpPr>
        <p:grpSpPr>
          <a:xfrm>
            <a:off x="0" y="7904034"/>
            <a:ext cx="18288000" cy="1966035"/>
            <a:chOff x="0" y="0"/>
            <a:chExt cx="4816593" cy="517803"/>
          </a:xfrm>
        </p:grpSpPr>
        <p:sp>
          <p:nvSpPr>
            <p:cNvPr id="7" name="Freeform 7">
              <a:extLst>
                <a:ext uri="{FF2B5EF4-FFF2-40B4-BE49-F238E27FC236}">
                  <a16:creationId xmlns:a16="http://schemas.microsoft.com/office/drawing/2014/main" id="{D74186B5-911B-8CCA-0347-8114CB1523A8}"/>
                </a:ext>
              </a:extLst>
            </p:cNvPr>
            <p:cNvSpPr/>
            <p:nvPr/>
          </p:nvSpPr>
          <p:spPr>
            <a:xfrm>
              <a:off x="0" y="0"/>
              <a:ext cx="4816592" cy="517803"/>
            </a:xfrm>
            <a:custGeom>
              <a:avLst/>
              <a:gdLst/>
              <a:ahLst/>
              <a:cxnLst/>
              <a:rect l="l" t="t" r="r" b="b"/>
              <a:pathLst>
                <a:path w="4816592" h="517803">
                  <a:moveTo>
                    <a:pt x="0" y="0"/>
                  </a:moveTo>
                  <a:lnTo>
                    <a:pt x="4816592" y="0"/>
                  </a:lnTo>
                  <a:lnTo>
                    <a:pt x="4816592" y="517803"/>
                  </a:lnTo>
                  <a:lnTo>
                    <a:pt x="0" y="517803"/>
                  </a:lnTo>
                  <a:close/>
                </a:path>
              </a:pathLst>
            </a:custGeom>
            <a:solidFill>
              <a:srgbClr val="FFFFFF"/>
            </a:solidFill>
          </p:spPr>
          <p:txBody>
            <a:bodyPr/>
            <a:lstStyle/>
            <a:p>
              <a:endParaRPr lang="en-US"/>
            </a:p>
          </p:txBody>
        </p:sp>
        <p:sp>
          <p:nvSpPr>
            <p:cNvPr id="8" name="TextBox 8">
              <a:extLst>
                <a:ext uri="{FF2B5EF4-FFF2-40B4-BE49-F238E27FC236}">
                  <a16:creationId xmlns:a16="http://schemas.microsoft.com/office/drawing/2014/main" id="{F8ACFE27-E287-478D-C493-D8B729C2EB26}"/>
                </a:ext>
              </a:extLst>
            </p:cNvPr>
            <p:cNvSpPr txBox="1"/>
            <p:nvPr/>
          </p:nvSpPr>
          <p:spPr>
            <a:xfrm>
              <a:off x="0" y="-38100"/>
              <a:ext cx="4816593" cy="555903"/>
            </a:xfrm>
            <a:prstGeom prst="rect">
              <a:avLst/>
            </a:prstGeom>
          </p:spPr>
          <p:txBody>
            <a:bodyPr lIns="50800" tIns="50800" rIns="50800" bIns="50800" rtlCol="0" anchor="ctr"/>
            <a:lstStyle/>
            <a:p>
              <a:pPr algn="ctr">
                <a:lnSpc>
                  <a:spcPts val="2659"/>
                </a:lnSpc>
              </a:pPr>
              <a:r>
                <a:rPr lang="en-US" sz="1899">
                  <a:solidFill>
                    <a:srgbClr val="FFFFFF"/>
                  </a:solidFill>
                  <a:latin typeface="Canva Sans"/>
                  <a:ea typeface="Canva Sans"/>
                  <a:cs typeface="Canva Sans"/>
                  <a:sym typeface="Canva Sans"/>
                </a:rPr>
                <a:t>ppP</a:t>
              </a:r>
            </a:p>
          </p:txBody>
        </p:sp>
      </p:grpSp>
      <p:sp>
        <p:nvSpPr>
          <p:cNvPr id="9" name="Freeform 9">
            <a:extLst>
              <a:ext uri="{FF2B5EF4-FFF2-40B4-BE49-F238E27FC236}">
                <a16:creationId xmlns:a16="http://schemas.microsoft.com/office/drawing/2014/main" id="{F16E1E22-07E1-4819-B88B-70B1D45C2548}"/>
              </a:ext>
              <a:ext uri="{C183D7F6-B498-43B3-948B-1728B52AA6E4}">
                <adec:decorative xmlns:adec="http://schemas.microsoft.com/office/drawing/2017/decorative" val="1"/>
              </a:ext>
            </a:extLst>
          </p:cNvPr>
          <p:cNvSpPr/>
          <p:nvPr/>
        </p:nvSpPr>
        <p:spPr>
          <a:xfrm>
            <a:off x="0" y="7904034"/>
            <a:ext cx="18288000" cy="2348676"/>
          </a:xfrm>
          <a:custGeom>
            <a:avLst/>
            <a:gdLst/>
            <a:ahLst/>
            <a:cxnLst/>
            <a:rect l="l" t="t" r="r" b="b"/>
            <a:pathLst>
              <a:path w="18288000" h="2348676">
                <a:moveTo>
                  <a:pt x="0" y="0"/>
                </a:moveTo>
                <a:lnTo>
                  <a:pt x="18288000" y="0"/>
                </a:lnTo>
                <a:lnTo>
                  <a:pt x="18288000" y="2348676"/>
                </a:lnTo>
                <a:lnTo>
                  <a:pt x="0" y="2348676"/>
                </a:lnTo>
                <a:lnTo>
                  <a:pt x="0" y="0"/>
                </a:lnTo>
                <a:close/>
              </a:path>
            </a:pathLst>
          </a:custGeom>
          <a:blipFill>
            <a:blip r:embed="rId3">
              <a:extLst>
                <a:ext uri="{28A0092B-C50C-407E-A947-70E740481C1C}">
                  <a14:useLocalDpi xmlns:a14="http://schemas.microsoft.com/office/drawing/2010/main"/>
                </a:ext>
              </a:extLst>
            </a:blip>
            <a:stretch>
              <a:fillRect/>
            </a:stretch>
          </a:blipFill>
        </p:spPr>
        <p:txBody>
          <a:bodyPr/>
          <a:lstStyle/>
          <a:p>
            <a:endParaRPr lang="en-US"/>
          </a:p>
        </p:txBody>
      </p:sp>
      <p:sp>
        <p:nvSpPr>
          <p:cNvPr id="11" name="TextBox 11">
            <a:extLst>
              <a:ext uri="{FF2B5EF4-FFF2-40B4-BE49-F238E27FC236}">
                <a16:creationId xmlns:a16="http://schemas.microsoft.com/office/drawing/2014/main" id="{A15061F9-2089-A0DD-5069-949C32A51A44}"/>
              </a:ext>
            </a:extLst>
          </p:cNvPr>
          <p:cNvSpPr txBox="1">
            <a:spLocks noGrp="1"/>
          </p:cNvSpPr>
          <p:nvPr>
            <p:ph type="title" idx="4294967295"/>
          </p:nvPr>
        </p:nvSpPr>
        <p:spPr>
          <a:xfrm>
            <a:off x="689729" y="819150"/>
            <a:ext cx="16908542" cy="95218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1" i="0" u="none" strike="noStrike" kern="1200" cap="none" spc="-214" normalizeH="0" baseline="0" noProof="0" dirty="0">
                <a:ln>
                  <a:noFill/>
                </a:ln>
                <a:solidFill>
                  <a:srgbClr val="FFFFFF"/>
                </a:solidFill>
                <a:effectLst/>
                <a:uLnTx/>
                <a:uFillTx/>
                <a:latin typeface="Arial Bold"/>
                <a:ea typeface="Arial Bold"/>
                <a:cs typeface="Arial Bold"/>
                <a:sym typeface="Arial Bold"/>
              </a:rPr>
              <a:t>Elder Justice Shelter Initiative E-referral Solution</a:t>
            </a:r>
          </a:p>
        </p:txBody>
      </p:sp>
      <p:sp>
        <p:nvSpPr>
          <p:cNvPr id="19" name="Content Placeholder 18">
            <a:extLst>
              <a:ext uri="{FF2B5EF4-FFF2-40B4-BE49-F238E27FC236}">
                <a16:creationId xmlns:a16="http://schemas.microsoft.com/office/drawing/2014/main" id="{61A8B9C2-DA69-1F95-6D0F-0065D874C3DB}"/>
              </a:ext>
            </a:extLst>
          </p:cNvPr>
          <p:cNvSpPr>
            <a:spLocks noGrp="1"/>
          </p:cNvSpPr>
          <p:nvPr>
            <p:ph idx="1"/>
          </p:nvPr>
        </p:nvSpPr>
        <p:spPr>
          <a:xfrm>
            <a:off x="533400" y="2400302"/>
            <a:ext cx="6400800" cy="5867398"/>
          </a:xfrm>
        </p:spPr>
        <p:txBody>
          <a:bodyPr>
            <a:normAutofit/>
          </a:bodyPr>
          <a:lstStyle/>
          <a:p>
            <a:r>
              <a:rPr lang="en-US" dirty="0">
                <a:solidFill>
                  <a:schemeClr val="bg1"/>
                </a:solidFill>
              </a:rPr>
              <a:t>Meets VITA security requirements</a:t>
            </a:r>
          </a:p>
          <a:p>
            <a:r>
              <a:rPr lang="en-US" dirty="0">
                <a:solidFill>
                  <a:schemeClr val="bg1"/>
                </a:solidFill>
              </a:rPr>
              <a:t>Data fields drawn from Direct Connect</a:t>
            </a:r>
          </a:p>
          <a:p>
            <a:r>
              <a:rPr lang="en-US" dirty="0">
                <a:solidFill>
                  <a:schemeClr val="bg1"/>
                </a:solidFill>
              </a:rPr>
              <a:t>Hidden URL for controlled access</a:t>
            </a:r>
          </a:p>
          <a:p>
            <a:r>
              <a:rPr lang="en-US" dirty="0">
                <a:solidFill>
                  <a:schemeClr val="bg1"/>
                </a:solidFill>
              </a:rPr>
              <a:t>Captcha for security</a:t>
            </a:r>
          </a:p>
          <a:p>
            <a:r>
              <a:rPr lang="en-US" dirty="0">
                <a:solidFill>
                  <a:schemeClr val="bg1"/>
                </a:solidFill>
              </a:rPr>
              <a:t>Text cues to support workflow</a:t>
            </a:r>
          </a:p>
          <a:p>
            <a:r>
              <a:rPr lang="en-US" dirty="0">
                <a:solidFill>
                  <a:schemeClr val="bg1"/>
                </a:solidFill>
              </a:rPr>
              <a:t>Appends directly to Peer Place notes</a:t>
            </a:r>
          </a:p>
          <a:p>
            <a:endParaRPr lang="en-US" dirty="0">
              <a:solidFill>
                <a:schemeClr val="bg1"/>
              </a:solidFill>
            </a:endParaRPr>
          </a:p>
        </p:txBody>
      </p:sp>
      <p:pic>
        <p:nvPicPr>
          <p:cNvPr id="13" name="Picture 12" descr="Image of Elder Justice Referral online form &#10;The title is Request Assistance assitance and provides required data fields of the person's contact information and the contact information of the referrer's contact information">
            <a:extLst>
              <a:ext uri="{FF2B5EF4-FFF2-40B4-BE49-F238E27FC236}">
                <a16:creationId xmlns:a16="http://schemas.microsoft.com/office/drawing/2014/main" id="{1F1B5311-022C-13A6-5E6D-56E5C6A49C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77858" y="2400301"/>
            <a:ext cx="10852912" cy="5867399"/>
          </a:xfrm>
          <a:prstGeom prst="rect">
            <a:avLst/>
          </a:prstGeom>
        </p:spPr>
      </p:pic>
    </p:spTree>
    <p:extLst>
      <p:ext uri="{BB962C8B-B14F-4D97-AF65-F5344CB8AC3E}">
        <p14:creationId xmlns:p14="http://schemas.microsoft.com/office/powerpoint/2010/main" val="1591029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FD14058-7AD6-CD04-3C82-7919879560C4}"/>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396EB0ED-15D1-ADEF-1D4A-9D352A646BDF}"/>
              </a:ex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4" name="Freeform 4">
              <a:extLst>
                <a:ext uri="{FF2B5EF4-FFF2-40B4-BE49-F238E27FC236}">
                  <a16:creationId xmlns:a16="http://schemas.microsoft.com/office/drawing/2014/main" id="{7E6A8B07-E48C-B0D2-A971-8FA4774784B2}"/>
                </a:ext>
              </a:extLst>
            </p:cNvPr>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5" name="TextBox 5">
              <a:extLst>
                <a:ext uri="{FF2B5EF4-FFF2-40B4-BE49-F238E27FC236}">
                  <a16:creationId xmlns:a16="http://schemas.microsoft.com/office/drawing/2014/main" id="{DC37F485-8127-BDBD-3304-6C84803A1CFF}"/>
                </a:ext>
              </a:extLst>
            </p:cNvPr>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3D6E4EF1-CC2B-E8CC-F0B6-14ACCD6FB3EE}"/>
              </a:ext>
              <a:ext uri="{C183D7F6-B498-43B3-948B-1728B52AA6E4}">
                <adec:decorative xmlns:adec="http://schemas.microsoft.com/office/drawing/2017/decorative" val="1"/>
              </a:ext>
            </a:extLst>
          </p:cNvPr>
          <p:cNvGrpSpPr/>
          <p:nvPr/>
        </p:nvGrpSpPr>
        <p:grpSpPr>
          <a:xfrm>
            <a:off x="0" y="7904034"/>
            <a:ext cx="18288000" cy="1966035"/>
            <a:chOff x="0" y="0"/>
            <a:chExt cx="4816593" cy="517803"/>
          </a:xfrm>
        </p:grpSpPr>
        <p:sp>
          <p:nvSpPr>
            <p:cNvPr id="7" name="Freeform 7">
              <a:extLst>
                <a:ext uri="{FF2B5EF4-FFF2-40B4-BE49-F238E27FC236}">
                  <a16:creationId xmlns:a16="http://schemas.microsoft.com/office/drawing/2014/main" id="{31C586DC-A4CB-5AFB-F3A0-E9D0934EFEF8}"/>
                </a:ext>
              </a:extLst>
            </p:cNvPr>
            <p:cNvSpPr/>
            <p:nvPr/>
          </p:nvSpPr>
          <p:spPr>
            <a:xfrm>
              <a:off x="0" y="0"/>
              <a:ext cx="4816592" cy="517803"/>
            </a:xfrm>
            <a:custGeom>
              <a:avLst/>
              <a:gdLst/>
              <a:ahLst/>
              <a:cxnLst/>
              <a:rect l="l" t="t" r="r" b="b"/>
              <a:pathLst>
                <a:path w="4816592" h="517803">
                  <a:moveTo>
                    <a:pt x="0" y="0"/>
                  </a:moveTo>
                  <a:lnTo>
                    <a:pt x="4816592" y="0"/>
                  </a:lnTo>
                  <a:lnTo>
                    <a:pt x="4816592" y="517803"/>
                  </a:lnTo>
                  <a:lnTo>
                    <a:pt x="0" y="517803"/>
                  </a:lnTo>
                  <a:close/>
                </a:path>
              </a:pathLst>
            </a:custGeom>
            <a:solidFill>
              <a:srgbClr val="FFFFFF"/>
            </a:solidFill>
          </p:spPr>
          <p:txBody>
            <a:bodyPr/>
            <a:lstStyle/>
            <a:p>
              <a:endParaRPr lang="en-US"/>
            </a:p>
          </p:txBody>
        </p:sp>
        <p:sp>
          <p:nvSpPr>
            <p:cNvPr id="8" name="TextBox 8">
              <a:extLst>
                <a:ext uri="{FF2B5EF4-FFF2-40B4-BE49-F238E27FC236}">
                  <a16:creationId xmlns:a16="http://schemas.microsoft.com/office/drawing/2014/main" id="{79F22C91-9BC0-A6E9-A7F3-CF5FE5E1A89E}"/>
                </a:ext>
              </a:extLst>
            </p:cNvPr>
            <p:cNvSpPr txBox="1"/>
            <p:nvPr/>
          </p:nvSpPr>
          <p:spPr>
            <a:xfrm>
              <a:off x="0" y="-38100"/>
              <a:ext cx="4816593" cy="555903"/>
            </a:xfrm>
            <a:prstGeom prst="rect">
              <a:avLst/>
            </a:prstGeom>
          </p:spPr>
          <p:txBody>
            <a:bodyPr lIns="50800" tIns="50800" rIns="50800" bIns="50800" rtlCol="0" anchor="ctr"/>
            <a:lstStyle/>
            <a:p>
              <a:pPr algn="ctr">
                <a:lnSpc>
                  <a:spcPts val="2659"/>
                </a:lnSpc>
              </a:pPr>
              <a:r>
                <a:rPr lang="en-US" sz="1899">
                  <a:solidFill>
                    <a:srgbClr val="FFFFFF"/>
                  </a:solidFill>
                  <a:latin typeface="Canva Sans"/>
                  <a:ea typeface="Canva Sans"/>
                  <a:cs typeface="Canva Sans"/>
                  <a:sym typeface="Canva Sans"/>
                </a:rPr>
                <a:t>ppP</a:t>
              </a:r>
            </a:p>
          </p:txBody>
        </p:sp>
      </p:grpSp>
      <p:sp>
        <p:nvSpPr>
          <p:cNvPr id="9" name="Freeform 9">
            <a:extLst>
              <a:ext uri="{FF2B5EF4-FFF2-40B4-BE49-F238E27FC236}">
                <a16:creationId xmlns:a16="http://schemas.microsoft.com/office/drawing/2014/main" id="{7C012EB5-30A9-8CB7-E929-57056DDC86F4}"/>
              </a:ext>
              <a:ext uri="{C183D7F6-B498-43B3-948B-1728B52AA6E4}">
                <adec:decorative xmlns:adec="http://schemas.microsoft.com/office/drawing/2017/decorative" val="1"/>
              </a:ext>
            </a:extLst>
          </p:cNvPr>
          <p:cNvSpPr/>
          <p:nvPr/>
        </p:nvSpPr>
        <p:spPr>
          <a:xfrm>
            <a:off x="0" y="7904034"/>
            <a:ext cx="18288000" cy="2348676"/>
          </a:xfrm>
          <a:custGeom>
            <a:avLst/>
            <a:gdLst/>
            <a:ahLst/>
            <a:cxnLst/>
            <a:rect l="l" t="t" r="r" b="b"/>
            <a:pathLst>
              <a:path w="18288000" h="2348676">
                <a:moveTo>
                  <a:pt x="0" y="0"/>
                </a:moveTo>
                <a:lnTo>
                  <a:pt x="18288000" y="0"/>
                </a:lnTo>
                <a:lnTo>
                  <a:pt x="18288000" y="2348676"/>
                </a:lnTo>
                <a:lnTo>
                  <a:pt x="0" y="2348676"/>
                </a:lnTo>
                <a:lnTo>
                  <a:pt x="0" y="0"/>
                </a:lnTo>
                <a:close/>
              </a:path>
            </a:pathLst>
          </a:custGeom>
          <a:blipFill>
            <a:blip r:embed="rId3">
              <a:extLst>
                <a:ext uri="{28A0092B-C50C-407E-A947-70E740481C1C}">
                  <a14:useLocalDpi xmlns:a14="http://schemas.microsoft.com/office/drawing/2010/main"/>
                </a:ext>
              </a:extLst>
            </a:blip>
            <a:stretch>
              <a:fillRect/>
            </a:stretch>
          </a:blipFill>
        </p:spPr>
        <p:txBody>
          <a:bodyPr/>
          <a:lstStyle/>
          <a:p>
            <a:endParaRPr lang="en-US"/>
          </a:p>
        </p:txBody>
      </p:sp>
      <p:sp>
        <p:nvSpPr>
          <p:cNvPr id="10" name="TextBox 10">
            <a:extLst>
              <a:ext uri="{FF2B5EF4-FFF2-40B4-BE49-F238E27FC236}">
                <a16:creationId xmlns:a16="http://schemas.microsoft.com/office/drawing/2014/main" id="{A5B05730-470A-A01F-8C89-47E0B6F1B095}"/>
              </a:ext>
              <a:ext uri="{C183D7F6-B498-43B3-948B-1728B52AA6E4}">
                <adec:decorative xmlns:adec="http://schemas.microsoft.com/office/drawing/2017/decorative" val="1"/>
              </a:ext>
            </a:extLst>
          </p:cNvPr>
          <p:cNvSpPr txBox="1"/>
          <p:nvPr/>
        </p:nvSpPr>
        <p:spPr>
          <a:xfrm>
            <a:off x="0" y="8887460"/>
            <a:ext cx="18288000" cy="755017"/>
          </a:xfrm>
          <a:prstGeom prst="rect">
            <a:avLst/>
          </a:prstGeom>
        </p:spPr>
        <p:txBody>
          <a:bodyPr lIns="0" tIns="0" rIns="0" bIns="0" rtlCol="0" anchor="t">
            <a:spAutoFit/>
          </a:bodyPr>
          <a:lstStyle/>
          <a:p>
            <a:pPr algn="ctr">
              <a:lnSpc>
                <a:spcPts val="6159"/>
              </a:lnSpc>
              <a:spcBef>
                <a:spcPct val="0"/>
              </a:spcBef>
            </a:pPr>
            <a:r>
              <a:rPr lang="en-US" sz="4399" b="1">
                <a:solidFill>
                  <a:srgbClr val="000000"/>
                </a:solidFill>
                <a:latin typeface="Canva Sans Bold"/>
                <a:ea typeface="Canva Sans Bold"/>
                <a:cs typeface="Canva Sans Bold"/>
                <a:sym typeface="Canva Sans Bold"/>
              </a:rPr>
              <a:t>Planning District 15</a:t>
            </a:r>
          </a:p>
        </p:txBody>
      </p:sp>
      <p:sp>
        <p:nvSpPr>
          <p:cNvPr id="11" name="TextBox 11">
            <a:extLst>
              <a:ext uri="{FF2B5EF4-FFF2-40B4-BE49-F238E27FC236}">
                <a16:creationId xmlns:a16="http://schemas.microsoft.com/office/drawing/2014/main" id="{36683770-AF19-B8C6-34CB-8CCB2AE90290}"/>
              </a:ext>
            </a:extLst>
          </p:cNvPr>
          <p:cNvSpPr txBox="1"/>
          <p:nvPr/>
        </p:nvSpPr>
        <p:spPr>
          <a:xfrm>
            <a:off x="689729" y="819150"/>
            <a:ext cx="16908542" cy="952184"/>
          </a:xfrm>
          <a:prstGeom prst="rect">
            <a:avLst/>
          </a:prstGeom>
        </p:spPr>
        <p:txBody>
          <a:bodyPr lIns="0" tIns="0" rIns="0" bIns="0" rtlCol="0" anchor="t">
            <a:spAutoFit/>
          </a:bodyPr>
          <a:lstStyle/>
          <a:p>
            <a:pPr algn="l">
              <a:lnSpc>
                <a:spcPts val="7699"/>
              </a:lnSpc>
            </a:pPr>
            <a:r>
              <a:rPr lang="en-US" sz="5499" b="1" spc="-214" dirty="0">
                <a:solidFill>
                  <a:srgbClr val="FFFFFF"/>
                </a:solidFill>
                <a:latin typeface="Arial Bold"/>
                <a:ea typeface="Arial Bold"/>
                <a:cs typeface="Arial Bold"/>
                <a:sym typeface="Arial Bold"/>
              </a:rPr>
              <a:t>Elder Justice Shelter Initiative E-referral Form Detail</a:t>
            </a:r>
          </a:p>
        </p:txBody>
      </p:sp>
      <p:sp>
        <p:nvSpPr>
          <p:cNvPr id="19" name="Content Placeholder 18">
            <a:extLst>
              <a:ext uri="{FF2B5EF4-FFF2-40B4-BE49-F238E27FC236}">
                <a16:creationId xmlns:a16="http://schemas.microsoft.com/office/drawing/2014/main" id="{04A1E984-7CE9-F41F-29C6-A6CB469D44A1}"/>
              </a:ext>
            </a:extLst>
          </p:cNvPr>
          <p:cNvSpPr>
            <a:spLocks noGrp="1"/>
          </p:cNvSpPr>
          <p:nvPr>
            <p:ph type="title" idx="4294967295"/>
          </p:nvPr>
        </p:nvSpPr>
        <p:spPr>
          <a:xfrm>
            <a:off x="726600" y="2167748"/>
            <a:ext cx="12115800" cy="51435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chemeClr val="bg1"/>
                </a:solidFill>
                <a:effectLst/>
                <a:uLnTx/>
                <a:uFillTx/>
                <a:latin typeface="+mn-lt"/>
                <a:ea typeface="+mn-ea"/>
                <a:cs typeface="+mn-cs"/>
              </a:rPr>
              <a:t>Client Fields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First name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Last name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Address 1, 2 + City, State, Zip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Email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Phone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Birth date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Referring Case manager fields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First name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Last initial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Email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Phone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Short agency name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Medicaid/Medicare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Additional Information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700" b="0" i="0" u="none" strike="noStrike" kern="1200" cap="none" spc="0" normalizeH="0" baseline="0" noProof="0" dirty="0">
              <a:ln>
                <a:noFill/>
              </a:ln>
              <a:solidFill>
                <a:schemeClr val="bg1"/>
              </a:solidFill>
              <a:effectLst/>
              <a:uLnTx/>
              <a:uFillTx/>
              <a:latin typeface="+mn-lt"/>
              <a:ea typeface="+mn-ea"/>
              <a:cs typeface="+mn-cs"/>
            </a:endParaRPr>
          </a:p>
        </p:txBody>
      </p:sp>
      <p:pic>
        <p:nvPicPr>
          <p:cNvPr id="13" name="Picture 12" descr="Screenshot of the Elder Justice Referral online form">
            <a:extLst>
              <a:ext uri="{FF2B5EF4-FFF2-40B4-BE49-F238E27FC236}">
                <a16:creationId xmlns:a16="http://schemas.microsoft.com/office/drawing/2014/main" id="{95C8E448-B224-8307-5B55-4D73B1F655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77858" y="2400301"/>
            <a:ext cx="10852912" cy="5867399"/>
          </a:xfrm>
          <a:prstGeom prst="rect">
            <a:avLst/>
          </a:prstGeom>
        </p:spPr>
      </p:pic>
    </p:spTree>
    <p:extLst>
      <p:ext uri="{BB962C8B-B14F-4D97-AF65-F5344CB8AC3E}">
        <p14:creationId xmlns:p14="http://schemas.microsoft.com/office/powerpoint/2010/main" val="3820892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598FAC5-31E4-C3B0-A7F8-6120FB147A6C}"/>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9387F6B6-5376-6359-99B0-4B9672A7FEE3}"/>
              </a:ex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4" name="Freeform 4">
              <a:extLst>
                <a:ext uri="{FF2B5EF4-FFF2-40B4-BE49-F238E27FC236}">
                  <a16:creationId xmlns:a16="http://schemas.microsoft.com/office/drawing/2014/main" id="{405358E3-3E00-AFAC-84D3-99F25645DADF}"/>
                </a:ext>
              </a:extLst>
            </p:cNvPr>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5" name="TextBox 5">
              <a:extLst>
                <a:ext uri="{FF2B5EF4-FFF2-40B4-BE49-F238E27FC236}">
                  <a16:creationId xmlns:a16="http://schemas.microsoft.com/office/drawing/2014/main" id="{0E9CA5F6-872E-D021-1ACD-05A803A4859E}"/>
                </a:ext>
              </a:extLst>
            </p:cNvPr>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2DD4EED6-AE43-0EBE-6721-44A5E29F87D5}"/>
              </a:ext>
              <a:ext uri="{C183D7F6-B498-43B3-948B-1728B52AA6E4}">
                <adec:decorative xmlns:adec="http://schemas.microsoft.com/office/drawing/2017/decorative" val="1"/>
              </a:ext>
            </a:extLst>
          </p:cNvPr>
          <p:cNvGrpSpPr/>
          <p:nvPr/>
        </p:nvGrpSpPr>
        <p:grpSpPr>
          <a:xfrm>
            <a:off x="0" y="7904034"/>
            <a:ext cx="18288000" cy="1966035"/>
            <a:chOff x="0" y="0"/>
            <a:chExt cx="4816593" cy="517803"/>
          </a:xfrm>
        </p:grpSpPr>
        <p:sp>
          <p:nvSpPr>
            <p:cNvPr id="7" name="Freeform 7">
              <a:extLst>
                <a:ext uri="{FF2B5EF4-FFF2-40B4-BE49-F238E27FC236}">
                  <a16:creationId xmlns:a16="http://schemas.microsoft.com/office/drawing/2014/main" id="{69AEE941-5EA7-02DE-4422-2CE2A0F93B5C}"/>
                </a:ext>
              </a:extLst>
            </p:cNvPr>
            <p:cNvSpPr/>
            <p:nvPr/>
          </p:nvSpPr>
          <p:spPr>
            <a:xfrm>
              <a:off x="0" y="0"/>
              <a:ext cx="4816592" cy="517803"/>
            </a:xfrm>
            <a:custGeom>
              <a:avLst/>
              <a:gdLst/>
              <a:ahLst/>
              <a:cxnLst/>
              <a:rect l="l" t="t" r="r" b="b"/>
              <a:pathLst>
                <a:path w="4816592" h="517803">
                  <a:moveTo>
                    <a:pt x="0" y="0"/>
                  </a:moveTo>
                  <a:lnTo>
                    <a:pt x="4816592" y="0"/>
                  </a:lnTo>
                  <a:lnTo>
                    <a:pt x="4816592" y="517803"/>
                  </a:lnTo>
                  <a:lnTo>
                    <a:pt x="0" y="517803"/>
                  </a:lnTo>
                  <a:close/>
                </a:path>
              </a:pathLst>
            </a:custGeom>
            <a:solidFill>
              <a:srgbClr val="FFFFFF"/>
            </a:solidFill>
          </p:spPr>
          <p:txBody>
            <a:bodyPr/>
            <a:lstStyle/>
            <a:p>
              <a:endParaRPr lang="en-US"/>
            </a:p>
          </p:txBody>
        </p:sp>
        <p:sp>
          <p:nvSpPr>
            <p:cNvPr id="8" name="TextBox 8">
              <a:extLst>
                <a:ext uri="{FF2B5EF4-FFF2-40B4-BE49-F238E27FC236}">
                  <a16:creationId xmlns:a16="http://schemas.microsoft.com/office/drawing/2014/main" id="{2DADFD7A-B145-15E6-31DF-307C8BD29521}"/>
                </a:ext>
              </a:extLst>
            </p:cNvPr>
            <p:cNvSpPr txBox="1"/>
            <p:nvPr/>
          </p:nvSpPr>
          <p:spPr>
            <a:xfrm>
              <a:off x="0" y="-38100"/>
              <a:ext cx="4816593" cy="555903"/>
            </a:xfrm>
            <a:prstGeom prst="rect">
              <a:avLst/>
            </a:prstGeom>
          </p:spPr>
          <p:txBody>
            <a:bodyPr lIns="50800" tIns="50800" rIns="50800" bIns="50800" rtlCol="0" anchor="ctr"/>
            <a:lstStyle/>
            <a:p>
              <a:pPr algn="ctr">
                <a:lnSpc>
                  <a:spcPts val="2659"/>
                </a:lnSpc>
              </a:pPr>
              <a:r>
                <a:rPr lang="en-US" sz="1899">
                  <a:solidFill>
                    <a:srgbClr val="FFFFFF"/>
                  </a:solidFill>
                  <a:latin typeface="Canva Sans"/>
                  <a:ea typeface="Canva Sans"/>
                  <a:cs typeface="Canva Sans"/>
                  <a:sym typeface="Canva Sans"/>
                </a:rPr>
                <a:t>ppP</a:t>
              </a:r>
            </a:p>
          </p:txBody>
        </p:sp>
      </p:grpSp>
      <p:sp>
        <p:nvSpPr>
          <p:cNvPr id="9" name="Freeform 9">
            <a:extLst>
              <a:ext uri="{FF2B5EF4-FFF2-40B4-BE49-F238E27FC236}">
                <a16:creationId xmlns:a16="http://schemas.microsoft.com/office/drawing/2014/main" id="{1F77314B-74D2-5741-C3DC-B3F660882477}"/>
              </a:ext>
              <a:ext uri="{C183D7F6-B498-43B3-948B-1728B52AA6E4}">
                <adec:decorative xmlns:adec="http://schemas.microsoft.com/office/drawing/2017/decorative" val="1"/>
              </a:ext>
            </a:extLst>
          </p:cNvPr>
          <p:cNvSpPr/>
          <p:nvPr/>
        </p:nvSpPr>
        <p:spPr>
          <a:xfrm>
            <a:off x="0" y="7904034"/>
            <a:ext cx="18288000" cy="2348676"/>
          </a:xfrm>
          <a:custGeom>
            <a:avLst/>
            <a:gdLst/>
            <a:ahLst/>
            <a:cxnLst/>
            <a:rect l="l" t="t" r="r" b="b"/>
            <a:pathLst>
              <a:path w="18288000" h="2348676">
                <a:moveTo>
                  <a:pt x="0" y="0"/>
                </a:moveTo>
                <a:lnTo>
                  <a:pt x="18288000" y="0"/>
                </a:lnTo>
                <a:lnTo>
                  <a:pt x="18288000" y="2348676"/>
                </a:lnTo>
                <a:lnTo>
                  <a:pt x="0" y="2348676"/>
                </a:lnTo>
                <a:lnTo>
                  <a:pt x="0" y="0"/>
                </a:lnTo>
                <a:close/>
              </a:path>
            </a:pathLst>
          </a:custGeom>
          <a:blipFill>
            <a:blip r:embed="rId3">
              <a:extLst>
                <a:ext uri="{28A0092B-C50C-407E-A947-70E740481C1C}">
                  <a14:useLocalDpi xmlns:a14="http://schemas.microsoft.com/office/drawing/2010/main"/>
                </a:ext>
              </a:extLst>
            </a:blip>
            <a:stretch>
              <a:fillRect/>
            </a:stretch>
          </a:blipFill>
        </p:spPr>
        <p:txBody>
          <a:bodyPr/>
          <a:lstStyle/>
          <a:p>
            <a:endParaRPr lang="en-US"/>
          </a:p>
        </p:txBody>
      </p:sp>
      <p:sp>
        <p:nvSpPr>
          <p:cNvPr id="10" name="TextBox 10">
            <a:extLst>
              <a:ext uri="{FF2B5EF4-FFF2-40B4-BE49-F238E27FC236}">
                <a16:creationId xmlns:a16="http://schemas.microsoft.com/office/drawing/2014/main" id="{1C283F45-628E-D764-83EE-8B625609EF92}"/>
              </a:ext>
              <a:ext uri="{C183D7F6-B498-43B3-948B-1728B52AA6E4}">
                <adec:decorative xmlns:adec="http://schemas.microsoft.com/office/drawing/2017/decorative" val="1"/>
              </a:ext>
            </a:extLst>
          </p:cNvPr>
          <p:cNvSpPr txBox="1"/>
          <p:nvPr/>
        </p:nvSpPr>
        <p:spPr>
          <a:xfrm>
            <a:off x="0" y="8887460"/>
            <a:ext cx="18288000" cy="755017"/>
          </a:xfrm>
          <a:prstGeom prst="rect">
            <a:avLst/>
          </a:prstGeom>
        </p:spPr>
        <p:txBody>
          <a:bodyPr lIns="0" tIns="0" rIns="0" bIns="0" rtlCol="0" anchor="t">
            <a:spAutoFit/>
          </a:bodyPr>
          <a:lstStyle/>
          <a:p>
            <a:pPr algn="ctr">
              <a:lnSpc>
                <a:spcPts val="6159"/>
              </a:lnSpc>
              <a:spcBef>
                <a:spcPct val="0"/>
              </a:spcBef>
            </a:pPr>
            <a:r>
              <a:rPr lang="en-US" sz="4399" b="1">
                <a:solidFill>
                  <a:srgbClr val="000000"/>
                </a:solidFill>
                <a:latin typeface="Canva Sans Bold"/>
                <a:ea typeface="Canva Sans Bold"/>
                <a:cs typeface="Canva Sans Bold"/>
                <a:sym typeface="Canva Sans Bold"/>
              </a:rPr>
              <a:t>Planning District 15</a:t>
            </a:r>
          </a:p>
        </p:txBody>
      </p:sp>
      <p:sp>
        <p:nvSpPr>
          <p:cNvPr id="11" name="TextBox 11">
            <a:extLst>
              <a:ext uri="{FF2B5EF4-FFF2-40B4-BE49-F238E27FC236}">
                <a16:creationId xmlns:a16="http://schemas.microsoft.com/office/drawing/2014/main" id="{705A3BFD-9B4E-F07E-097A-3C43D4601585}"/>
              </a:ext>
            </a:extLst>
          </p:cNvPr>
          <p:cNvSpPr txBox="1"/>
          <p:nvPr/>
        </p:nvSpPr>
        <p:spPr>
          <a:xfrm>
            <a:off x="689729" y="819150"/>
            <a:ext cx="16908542" cy="952184"/>
          </a:xfrm>
          <a:prstGeom prst="rect">
            <a:avLst/>
          </a:prstGeom>
        </p:spPr>
        <p:txBody>
          <a:bodyPr lIns="0" tIns="0" rIns="0" bIns="0" rtlCol="0" anchor="t">
            <a:spAutoFit/>
          </a:bodyPr>
          <a:lstStyle/>
          <a:p>
            <a:pPr algn="l">
              <a:lnSpc>
                <a:spcPts val="7699"/>
              </a:lnSpc>
            </a:pPr>
            <a:r>
              <a:rPr lang="en-US" sz="5499" b="1" spc="-214" dirty="0">
                <a:solidFill>
                  <a:srgbClr val="FFFFFF"/>
                </a:solidFill>
                <a:latin typeface="Arial Bold"/>
                <a:ea typeface="Arial Bold"/>
                <a:cs typeface="Arial Bold"/>
                <a:sym typeface="Arial Bold"/>
              </a:rPr>
              <a:t>Elder Justice Shelter Initiative E-referral in Peer Place</a:t>
            </a:r>
          </a:p>
        </p:txBody>
      </p:sp>
      <p:sp>
        <p:nvSpPr>
          <p:cNvPr id="19" name="Content Placeholder 18">
            <a:extLst>
              <a:ext uri="{FF2B5EF4-FFF2-40B4-BE49-F238E27FC236}">
                <a16:creationId xmlns:a16="http://schemas.microsoft.com/office/drawing/2014/main" id="{EBD63BEA-E050-E058-C38A-D0B6451C7CB5}"/>
              </a:ext>
            </a:extLst>
          </p:cNvPr>
          <p:cNvSpPr>
            <a:spLocks noGrp="1"/>
          </p:cNvSpPr>
          <p:nvPr>
            <p:ph type="title" idx="4294967295"/>
          </p:nvPr>
        </p:nvSpPr>
        <p:spPr>
          <a:xfrm>
            <a:off x="1066800" y="7870825"/>
            <a:ext cx="15544800" cy="7540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300" b="0" i="0" u="none" strike="noStrike" kern="1200" cap="none" spc="0" normalizeH="0" baseline="0" noProof="0" dirty="0">
                <a:ln>
                  <a:noFill/>
                </a:ln>
                <a:solidFill>
                  <a:schemeClr val="bg1"/>
                </a:solidFill>
                <a:effectLst/>
                <a:uLnTx/>
                <a:uFillTx/>
                <a:latin typeface="+mn-lt"/>
                <a:ea typeface="+mn-ea"/>
                <a:cs typeface="+mn-cs"/>
              </a:rPr>
              <a:t>Arrives in PP queue as a web referral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96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TextBox 1">
            <a:extLst>
              <a:ext uri="{FF2B5EF4-FFF2-40B4-BE49-F238E27FC236}">
                <a16:creationId xmlns:a16="http://schemas.microsoft.com/office/drawing/2014/main" id="{E770C8BB-FF53-8C8E-F7D4-8EEFD7D64B8C}"/>
              </a:ext>
            </a:extLst>
          </p:cNvPr>
          <p:cNvSpPr txBox="1"/>
          <p:nvPr/>
        </p:nvSpPr>
        <p:spPr>
          <a:xfrm>
            <a:off x="2000767" y="3011246"/>
            <a:ext cx="923676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Bold"/>
                <a:ea typeface="Calibri"/>
                <a:cs typeface="Arial Bold"/>
              </a:rPr>
              <a:t>*Please note: this presentation and the slide included screenshots of PeerPlace, the DARS client management system, that is used by Area Agencies on Aging and NWD Partners. These screenshots have been removed to comply with PeerPlace's policy that the proprietary technology is not shared with external audiences. </a:t>
            </a:r>
          </a:p>
        </p:txBody>
      </p:sp>
    </p:spTree>
    <p:extLst>
      <p:ext uri="{BB962C8B-B14F-4D97-AF65-F5344CB8AC3E}">
        <p14:creationId xmlns:p14="http://schemas.microsoft.com/office/powerpoint/2010/main" val="2219320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BB8EB2E-419C-6763-C133-03B8A9737D2F}"/>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1BFD4B15-B047-AFD3-39C9-3FC13C4D0118}"/>
              </a:ex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4" name="Freeform 4">
              <a:extLst>
                <a:ext uri="{FF2B5EF4-FFF2-40B4-BE49-F238E27FC236}">
                  <a16:creationId xmlns:a16="http://schemas.microsoft.com/office/drawing/2014/main" id="{70F601EA-ACA6-DFAE-C154-3CD4FE9C4002}"/>
                </a:ext>
              </a:extLst>
            </p:cNvPr>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5" name="TextBox 5">
              <a:extLst>
                <a:ext uri="{FF2B5EF4-FFF2-40B4-BE49-F238E27FC236}">
                  <a16:creationId xmlns:a16="http://schemas.microsoft.com/office/drawing/2014/main" id="{D414FB3A-928B-A27A-1423-5DD08072AF81}"/>
                </a:ext>
              </a:extLst>
            </p:cNvPr>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E95CB203-97B0-1E6D-51D0-C5B5FC324BF0}"/>
              </a:ext>
              <a:ext uri="{C183D7F6-B498-43B3-948B-1728B52AA6E4}">
                <adec:decorative xmlns:adec="http://schemas.microsoft.com/office/drawing/2017/decorative" val="1"/>
              </a:ext>
            </a:extLst>
          </p:cNvPr>
          <p:cNvGrpSpPr/>
          <p:nvPr/>
        </p:nvGrpSpPr>
        <p:grpSpPr>
          <a:xfrm>
            <a:off x="0" y="7904034"/>
            <a:ext cx="18288000" cy="1966035"/>
            <a:chOff x="0" y="0"/>
            <a:chExt cx="4816593" cy="517803"/>
          </a:xfrm>
        </p:grpSpPr>
        <p:sp>
          <p:nvSpPr>
            <p:cNvPr id="7" name="Freeform 7">
              <a:extLst>
                <a:ext uri="{FF2B5EF4-FFF2-40B4-BE49-F238E27FC236}">
                  <a16:creationId xmlns:a16="http://schemas.microsoft.com/office/drawing/2014/main" id="{FB446ECD-9657-0CB9-D94B-66C705BF65D6}"/>
                </a:ext>
              </a:extLst>
            </p:cNvPr>
            <p:cNvSpPr/>
            <p:nvPr/>
          </p:nvSpPr>
          <p:spPr>
            <a:xfrm>
              <a:off x="0" y="0"/>
              <a:ext cx="4816592" cy="517803"/>
            </a:xfrm>
            <a:custGeom>
              <a:avLst/>
              <a:gdLst/>
              <a:ahLst/>
              <a:cxnLst/>
              <a:rect l="l" t="t" r="r" b="b"/>
              <a:pathLst>
                <a:path w="4816592" h="517803">
                  <a:moveTo>
                    <a:pt x="0" y="0"/>
                  </a:moveTo>
                  <a:lnTo>
                    <a:pt x="4816592" y="0"/>
                  </a:lnTo>
                  <a:lnTo>
                    <a:pt x="4816592" y="517803"/>
                  </a:lnTo>
                  <a:lnTo>
                    <a:pt x="0" y="517803"/>
                  </a:lnTo>
                  <a:close/>
                </a:path>
              </a:pathLst>
            </a:custGeom>
            <a:solidFill>
              <a:srgbClr val="FFFFFF"/>
            </a:solidFill>
          </p:spPr>
          <p:txBody>
            <a:bodyPr/>
            <a:lstStyle/>
            <a:p>
              <a:endParaRPr lang="en-US"/>
            </a:p>
          </p:txBody>
        </p:sp>
        <p:sp>
          <p:nvSpPr>
            <p:cNvPr id="8" name="TextBox 8">
              <a:extLst>
                <a:ext uri="{FF2B5EF4-FFF2-40B4-BE49-F238E27FC236}">
                  <a16:creationId xmlns:a16="http://schemas.microsoft.com/office/drawing/2014/main" id="{2B9B1FAE-4205-952B-FDD6-B3D2CDC6D572}"/>
                </a:ext>
              </a:extLst>
            </p:cNvPr>
            <p:cNvSpPr txBox="1"/>
            <p:nvPr/>
          </p:nvSpPr>
          <p:spPr>
            <a:xfrm>
              <a:off x="0" y="-38100"/>
              <a:ext cx="4816593" cy="555903"/>
            </a:xfrm>
            <a:prstGeom prst="rect">
              <a:avLst/>
            </a:prstGeom>
          </p:spPr>
          <p:txBody>
            <a:bodyPr lIns="50800" tIns="50800" rIns="50800" bIns="50800" rtlCol="0" anchor="ctr"/>
            <a:lstStyle/>
            <a:p>
              <a:pPr algn="ctr">
                <a:lnSpc>
                  <a:spcPts val="2659"/>
                </a:lnSpc>
              </a:pPr>
              <a:r>
                <a:rPr lang="en-US" sz="1899">
                  <a:solidFill>
                    <a:srgbClr val="FFFFFF"/>
                  </a:solidFill>
                  <a:latin typeface="Canva Sans"/>
                  <a:ea typeface="Canva Sans"/>
                  <a:cs typeface="Canva Sans"/>
                  <a:sym typeface="Canva Sans"/>
                </a:rPr>
                <a:t>ppP</a:t>
              </a:r>
            </a:p>
          </p:txBody>
        </p:sp>
      </p:grpSp>
      <p:sp>
        <p:nvSpPr>
          <p:cNvPr id="9" name="Freeform 9">
            <a:extLst>
              <a:ext uri="{FF2B5EF4-FFF2-40B4-BE49-F238E27FC236}">
                <a16:creationId xmlns:a16="http://schemas.microsoft.com/office/drawing/2014/main" id="{CFB50C00-6E5C-5A98-42A8-4F29F76AF3DC}"/>
              </a:ext>
              <a:ext uri="{C183D7F6-B498-43B3-948B-1728B52AA6E4}">
                <adec:decorative xmlns:adec="http://schemas.microsoft.com/office/drawing/2017/decorative" val="1"/>
              </a:ext>
            </a:extLst>
          </p:cNvPr>
          <p:cNvSpPr/>
          <p:nvPr/>
        </p:nvSpPr>
        <p:spPr>
          <a:xfrm>
            <a:off x="0" y="7904034"/>
            <a:ext cx="18288000" cy="2348676"/>
          </a:xfrm>
          <a:custGeom>
            <a:avLst/>
            <a:gdLst/>
            <a:ahLst/>
            <a:cxnLst/>
            <a:rect l="l" t="t" r="r" b="b"/>
            <a:pathLst>
              <a:path w="18288000" h="2348676">
                <a:moveTo>
                  <a:pt x="0" y="0"/>
                </a:moveTo>
                <a:lnTo>
                  <a:pt x="18288000" y="0"/>
                </a:lnTo>
                <a:lnTo>
                  <a:pt x="18288000" y="2348676"/>
                </a:lnTo>
                <a:lnTo>
                  <a:pt x="0" y="2348676"/>
                </a:lnTo>
                <a:lnTo>
                  <a:pt x="0" y="0"/>
                </a:lnTo>
                <a:close/>
              </a:path>
            </a:pathLst>
          </a:custGeom>
          <a:blipFill>
            <a:blip r:embed="rId3">
              <a:extLst>
                <a:ext uri="{28A0092B-C50C-407E-A947-70E740481C1C}">
                  <a14:useLocalDpi xmlns:a14="http://schemas.microsoft.com/office/drawing/2010/main"/>
                </a:ext>
              </a:extLst>
            </a:blip>
            <a:stretch>
              <a:fillRect/>
            </a:stretch>
          </a:blipFill>
        </p:spPr>
        <p:txBody>
          <a:bodyPr/>
          <a:lstStyle/>
          <a:p>
            <a:endParaRPr lang="en-US"/>
          </a:p>
        </p:txBody>
      </p:sp>
      <p:sp>
        <p:nvSpPr>
          <p:cNvPr id="2" name="Title 1">
            <a:extLst>
              <a:ext uri="{FF2B5EF4-FFF2-40B4-BE49-F238E27FC236}">
                <a16:creationId xmlns:a16="http://schemas.microsoft.com/office/drawing/2014/main" id="{E3472E1D-0A5A-B471-017B-00F377C02C39}"/>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US" dirty="0"/>
              <a:t>E-referral detail view</a:t>
            </a:r>
          </a:p>
        </p:txBody>
      </p:sp>
      <p:sp>
        <p:nvSpPr>
          <p:cNvPr id="10" name="TextBox 10">
            <a:extLst>
              <a:ext uri="{FF2B5EF4-FFF2-40B4-BE49-F238E27FC236}">
                <a16:creationId xmlns:a16="http://schemas.microsoft.com/office/drawing/2014/main" id="{058E0AB3-D60A-CA26-E10F-060224930E89}"/>
              </a:ext>
              <a:ext uri="{C183D7F6-B498-43B3-948B-1728B52AA6E4}">
                <adec:decorative xmlns:adec="http://schemas.microsoft.com/office/drawing/2017/decorative" val="1"/>
              </a:ext>
            </a:extLst>
          </p:cNvPr>
          <p:cNvSpPr txBox="1"/>
          <p:nvPr/>
        </p:nvSpPr>
        <p:spPr>
          <a:xfrm>
            <a:off x="0" y="8887460"/>
            <a:ext cx="18288000" cy="755017"/>
          </a:xfrm>
          <a:prstGeom prst="rect">
            <a:avLst/>
          </a:prstGeom>
        </p:spPr>
        <p:txBody>
          <a:bodyPr lIns="0" tIns="0" rIns="0" bIns="0" rtlCol="0" anchor="t">
            <a:spAutoFit/>
          </a:bodyPr>
          <a:lstStyle/>
          <a:p>
            <a:pPr algn="ctr">
              <a:lnSpc>
                <a:spcPts val="6159"/>
              </a:lnSpc>
              <a:spcBef>
                <a:spcPct val="0"/>
              </a:spcBef>
            </a:pPr>
            <a:r>
              <a:rPr lang="en-US" sz="4399" b="1">
                <a:solidFill>
                  <a:srgbClr val="000000"/>
                </a:solidFill>
                <a:latin typeface="Canva Sans Bold"/>
                <a:ea typeface="Canva Sans Bold"/>
                <a:cs typeface="Canva Sans Bold"/>
                <a:sym typeface="Canva Sans Bold"/>
              </a:rPr>
              <a:t>Planning District 15</a:t>
            </a:r>
          </a:p>
        </p:txBody>
      </p:sp>
      <p:sp>
        <p:nvSpPr>
          <p:cNvPr id="11" name="TextBox 11">
            <a:extLst>
              <a:ext uri="{FF2B5EF4-FFF2-40B4-BE49-F238E27FC236}">
                <a16:creationId xmlns:a16="http://schemas.microsoft.com/office/drawing/2014/main" id="{F80E934E-3B37-775C-96F4-B18C314BCF3B}"/>
              </a:ext>
            </a:extLst>
          </p:cNvPr>
          <p:cNvSpPr txBox="1"/>
          <p:nvPr/>
        </p:nvSpPr>
        <p:spPr>
          <a:xfrm>
            <a:off x="689729" y="819150"/>
            <a:ext cx="16908542" cy="952184"/>
          </a:xfrm>
          <a:prstGeom prst="rect">
            <a:avLst/>
          </a:prstGeom>
        </p:spPr>
        <p:txBody>
          <a:bodyPr lIns="0" tIns="0" rIns="0" bIns="0" rtlCol="0" anchor="t">
            <a:spAutoFit/>
          </a:bodyPr>
          <a:lstStyle/>
          <a:p>
            <a:pPr algn="l">
              <a:lnSpc>
                <a:spcPts val="7699"/>
              </a:lnSpc>
            </a:pPr>
            <a:r>
              <a:rPr lang="en-US" sz="5499" b="1" spc="-214" dirty="0">
                <a:solidFill>
                  <a:srgbClr val="FFFFFF"/>
                </a:solidFill>
                <a:latin typeface="Arial Bold"/>
                <a:ea typeface="Arial Bold"/>
                <a:cs typeface="Arial Bold"/>
                <a:sym typeface="Arial Bold"/>
              </a:rPr>
              <a:t>Elder Justice Shelter Initiative E-referral Detail View</a:t>
            </a:r>
          </a:p>
        </p:txBody>
      </p:sp>
      <p:sp>
        <p:nvSpPr>
          <p:cNvPr id="19" name="Content Placeholder 18">
            <a:extLst>
              <a:ext uri="{FF2B5EF4-FFF2-40B4-BE49-F238E27FC236}">
                <a16:creationId xmlns:a16="http://schemas.microsoft.com/office/drawing/2014/main" id="{9CC0CF2C-FBE9-0D6F-FEFF-2B35D627F6E3}"/>
              </a:ext>
            </a:extLst>
          </p:cNvPr>
          <p:cNvSpPr>
            <a:spLocks noGrp="1"/>
          </p:cNvSpPr>
          <p:nvPr>
            <p:ph idx="1"/>
          </p:nvPr>
        </p:nvSpPr>
        <p:spPr>
          <a:xfrm>
            <a:off x="1143000" y="8018239"/>
            <a:ext cx="14782800" cy="755017"/>
          </a:xfrm>
        </p:spPr>
        <p:txBody>
          <a:bodyPr>
            <a:normAutofit fontScale="4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600" b="0" i="0" u="none" strike="noStrike" kern="1200" cap="none" spc="0" normalizeH="0" baseline="0" noProof="0" dirty="0">
                <a:ln>
                  <a:noFill/>
                </a:ln>
                <a:solidFill>
                  <a:schemeClr val="bg1"/>
                </a:solidFill>
                <a:effectLst/>
                <a:uLnTx/>
                <a:uFillTx/>
                <a:latin typeface="+mn-lt"/>
                <a:ea typeface="+mn-ea"/>
                <a:cs typeface="+mn-cs"/>
              </a:rPr>
              <a:t>Intake reviews, checks for duplicate, assigns to care coordinator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96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TextBox 12">
            <a:extLst>
              <a:ext uri="{FF2B5EF4-FFF2-40B4-BE49-F238E27FC236}">
                <a16:creationId xmlns:a16="http://schemas.microsoft.com/office/drawing/2014/main" id="{11C6E330-FF3D-ADD7-8408-21C7AE6DC45E}"/>
              </a:ext>
            </a:extLst>
          </p:cNvPr>
          <p:cNvSpPr txBox="1"/>
          <p:nvPr/>
        </p:nvSpPr>
        <p:spPr>
          <a:xfrm>
            <a:off x="2000767" y="3011246"/>
            <a:ext cx="923676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Arial Bold"/>
                <a:ea typeface="Calibri"/>
                <a:cs typeface="Arial Bold"/>
              </a:rPr>
              <a:t>*Please note: this presentation and the slide included screenshots of PeerPlace, the DARS client management system, that is used by Area Agencies on Aging and NWD Partners. These screenshots have been removed to comply with PeerPlace's policy that the proprietary technology is not shared with external audiences. </a:t>
            </a:r>
          </a:p>
        </p:txBody>
      </p:sp>
    </p:spTree>
    <p:extLst>
      <p:ext uri="{BB962C8B-B14F-4D97-AF65-F5344CB8AC3E}">
        <p14:creationId xmlns:p14="http://schemas.microsoft.com/office/powerpoint/2010/main" val="106918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27B9CBD-7CA9-9CB5-A492-F86C2879C718}"/>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D20AC00E-D5E3-2274-AE26-AC8F68A7F95A}"/>
              </a:ex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4" name="Freeform 4">
              <a:extLst>
                <a:ext uri="{FF2B5EF4-FFF2-40B4-BE49-F238E27FC236}">
                  <a16:creationId xmlns:a16="http://schemas.microsoft.com/office/drawing/2014/main" id="{D0EB667A-471B-85EC-7388-136A11D3A663}"/>
                </a:ext>
              </a:extLst>
            </p:cNvPr>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5" name="TextBox 5">
              <a:extLst>
                <a:ext uri="{FF2B5EF4-FFF2-40B4-BE49-F238E27FC236}">
                  <a16:creationId xmlns:a16="http://schemas.microsoft.com/office/drawing/2014/main" id="{83E2D344-AE4F-4DA2-9EE8-BCCCF2C71290}"/>
                </a:ext>
              </a:extLst>
            </p:cNvPr>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5E2398DB-F6D3-79F8-5E78-CB270D5734D1}"/>
              </a:ext>
              <a:ext uri="{C183D7F6-B498-43B3-948B-1728B52AA6E4}">
                <adec:decorative xmlns:adec="http://schemas.microsoft.com/office/drawing/2017/decorative" val="1"/>
              </a:ext>
            </a:extLst>
          </p:cNvPr>
          <p:cNvGrpSpPr/>
          <p:nvPr/>
        </p:nvGrpSpPr>
        <p:grpSpPr>
          <a:xfrm>
            <a:off x="0" y="7904034"/>
            <a:ext cx="18288000" cy="1966035"/>
            <a:chOff x="0" y="0"/>
            <a:chExt cx="4816593" cy="517803"/>
          </a:xfrm>
        </p:grpSpPr>
        <p:sp>
          <p:nvSpPr>
            <p:cNvPr id="7" name="Freeform 7">
              <a:extLst>
                <a:ext uri="{FF2B5EF4-FFF2-40B4-BE49-F238E27FC236}">
                  <a16:creationId xmlns:a16="http://schemas.microsoft.com/office/drawing/2014/main" id="{1D4B02DD-9581-5BA4-9EA2-FD0EF13F24DF}"/>
                </a:ext>
              </a:extLst>
            </p:cNvPr>
            <p:cNvSpPr/>
            <p:nvPr/>
          </p:nvSpPr>
          <p:spPr>
            <a:xfrm>
              <a:off x="0" y="0"/>
              <a:ext cx="4816592" cy="517803"/>
            </a:xfrm>
            <a:custGeom>
              <a:avLst/>
              <a:gdLst/>
              <a:ahLst/>
              <a:cxnLst/>
              <a:rect l="l" t="t" r="r" b="b"/>
              <a:pathLst>
                <a:path w="4816592" h="517803">
                  <a:moveTo>
                    <a:pt x="0" y="0"/>
                  </a:moveTo>
                  <a:lnTo>
                    <a:pt x="4816592" y="0"/>
                  </a:lnTo>
                  <a:lnTo>
                    <a:pt x="4816592" y="517803"/>
                  </a:lnTo>
                  <a:lnTo>
                    <a:pt x="0" y="517803"/>
                  </a:lnTo>
                  <a:close/>
                </a:path>
              </a:pathLst>
            </a:custGeom>
            <a:solidFill>
              <a:srgbClr val="FFFFFF"/>
            </a:solidFill>
          </p:spPr>
          <p:txBody>
            <a:bodyPr/>
            <a:lstStyle/>
            <a:p>
              <a:endParaRPr lang="en-US"/>
            </a:p>
          </p:txBody>
        </p:sp>
        <p:sp>
          <p:nvSpPr>
            <p:cNvPr id="8" name="TextBox 8">
              <a:extLst>
                <a:ext uri="{FF2B5EF4-FFF2-40B4-BE49-F238E27FC236}">
                  <a16:creationId xmlns:a16="http://schemas.microsoft.com/office/drawing/2014/main" id="{FF79D6D4-4B1E-A5F9-A5CD-6D6CEF340486}"/>
                </a:ext>
              </a:extLst>
            </p:cNvPr>
            <p:cNvSpPr txBox="1"/>
            <p:nvPr/>
          </p:nvSpPr>
          <p:spPr>
            <a:xfrm>
              <a:off x="0" y="-38100"/>
              <a:ext cx="4816593" cy="555903"/>
            </a:xfrm>
            <a:prstGeom prst="rect">
              <a:avLst/>
            </a:prstGeom>
          </p:spPr>
          <p:txBody>
            <a:bodyPr lIns="50800" tIns="50800" rIns="50800" bIns="50800" rtlCol="0" anchor="ctr"/>
            <a:lstStyle/>
            <a:p>
              <a:pPr algn="ctr">
                <a:lnSpc>
                  <a:spcPts val="2659"/>
                </a:lnSpc>
              </a:pPr>
              <a:r>
                <a:rPr lang="en-US" sz="1899">
                  <a:solidFill>
                    <a:srgbClr val="FFFFFF"/>
                  </a:solidFill>
                  <a:latin typeface="Canva Sans"/>
                  <a:ea typeface="Canva Sans"/>
                  <a:cs typeface="Canva Sans"/>
                  <a:sym typeface="Canva Sans"/>
                </a:rPr>
                <a:t>ppP</a:t>
              </a:r>
            </a:p>
          </p:txBody>
        </p:sp>
      </p:grpSp>
      <p:sp>
        <p:nvSpPr>
          <p:cNvPr id="9" name="Freeform 9">
            <a:extLst>
              <a:ext uri="{FF2B5EF4-FFF2-40B4-BE49-F238E27FC236}">
                <a16:creationId xmlns:a16="http://schemas.microsoft.com/office/drawing/2014/main" id="{F52DA48D-8116-5BE3-2368-E1EF938A2FD7}"/>
              </a:ext>
              <a:ext uri="{C183D7F6-B498-43B3-948B-1728B52AA6E4}">
                <adec:decorative xmlns:adec="http://schemas.microsoft.com/office/drawing/2017/decorative" val="1"/>
              </a:ext>
            </a:extLst>
          </p:cNvPr>
          <p:cNvSpPr/>
          <p:nvPr/>
        </p:nvSpPr>
        <p:spPr>
          <a:xfrm>
            <a:off x="0" y="7904034"/>
            <a:ext cx="18288000" cy="2348676"/>
          </a:xfrm>
          <a:custGeom>
            <a:avLst/>
            <a:gdLst/>
            <a:ahLst/>
            <a:cxnLst/>
            <a:rect l="l" t="t" r="r" b="b"/>
            <a:pathLst>
              <a:path w="18288000" h="2348676">
                <a:moveTo>
                  <a:pt x="0" y="0"/>
                </a:moveTo>
                <a:lnTo>
                  <a:pt x="18288000" y="0"/>
                </a:lnTo>
                <a:lnTo>
                  <a:pt x="18288000" y="2348676"/>
                </a:lnTo>
                <a:lnTo>
                  <a:pt x="0" y="2348676"/>
                </a:lnTo>
                <a:lnTo>
                  <a:pt x="0" y="0"/>
                </a:lnTo>
                <a:close/>
              </a:path>
            </a:pathLst>
          </a:custGeom>
          <a:blipFill>
            <a:blip r:embed="rId3">
              <a:extLst>
                <a:ext uri="{28A0092B-C50C-407E-A947-70E740481C1C}">
                  <a14:useLocalDpi xmlns:a14="http://schemas.microsoft.com/office/drawing/2010/main"/>
                </a:ext>
              </a:extLst>
            </a:blip>
            <a:stretch>
              <a:fillRect/>
            </a:stretch>
          </a:blipFill>
        </p:spPr>
        <p:txBody>
          <a:bodyPr/>
          <a:lstStyle/>
          <a:p>
            <a:endParaRPr lang="en-US"/>
          </a:p>
        </p:txBody>
      </p:sp>
      <p:sp>
        <p:nvSpPr>
          <p:cNvPr id="10" name="TextBox 10">
            <a:extLst>
              <a:ext uri="{FF2B5EF4-FFF2-40B4-BE49-F238E27FC236}">
                <a16:creationId xmlns:a16="http://schemas.microsoft.com/office/drawing/2014/main" id="{0C558AE1-6165-0327-0F9C-9099E691D5E5}"/>
              </a:ext>
              <a:ext uri="{C183D7F6-B498-43B3-948B-1728B52AA6E4}">
                <adec:decorative xmlns:adec="http://schemas.microsoft.com/office/drawing/2017/decorative" val="1"/>
              </a:ext>
            </a:extLst>
          </p:cNvPr>
          <p:cNvSpPr txBox="1"/>
          <p:nvPr/>
        </p:nvSpPr>
        <p:spPr>
          <a:xfrm>
            <a:off x="0" y="8887460"/>
            <a:ext cx="18288000" cy="755017"/>
          </a:xfrm>
          <a:prstGeom prst="rect">
            <a:avLst/>
          </a:prstGeom>
        </p:spPr>
        <p:txBody>
          <a:bodyPr lIns="0" tIns="0" rIns="0" bIns="0" rtlCol="0" anchor="t">
            <a:spAutoFit/>
          </a:bodyPr>
          <a:lstStyle/>
          <a:p>
            <a:pPr algn="ctr">
              <a:lnSpc>
                <a:spcPts val="6159"/>
              </a:lnSpc>
              <a:spcBef>
                <a:spcPct val="0"/>
              </a:spcBef>
            </a:pPr>
            <a:r>
              <a:rPr lang="en-US" sz="4399" b="1">
                <a:solidFill>
                  <a:srgbClr val="000000"/>
                </a:solidFill>
                <a:latin typeface="Canva Sans Bold"/>
                <a:ea typeface="Canva Sans Bold"/>
                <a:cs typeface="Canva Sans Bold"/>
                <a:sym typeface="Canva Sans Bold"/>
              </a:rPr>
              <a:t>Planning District 15</a:t>
            </a:r>
          </a:p>
        </p:txBody>
      </p:sp>
      <p:sp>
        <p:nvSpPr>
          <p:cNvPr id="11" name="TextBox 11">
            <a:extLst>
              <a:ext uri="{FF2B5EF4-FFF2-40B4-BE49-F238E27FC236}">
                <a16:creationId xmlns:a16="http://schemas.microsoft.com/office/drawing/2014/main" id="{D048551C-70D4-E9E3-99A0-4A6D4B7DF886}"/>
              </a:ext>
            </a:extLst>
          </p:cNvPr>
          <p:cNvSpPr txBox="1">
            <a:spLocks noGrp="1"/>
          </p:cNvSpPr>
          <p:nvPr>
            <p:ph type="title" idx="4294967295"/>
          </p:nvPr>
        </p:nvSpPr>
        <p:spPr>
          <a:xfrm>
            <a:off x="689729" y="819150"/>
            <a:ext cx="16908542" cy="6771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n-lt"/>
                <a:ea typeface="+mn-ea"/>
                <a:cs typeface="+mn-cs"/>
              </a:rPr>
              <a:t>Building the Elder Justice E-Referral: Business Process</a:t>
            </a:r>
          </a:p>
        </p:txBody>
      </p:sp>
      <p:sp>
        <p:nvSpPr>
          <p:cNvPr id="19" name="Content Placeholder 18">
            <a:extLst>
              <a:ext uri="{FF2B5EF4-FFF2-40B4-BE49-F238E27FC236}">
                <a16:creationId xmlns:a16="http://schemas.microsoft.com/office/drawing/2014/main" id="{50EDE6D8-10B5-C6F5-EFAA-66511B2C041D}"/>
              </a:ext>
            </a:extLst>
          </p:cNvPr>
          <p:cNvSpPr>
            <a:spLocks noGrp="1"/>
          </p:cNvSpPr>
          <p:nvPr>
            <p:ph idx="1"/>
          </p:nvPr>
        </p:nvSpPr>
        <p:spPr>
          <a:xfrm>
            <a:off x="990600" y="1866900"/>
            <a:ext cx="15925800" cy="6637919"/>
          </a:xfrm>
        </p:spPr>
        <p:txBody>
          <a:bodyPr>
            <a:normAutofit/>
          </a:bodyPr>
          <a:lstStyle/>
          <a:p>
            <a:r>
              <a:rPr lang="en-US" sz="4400" dirty="0">
                <a:solidFill>
                  <a:schemeClr val="bg1"/>
                </a:solidFill>
              </a:rPr>
              <a:t>Defining Business Process (Ongoing and Most Complex Phase)</a:t>
            </a:r>
          </a:p>
          <a:p>
            <a:r>
              <a:rPr lang="en-US" sz="4400" dirty="0">
                <a:solidFill>
                  <a:schemeClr val="bg1"/>
                </a:solidFill>
              </a:rPr>
              <a:t>Determined when referrals are appropriate </a:t>
            </a:r>
          </a:p>
          <a:p>
            <a:r>
              <a:rPr lang="en-US" sz="4400" dirty="0">
                <a:solidFill>
                  <a:schemeClr val="bg1"/>
                </a:solidFill>
              </a:rPr>
              <a:t>Defined roles and responsibilities </a:t>
            </a:r>
          </a:p>
          <a:p>
            <a:r>
              <a:rPr lang="en-US" sz="4400" dirty="0">
                <a:solidFill>
                  <a:schemeClr val="bg1"/>
                </a:solidFill>
              </a:rPr>
              <a:t>Established triage and follow-up processes </a:t>
            </a:r>
          </a:p>
          <a:p>
            <a:r>
              <a:rPr lang="en-US" sz="4400" dirty="0">
                <a:solidFill>
                  <a:schemeClr val="bg1"/>
                </a:solidFill>
              </a:rPr>
              <a:t>Integrated </a:t>
            </a:r>
            <a:r>
              <a:rPr lang="en-US" sz="4400" b="1" dirty="0">
                <a:solidFill>
                  <a:srgbClr val="00B0F0"/>
                </a:solidFill>
              </a:rPr>
              <a:t>case conferencing </a:t>
            </a:r>
            <a:r>
              <a:rPr lang="en-US" sz="4400" dirty="0">
                <a:solidFill>
                  <a:schemeClr val="bg1"/>
                </a:solidFill>
              </a:rPr>
              <a:t>workflows </a:t>
            </a:r>
          </a:p>
          <a:p>
            <a:endParaRPr lang="en-US" dirty="0">
              <a:solidFill>
                <a:schemeClr val="bg1"/>
              </a:solidFill>
            </a:endParaRPr>
          </a:p>
        </p:txBody>
      </p:sp>
    </p:spTree>
    <p:extLst>
      <p:ext uri="{BB962C8B-B14F-4D97-AF65-F5344CB8AC3E}">
        <p14:creationId xmlns:p14="http://schemas.microsoft.com/office/powerpoint/2010/main" val="4165158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72213BA-D578-D054-EB0F-1C58DFBC0EB8}"/>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0827DA99-731C-3EF4-50E2-E7452DE27FF9}"/>
              </a:ex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4" name="Freeform 4">
              <a:extLst>
                <a:ext uri="{FF2B5EF4-FFF2-40B4-BE49-F238E27FC236}">
                  <a16:creationId xmlns:a16="http://schemas.microsoft.com/office/drawing/2014/main" id="{8B1DDF4F-735B-228D-5605-15A6D6941345}"/>
                </a:ext>
              </a:extLst>
            </p:cNvPr>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5" name="TextBox 5">
              <a:extLst>
                <a:ext uri="{FF2B5EF4-FFF2-40B4-BE49-F238E27FC236}">
                  <a16:creationId xmlns:a16="http://schemas.microsoft.com/office/drawing/2014/main" id="{0C266FE7-416A-FA89-FB54-4A5502225976}"/>
                </a:ext>
              </a:extLst>
            </p:cNvPr>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6F654A49-E500-29E2-6FF2-C9F86EE0B8CC}"/>
              </a:ext>
              <a:ext uri="{C183D7F6-B498-43B3-948B-1728B52AA6E4}">
                <adec:decorative xmlns:adec="http://schemas.microsoft.com/office/drawing/2017/decorative" val="1"/>
              </a:ext>
            </a:extLst>
          </p:cNvPr>
          <p:cNvGrpSpPr/>
          <p:nvPr/>
        </p:nvGrpSpPr>
        <p:grpSpPr>
          <a:xfrm>
            <a:off x="0" y="7904034"/>
            <a:ext cx="18288000" cy="1966035"/>
            <a:chOff x="0" y="0"/>
            <a:chExt cx="4816593" cy="517803"/>
          </a:xfrm>
        </p:grpSpPr>
        <p:sp>
          <p:nvSpPr>
            <p:cNvPr id="7" name="Freeform 7">
              <a:extLst>
                <a:ext uri="{FF2B5EF4-FFF2-40B4-BE49-F238E27FC236}">
                  <a16:creationId xmlns:a16="http://schemas.microsoft.com/office/drawing/2014/main" id="{F04DF4DA-B5BE-8731-599D-9C5470F52597}"/>
                </a:ext>
              </a:extLst>
            </p:cNvPr>
            <p:cNvSpPr/>
            <p:nvPr/>
          </p:nvSpPr>
          <p:spPr>
            <a:xfrm>
              <a:off x="0" y="0"/>
              <a:ext cx="4816592" cy="517803"/>
            </a:xfrm>
            <a:custGeom>
              <a:avLst/>
              <a:gdLst/>
              <a:ahLst/>
              <a:cxnLst/>
              <a:rect l="l" t="t" r="r" b="b"/>
              <a:pathLst>
                <a:path w="4816592" h="517803">
                  <a:moveTo>
                    <a:pt x="0" y="0"/>
                  </a:moveTo>
                  <a:lnTo>
                    <a:pt x="4816592" y="0"/>
                  </a:lnTo>
                  <a:lnTo>
                    <a:pt x="4816592" y="517803"/>
                  </a:lnTo>
                  <a:lnTo>
                    <a:pt x="0" y="517803"/>
                  </a:lnTo>
                  <a:close/>
                </a:path>
              </a:pathLst>
            </a:custGeom>
            <a:solidFill>
              <a:srgbClr val="FFFFFF"/>
            </a:solidFill>
          </p:spPr>
          <p:txBody>
            <a:bodyPr/>
            <a:lstStyle/>
            <a:p>
              <a:endParaRPr lang="en-US"/>
            </a:p>
          </p:txBody>
        </p:sp>
        <p:sp>
          <p:nvSpPr>
            <p:cNvPr id="8" name="TextBox 8">
              <a:extLst>
                <a:ext uri="{FF2B5EF4-FFF2-40B4-BE49-F238E27FC236}">
                  <a16:creationId xmlns:a16="http://schemas.microsoft.com/office/drawing/2014/main" id="{B7679409-FF19-C126-EF69-247286DFA438}"/>
                </a:ext>
              </a:extLst>
            </p:cNvPr>
            <p:cNvSpPr txBox="1"/>
            <p:nvPr/>
          </p:nvSpPr>
          <p:spPr>
            <a:xfrm>
              <a:off x="0" y="-38100"/>
              <a:ext cx="4816593" cy="555903"/>
            </a:xfrm>
            <a:prstGeom prst="rect">
              <a:avLst/>
            </a:prstGeom>
          </p:spPr>
          <p:txBody>
            <a:bodyPr lIns="50800" tIns="50800" rIns="50800" bIns="50800" rtlCol="0" anchor="ctr"/>
            <a:lstStyle/>
            <a:p>
              <a:pPr algn="ctr">
                <a:lnSpc>
                  <a:spcPts val="2659"/>
                </a:lnSpc>
              </a:pPr>
              <a:r>
                <a:rPr lang="en-US" sz="1899">
                  <a:solidFill>
                    <a:srgbClr val="FFFFFF"/>
                  </a:solidFill>
                  <a:latin typeface="Canva Sans"/>
                  <a:ea typeface="Canva Sans"/>
                  <a:cs typeface="Canva Sans"/>
                  <a:sym typeface="Canva Sans"/>
                </a:rPr>
                <a:t>ppP</a:t>
              </a:r>
            </a:p>
          </p:txBody>
        </p:sp>
      </p:grpSp>
      <p:sp>
        <p:nvSpPr>
          <p:cNvPr id="9" name="Freeform 9">
            <a:extLst>
              <a:ext uri="{FF2B5EF4-FFF2-40B4-BE49-F238E27FC236}">
                <a16:creationId xmlns:a16="http://schemas.microsoft.com/office/drawing/2014/main" id="{BAE7408F-BF45-E0D6-E1D6-9CBD889231E6}"/>
              </a:ext>
              <a:ext uri="{C183D7F6-B498-43B3-948B-1728B52AA6E4}">
                <adec:decorative xmlns:adec="http://schemas.microsoft.com/office/drawing/2017/decorative" val="1"/>
              </a:ext>
            </a:extLst>
          </p:cNvPr>
          <p:cNvSpPr/>
          <p:nvPr/>
        </p:nvSpPr>
        <p:spPr>
          <a:xfrm>
            <a:off x="0" y="7904034"/>
            <a:ext cx="18288000" cy="2348676"/>
          </a:xfrm>
          <a:custGeom>
            <a:avLst/>
            <a:gdLst/>
            <a:ahLst/>
            <a:cxnLst/>
            <a:rect l="l" t="t" r="r" b="b"/>
            <a:pathLst>
              <a:path w="18288000" h="2348676">
                <a:moveTo>
                  <a:pt x="0" y="0"/>
                </a:moveTo>
                <a:lnTo>
                  <a:pt x="18288000" y="0"/>
                </a:lnTo>
                <a:lnTo>
                  <a:pt x="18288000" y="2348676"/>
                </a:lnTo>
                <a:lnTo>
                  <a:pt x="0" y="2348676"/>
                </a:lnTo>
                <a:lnTo>
                  <a:pt x="0" y="0"/>
                </a:lnTo>
                <a:close/>
              </a:path>
            </a:pathLst>
          </a:custGeom>
          <a:blipFill>
            <a:blip r:embed="rId3">
              <a:extLst>
                <a:ext uri="{28A0092B-C50C-407E-A947-70E740481C1C}">
                  <a14:useLocalDpi xmlns:a14="http://schemas.microsoft.com/office/drawing/2010/main"/>
                </a:ext>
              </a:extLst>
            </a:blip>
            <a:stretch>
              <a:fillRect/>
            </a:stretch>
          </a:blipFill>
        </p:spPr>
        <p:txBody>
          <a:bodyPr/>
          <a:lstStyle/>
          <a:p>
            <a:endParaRPr lang="en-US"/>
          </a:p>
        </p:txBody>
      </p:sp>
      <p:sp>
        <p:nvSpPr>
          <p:cNvPr id="10" name="TextBox 10">
            <a:extLst>
              <a:ext uri="{FF2B5EF4-FFF2-40B4-BE49-F238E27FC236}">
                <a16:creationId xmlns:a16="http://schemas.microsoft.com/office/drawing/2014/main" id="{35709704-9425-571C-6B81-3620BE36F2D6}"/>
              </a:ext>
              <a:ext uri="{C183D7F6-B498-43B3-948B-1728B52AA6E4}">
                <adec:decorative xmlns:adec="http://schemas.microsoft.com/office/drawing/2017/decorative" val="1"/>
              </a:ext>
            </a:extLst>
          </p:cNvPr>
          <p:cNvSpPr txBox="1"/>
          <p:nvPr/>
        </p:nvSpPr>
        <p:spPr>
          <a:xfrm>
            <a:off x="0" y="8887460"/>
            <a:ext cx="18288000" cy="755017"/>
          </a:xfrm>
          <a:prstGeom prst="rect">
            <a:avLst/>
          </a:prstGeom>
        </p:spPr>
        <p:txBody>
          <a:bodyPr lIns="0" tIns="0" rIns="0" bIns="0" rtlCol="0" anchor="t">
            <a:spAutoFit/>
          </a:bodyPr>
          <a:lstStyle/>
          <a:p>
            <a:pPr algn="ctr">
              <a:lnSpc>
                <a:spcPts val="6159"/>
              </a:lnSpc>
              <a:spcBef>
                <a:spcPct val="0"/>
              </a:spcBef>
            </a:pPr>
            <a:r>
              <a:rPr lang="en-US" sz="4399" b="1">
                <a:solidFill>
                  <a:srgbClr val="000000"/>
                </a:solidFill>
                <a:latin typeface="Canva Sans Bold"/>
                <a:ea typeface="Canva Sans Bold"/>
                <a:cs typeface="Canva Sans Bold"/>
                <a:sym typeface="Canva Sans Bold"/>
              </a:rPr>
              <a:t>Planning District 15</a:t>
            </a:r>
          </a:p>
        </p:txBody>
      </p:sp>
      <p:sp>
        <p:nvSpPr>
          <p:cNvPr id="11" name="TextBox 11">
            <a:extLst>
              <a:ext uri="{FF2B5EF4-FFF2-40B4-BE49-F238E27FC236}">
                <a16:creationId xmlns:a16="http://schemas.microsoft.com/office/drawing/2014/main" id="{8FD645C6-EA1E-3FB9-66F1-142DD193466E}"/>
              </a:ext>
            </a:extLst>
          </p:cNvPr>
          <p:cNvSpPr txBox="1">
            <a:spLocks noGrp="1"/>
          </p:cNvSpPr>
          <p:nvPr>
            <p:ph type="title" idx="4294967295"/>
          </p:nvPr>
        </p:nvSpPr>
        <p:spPr>
          <a:xfrm>
            <a:off x="689729" y="819150"/>
            <a:ext cx="16908542" cy="6771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n-lt"/>
                <a:ea typeface="+mn-ea"/>
                <a:cs typeface="+mn-cs"/>
              </a:rPr>
              <a:t>Case Conferencing: The Foundation</a:t>
            </a:r>
          </a:p>
        </p:txBody>
      </p:sp>
      <p:sp>
        <p:nvSpPr>
          <p:cNvPr id="19" name="Content Placeholder 18">
            <a:extLst>
              <a:ext uri="{FF2B5EF4-FFF2-40B4-BE49-F238E27FC236}">
                <a16:creationId xmlns:a16="http://schemas.microsoft.com/office/drawing/2014/main" id="{D24EFBA8-1EF9-A7D7-0481-F4E6E4A9C09B}"/>
              </a:ext>
            </a:extLst>
          </p:cNvPr>
          <p:cNvSpPr>
            <a:spLocks noGrp="1"/>
          </p:cNvSpPr>
          <p:nvPr>
            <p:ph idx="1"/>
          </p:nvPr>
        </p:nvSpPr>
        <p:spPr>
          <a:xfrm>
            <a:off x="990600" y="1866900"/>
            <a:ext cx="15925800" cy="6637919"/>
          </a:xfrm>
        </p:spPr>
        <p:txBody>
          <a:bodyPr>
            <a:normAutofit/>
          </a:bodyPr>
          <a:lstStyle/>
          <a:p>
            <a:r>
              <a:rPr lang="en-US" dirty="0">
                <a:solidFill>
                  <a:schemeClr val="bg1"/>
                </a:solidFill>
              </a:rPr>
              <a:t>Reduce homelessness among adults 60+ as part of United Way’s Catalytic Change Initiative</a:t>
            </a:r>
          </a:p>
          <a:p>
            <a:r>
              <a:rPr lang="en-US" dirty="0">
                <a:solidFill>
                  <a:schemeClr val="bg1"/>
                </a:solidFill>
              </a:rPr>
              <a:t>Support progress toward housing stability and safety</a:t>
            </a:r>
          </a:p>
          <a:p>
            <a:r>
              <a:rPr lang="en-US" dirty="0">
                <a:solidFill>
                  <a:schemeClr val="bg1"/>
                </a:solidFill>
              </a:rPr>
              <a:t>Identify strengths and opportunities</a:t>
            </a:r>
          </a:p>
          <a:p>
            <a:r>
              <a:rPr lang="en-US" dirty="0">
                <a:solidFill>
                  <a:schemeClr val="bg1"/>
                </a:solidFill>
              </a:rPr>
              <a:t>Promote trauma-informed and person-centered care</a:t>
            </a:r>
          </a:p>
          <a:p>
            <a:r>
              <a:rPr lang="en-US" dirty="0">
                <a:solidFill>
                  <a:schemeClr val="bg1"/>
                </a:solidFill>
              </a:rPr>
              <a:t>Reduce duplication of services</a:t>
            </a:r>
          </a:p>
          <a:p>
            <a:r>
              <a:rPr lang="en-US" dirty="0">
                <a:solidFill>
                  <a:schemeClr val="bg1"/>
                </a:solidFill>
              </a:rPr>
              <a:t>Improve coordination across systems</a:t>
            </a:r>
          </a:p>
          <a:p>
            <a:r>
              <a:rPr lang="en-US" dirty="0">
                <a:solidFill>
                  <a:schemeClr val="bg1"/>
                </a:solidFill>
              </a:rPr>
              <a:t>Streamline referrals and service connections</a:t>
            </a:r>
          </a:p>
          <a:p>
            <a:endParaRPr lang="en-US" dirty="0">
              <a:solidFill>
                <a:schemeClr val="bg1"/>
              </a:solidFill>
            </a:endParaRPr>
          </a:p>
        </p:txBody>
      </p:sp>
    </p:spTree>
    <p:extLst>
      <p:ext uri="{BB962C8B-B14F-4D97-AF65-F5344CB8AC3E}">
        <p14:creationId xmlns:p14="http://schemas.microsoft.com/office/powerpoint/2010/main" val="891374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8EE9C0F-D5ED-29B6-B66C-554F6DC51F53}"/>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67D63AB-225A-F4DA-4676-B6178428ACA4}"/>
              </a:ex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4" name="Freeform 4">
              <a:extLst>
                <a:ext uri="{FF2B5EF4-FFF2-40B4-BE49-F238E27FC236}">
                  <a16:creationId xmlns:a16="http://schemas.microsoft.com/office/drawing/2014/main" id="{CF9A2F99-68F4-024B-0DC4-D7F876B9872B}"/>
                </a:ext>
              </a:extLst>
            </p:cNvPr>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5" name="TextBox 5">
              <a:extLst>
                <a:ext uri="{FF2B5EF4-FFF2-40B4-BE49-F238E27FC236}">
                  <a16:creationId xmlns:a16="http://schemas.microsoft.com/office/drawing/2014/main" id="{235818D2-6E56-4425-B0BB-48B65F8E04A6}"/>
                </a:ext>
              </a:extLst>
            </p:cNvPr>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AA7A7EEB-07FE-2E3F-8B26-FC7A31CFDA66}"/>
              </a:ext>
              <a:ext uri="{C183D7F6-B498-43B3-948B-1728B52AA6E4}">
                <adec:decorative xmlns:adec="http://schemas.microsoft.com/office/drawing/2017/decorative" val="1"/>
              </a:ext>
            </a:extLst>
          </p:cNvPr>
          <p:cNvGrpSpPr/>
          <p:nvPr/>
        </p:nvGrpSpPr>
        <p:grpSpPr>
          <a:xfrm>
            <a:off x="0" y="7904034"/>
            <a:ext cx="18288000" cy="1966035"/>
            <a:chOff x="0" y="0"/>
            <a:chExt cx="4816593" cy="517803"/>
          </a:xfrm>
        </p:grpSpPr>
        <p:sp>
          <p:nvSpPr>
            <p:cNvPr id="7" name="Freeform 7">
              <a:extLst>
                <a:ext uri="{FF2B5EF4-FFF2-40B4-BE49-F238E27FC236}">
                  <a16:creationId xmlns:a16="http://schemas.microsoft.com/office/drawing/2014/main" id="{1254317B-2B56-0667-F5E6-B8DDE2294EF1}"/>
                </a:ext>
              </a:extLst>
            </p:cNvPr>
            <p:cNvSpPr/>
            <p:nvPr/>
          </p:nvSpPr>
          <p:spPr>
            <a:xfrm>
              <a:off x="0" y="0"/>
              <a:ext cx="4816592" cy="517803"/>
            </a:xfrm>
            <a:custGeom>
              <a:avLst/>
              <a:gdLst/>
              <a:ahLst/>
              <a:cxnLst/>
              <a:rect l="l" t="t" r="r" b="b"/>
              <a:pathLst>
                <a:path w="4816592" h="517803">
                  <a:moveTo>
                    <a:pt x="0" y="0"/>
                  </a:moveTo>
                  <a:lnTo>
                    <a:pt x="4816592" y="0"/>
                  </a:lnTo>
                  <a:lnTo>
                    <a:pt x="4816592" y="517803"/>
                  </a:lnTo>
                  <a:lnTo>
                    <a:pt x="0" y="517803"/>
                  </a:lnTo>
                  <a:close/>
                </a:path>
              </a:pathLst>
            </a:custGeom>
            <a:solidFill>
              <a:srgbClr val="FFFFFF"/>
            </a:solidFill>
          </p:spPr>
          <p:txBody>
            <a:bodyPr/>
            <a:lstStyle/>
            <a:p>
              <a:endParaRPr lang="en-US"/>
            </a:p>
          </p:txBody>
        </p:sp>
        <p:sp>
          <p:nvSpPr>
            <p:cNvPr id="8" name="TextBox 8">
              <a:extLst>
                <a:ext uri="{FF2B5EF4-FFF2-40B4-BE49-F238E27FC236}">
                  <a16:creationId xmlns:a16="http://schemas.microsoft.com/office/drawing/2014/main" id="{E2888E44-F34A-8613-BAF6-56569AFC37B0}"/>
                </a:ext>
              </a:extLst>
            </p:cNvPr>
            <p:cNvSpPr txBox="1"/>
            <p:nvPr/>
          </p:nvSpPr>
          <p:spPr>
            <a:xfrm>
              <a:off x="0" y="-38100"/>
              <a:ext cx="4816593" cy="555903"/>
            </a:xfrm>
            <a:prstGeom prst="rect">
              <a:avLst/>
            </a:prstGeom>
          </p:spPr>
          <p:txBody>
            <a:bodyPr lIns="50800" tIns="50800" rIns="50800" bIns="50800" rtlCol="0" anchor="ctr"/>
            <a:lstStyle/>
            <a:p>
              <a:pPr algn="ctr">
                <a:lnSpc>
                  <a:spcPts val="2659"/>
                </a:lnSpc>
              </a:pPr>
              <a:r>
                <a:rPr lang="en-US" sz="1899">
                  <a:solidFill>
                    <a:srgbClr val="FFFFFF"/>
                  </a:solidFill>
                  <a:latin typeface="Canva Sans"/>
                  <a:ea typeface="Canva Sans"/>
                  <a:cs typeface="Canva Sans"/>
                  <a:sym typeface="Canva Sans"/>
                </a:rPr>
                <a:t>ppP</a:t>
              </a:r>
            </a:p>
          </p:txBody>
        </p:sp>
      </p:grpSp>
      <p:sp>
        <p:nvSpPr>
          <p:cNvPr id="9" name="Freeform 9">
            <a:extLst>
              <a:ext uri="{FF2B5EF4-FFF2-40B4-BE49-F238E27FC236}">
                <a16:creationId xmlns:a16="http://schemas.microsoft.com/office/drawing/2014/main" id="{49D6674F-666F-DD50-3441-5873060195C6}"/>
              </a:ext>
              <a:ext uri="{C183D7F6-B498-43B3-948B-1728B52AA6E4}">
                <adec:decorative xmlns:adec="http://schemas.microsoft.com/office/drawing/2017/decorative" val="1"/>
              </a:ext>
            </a:extLst>
          </p:cNvPr>
          <p:cNvSpPr/>
          <p:nvPr/>
        </p:nvSpPr>
        <p:spPr>
          <a:xfrm>
            <a:off x="0" y="7904034"/>
            <a:ext cx="18288000" cy="2348676"/>
          </a:xfrm>
          <a:custGeom>
            <a:avLst/>
            <a:gdLst/>
            <a:ahLst/>
            <a:cxnLst/>
            <a:rect l="l" t="t" r="r" b="b"/>
            <a:pathLst>
              <a:path w="18288000" h="2348676">
                <a:moveTo>
                  <a:pt x="0" y="0"/>
                </a:moveTo>
                <a:lnTo>
                  <a:pt x="18288000" y="0"/>
                </a:lnTo>
                <a:lnTo>
                  <a:pt x="18288000" y="2348676"/>
                </a:lnTo>
                <a:lnTo>
                  <a:pt x="0" y="2348676"/>
                </a:lnTo>
                <a:lnTo>
                  <a:pt x="0" y="0"/>
                </a:lnTo>
                <a:close/>
              </a:path>
            </a:pathLst>
          </a:custGeom>
          <a:blipFill>
            <a:blip r:embed="rId3">
              <a:extLst>
                <a:ext uri="{28A0092B-C50C-407E-A947-70E740481C1C}">
                  <a14:useLocalDpi xmlns:a14="http://schemas.microsoft.com/office/drawing/2010/main"/>
                </a:ext>
              </a:extLst>
            </a:blip>
            <a:stretch>
              <a:fillRect/>
            </a:stretch>
          </a:blipFill>
        </p:spPr>
        <p:txBody>
          <a:bodyPr/>
          <a:lstStyle/>
          <a:p>
            <a:endParaRPr lang="en-US"/>
          </a:p>
        </p:txBody>
      </p:sp>
      <p:sp>
        <p:nvSpPr>
          <p:cNvPr id="11" name="TextBox 11">
            <a:extLst>
              <a:ext uri="{FF2B5EF4-FFF2-40B4-BE49-F238E27FC236}">
                <a16:creationId xmlns:a16="http://schemas.microsoft.com/office/drawing/2014/main" id="{214F2490-DBC2-E825-581E-8A1ACA23B016}"/>
              </a:ext>
            </a:extLst>
          </p:cNvPr>
          <p:cNvSpPr txBox="1">
            <a:spLocks noGrp="1"/>
          </p:cNvSpPr>
          <p:nvPr>
            <p:ph type="title" idx="4294967295"/>
          </p:nvPr>
        </p:nvSpPr>
        <p:spPr>
          <a:xfrm>
            <a:off x="689729" y="819150"/>
            <a:ext cx="16908542" cy="6771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n-lt"/>
                <a:ea typeface="+mn-ea"/>
                <a:cs typeface="+mn-cs"/>
              </a:rPr>
              <a:t>Case Conferencing: Current Participants</a:t>
            </a:r>
          </a:p>
        </p:txBody>
      </p:sp>
      <p:sp>
        <p:nvSpPr>
          <p:cNvPr id="19" name="Content Placeholder 18">
            <a:extLst>
              <a:ext uri="{FF2B5EF4-FFF2-40B4-BE49-F238E27FC236}">
                <a16:creationId xmlns:a16="http://schemas.microsoft.com/office/drawing/2014/main" id="{E31229C4-D5A3-36F4-4560-6D395304DD13}"/>
              </a:ext>
            </a:extLst>
          </p:cNvPr>
          <p:cNvSpPr>
            <a:spLocks noGrp="1"/>
          </p:cNvSpPr>
          <p:nvPr>
            <p:ph idx="1"/>
          </p:nvPr>
        </p:nvSpPr>
        <p:spPr>
          <a:xfrm>
            <a:off x="1295400" y="1866900"/>
            <a:ext cx="15621000" cy="6637919"/>
          </a:xfrm>
        </p:spPr>
        <p:txBody>
          <a:bodyPr>
            <a:normAutofit/>
          </a:bodyPr>
          <a:lstStyle/>
          <a:p>
            <a:r>
              <a:rPr lang="en-US" dirty="0"/>
              <a:t>Reduce homelessness among adults 60+</a:t>
            </a:r>
          </a:p>
          <a:p>
            <a:r>
              <a:rPr lang="en-US" dirty="0">
                <a:solidFill>
                  <a:schemeClr val="bg1"/>
                </a:solidFill>
              </a:rPr>
              <a:t>Homeward</a:t>
            </a:r>
          </a:p>
          <a:p>
            <a:r>
              <a:rPr lang="en-US" dirty="0">
                <a:solidFill>
                  <a:schemeClr val="bg1"/>
                </a:solidFill>
              </a:rPr>
              <a:t>The Span Center</a:t>
            </a:r>
          </a:p>
          <a:p>
            <a:r>
              <a:rPr lang="en-US" dirty="0">
                <a:solidFill>
                  <a:schemeClr val="bg1"/>
                </a:solidFill>
              </a:rPr>
              <a:t>Richmond Behavioral Health Authority/CSBs</a:t>
            </a:r>
          </a:p>
          <a:p>
            <a:r>
              <a:rPr lang="en-US" dirty="0">
                <a:solidFill>
                  <a:schemeClr val="bg1"/>
                </a:solidFill>
              </a:rPr>
              <a:t>Shelter and housing providers</a:t>
            </a:r>
          </a:p>
          <a:p>
            <a:r>
              <a:rPr lang="en-US" dirty="0">
                <a:solidFill>
                  <a:schemeClr val="bg1"/>
                </a:solidFill>
              </a:rPr>
              <a:t>Local government aging offices and departments of social services</a:t>
            </a:r>
          </a:p>
          <a:p>
            <a:r>
              <a:rPr lang="en-US" dirty="0">
                <a:solidFill>
                  <a:schemeClr val="bg1"/>
                </a:solidFill>
              </a:rPr>
              <a:t>Hospitals, MCOs</a:t>
            </a:r>
          </a:p>
          <a:p>
            <a:r>
              <a:rPr lang="en-US" dirty="0">
                <a:solidFill>
                  <a:schemeClr val="bg1"/>
                </a:solidFill>
              </a:rPr>
              <a:t>Legal Services</a:t>
            </a:r>
          </a:p>
          <a:p>
            <a:endParaRPr lang="en-US" dirty="0">
              <a:solidFill>
                <a:schemeClr val="bg1"/>
              </a:solidFill>
            </a:endParaRPr>
          </a:p>
          <a:p>
            <a:pPr marL="0" indent="0">
              <a:buNone/>
            </a:pPr>
            <a:endParaRPr lang="en-US" dirty="0">
              <a:solidFill>
                <a:schemeClr val="bg1"/>
              </a:solidFill>
            </a:endParaRPr>
          </a:p>
        </p:txBody>
      </p:sp>
      <p:sp>
        <p:nvSpPr>
          <p:cNvPr id="10" name="TextBox 10">
            <a:extLst>
              <a:ext uri="{FF2B5EF4-FFF2-40B4-BE49-F238E27FC236}">
                <a16:creationId xmlns:a16="http://schemas.microsoft.com/office/drawing/2014/main" id="{DFBEABC3-090A-2DA8-4261-44338FF00E9C}"/>
              </a:ext>
            </a:extLst>
          </p:cNvPr>
          <p:cNvSpPr txBox="1"/>
          <p:nvPr/>
        </p:nvSpPr>
        <p:spPr>
          <a:xfrm>
            <a:off x="0" y="8887460"/>
            <a:ext cx="18288000" cy="755017"/>
          </a:xfrm>
          <a:prstGeom prst="rect">
            <a:avLst/>
          </a:prstGeom>
        </p:spPr>
        <p:txBody>
          <a:bodyPr lIns="0" tIns="0" rIns="0" bIns="0" rtlCol="0" anchor="t">
            <a:spAutoFit/>
          </a:bodyPr>
          <a:lstStyle/>
          <a:p>
            <a:pPr algn="ctr">
              <a:lnSpc>
                <a:spcPts val="6159"/>
              </a:lnSpc>
              <a:spcBef>
                <a:spcPct val="0"/>
              </a:spcBef>
            </a:pPr>
            <a:r>
              <a:rPr lang="en-US" sz="4399" b="1" dirty="0">
                <a:solidFill>
                  <a:schemeClr val="bg1"/>
                </a:solidFill>
                <a:latin typeface="Canva Sans Bold"/>
                <a:ea typeface="Canva Sans Bold"/>
                <a:cs typeface="Canva Sans Bold"/>
                <a:sym typeface="Canva Sans Bold"/>
              </a:rPr>
              <a:t>Planning District 15</a:t>
            </a:r>
          </a:p>
        </p:txBody>
      </p:sp>
    </p:spTree>
    <p:extLst>
      <p:ext uri="{BB962C8B-B14F-4D97-AF65-F5344CB8AC3E}">
        <p14:creationId xmlns:p14="http://schemas.microsoft.com/office/powerpoint/2010/main" val="137058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3B4A74F-33B0-4D0C-F7B6-5EFC4CB78016}"/>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8BF0FA6C-B7F5-D095-CDF4-162DFF2379D2}"/>
              </a:ex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4" name="Freeform 4">
              <a:extLst>
                <a:ext uri="{FF2B5EF4-FFF2-40B4-BE49-F238E27FC236}">
                  <a16:creationId xmlns:a16="http://schemas.microsoft.com/office/drawing/2014/main" id="{F585A66C-0C36-537D-1EDD-93E1B0B8B37C}"/>
                </a:ext>
              </a:extLst>
            </p:cNvPr>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5" name="TextBox 5">
              <a:extLst>
                <a:ext uri="{FF2B5EF4-FFF2-40B4-BE49-F238E27FC236}">
                  <a16:creationId xmlns:a16="http://schemas.microsoft.com/office/drawing/2014/main" id="{8A99E940-94CD-B3A4-CFCF-6E270AB61033}"/>
                </a:ext>
              </a:extLst>
            </p:cNvPr>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BF4E321E-34F8-0FAA-E0BD-3727D8E23954}"/>
              </a:ext>
              <a:ext uri="{C183D7F6-B498-43B3-948B-1728B52AA6E4}">
                <adec:decorative xmlns:adec="http://schemas.microsoft.com/office/drawing/2017/decorative" val="1"/>
              </a:ext>
            </a:extLst>
          </p:cNvPr>
          <p:cNvGrpSpPr/>
          <p:nvPr/>
        </p:nvGrpSpPr>
        <p:grpSpPr>
          <a:xfrm>
            <a:off x="0" y="7904034"/>
            <a:ext cx="18288000" cy="1966035"/>
            <a:chOff x="0" y="0"/>
            <a:chExt cx="4816593" cy="517803"/>
          </a:xfrm>
        </p:grpSpPr>
        <p:sp>
          <p:nvSpPr>
            <p:cNvPr id="7" name="Freeform 7">
              <a:extLst>
                <a:ext uri="{FF2B5EF4-FFF2-40B4-BE49-F238E27FC236}">
                  <a16:creationId xmlns:a16="http://schemas.microsoft.com/office/drawing/2014/main" id="{329BC592-46C3-5E01-1934-CE7473FA6EB9}"/>
                </a:ext>
              </a:extLst>
            </p:cNvPr>
            <p:cNvSpPr/>
            <p:nvPr/>
          </p:nvSpPr>
          <p:spPr>
            <a:xfrm>
              <a:off x="0" y="0"/>
              <a:ext cx="4816592" cy="517803"/>
            </a:xfrm>
            <a:custGeom>
              <a:avLst/>
              <a:gdLst/>
              <a:ahLst/>
              <a:cxnLst/>
              <a:rect l="l" t="t" r="r" b="b"/>
              <a:pathLst>
                <a:path w="4816592" h="517803">
                  <a:moveTo>
                    <a:pt x="0" y="0"/>
                  </a:moveTo>
                  <a:lnTo>
                    <a:pt x="4816592" y="0"/>
                  </a:lnTo>
                  <a:lnTo>
                    <a:pt x="4816592" y="517803"/>
                  </a:lnTo>
                  <a:lnTo>
                    <a:pt x="0" y="517803"/>
                  </a:lnTo>
                  <a:close/>
                </a:path>
              </a:pathLst>
            </a:custGeom>
            <a:solidFill>
              <a:srgbClr val="FFFFFF"/>
            </a:solidFill>
          </p:spPr>
          <p:txBody>
            <a:bodyPr/>
            <a:lstStyle/>
            <a:p>
              <a:endParaRPr lang="en-US"/>
            </a:p>
          </p:txBody>
        </p:sp>
        <p:sp>
          <p:nvSpPr>
            <p:cNvPr id="8" name="TextBox 8">
              <a:extLst>
                <a:ext uri="{FF2B5EF4-FFF2-40B4-BE49-F238E27FC236}">
                  <a16:creationId xmlns:a16="http://schemas.microsoft.com/office/drawing/2014/main" id="{EFD3AD04-28BF-E9EF-BBBC-4C1919256F65}"/>
                </a:ext>
              </a:extLst>
            </p:cNvPr>
            <p:cNvSpPr txBox="1"/>
            <p:nvPr/>
          </p:nvSpPr>
          <p:spPr>
            <a:xfrm>
              <a:off x="0" y="-38100"/>
              <a:ext cx="4816593" cy="555903"/>
            </a:xfrm>
            <a:prstGeom prst="rect">
              <a:avLst/>
            </a:prstGeom>
          </p:spPr>
          <p:txBody>
            <a:bodyPr lIns="50800" tIns="50800" rIns="50800" bIns="50800" rtlCol="0" anchor="ctr"/>
            <a:lstStyle/>
            <a:p>
              <a:pPr algn="ctr">
                <a:lnSpc>
                  <a:spcPts val="2659"/>
                </a:lnSpc>
              </a:pPr>
              <a:r>
                <a:rPr lang="en-US" sz="1899">
                  <a:solidFill>
                    <a:srgbClr val="FFFFFF"/>
                  </a:solidFill>
                  <a:latin typeface="Canva Sans"/>
                  <a:ea typeface="Canva Sans"/>
                  <a:cs typeface="Canva Sans"/>
                  <a:sym typeface="Canva Sans"/>
                </a:rPr>
                <a:t>ppP</a:t>
              </a:r>
            </a:p>
          </p:txBody>
        </p:sp>
      </p:grpSp>
      <p:sp>
        <p:nvSpPr>
          <p:cNvPr id="9" name="Freeform 9">
            <a:extLst>
              <a:ext uri="{FF2B5EF4-FFF2-40B4-BE49-F238E27FC236}">
                <a16:creationId xmlns:a16="http://schemas.microsoft.com/office/drawing/2014/main" id="{2EFB5F5D-B3C5-8053-AF89-D23FB0C97F9D}"/>
              </a:ext>
              <a:ext uri="{C183D7F6-B498-43B3-948B-1728B52AA6E4}">
                <adec:decorative xmlns:adec="http://schemas.microsoft.com/office/drawing/2017/decorative" val="1"/>
              </a:ext>
            </a:extLst>
          </p:cNvPr>
          <p:cNvSpPr/>
          <p:nvPr/>
        </p:nvSpPr>
        <p:spPr>
          <a:xfrm>
            <a:off x="0" y="7904034"/>
            <a:ext cx="18288000" cy="2348676"/>
          </a:xfrm>
          <a:custGeom>
            <a:avLst/>
            <a:gdLst/>
            <a:ahLst/>
            <a:cxnLst/>
            <a:rect l="l" t="t" r="r" b="b"/>
            <a:pathLst>
              <a:path w="18288000" h="2348676">
                <a:moveTo>
                  <a:pt x="0" y="0"/>
                </a:moveTo>
                <a:lnTo>
                  <a:pt x="18288000" y="0"/>
                </a:lnTo>
                <a:lnTo>
                  <a:pt x="18288000" y="2348676"/>
                </a:lnTo>
                <a:lnTo>
                  <a:pt x="0" y="2348676"/>
                </a:lnTo>
                <a:lnTo>
                  <a:pt x="0" y="0"/>
                </a:lnTo>
                <a:close/>
              </a:path>
            </a:pathLst>
          </a:custGeom>
          <a:blipFill>
            <a:blip r:embed="rId3">
              <a:extLst>
                <a:ext uri="{28A0092B-C50C-407E-A947-70E740481C1C}">
                  <a14:useLocalDpi xmlns:a14="http://schemas.microsoft.com/office/drawing/2010/main"/>
                </a:ext>
              </a:extLst>
            </a:blip>
            <a:stretch>
              <a:fillRect/>
            </a:stretch>
          </a:blipFill>
        </p:spPr>
        <p:txBody>
          <a:bodyPr/>
          <a:lstStyle/>
          <a:p>
            <a:endParaRPr lang="en-US"/>
          </a:p>
        </p:txBody>
      </p:sp>
      <p:sp>
        <p:nvSpPr>
          <p:cNvPr id="11" name="TextBox 11">
            <a:extLst>
              <a:ext uri="{FF2B5EF4-FFF2-40B4-BE49-F238E27FC236}">
                <a16:creationId xmlns:a16="http://schemas.microsoft.com/office/drawing/2014/main" id="{08DB85AD-F7CE-CE16-9353-9CBF1A3267D2}"/>
              </a:ext>
            </a:extLst>
          </p:cNvPr>
          <p:cNvSpPr txBox="1">
            <a:spLocks noGrp="1"/>
          </p:cNvSpPr>
          <p:nvPr>
            <p:ph type="title" idx="4294967295"/>
          </p:nvPr>
        </p:nvSpPr>
        <p:spPr>
          <a:xfrm>
            <a:off x="689729" y="819150"/>
            <a:ext cx="16908542" cy="6771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n-lt"/>
                <a:ea typeface="+mn-ea"/>
                <a:cs typeface="+mn-cs"/>
              </a:rPr>
              <a:t>Case Conferencing: The Process</a:t>
            </a:r>
          </a:p>
        </p:txBody>
      </p:sp>
      <p:sp>
        <p:nvSpPr>
          <p:cNvPr id="19" name="Content Placeholder 18">
            <a:extLst>
              <a:ext uri="{FF2B5EF4-FFF2-40B4-BE49-F238E27FC236}">
                <a16:creationId xmlns:a16="http://schemas.microsoft.com/office/drawing/2014/main" id="{0DA31D5F-A664-CFFD-52D1-8B67325E9FFF}"/>
              </a:ext>
            </a:extLst>
          </p:cNvPr>
          <p:cNvSpPr>
            <a:spLocks noGrp="1"/>
          </p:cNvSpPr>
          <p:nvPr>
            <p:ph idx="1"/>
          </p:nvPr>
        </p:nvSpPr>
        <p:spPr>
          <a:xfrm>
            <a:off x="990600" y="1866900"/>
            <a:ext cx="15925800" cy="6637919"/>
          </a:xfrm>
        </p:spPr>
        <p:txBody>
          <a:bodyPr>
            <a:normAutofit/>
          </a:bodyPr>
          <a:lstStyle/>
          <a:p>
            <a:pPr marL="0" indent="0">
              <a:buNone/>
            </a:pPr>
            <a:r>
              <a:rPr lang="en-US" dirty="0">
                <a:solidFill>
                  <a:schemeClr val="bg1"/>
                </a:solidFill>
              </a:rPr>
              <a:t>1. Shared Understanding of the Individual’s Situation</a:t>
            </a:r>
          </a:p>
          <a:p>
            <a:endParaRPr lang="en-US" dirty="0">
              <a:solidFill>
                <a:schemeClr val="bg1"/>
              </a:solidFill>
            </a:endParaRPr>
          </a:p>
          <a:p>
            <a:pPr marL="0" indent="0">
              <a:buNone/>
            </a:pPr>
            <a:r>
              <a:rPr lang="en-US" dirty="0">
                <a:solidFill>
                  <a:schemeClr val="bg1"/>
                </a:solidFill>
              </a:rPr>
              <a:t>2. Trauma-Informed, Person-Centered Framing</a:t>
            </a:r>
          </a:p>
          <a:p>
            <a:endParaRPr lang="en-US" dirty="0">
              <a:solidFill>
                <a:schemeClr val="bg1"/>
              </a:solidFill>
            </a:endParaRPr>
          </a:p>
          <a:p>
            <a:pPr marL="0" indent="0">
              <a:buNone/>
            </a:pPr>
            <a:r>
              <a:rPr lang="en-US" dirty="0">
                <a:solidFill>
                  <a:schemeClr val="bg1"/>
                </a:solidFill>
              </a:rPr>
              <a:t>3. Identification of Existing Supports and Service Involvement</a:t>
            </a:r>
          </a:p>
          <a:p>
            <a:endParaRPr lang="en-US" dirty="0">
              <a:solidFill>
                <a:schemeClr val="bg1"/>
              </a:solidFill>
            </a:endParaRPr>
          </a:p>
          <a:p>
            <a:pPr marL="0" indent="0">
              <a:buNone/>
            </a:pPr>
            <a:r>
              <a:rPr lang="en-US" dirty="0">
                <a:solidFill>
                  <a:schemeClr val="bg1"/>
                </a:solidFill>
              </a:rPr>
              <a:t>4. Strengths and Opportunities Assessment</a:t>
            </a:r>
          </a:p>
          <a:p>
            <a:endParaRPr lang="en-US" dirty="0">
              <a:solidFill>
                <a:schemeClr val="bg1"/>
              </a:solidFill>
            </a:endParaRPr>
          </a:p>
          <a:p>
            <a:pPr marL="0" indent="0">
              <a:buNone/>
            </a:pPr>
            <a:r>
              <a:rPr lang="en-US" b="1" dirty="0">
                <a:solidFill>
                  <a:srgbClr val="00B0F0"/>
                </a:solidFill>
              </a:rPr>
              <a:t>5. Coordinated Action Planning</a:t>
            </a:r>
          </a:p>
          <a:p>
            <a:endParaRPr lang="en-US" b="1" dirty="0">
              <a:solidFill>
                <a:srgbClr val="00B0F0"/>
              </a:solidFill>
            </a:endParaRPr>
          </a:p>
          <a:p>
            <a:pPr marL="0" indent="0">
              <a:buNone/>
            </a:pPr>
            <a:r>
              <a:rPr lang="en-US" b="1" dirty="0">
                <a:solidFill>
                  <a:srgbClr val="00B0F0"/>
                </a:solidFill>
              </a:rPr>
              <a:t>6. Ongoing Communication and Follow-Up</a:t>
            </a:r>
          </a:p>
          <a:p>
            <a:endParaRPr lang="en-US" dirty="0">
              <a:solidFill>
                <a:schemeClr val="bg1"/>
              </a:solidFill>
            </a:endParaRPr>
          </a:p>
        </p:txBody>
      </p:sp>
      <p:sp>
        <p:nvSpPr>
          <p:cNvPr id="21" name="TextBox 20">
            <a:extLst>
              <a:ext uri="{FF2B5EF4-FFF2-40B4-BE49-F238E27FC236}">
                <a16:creationId xmlns:a16="http://schemas.microsoft.com/office/drawing/2014/main" id="{496E719B-4757-4EC0-A60E-BB35B342510C}"/>
              </a:ext>
            </a:extLst>
          </p:cNvPr>
          <p:cNvSpPr txBox="1"/>
          <p:nvPr/>
        </p:nvSpPr>
        <p:spPr>
          <a:xfrm>
            <a:off x="9753600" y="6366594"/>
            <a:ext cx="4648200" cy="461665"/>
          </a:xfrm>
          <a:prstGeom prst="rect">
            <a:avLst/>
          </a:prstGeom>
          <a:noFill/>
        </p:spPr>
        <p:txBody>
          <a:bodyPr wrap="square" rtlCol="0">
            <a:spAutoFit/>
          </a:bodyPr>
          <a:lstStyle/>
          <a:p>
            <a:r>
              <a:rPr lang="en-US" sz="2400" b="1" dirty="0">
                <a:solidFill>
                  <a:srgbClr val="00B0F0"/>
                </a:solidFill>
              </a:rPr>
              <a:t>Involves e-referral</a:t>
            </a:r>
          </a:p>
        </p:txBody>
      </p:sp>
      <p:sp>
        <p:nvSpPr>
          <p:cNvPr id="10" name="TextBox 10">
            <a:extLst>
              <a:ext uri="{FF2B5EF4-FFF2-40B4-BE49-F238E27FC236}">
                <a16:creationId xmlns:a16="http://schemas.microsoft.com/office/drawing/2014/main" id="{6700150E-5AE1-5892-982C-5A54FD526F0E}"/>
              </a:ext>
              <a:ext uri="{C183D7F6-B498-43B3-948B-1728B52AA6E4}">
                <adec:decorative xmlns:adec="http://schemas.microsoft.com/office/drawing/2017/decorative" val="0"/>
              </a:ext>
            </a:extLst>
          </p:cNvPr>
          <p:cNvSpPr txBox="1"/>
          <p:nvPr/>
        </p:nvSpPr>
        <p:spPr>
          <a:xfrm>
            <a:off x="0" y="8887460"/>
            <a:ext cx="18288000" cy="755017"/>
          </a:xfrm>
          <a:prstGeom prst="rect">
            <a:avLst/>
          </a:prstGeom>
        </p:spPr>
        <p:txBody>
          <a:bodyPr lIns="0" tIns="0" rIns="0" bIns="0" rtlCol="0" anchor="t">
            <a:spAutoFit/>
          </a:bodyPr>
          <a:lstStyle/>
          <a:p>
            <a:pPr algn="ctr">
              <a:lnSpc>
                <a:spcPts val="6159"/>
              </a:lnSpc>
              <a:spcBef>
                <a:spcPct val="0"/>
              </a:spcBef>
            </a:pPr>
            <a:r>
              <a:rPr lang="en-US" sz="4399" b="1" dirty="0">
                <a:solidFill>
                  <a:schemeClr val="bg1"/>
                </a:solidFill>
                <a:latin typeface="Canva Sans Bold"/>
                <a:ea typeface="Canva Sans Bold"/>
                <a:cs typeface="Canva Sans Bold"/>
                <a:sym typeface="Canva Sans Bold"/>
              </a:rPr>
              <a:t>Planning District 15</a:t>
            </a:r>
          </a:p>
        </p:txBody>
      </p:sp>
      <p:cxnSp>
        <p:nvCxnSpPr>
          <p:cNvPr id="12" name="Straight Arrow Connector 11">
            <a:extLst>
              <a:ext uri="{FF2B5EF4-FFF2-40B4-BE49-F238E27FC236}">
                <a16:creationId xmlns:a16="http://schemas.microsoft.com/office/drawing/2014/main" id="{89C492CE-3832-A226-A822-35D661F63C22}"/>
              </a:ext>
              <a:ext uri="{C183D7F6-B498-43B3-948B-1728B52AA6E4}">
                <adec:decorative xmlns:adec="http://schemas.microsoft.com/office/drawing/2017/decorative" val="1"/>
              </a:ext>
            </a:extLst>
          </p:cNvPr>
          <p:cNvCxnSpPr>
            <a:cxnSpLocks/>
          </p:cNvCxnSpPr>
          <p:nvPr/>
        </p:nvCxnSpPr>
        <p:spPr>
          <a:xfrm flipH="1">
            <a:off x="7315200" y="6252264"/>
            <a:ext cx="2133600" cy="387044"/>
          </a:xfrm>
          <a:prstGeom prst="straightConnector1">
            <a:avLst/>
          </a:prstGeom>
          <a:ln w="1301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2079EAD-3CD8-F724-CFA6-2A62770D4C47}"/>
              </a:ext>
              <a:ext uri="{C183D7F6-B498-43B3-948B-1728B52AA6E4}">
                <adec:decorative xmlns:adec="http://schemas.microsoft.com/office/drawing/2017/decorative" val="1"/>
              </a:ext>
            </a:extLst>
          </p:cNvPr>
          <p:cNvCxnSpPr>
            <a:cxnSpLocks/>
          </p:cNvCxnSpPr>
          <p:nvPr/>
        </p:nvCxnSpPr>
        <p:spPr>
          <a:xfrm flipH="1">
            <a:off x="8534400" y="7186072"/>
            <a:ext cx="1586755" cy="768914"/>
          </a:xfrm>
          <a:prstGeom prst="straightConnector1">
            <a:avLst/>
          </a:prstGeom>
          <a:ln w="1301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207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4395" y="7761476"/>
            <a:ext cx="18829070" cy="2108593"/>
            <a:chOff x="0" y="0"/>
            <a:chExt cx="4959097" cy="555349"/>
          </a:xfrm>
        </p:grpSpPr>
        <p:sp>
          <p:nvSpPr>
            <p:cNvPr id="3" name="Freeform 3"/>
            <p:cNvSpPr/>
            <p:nvPr/>
          </p:nvSpPr>
          <p:spPr>
            <a:xfrm>
              <a:off x="0" y="0"/>
              <a:ext cx="4959097" cy="555349"/>
            </a:xfrm>
            <a:custGeom>
              <a:avLst/>
              <a:gdLst/>
              <a:ahLst/>
              <a:cxnLst/>
              <a:rect l="l" t="t" r="r" b="b"/>
              <a:pathLst>
                <a:path w="4959097" h="555349">
                  <a:moveTo>
                    <a:pt x="0" y="0"/>
                  </a:moveTo>
                  <a:lnTo>
                    <a:pt x="4959097" y="0"/>
                  </a:lnTo>
                  <a:lnTo>
                    <a:pt x="4959097" y="555349"/>
                  </a:lnTo>
                  <a:lnTo>
                    <a:pt x="0" y="555349"/>
                  </a:lnTo>
                  <a:close/>
                </a:path>
              </a:pathLst>
            </a:custGeom>
            <a:solidFill>
              <a:srgbClr val="FFFFFF"/>
            </a:solidFill>
          </p:spPr>
          <p:txBody>
            <a:bodyPr/>
            <a:lstStyle/>
            <a:p>
              <a:endParaRPr lang="en-US"/>
            </a:p>
          </p:txBody>
        </p:sp>
        <p:sp>
          <p:nvSpPr>
            <p:cNvPr id="4" name="TextBox 4"/>
            <p:cNvSpPr txBox="1"/>
            <p:nvPr/>
          </p:nvSpPr>
          <p:spPr>
            <a:xfrm>
              <a:off x="0" y="-38100"/>
              <a:ext cx="4959097" cy="593449"/>
            </a:xfrm>
            <a:prstGeom prst="rect">
              <a:avLst/>
            </a:prstGeom>
          </p:spPr>
          <p:txBody>
            <a:bodyPr lIns="50800" tIns="50800" rIns="50800" bIns="50800" rtlCol="0" anchor="ctr"/>
            <a:lstStyle/>
            <a:p>
              <a:pPr algn="ctr">
                <a:lnSpc>
                  <a:spcPts val="26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6" name="Freeform 6"/>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7" name="TextBox 7"/>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a:spLocks noGrp="1"/>
          </p:cNvSpPr>
          <p:nvPr>
            <p:ph type="title" idx="4294967295"/>
          </p:nvPr>
        </p:nvSpPr>
        <p:spPr>
          <a:xfrm>
            <a:off x="1028700" y="828675"/>
            <a:ext cx="15504273" cy="9918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80"/>
              </a:lnSpc>
              <a:spcBef>
                <a:spcPts val="0"/>
              </a:spcBef>
              <a:spcAft>
                <a:spcPts val="0"/>
              </a:spcAft>
              <a:buClrTx/>
              <a:buSzTx/>
              <a:buFontTx/>
              <a:buNone/>
              <a:tabLst/>
              <a:defRPr/>
            </a:pPr>
            <a:r>
              <a:rPr kumimoji="0" lang="en-US" sz="5200" b="1" i="0" u="none" strike="noStrike" kern="1200" cap="none" spc="-202" normalizeH="0" baseline="0" noProof="0" dirty="0">
                <a:ln>
                  <a:noFill/>
                </a:ln>
                <a:solidFill>
                  <a:srgbClr val="FFFFFF"/>
                </a:solidFill>
                <a:effectLst/>
                <a:uLnTx/>
                <a:uFillTx/>
                <a:latin typeface="Arial Bold"/>
                <a:ea typeface="Arial Bold"/>
                <a:cs typeface="Arial Bold"/>
                <a:sym typeface="Arial Bold"/>
              </a:rPr>
              <a:t>Panelists</a:t>
            </a:r>
          </a:p>
        </p:txBody>
      </p:sp>
      <p:sp>
        <p:nvSpPr>
          <p:cNvPr id="8" name="TextBox 8"/>
          <p:cNvSpPr txBox="1"/>
          <p:nvPr/>
        </p:nvSpPr>
        <p:spPr>
          <a:xfrm>
            <a:off x="620598" y="2493604"/>
            <a:ext cx="17373600" cy="1710084"/>
          </a:xfrm>
          <a:prstGeom prst="rect">
            <a:avLst/>
          </a:prstGeom>
        </p:spPr>
        <p:txBody>
          <a:bodyPr wrap="square" lIns="0" tIns="0" rIns="0" bIns="0" rtlCol="0" anchor="t">
            <a:spAutoFit/>
          </a:bodyPr>
          <a:lstStyle/>
          <a:p>
            <a:pPr algn="l">
              <a:lnSpc>
                <a:spcPts val="4479"/>
              </a:lnSpc>
            </a:pPr>
            <a:r>
              <a:rPr lang="en-US" sz="3199" b="1" spc="-124" dirty="0">
                <a:solidFill>
                  <a:srgbClr val="FDC101"/>
                </a:solidFill>
                <a:latin typeface="Arial Bold"/>
                <a:ea typeface="Arial Bold"/>
                <a:cs typeface="Arial Bold"/>
                <a:sym typeface="Arial Bold"/>
              </a:rPr>
              <a:t>Gigi Amateau</a:t>
            </a:r>
            <a:r>
              <a:rPr lang="en-US" sz="3199" b="1" spc="-124" dirty="0">
                <a:solidFill>
                  <a:srgbClr val="FFFFFF"/>
                </a:solidFill>
                <a:latin typeface="Arial Bold"/>
                <a:ea typeface="Arial Bold"/>
                <a:cs typeface="Arial Bold"/>
                <a:sym typeface="Arial Bold"/>
              </a:rPr>
              <a:t>, </a:t>
            </a:r>
            <a:r>
              <a:rPr lang="en-US" sz="3199" spc="-124" dirty="0">
                <a:solidFill>
                  <a:srgbClr val="FFFFFF"/>
                </a:solidFill>
                <a:latin typeface="Arial"/>
                <a:ea typeface="Arial"/>
                <a:cs typeface="Arial"/>
                <a:sym typeface="Arial"/>
              </a:rPr>
              <a:t>Assistant Professor Virginia Commonwealth University, Department of Gerontology</a:t>
            </a:r>
          </a:p>
          <a:p>
            <a:pPr>
              <a:lnSpc>
                <a:spcPts val="4479"/>
              </a:lnSpc>
            </a:pPr>
            <a:r>
              <a:rPr lang="en-US" sz="3199" b="1" spc="-124" dirty="0">
                <a:solidFill>
                  <a:srgbClr val="FDC101"/>
                </a:solidFill>
                <a:latin typeface="Arial Bold"/>
                <a:ea typeface="Arial Bold"/>
                <a:cs typeface="Arial Bold"/>
                <a:sym typeface="Arial Bold"/>
              </a:rPr>
              <a:t>Choice East</a:t>
            </a:r>
            <a:r>
              <a:rPr lang="en-US" sz="3199" b="1" spc="-124" dirty="0">
                <a:solidFill>
                  <a:srgbClr val="FFFFFF"/>
                </a:solidFill>
                <a:latin typeface="Arial Bold"/>
                <a:ea typeface="Arial Bold"/>
                <a:cs typeface="Arial Bold"/>
                <a:sym typeface="Arial Bold"/>
              </a:rPr>
              <a:t>,</a:t>
            </a:r>
            <a:r>
              <a:rPr lang="en-US" sz="3199" spc="-124" dirty="0">
                <a:solidFill>
                  <a:srgbClr val="FFFFFF"/>
                </a:solidFill>
                <a:latin typeface="Arial"/>
                <a:ea typeface="Arial"/>
                <a:cs typeface="Arial"/>
                <a:sym typeface="Arial"/>
              </a:rPr>
              <a:t> </a:t>
            </a:r>
            <a:r>
              <a:rPr lang="en-US" sz="3200" dirty="0">
                <a:solidFill>
                  <a:schemeClr val="bg1"/>
                </a:solidFill>
              </a:rPr>
              <a:t>CoC Referral and Lived Expertise Coordinator</a:t>
            </a:r>
            <a:endParaRPr lang="en-US" sz="3200" spc="-124" dirty="0">
              <a:solidFill>
                <a:schemeClr val="bg1"/>
              </a:solidFill>
              <a:latin typeface="Arial"/>
              <a:ea typeface="Arial"/>
              <a:cs typeface="Arial"/>
              <a:sym typeface="Arial"/>
            </a:endParaRPr>
          </a:p>
          <a:p>
            <a:pPr algn="l">
              <a:lnSpc>
                <a:spcPts val="4479"/>
              </a:lnSpc>
            </a:pPr>
            <a:r>
              <a:rPr lang="en-US" sz="3199" b="1" spc="-124" dirty="0">
                <a:solidFill>
                  <a:srgbClr val="FDC101"/>
                </a:solidFill>
                <a:latin typeface="Arial Bold"/>
                <a:ea typeface="Arial Bold"/>
                <a:cs typeface="Arial Bold"/>
                <a:sym typeface="Arial Bold"/>
              </a:rPr>
              <a:t>Jen Johnson</a:t>
            </a:r>
            <a:r>
              <a:rPr lang="en-US" sz="3199" b="1" spc="-124" dirty="0">
                <a:solidFill>
                  <a:srgbClr val="FFFFFF"/>
                </a:solidFill>
                <a:latin typeface="Arial Bold"/>
                <a:ea typeface="Arial Bold"/>
                <a:cs typeface="Arial Bold"/>
                <a:sym typeface="Arial Bold"/>
              </a:rPr>
              <a:t>,</a:t>
            </a:r>
            <a:r>
              <a:rPr lang="en-US" sz="3199" spc="-124" dirty="0">
                <a:solidFill>
                  <a:srgbClr val="FFFFFF"/>
                </a:solidFill>
                <a:latin typeface="Arial"/>
                <a:ea typeface="Arial"/>
                <a:cs typeface="Arial"/>
                <a:sym typeface="Arial"/>
              </a:rPr>
              <a:t> Director of CoC Operations, Homeward</a:t>
            </a:r>
          </a:p>
        </p:txBody>
      </p:sp>
      <p:grpSp>
        <p:nvGrpSpPr>
          <p:cNvPr id="10" name="Group 10">
            <a:extLst>
              <a:ext uri="{C183D7F6-B498-43B3-948B-1728B52AA6E4}">
                <adec:decorative xmlns:adec="http://schemas.microsoft.com/office/drawing/2017/decorative" val="1"/>
              </a:ext>
            </a:extLst>
          </p:cNvPr>
          <p:cNvGrpSpPr/>
          <p:nvPr/>
        </p:nvGrpSpPr>
        <p:grpSpPr>
          <a:xfrm>
            <a:off x="1028700" y="8217369"/>
            <a:ext cx="16230600" cy="1224289"/>
            <a:chOff x="0" y="0"/>
            <a:chExt cx="21640800" cy="1632386"/>
          </a:xfrm>
        </p:grpSpPr>
        <p:sp>
          <p:nvSpPr>
            <p:cNvPr id="11" name="Freeform 11"/>
            <p:cNvSpPr/>
            <p:nvPr/>
          </p:nvSpPr>
          <p:spPr>
            <a:xfrm>
              <a:off x="0" y="43181"/>
              <a:ext cx="5551808" cy="1589205"/>
            </a:xfrm>
            <a:custGeom>
              <a:avLst/>
              <a:gdLst/>
              <a:ahLst/>
              <a:cxnLst/>
              <a:rect l="l" t="t" r="r" b="b"/>
              <a:pathLst>
                <a:path w="5551808" h="1589205">
                  <a:moveTo>
                    <a:pt x="0" y="0"/>
                  </a:moveTo>
                  <a:lnTo>
                    <a:pt x="5551808" y="0"/>
                  </a:lnTo>
                  <a:lnTo>
                    <a:pt x="5551808" y="1589205"/>
                  </a:lnTo>
                  <a:lnTo>
                    <a:pt x="0" y="1589205"/>
                  </a:lnTo>
                  <a:lnTo>
                    <a:pt x="0" y="0"/>
                  </a:lnTo>
                  <a:close/>
                </a:path>
              </a:pathLst>
            </a:custGeom>
            <a:blipFill>
              <a:blip r:embed="rId2"/>
              <a:stretch>
                <a:fillRect/>
              </a:stretch>
            </a:blipFill>
          </p:spPr>
          <p:txBody>
            <a:bodyPr/>
            <a:lstStyle/>
            <a:p>
              <a:endParaRPr lang="en-US"/>
            </a:p>
          </p:txBody>
        </p:sp>
        <p:sp>
          <p:nvSpPr>
            <p:cNvPr id="12" name="Freeform 12"/>
            <p:cNvSpPr/>
            <p:nvPr/>
          </p:nvSpPr>
          <p:spPr>
            <a:xfrm>
              <a:off x="6374614" y="0"/>
              <a:ext cx="4663649" cy="1589205"/>
            </a:xfrm>
            <a:custGeom>
              <a:avLst/>
              <a:gdLst/>
              <a:ahLst/>
              <a:cxnLst/>
              <a:rect l="l" t="t" r="r" b="b"/>
              <a:pathLst>
                <a:path w="4663649" h="1589205">
                  <a:moveTo>
                    <a:pt x="0" y="0"/>
                  </a:moveTo>
                  <a:lnTo>
                    <a:pt x="4663649" y="0"/>
                  </a:lnTo>
                  <a:lnTo>
                    <a:pt x="4663649" y="1589205"/>
                  </a:lnTo>
                  <a:lnTo>
                    <a:pt x="0" y="1589205"/>
                  </a:lnTo>
                  <a:lnTo>
                    <a:pt x="0" y="0"/>
                  </a:lnTo>
                  <a:close/>
                </a:path>
              </a:pathLst>
            </a:custGeom>
            <a:blipFill>
              <a:blip r:embed="rId3"/>
              <a:stretch>
                <a:fillRect/>
              </a:stretch>
            </a:blipFill>
          </p:spPr>
          <p:txBody>
            <a:bodyPr/>
            <a:lstStyle/>
            <a:p>
              <a:endParaRPr lang="en-US"/>
            </a:p>
          </p:txBody>
        </p:sp>
        <p:sp>
          <p:nvSpPr>
            <p:cNvPr id="13" name="Freeform 13"/>
            <p:cNvSpPr/>
            <p:nvPr/>
          </p:nvSpPr>
          <p:spPr>
            <a:xfrm>
              <a:off x="15236589" y="0"/>
              <a:ext cx="3468101" cy="1575206"/>
            </a:xfrm>
            <a:custGeom>
              <a:avLst/>
              <a:gdLst/>
              <a:ahLst/>
              <a:cxnLst/>
              <a:rect l="l" t="t" r="r" b="b"/>
              <a:pathLst>
                <a:path w="3468101" h="1575206">
                  <a:moveTo>
                    <a:pt x="0" y="0"/>
                  </a:moveTo>
                  <a:lnTo>
                    <a:pt x="3468101" y="0"/>
                  </a:lnTo>
                  <a:lnTo>
                    <a:pt x="3468101" y="1575206"/>
                  </a:lnTo>
                  <a:lnTo>
                    <a:pt x="0" y="1575206"/>
                  </a:lnTo>
                  <a:lnTo>
                    <a:pt x="0" y="0"/>
                  </a:lnTo>
                  <a:close/>
                </a:path>
              </a:pathLst>
            </a:custGeom>
            <a:blipFill>
              <a:blip r:embed="rId4"/>
              <a:stretch>
                <a:fillRect/>
              </a:stretch>
            </a:blipFill>
          </p:spPr>
          <p:txBody>
            <a:bodyPr/>
            <a:lstStyle/>
            <a:p>
              <a:endParaRPr lang="en-US"/>
            </a:p>
          </p:txBody>
        </p:sp>
        <p:sp>
          <p:nvSpPr>
            <p:cNvPr id="14" name="Freeform 14"/>
            <p:cNvSpPr/>
            <p:nvPr/>
          </p:nvSpPr>
          <p:spPr>
            <a:xfrm>
              <a:off x="11861068" y="62975"/>
              <a:ext cx="2558045" cy="1433548"/>
            </a:xfrm>
            <a:custGeom>
              <a:avLst/>
              <a:gdLst/>
              <a:ahLst/>
              <a:cxnLst/>
              <a:rect l="l" t="t" r="r" b="b"/>
              <a:pathLst>
                <a:path w="2558045" h="1433548">
                  <a:moveTo>
                    <a:pt x="0" y="0"/>
                  </a:moveTo>
                  <a:lnTo>
                    <a:pt x="2558046" y="0"/>
                  </a:lnTo>
                  <a:lnTo>
                    <a:pt x="2558046" y="1433548"/>
                  </a:lnTo>
                  <a:lnTo>
                    <a:pt x="0" y="1433548"/>
                  </a:lnTo>
                  <a:lnTo>
                    <a:pt x="0" y="0"/>
                  </a:lnTo>
                  <a:close/>
                </a:path>
              </a:pathLst>
            </a:custGeom>
            <a:blipFill>
              <a:blip r:embed="rId5"/>
              <a:stretch>
                <a:fillRect/>
              </a:stretch>
            </a:blipFill>
          </p:spPr>
          <p:txBody>
            <a:bodyPr/>
            <a:lstStyle/>
            <a:p>
              <a:endParaRPr lang="en-US"/>
            </a:p>
          </p:txBody>
        </p:sp>
        <p:sp>
          <p:nvSpPr>
            <p:cNvPr id="15" name="Freeform 15"/>
            <p:cNvSpPr/>
            <p:nvPr/>
          </p:nvSpPr>
          <p:spPr>
            <a:xfrm>
              <a:off x="19522165" y="152013"/>
              <a:ext cx="2118635" cy="1271181"/>
            </a:xfrm>
            <a:custGeom>
              <a:avLst/>
              <a:gdLst/>
              <a:ahLst/>
              <a:cxnLst/>
              <a:rect l="l" t="t" r="r" b="b"/>
              <a:pathLst>
                <a:path w="2118635" h="1271181">
                  <a:moveTo>
                    <a:pt x="0" y="0"/>
                  </a:moveTo>
                  <a:lnTo>
                    <a:pt x="2118635" y="0"/>
                  </a:lnTo>
                  <a:lnTo>
                    <a:pt x="2118635" y="1271181"/>
                  </a:lnTo>
                  <a:lnTo>
                    <a:pt x="0" y="1271181"/>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A8409248-C310-129F-E163-F4E708ABBE2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07BA559-2DED-B5AE-EE50-79EAA3B9D993}"/>
              </a:ext>
              <a:ext uri="{C183D7F6-B498-43B3-948B-1728B52AA6E4}">
                <adec:decorative xmlns:adec="http://schemas.microsoft.com/office/drawing/2017/decorative" val="1"/>
              </a:ext>
            </a:extLst>
          </p:cNvPr>
          <p:cNvGrpSpPr/>
          <p:nvPr/>
        </p:nvGrpSpPr>
        <p:grpSpPr>
          <a:xfrm>
            <a:off x="-1600200" y="9791700"/>
            <a:ext cx="21293231" cy="3086100"/>
            <a:chOff x="0" y="0"/>
            <a:chExt cx="5608094" cy="812800"/>
          </a:xfrm>
        </p:grpSpPr>
        <p:sp>
          <p:nvSpPr>
            <p:cNvPr id="3" name="Freeform 3">
              <a:extLst>
                <a:ext uri="{FF2B5EF4-FFF2-40B4-BE49-F238E27FC236}">
                  <a16:creationId xmlns:a16="http://schemas.microsoft.com/office/drawing/2014/main" id="{B2EAB027-0DBC-F1C6-51A0-5CC4118048C5}"/>
                </a:ext>
              </a:extLst>
            </p:cNvPr>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4" name="TextBox 4">
              <a:extLst>
                <a:ext uri="{FF2B5EF4-FFF2-40B4-BE49-F238E27FC236}">
                  <a16:creationId xmlns:a16="http://schemas.microsoft.com/office/drawing/2014/main" id="{588875BE-818F-03A6-E746-B0E282A061F9}"/>
                </a:ext>
              </a:extLst>
            </p:cNvPr>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FFF2752E-A06C-A5A7-4B87-C8CA8264F14C}"/>
              </a:ext>
            </a:extLst>
          </p:cNvPr>
          <p:cNvSpPr txBox="1">
            <a:spLocks noGrp="1"/>
          </p:cNvSpPr>
          <p:nvPr>
            <p:ph type="title" idx="4294967295"/>
          </p:nvPr>
        </p:nvSpPr>
        <p:spPr>
          <a:xfrm>
            <a:off x="3381496" y="2495253"/>
            <a:ext cx="6857467" cy="90114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1" i="0" u="none" strike="noStrike" kern="1200" cap="none" spc="-214" normalizeH="0" baseline="0" noProof="0" dirty="0">
                <a:ln>
                  <a:noFill/>
                </a:ln>
                <a:solidFill>
                  <a:srgbClr val="FFFFFF"/>
                </a:solidFill>
                <a:effectLst/>
                <a:uLnTx/>
                <a:uFillTx/>
                <a:latin typeface="Arial Bold"/>
                <a:ea typeface="Arial Bold"/>
                <a:cs typeface="Arial Bold"/>
                <a:sym typeface="Arial Bold"/>
              </a:rPr>
              <a:t>Session Agenda </a:t>
            </a:r>
            <a:r>
              <a:rPr kumimoji="0" lang="en-US" sz="5499" b="1" i="0" u="none" strike="noStrike" kern="1200" cap="none" spc="-214" normalizeH="0" baseline="0" noProof="0" dirty="0">
                <a:ln>
                  <a:noFill/>
                </a:ln>
                <a:effectLst/>
                <a:uLnTx/>
                <a:uFillTx/>
                <a:latin typeface="Arial Bold"/>
                <a:ea typeface="Arial Bold"/>
                <a:cs typeface="Arial Bold"/>
                <a:sym typeface="Arial Bold"/>
              </a:rPr>
              <a:t>2</a:t>
            </a:r>
          </a:p>
        </p:txBody>
      </p:sp>
      <p:sp>
        <p:nvSpPr>
          <p:cNvPr id="5" name="TextBox 5">
            <a:extLst>
              <a:ext uri="{FF2B5EF4-FFF2-40B4-BE49-F238E27FC236}">
                <a16:creationId xmlns:a16="http://schemas.microsoft.com/office/drawing/2014/main" id="{8E5FFA98-E29C-82EE-1997-DAD19EF42296}"/>
              </a:ext>
            </a:extLst>
          </p:cNvPr>
          <p:cNvSpPr txBox="1"/>
          <p:nvPr/>
        </p:nvSpPr>
        <p:spPr>
          <a:xfrm>
            <a:off x="3381496" y="4039235"/>
            <a:ext cx="10644997" cy="620619"/>
          </a:xfrm>
          <a:prstGeom prst="rect">
            <a:avLst/>
          </a:prstGeom>
        </p:spPr>
        <p:txBody>
          <a:bodyPr lIns="0" tIns="0" rIns="0" bIns="0" rtlCol="0" anchor="t">
            <a:spAutoFit/>
          </a:bodyPr>
          <a:lstStyle/>
          <a:p>
            <a:pPr algn="l">
              <a:lnSpc>
                <a:spcPts val="5319"/>
              </a:lnSpc>
            </a:pPr>
            <a:r>
              <a:rPr lang="en-US" sz="3799" spc="-148" dirty="0">
                <a:solidFill>
                  <a:srgbClr val="FFFFFF"/>
                </a:solidFill>
                <a:latin typeface="Arial"/>
                <a:ea typeface="Arial"/>
                <a:cs typeface="Arial"/>
                <a:sym typeface="Arial"/>
              </a:rPr>
              <a:t>Discussion</a:t>
            </a:r>
          </a:p>
        </p:txBody>
      </p:sp>
      <p:sp>
        <p:nvSpPr>
          <p:cNvPr id="6" name="Freeform 6" descr="VCU logo">
            <a:extLst>
              <a:ext uri="{FF2B5EF4-FFF2-40B4-BE49-F238E27FC236}">
                <a16:creationId xmlns:a16="http://schemas.microsoft.com/office/drawing/2014/main" id="{F0EB9B3E-88CF-3402-F0FC-AA556E760D50}"/>
              </a:ext>
            </a:extLst>
          </p:cNvPr>
          <p:cNvSpPr/>
          <p:nvPr/>
        </p:nvSpPr>
        <p:spPr>
          <a:xfrm>
            <a:off x="647724" y="8947448"/>
            <a:ext cx="2132038" cy="621705"/>
          </a:xfrm>
          <a:custGeom>
            <a:avLst/>
            <a:gdLst/>
            <a:ahLst/>
            <a:cxnLst/>
            <a:rect l="l" t="t" r="r" b="b"/>
            <a:pathLst>
              <a:path w="2132038" h="621705">
                <a:moveTo>
                  <a:pt x="0" y="0"/>
                </a:moveTo>
                <a:lnTo>
                  <a:pt x="2132038" y="0"/>
                </a:lnTo>
                <a:lnTo>
                  <a:pt x="2132038" y="621704"/>
                </a:lnTo>
                <a:lnTo>
                  <a:pt x="0" y="621704"/>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126760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a:off x="-130287" y="0"/>
            <a:ext cx="20593606" cy="13733361"/>
          </a:xfrm>
          <a:custGeom>
            <a:avLst/>
            <a:gdLst/>
            <a:ahLst/>
            <a:cxnLst/>
            <a:rect l="l" t="t" r="r" b="b"/>
            <a:pathLst>
              <a:path w="20593606" h="13733361">
                <a:moveTo>
                  <a:pt x="20593606" y="0"/>
                </a:moveTo>
                <a:lnTo>
                  <a:pt x="0" y="0"/>
                </a:lnTo>
                <a:lnTo>
                  <a:pt x="0" y="13733361"/>
                </a:lnTo>
                <a:lnTo>
                  <a:pt x="20593606" y="13733361"/>
                </a:lnTo>
                <a:lnTo>
                  <a:pt x="20593606" y="0"/>
                </a:lnTo>
                <a:close/>
              </a:path>
            </a:pathLst>
          </a:custGeom>
          <a:blipFill>
            <a:blip r:embed="rId3"/>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585249" y="-129002"/>
            <a:ext cx="19458497" cy="10545004"/>
            <a:chOff x="0" y="0"/>
            <a:chExt cx="5124872" cy="2777285"/>
          </a:xfrm>
        </p:grpSpPr>
        <p:sp>
          <p:nvSpPr>
            <p:cNvPr id="4" name="Freeform 4"/>
            <p:cNvSpPr/>
            <p:nvPr/>
          </p:nvSpPr>
          <p:spPr>
            <a:xfrm>
              <a:off x="0" y="0"/>
              <a:ext cx="5124872" cy="2777285"/>
            </a:xfrm>
            <a:custGeom>
              <a:avLst/>
              <a:gdLst/>
              <a:ahLst/>
              <a:cxnLst/>
              <a:rect l="l" t="t" r="r" b="b"/>
              <a:pathLst>
                <a:path w="5124872" h="2777285">
                  <a:moveTo>
                    <a:pt x="0" y="0"/>
                  </a:moveTo>
                  <a:lnTo>
                    <a:pt x="5124872" y="0"/>
                  </a:lnTo>
                  <a:lnTo>
                    <a:pt x="5124872" y="2777285"/>
                  </a:lnTo>
                  <a:lnTo>
                    <a:pt x="0" y="2777285"/>
                  </a:lnTo>
                  <a:close/>
                </a:path>
              </a:pathLst>
            </a:custGeom>
            <a:solidFill>
              <a:srgbClr val="000000">
                <a:alpha val="74902"/>
              </a:srgbClr>
            </a:solidFill>
          </p:spPr>
          <p:txBody>
            <a:bodyPr/>
            <a:lstStyle/>
            <a:p>
              <a:endParaRPr lang="en-US"/>
            </a:p>
          </p:txBody>
        </p:sp>
        <p:sp>
          <p:nvSpPr>
            <p:cNvPr id="5" name="TextBox 5"/>
            <p:cNvSpPr txBox="1"/>
            <p:nvPr/>
          </p:nvSpPr>
          <p:spPr>
            <a:xfrm>
              <a:off x="0" y="-38100"/>
              <a:ext cx="5124872" cy="2815385"/>
            </a:xfrm>
            <a:prstGeom prst="rect">
              <a:avLst/>
            </a:prstGeom>
          </p:spPr>
          <p:txBody>
            <a:bodyPr lIns="50800" tIns="50800" rIns="50800" bIns="50800" rtlCol="0" anchor="ctr"/>
            <a:lstStyle/>
            <a:p>
              <a:pPr algn="ctr">
                <a:lnSpc>
                  <a:spcPts val="2659"/>
                </a:lnSpc>
              </a:pPr>
              <a:endParaRPr/>
            </a:p>
          </p:txBody>
        </p:sp>
      </p:grpSp>
      <p:grpSp>
        <p:nvGrpSpPr>
          <p:cNvPr id="6" name="Group 6">
            <a:extLs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7" name="Freeform 7"/>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8" name="TextBox 8"/>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a:spLocks noGrp="1"/>
          </p:cNvSpPr>
          <p:nvPr>
            <p:ph type="title" idx="4294967295"/>
          </p:nvPr>
        </p:nvSpPr>
        <p:spPr>
          <a:xfrm>
            <a:off x="575679" y="930394"/>
            <a:ext cx="16908542" cy="95218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1" i="0" u="none" strike="noStrike" kern="1200" cap="none" spc="-214" normalizeH="0" baseline="0" noProof="0" dirty="0">
                <a:ln>
                  <a:noFill/>
                </a:ln>
                <a:solidFill>
                  <a:srgbClr val="FFFFFF"/>
                </a:solidFill>
                <a:effectLst/>
                <a:uLnTx/>
                <a:uFillTx/>
                <a:latin typeface="Arial Bold"/>
                <a:ea typeface="Arial Bold"/>
                <a:cs typeface="Arial Bold"/>
                <a:sym typeface="Arial Bold"/>
              </a:rPr>
              <a:t>Let’s Talk About Change</a:t>
            </a:r>
          </a:p>
        </p:txBody>
      </p:sp>
      <p:sp>
        <p:nvSpPr>
          <p:cNvPr id="9" name="TextBox 9"/>
          <p:cNvSpPr txBox="1"/>
          <p:nvPr/>
        </p:nvSpPr>
        <p:spPr>
          <a:xfrm>
            <a:off x="2971800" y="3009900"/>
            <a:ext cx="11717272" cy="3461204"/>
          </a:xfrm>
          <a:prstGeom prst="rect">
            <a:avLst/>
          </a:prstGeom>
        </p:spPr>
        <p:txBody>
          <a:bodyPr lIns="0" tIns="0" rIns="0" bIns="0" rtlCol="0" anchor="t">
            <a:spAutoFit/>
          </a:bodyPr>
          <a:lstStyle/>
          <a:p>
            <a:pPr algn="l">
              <a:lnSpc>
                <a:spcPts val="6859"/>
              </a:lnSpc>
            </a:pPr>
            <a:r>
              <a:rPr lang="en-US" sz="4899" spc="-191" dirty="0">
                <a:solidFill>
                  <a:srgbClr val="FFFFFF"/>
                </a:solidFill>
                <a:latin typeface="Arial"/>
                <a:ea typeface="Arial"/>
                <a:cs typeface="Arial"/>
                <a:sym typeface="Arial"/>
              </a:rPr>
              <a:t>How have </a:t>
            </a:r>
            <a:r>
              <a:rPr lang="en-US" sz="4899" b="1" i="1" spc="-191" dirty="0">
                <a:solidFill>
                  <a:srgbClr val="FFFFFF"/>
                </a:solidFill>
                <a:latin typeface="Arial Bold Italics"/>
                <a:ea typeface="Arial Bold Italics"/>
                <a:cs typeface="Arial Bold Italics"/>
                <a:sym typeface="Arial Bold Italics"/>
              </a:rPr>
              <a:t>you</a:t>
            </a:r>
            <a:r>
              <a:rPr lang="en-US" sz="4899" spc="-191" dirty="0">
                <a:solidFill>
                  <a:srgbClr val="FFFFFF"/>
                </a:solidFill>
                <a:latin typeface="Arial"/>
                <a:ea typeface="Arial"/>
                <a:cs typeface="Arial"/>
                <a:sym typeface="Arial"/>
              </a:rPr>
              <a:t> had to change to do this work?</a:t>
            </a:r>
          </a:p>
          <a:p>
            <a:pPr algn="l">
              <a:lnSpc>
                <a:spcPts val="6859"/>
              </a:lnSpc>
            </a:pPr>
            <a:r>
              <a:rPr lang="en-US" sz="4899" spc="-191" dirty="0">
                <a:solidFill>
                  <a:srgbClr val="FFFFFF"/>
                </a:solidFill>
                <a:latin typeface="Arial"/>
                <a:ea typeface="Arial"/>
                <a:cs typeface="Arial"/>
                <a:sym typeface="Arial"/>
              </a:rPr>
              <a:t>What has changed because of this work?</a:t>
            </a:r>
          </a:p>
          <a:p>
            <a:pPr algn="l">
              <a:lnSpc>
                <a:spcPts val="6859"/>
              </a:lnSpc>
            </a:pPr>
            <a:r>
              <a:rPr lang="en-US" sz="4899" spc="-191" dirty="0">
                <a:solidFill>
                  <a:srgbClr val="FFFFFF"/>
                </a:solidFill>
                <a:latin typeface="Arial"/>
                <a:ea typeface="Arial"/>
                <a:cs typeface="Arial"/>
                <a:sym typeface="Arial"/>
              </a:rPr>
              <a:t>What are you learning?</a:t>
            </a:r>
          </a:p>
          <a:p>
            <a:pPr algn="l">
              <a:lnSpc>
                <a:spcPts val="6859"/>
              </a:lnSpc>
            </a:pPr>
            <a:endParaRPr lang="en-US" sz="4899" spc="-191" dirty="0">
              <a:solidFill>
                <a:srgbClr val="FFFFFF"/>
              </a:solidFill>
              <a:latin typeface="Arial"/>
              <a:ea typeface="Arial"/>
              <a:cs typeface="Arial"/>
              <a:sym typeface="Arial"/>
            </a:endParaRPr>
          </a:p>
        </p:txBody>
      </p:sp>
      <p:sp>
        <p:nvSpPr>
          <p:cNvPr id="11" name="Freeform 11" descr="VCU logo"/>
          <p:cNvSpPr/>
          <p:nvPr/>
        </p:nvSpPr>
        <p:spPr>
          <a:xfrm>
            <a:off x="647724" y="8947448"/>
            <a:ext cx="2132038" cy="621705"/>
          </a:xfrm>
          <a:custGeom>
            <a:avLst/>
            <a:gdLst/>
            <a:ahLst/>
            <a:cxnLst/>
            <a:rect l="l" t="t" r="r" b="b"/>
            <a:pathLst>
              <a:path w="2132038" h="621705">
                <a:moveTo>
                  <a:pt x="0" y="0"/>
                </a:moveTo>
                <a:lnTo>
                  <a:pt x="2132038" y="0"/>
                </a:lnTo>
                <a:lnTo>
                  <a:pt x="2132038" y="621704"/>
                </a:lnTo>
                <a:lnTo>
                  <a:pt x="0" y="621704"/>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3" name="Freeform 3"/>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4" name="TextBox 4"/>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a:spLocks noGrp="1"/>
          </p:cNvSpPr>
          <p:nvPr>
            <p:ph type="title" idx="4294967295"/>
          </p:nvPr>
        </p:nvSpPr>
        <p:spPr>
          <a:xfrm>
            <a:off x="575679" y="930394"/>
            <a:ext cx="16908542" cy="95218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1" i="0" u="none" strike="noStrike" kern="1200" cap="none" spc="-214" normalizeH="0" baseline="0" noProof="0" dirty="0">
                <a:ln>
                  <a:noFill/>
                </a:ln>
                <a:solidFill>
                  <a:srgbClr val="FFFFFF"/>
                </a:solidFill>
                <a:effectLst/>
                <a:uLnTx/>
                <a:uFillTx/>
                <a:latin typeface="Arial Bold"/>
                <a:ea typeface="Arial Bold"/>
                <a:cs typeface="Arial Bold"/>
                <a:sym typeface="Arial Bold"/>
              </a:rPr>
              <a:t>Q &amp; A</a:t>
            </a:r>
          </a:p>
        </p:txBody>
      </p:sp>
      <p:sp>
        <p:nvSpPr>
          <p:cNvPr id="5" name="TextBox 5"/>
          <p:cNvSpPr txBox="1"/>
          <p:nvPr/>
        </p:nvSpPr>
        <p:spPr>
          <a:xfrm>
            <a:off x="3171314" y="4111717"/>
            <a:ext cx="11717272" cy="577081"/>
          </a:xfrm>
          <a:prstGeom prst="rect">
            <a:avLst/>
          </a:prstGeom>
        </p:spPr>
        <p:txBody>
          <a:bodyPr lIns="0" tIns="0" rIns="0" bIns="0" rtlCol="0" anchor="t">
            <a:spAutoFit/>
          </a:bodyPr>
          <a:lstStyle/>
          <a:p>
            <a:pPr marL="345440" lvl="1" algn="ctr">
              <a:lnSpc>
                <a:spcPts val="4479"/>
              </a:lnSpc>
            </a:pPr>
            <a:r>
              <a:rPr lang="en-US" sz="4800" spc="-124" dirty="0">
                <a:solidFill>
                  <a:srgbClr val="FFFFFF"/>
                </a:solidFill>
                <a:latin typeface="Arial"/>
                <a:ea typeface="Arial"/>
                <a:cs typeface="Arial"/>
                <a:sym typeface="Arial"/>
              </a:rPr>
              <a:t>What questions do you have?</a:t>
            </a:r>
          </a:p>
        </p:txBody>
      </p:sp>
      <p:sp>
        <p:nvSpPr>
          <p:cNvPr id="7" name="Freeform 7" descr="VCU logo"/>
          <p:cNvSpPr/>
          <p:nvPr/>
        </p:nvSpPr>
        <p:spPr>
          <a:xfrm>
            <a:off x="647724" y="8947448"/>
            <a:ext cx="2132038" cy="621705"/>
          </a:xfrm>
          <a:custGeom>
            <a:avLst/>
            <a:gdLst/>
            <a:ahLst/>
            <a:cxnLst/>
            <a:rect l="l" t="t" r="r" b="b"/>
            <a:pathLst>
              <a:path w="2132038" h="621705">
                <a:moveTo>
                  <a:pt x="0" y="0"/>
                </a:moveTo>
                <a:lnTo>
                  <a:pt x="2132038" y="0"/>
                </a:lnTo>
                <a:lnTo>
                  <a:pt x="2132038" y="621704"/>
                </a:lnTo>
                <a:lnTo>
                  <a:pt x="0" y="621704"/>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3" name="Freeform 3"/>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4" name="TextBox 4"/>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a:spLocks noGrp="1"/>
          </p:cNvSpPr>
          <p:nvPr>
            <p:ph type="title" idx="4294967295"/>
          </p:nvPr>
        </p:nvSpPr>
        <p:spPr>
          <a:xfrm>
            <a:off x="4052424" y="1373262"/>
            <a:ext cx="10183152" cy="21203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078"/>
              </a:lnSpc>
              <a:spcBef>
                <a:spcPts val="0"/>
              </a:spcBef>
              <a:spcAft>
                <a:spcPts val="0"/>
              </a:spcAft>
              <a:buClrTx/>
              <a:buSzTx/>
              <a:buFontTx/>
              <a:buNone/>
              <a:tabLst/>
              <a:defRPr/>
            </a:pPr>
            <a:r>
              <a:rPr kumimoji="0" lang="en-US" sz="5770" b="1" i="0" u="none" strike="noStrike" kern="1200" cap="none" spc="-225" normalizeH="0" baseline="0" noProof="0" dirty="0">
                <a:ln>
                  <a:noFill/>
                </a:ln>
                <a:solidFill>
                  <a:srgbClr val="FFFFFF"/>
                </a:solidFill>
                <a:effectLst/>
                <a:uLnTx/>
                <a:uFillTx/>
                <a:latin typeface="Arial Bold"/>
                <a:ea typeface="Arial Bold"/>
                <a:cs typeface="Arial Bold"/>
                <a:sym typeface="Arial Bold"/>
              </a:rPr>
              <a:t>Would you like to learn more, or connect with us?</a:t>
            </a:r>
          </a:p>
        </p:txBody>
      </p:sp>
      <p:sp>
        <p:nvSpPr>
          <p:cNvPr id="5" name="TextBox 5"/>
          <p:cNvSpPr txBox="1"/>
          <p:nvPr/>
        </p:nvSpPr>
        <p:spPr>
          <a:xfrm>
            <a:off x="7775443" y="3788863"/>
            <a:ext cx="2737115" cy="1075182"/>
          </a:xfrm>
          <a:prstGeom prst="rect">
            <a:avLst/>
          </a:prstGeom>
        </p:spPr>
        <p:txBody>
          <a:bodyPr lIns="0" tIns="0" rIns="0" bIns="0" rtlCol="0" anchor="t">
            <a:spAutoFit/>
          </a:bodyPr>
          <a:lstStyle/>
          <a:p>
            <a:pPr algn="ctr">
              <a:lnSpc>
                <a:spcPts val="7938"/>
              </a:lnSpc>
            </a:pPr>
            <a:r>
              <a:rPr lang="en-US" sz="5670" b="1" spc="-221">
                <a:solidFill>
                  <a:srgbClr val="B2E0D6"/>
                </a:solidFill>
                <a:latin typeface="Arial Bold"/>
                <a:ea typeface="Arial Bold"/>
                <a:cs typeface="Arial Bold"/>
                <a:sym typeface="Arial Bold"/>
              </a:rPr>
              <a:t>Email us</a:t>
            </a:r>
          </a:p>
        </p:txBody>
      </p:sp>
      <p:sp>
        <p:nvSpPr>
          <p:cNvPr id="6" name="TextBox 6"/>
          <p:cNvSpPr txBox="1"/>
          <p:nvPr/>
        </p:nvSpPr>
        <p:spPr>
          <a:xfrm>
            <a:off x="510076" y="5635691"/>
            <a:ext cx="17267849" cy="1260473"/>
          </a:xfrm>
          <a:prstGeom prst="rect">
            <a:avLst/>
          </a:prstGeom>
        </p:spPr>
        <p:txBody>
          <a:bodyPr lIns="0" tIns="0" rIns="0" bIns="0" rtlCol="0" anchor="t">
            <a:spAutoFit/>
          </a:bodyPr>
          <a:lstStyle/>
          <a:p>
            <a:pPr algn="ctr">
              <a:lnSpc>
                <a:spcPts val="5034"/>
              </a:lnSpc>
            </a:pPr>
            <a:r>
              <a:rPr lang="en-US" sz="3596" spc="-140" dirty="0">
                <a:solidFill>
                  <a:srgbClr val="FFFFFF"/>
                </a:solidFill>
                <a:latin typeface="Arial"/>
                <a:ea typeface="Arial"/>
                <a:cs typeface="Arial"/>
                <a:sym typeface="Arial"/>
              </a:rPr>
              <a:t>Dr. Gigi Amateau, Co-Principal Investigator </a:t>
            </a:r>
            <a:r>
              <a:rPr lang="en-US" sz="3596" b="1" spc="-140" dirty="0">
                <a:solidFill>
                  <a:srgbClr val="B2E0D6"/>
                </a:solidFill>
                <a:latin typeface="Arial Bold"/>
                <a:ea typeface="Arial Bold"/>
                <a:cs typeface="Arial Bold"/>
                <a:sym typeface="Arial Bold"/>
              </a:rPr>
              <a:t>amateaugg@vcu.edu</a:t>
            </a:r>
          </a:p>
          <a:p>
            <a:pPr algn="ctr">
              <a:lnSpc>
                <a:spcPts val="5034"/>
              </a:lnSpc>
            </a:pPr>
            <a:r>
              <a:rPr lang="en-US" sz="3596" spc="-140" dirty="0">
                <a:solidFill>
                  <a:srgbClr val="FFFFFF"/>
                </a:solidFill>
                <a:latin typeface="Arial"/>
                <a:ea typeface="Arial"/>
                <a:cs typeface="Arial"/>
                <a:sym typeface="Arial"/>
              </a:rPr>
              <a:t>Aisling Clardy, Project Manager </a:t>
            </a:r>
            <a:r>
              <a:rPr lang="en-US" sz="3596" b="1" spc="-140" dirty="0" err="1">
                <a:solidFill>
                  <a:srgbClr val="B2E0D6"/>
                </a:solidFill>
                <a:latin typeface="Arial Bold"/>
                <a:ea typeface="Arial Bold"/>
                <a:cs typeface="Arial Bold"/>
                <a:sym typeface="Arial Bold"/>
              </a:rPr>
              <a:t>clardya@vcu.edu</a:t>
            </a:r>
            <a:endParaRPr lang="en-US" sz="3596" b="1" spc="-140" dirty="0">
              <a:solidFill>
                <a:srgbClr val="B2E0D6"/>
              </a:solidFill>
              <a:latin typeface="Arial Bold"/>
              <a:ea typeface="Arial Bold"/>
              <a:cs typeface="Arial Bold"/>
              <a:sym typeface="Arial Bold"/>
            </a:endParaRPr>
          </a:p>
        </p:txBody>
      </p:sp>
      <p:grpSp>
        <p:nvGrpSpPr>
          <p:cNvPr id="7" name="Group 7" descr="VCU college of health professions logo"/>
          <p:cNvGrpSpPr/>
          <p:nvPr/>
        </p:nvGrpSpPr>
        <p:grpSpPr>
          <a:xfrm>
            <a:off x="6101016" y="7878031"/>
            <a:ext cx="5205958" cy="1575681"/>
            <a:chOff x="0" y="0"/>
            <a:chExt cx="6941277" cy="2100908"/>
          </a:xfrm>
        </p:grpSpPr>
        <p:sp>
          <p:nvSpPr>
            <p:cNvPr id="8" name="Freeform 8"/>
            <p:cNvSpPr/>
            <p:nvPr/>
          </p:nvSpPr>
          <p:spPr>
            <a:xfrm>
              <a:off x="0" y="1380466"/>
              <a:ext cx="6941277" cy="720442"/>
            </a:xfrm>
            <a:custGeom>
              <a:avLst/>
              <a:gdLst/>
              <a:ahLst/>
              <a:cxnLst/>
              <a:rect l="l" t="t" r="r" b="b"/>
              <a:pathLst>
                <a:path w="6941277" h="720442">
                  <a:moveTo>
                    <a:pt x="0" y="0"/>
                  </a:moveTo>
                  <a:lnTo>
                    <a:pt x="6941277" y="0"/>
                  </a:lnTo>
                  <a:lnTo>
                    <a:pt x="6941277" y="720442"/>
                  </a:lnTo>
                  <a:lnTo>
                    <a:pt x="0" y="720442"/>
                  </a:lnTo>
                  <a:lnTo>
                    <a:pt x="0" y="0"/>
                  </a:lnTo>
                  <a:close/>
                </a:path>
              </a:pathLst>
            </a:custGeom>
            <a:blipFill>
              <a:blip r:embed="rId2">
                <a:extLst>
                  <a:ext uri="{28A0092B-C50C-407E-A947-70E740481C1C}">
                    <a14:useLocalDpi xmlns:a14="http://schemas.microsoft.com/office/drawing/2010/main"/>
                  </a:ext>
                </a:extLst>
              </a:blip>
              <a:stretch>
                <a:fillRect/>
              </a:stretch>
            </a:blipFill>
          </p:spPr>
          <p:txBody>
            <a:bodyPr/>
            <a:lstStyle/>
            <a:p>
              <a:endParaRPr lang="en-US"/>
            </a:p>
          </p:txBody>
        </p:sp>
        <p:sp>
          <p:nvSpPr>
            <p:cNvPr id="9" name="Freeform 9"/>
            <p:cNvSpPr/>
            <p:nvPr/>
          </p:nvSpPr>
          <p:spPr>
            <a:xfrm>
              <a:off x="0" y="0"/>
              <a:ext cx="6941277" cy="1241869"/>
            </a:xfrm>
            <a:custGeom>
              <a:avLst/>
              <a:gdLst/>
              <a:ahLst/>
              <a:cxnLst/>
              <a:rect l="l" t="t" r="r" b="b"/>
              <a:pathLst>
                <a:path w="6941277" h="1241869">
                  <a:moveTo>
                    <a:pt x="0" y="0"/>
                  </a:moveTo>
                  <a:lnTo>
                    <a:pt x="6941277" y="0"/>
                  </a:lnTo>
                  <a:lnTo>
                    <a:pt x="6941277" y="1241869"/>
                  </a:lnTo>
                  <a:lnTo>
                    <a:pt x="0" y="1241869"/>
                  </a:lnTo>
                  <a:lnTo>
                    <a:pt x="0" y="0"/>
                  </a:lnTo>
                  <a:close/>
                </a:path>
              </a:pathLst>
            </a:custGeom>
            <a:blipFill>
              <a:blip r:embed="rId3">
                <a:extLst>
                  <a:ext uri="{28A0092B-C50C-407E-A947-70E740481C1C}">
                    <a14:useLocalDpi xmlns:a14="http://schemas.microsoft.com/office/drawing/2010/main"/>
                  </a:ext>
                </a:extLst>
              </a:blip>
              <a:stretch>
                <a:fillRect/>
              </a:stretch>
            </a:blipFill>
          </p:spPr>
          <p:txBody>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600200" y="9791700"/>
            <a:ext cx="21293231" cy="3086100"/>
            <a:chOff x="0" y="0"/>
            <a:chExt cx="5608094" cy="812800"/>
          </a:xfrm>
        </p:grpSpPr>
        <p:sp>
          <p:nvSpPr>
            <p:cNvPr id="3" name="Freeform 3"/>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4" name="TextBox 4"/>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a:spLocks noGrp="1"/>
          </p:cNvSpPr>
          <p:nvPr>
            <p:ph type="title" idx="4294967295"/>
          </p:nvPr>
        </p:nvSpPr>
        <p:spPr>
          <a:xfrm>
            <a:off x="3381496" y="2495253"/>
            <a:ext cx="6857467" cy="95218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1" i="0" u="none" strike="noStrike" kern="1200" cap="none" spc="-214" normalizeH="0" baseline="0" noProof="0" dirty="0">
                <a:ln>
                  <a:noFill/>
                </a:ln>
                <a:solidFill>
                  <a:srgbClr val="FFFFFF"/>
                </a:solidFill>
                <a:effectLst/>
                <a:uLnTx/>
                <a:uFillTx/>
                <a:latin typeface="Arial Bold"/>
                <a:ea typeface="Arial Bold"/>
                <a:cs typeface="Arial Bold"/>
                <a:sym typeface="Arial Bold"/>
              </a:rPr>
              <a:t>Session Agenda</a:t>
            </a:r>
          </a:p>
        </p:txBody>
      </p:sp>
      <p:sp>
        <p:nvSpPr>
          <p:cNvPr id="5" name="TextBox 5"/>
          <p:cNvSpPr txBox="1"/>
          <p:nvPr/>
        </p:nvSpPr>
        <p:spPr>
          <a:xfrm>
            <a:off x="3381496" y="4039235"/>
            <a:ext cx="10644997" cy="2056131"/>
          </a:xfrm>
          <a:prstGeom prst="rect">
            <a:avLst/>
          </a:prstGeom>
        </p:spPr>
        <p:txBody>
          <a:bodyPr lIns="0" tIns="0" rIns="0" bIns="0" rtlCol="0" anchor="t">
            <a:spAutoFit/>
          </a:bodyPr>
          <a:lstStyle/>
          <a:p>
            <a:pPr algn="l">
              <a:lnSpc>
                <a:spcPts val="5319"/>
              </a:lnSpc>
            </a:pPr>
            <a:r>
              <a:rPr lang="en-US" sz="3799" spc="-148" dirty="0">
                <a:solidFill>
                  <a:srgbClr val="FFFFFF"/>
                </a:solidFill>
                <a:latin typeface="Arial"/>
                <a:ea typeface="Arial"/>
                <a:cs typeface="Arial"/>
                <a:sym typeface="Arial"/>
              </a:rPr>
              <a:t>Project Overview</a:t>
            </a:r>
          </a:p>
          <a:p>
            <a:pPr algn="l">
              <a:lnSpc>
                <a:spcPts val="5319"/>
              </a:lnSpc>
            </a:pPr>
            <a:r>
              <a:rPr lang="en-US" sz="3799" spc="-148" dirty="0">
                <a:solidFill>
                  <a:srgbClr val="FFFFFF"/>
                </a:solidFill>
                <a:latin typeface="Arial"/>
                <a:ea typeface="Arial"/>
                <a:cs typeface="Arial"/>
                <a:sym typeface="Arial"/>
              </a:rPr>
              <a:t>E-referral Overview</a:t>
            </a:r>
          </a:p>
          <a:p>
            <a:pPr algn="l">
              <a:lnSpc>
                <a:spcPts val="5319"/>
              </a:lnSpc>
            </a:pPr>
            <a:r>
              <a:rPr lang="en-US" sz="3799" spc="-148" dirty="0">
                <a:solidFill>
                  <a:srgbClr val="FFFFFF"/>
                </a:solidFill>
                <a:latin typeface="Arial"/>
                <a:ea typeface="Arial"/>
                <a:cs typeface="Arial"/>
                <a:sym typeface="Arial"/>
              </a:rPr>
              <a:t>Discussion</a:t>
            </a:r>
          </a:p>
        </p:txBody>
      </p:sp>
      <p:sp>
        <p:nvSpPr>
          <p:cNvPr id="6" name="Freeform 6" descr="VCU logo"/>
          <p:cNvSpPr/>
          <p:nvPr/>
        </p:nvSpPr>
        <p:spPr>
          <a:xfrm>
            <a:off x="647724" y="8947448"/>
            <a:ext cx="2132038" cy="621705"/>
          </a:xfrm>
          <a:custGeom>
            <a:avLst/>
            <a:gdLst/>
            <a:ahLst/>
            <a:cxnLst/>
            <a:rect l="l" t="t" r="r" b="b"/>
            <a:pathLst>
              <a:path w="2132038" h="621705">
                <a:moveTo>
                  <a:pt x="0" y="0"/>
                </a:moveTo>
                <a:lnTo>
                  <a:pt x="2132038" y="0"/>
                </a:lnTo>
                <a:lnTo>
                  <a:pt x="2132038" y="621704"/>
                </a:lnTo>
                <a:lnTo>
                  <a:pt x="0" y="621704"/>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EB371DDF-E554-046E-0037-C6BC24C305F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4B3F00E-AE32-9B38-2FC8-9E00D1AB80F4}"/>
              </a:ext>
              <a:ext uri="{C183D7F6-B498-43B3-948B-1728B52AA6E4}">
                <adec:decorative xmlns:adec="http://schemas.microsoft.com/office/drawing/2017/decorative" val="1"/>
              </a:ext>
            </a:extLst>
          </p:cNvPr>
          <p:cNvGrpSpPr/>
          <p:nvPr/>
        </p:nvGrpSpPr>
        <p:grpSpPr>
          <a:xfrm>
            <a:off x="-1600200" y="9791700"/>
            <a:ext cx="21293231" cy="3086100"/>
            <a:chOff x="0" y="0"/>
            <a:chExt cx="5608094" cy="812800"/>
          </a:xfrm>
        </p:grpSpPr>
        <p:sp>
          <p:nvSpPr>
            <p:cNvPr id="3" name="Freeform 3">
              <a:extLst>
                <a:ext uri="{FF2B5EF4-FFF2-40B4-BE49-F238E27FC236}">
                  <a16:creationId xmlns:a16="http://schemas.microsoft.com/office/drawing/2014/main" id="{D51E21AA-195F-284C-670A-2519FC734444}"/>
                </a:ext>
              </a:extLst>
            </p:cNvPr>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4" name="TextBox 4">
              <a:extLst>
                <a:ext uri="{FF2B5EF4-FFF2-40B4-BE49-F238E27FC236}">
                  <a16:creationId xmlns:a16="http://schemas.microsoft.com/office/drawing/2014/main" id="{8A6D9DDA-C0C6-72B5-2DA0-E3E945947728}"/>
                </a:ext>
              </a:extLst>
            </p:cNvPr>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1BD00A6D-0A34-33D6-A3AE-F7B4C30CF720}"/>
              </a:ext>
            </a:extLst>
          </p:cNvPr>
          <p:cNvSpPr txBox="1">
            <a:spLocks noGrp="1"/>
          </p:cNvSpPr>
          <p:nvPr>
            <p:ph type="title" idx="4294967295"/>
          </p:nvPr>
        </p:nvSpPr>
        <p:spPr>
          <a:xfrm>
            <a:off x="3381496" y="2495253"/>
            <a:ext cx="6857467" cy="90114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1" i="0" u="none" strike="noStrike" kern="1200" cap="none" spc="-214" normalizeH="0" baseline="0" noProof="0" dirty="0">
                <a:ln>
                  <a:noFill/>
                </a:ln>
                <a:solidFill>
                  <a:srgbClr val="FFFFFF"/>
                </a:solidFill>
                <a:effectLst/>
                <a:uLnTx/>
                <a:uFillTx/>
                <a:latin typeface="Arial Bold"/>
                <a:ea typeface="Arial Bold"/>
                <a:cs typeface="Arial Bold"/>
                <a:sym typeface="Arial Bold"/>
              </a:rPr>
              <a:t>Session Agenda </a:t>
            </a:r>
            <a:r>
              <a:rPr kumimoji="0" lang="en-US" sz="5499" b="1" i="0" u="none" strike="noStrike" kern="1200" cap="none" spc="-214" normalizeH="0" baseline="0" noProof="0" dirty="0">
                <a:ln>
                  <a:noFill/>
                </a:ln>
                <a:effectLst/>
                <a:uLnTx/>
                <a:uFillTx/>
                <a:latin typeface="Arial Bold"/>
                <a:ea typeface="Arial Bold"/>
                <a:cs typeface="Arial Bold"/>
                <a:sym typeface="Arial Bold"/>
              </a:rPr>
              <a:t>3</a:t>
            </a:r>
          </a:p>
        </p:txBody>
      </p:sp>
      <p:sp>
        <p:nvSpPr>
          <p:cNvPr id="5" name="TextBox 5">
            <a:extLst>
              <a:ext uri="{FF2B5EF4-FFF2-40B4-BE49-F238E27FC236}">
                <a16:creationId xmlns:a16="http://schemas.microsoft.com/office/drawing/2014/main" id="{EF40B87D-92F8-62C4-7910-5B8DEBDC14FD}"/>
              </a:ext>
            </a:extLst>
          </p:cNvPr>
          <p:cNvSpPr txBox="1"/>
          <p:nvPr/>
        </p:nvSpPr>
        <p:spPr>
          <a:xfrm>
            <a:off x="3381496" y="4039235"/>
            <a:ext cx="10644997" cy="620619"/>
          </a:xfrm>
          <a:prstGeom prst="rect">
            <a:avLst/>
          </a:prstGeom>
        </p:spPr>
        <p:txBody>
          <a:bodyPr lIns="0" tIns="0" rIns="0" bIns="0" rtlCol="0" anchor="t">
            <a:spAutoFit/>
          </a:bodyPr>
          <a:lstStyle/>
          <a:p>
            <a:pPr algn="l">
              <a:lnSpc>
                <a:spcPts val="5319"/>
              </a:lnSpc>
            </a:pPr>
            <a:r>
              <a:rPr lang="en-US" sz="3799" spc="-148" dirty="0">
                <a:solidFill>
                  <a:srgbClr val="FFFFFF"/>
                </a:solidFill>
                <a:latin typeface="Arial"/>
                <a:ea typeface="Arial"/>
                <a:cs typeface="Arial"/>
                <a:sym typeface="Arial"/>
              </a:rPr>
              <a:t>Project Overview</a:t>
            </a:r>
          </a:p>
        </p:txBody>
      </p:sp>
      <p:sp>
        <p:nvSpPr>
          <p:cNvPr id="6" name="Freeform 6" descr="VCU logo">
            <a:extLst>
              <a:ext uri="{FF2B5EF4-FFF2-40B4-BE49-F238E27FC236}">
                <a16:creationId xmlns:a16="http://schemas.microsoft.com/office/drawing/2014/main" id="{C56DEA8C-620A-2D31-DC08-CDEFA86BEB4C}"/>
              </a:ext>
            </a:extLst>
          </p:cNvPr>
          <p:cNvSpPr/>
          <p:nvPr/>
        </p:nvSpPr>
        <p:spPr>
          <a:xfrm>
            <a:off x="647724" y="8947448"/>
            <a:ext cx="2132038" cy="621705"/>
          </a:xfrm>
          <a:custGeom>
            <a:avLst/>
            <a:gdLst/>
            <a:ahLst/>
            <a:cxnLst/>
            <a:rect l="l" t="t" r="r" b="b"/>
            <a:pathLst>
              <a:path w="2132038" h="621705">
                <a:moveTo>
                  <a:pt x="0" y="0"/>
                </a:moveTo>
                <a:lnTo>
                  <a:pt x="2132038" y="0"/>
                </a:lnTo>
                <a:lnTo>
                  <a:pt x="2132038" y="621704"/>
                </a:lnTo>
                <a:lnTo>
                  <a:pt x="0" y="621704"/>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2917120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3" name="Freeform 3"/>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4" name="TextBox 4"/>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a:spLocks noGrp="1"/>
          </p:cNvSpPr>
          <p:nvPr>
            <p:ph type="title" idx="4294967295"/>
          </p:nvPr>
        </p:nvSpPr>
        <p:spPr>
          <a:xfrm>
            <a:off x="667953" y="819150"/>
            <a:ext cx="16683621" cy="104136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1" i="0" u="none" strike="noStrike" kern="1200" cap="none" spc="-214" normalizeH="0" baseline="0" noProof="0" dirty="0">
                <a:ln>
                  <a:noFill/>
                </a:ln>
                <a:solidFill>
                  <a:srgbClr val="FFFFFF"/>
                </a:solidFill>
                <a:effectLst/>
                <a:uLnTx/>
                <a:uFillTx/>
                <a:latin typeface="Arial Bold"/>
                <a:ea typeface="Arial Bold"/>
                <a:cs typeface="Arial Bold"/>
                <a:sym typeface="Arial Bold"/>
              </a:rPr>
              <a:t>The Escalating Trend of Elder Homelessness</a:t>
            </a:r>
          </a:p>
        </p:txBody>
      </p:sp>
      <p:sp>
        <p:nvSpPr>
          <p:cNvPr id="5" name="Freeform 5" descr="icon of the state of virginia"/>
          <p:cNvSpPr/>
          <p:nvPr/>
        </p:nvSpPr>
        <p:spPr>
          <a:xfrm>
            <a:off x="667953" y="2370713"/>
            <a:ext cx="4609112" cy="2235419"/>
          </a:xfrm>
          <a:custGeom>
            <a:avLst/>
            <a:gdLst/>
            <a:ahLst/>
            <a:cxnLst/>
            <a:rect l="l" t="t" r="r" b="b"/>
            <a:pathLst>
              <a:path w="4609112" h="2235419">
                <a:moveTo>
                  <a:pt x="0" y="0"/>
                </a:moveTo>
                <a:lnTo>
                  <a:pt x="4609112" y="0"/>
                </a:lnTo>
                <a:lnTo>
                  <a:pt x="4609112" y="2235420"/>
                </a:lnTo>
                <a:lnTo>
                  <a:pt x="0" y="22354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9" name="Group 9" descr="icon of a map with Richmond as the navigation point"/>
          <p:cNvGrpSpPr/>
          <p:nvPr/>
        </p:nvGrpSpPr>
        <p:grpSpPr>
          <a:xfrm>
            <a:off x="667953" y="5346018"/>
            <a:ext cx="4424565" cy="1798928"/>
            <a:chOff x="0" y="0"/>
            <a:chExt cx="5899420" cy="2398571"/>
          </a:xfrm>
        </p:grpSpPr>
        <p:sp>
          <p:nvSpPr>
            <p:cNvPr id="10" name="Freeform 10"/>
            <p:cNvSpPr/>
            <p:nvPr/>
          </p:nvSpPr>
          <p:spPr>
            <a:xfrm>
              <a:off x="0" y="0"/>
              <a:ext cx="2817704" cy="2398571"/>
            </a:xfrm>
            <a:custGeom>
              <a:avLst/>
              <a:gdLst/>
              <a:ahLst/>
              <a:cxnLst/>
              <a:rect l="l" t="t" r="r" b="b"/>
              <a:pathLst>
                <a:path w="2817704" h="2398571">
                  <a:moveTo>
                    <a:pt x="0" y="0"/>
                  </a:moveTo>
                  <a:lnTo>
                    <a:pt x="2817704" y="0"/>
                  </a:lnTo>
                  <a:lnTo>
                    <a:pt x="2817704" y="2398571"/>
                  </a:lnTo>
                  <a:lnTo>
                    <a:pt x="0" y="23985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1408852" y="313480"/>
              <a:ext cx="4490568" cy="1487367"/>
            </a:xfrm>
            <a:prstGeom prst="rect">
              <a:avLst/>
            </a:prstGeom>
          </p:spPr>
          <p:txBody>
            <a:bodyPr lIns="0" tIns="0" rIns="0" bIns="0" rtlCol="0" anchor="t">
              <a:spAutoFit/>
            </a:bodyPr>
            <a:lstStyle/>
            <a:p>
              <a:pPr algn="ctr">
                <a:lnSpc>
                  <a:spcPts val="4197"/>
                </a:lnSpc>
              </a:pPr>
              <a:r>
                <a:rPr lang="en-US" sz="4197" b="1" spc="-121">
                  <a:solidFill>
                    <a:srgbClr val="FBB913"/>
                  </a:solidFill>
                  <a:latin typeface="Roboto Bold"/>
                  <a:ea typeface="Roboto Bold"/>
                  <a:cs typeface="Roboto Bold"/>
                  <a:sym typeface="Roboto Bold"/>
                </a:rPr>
                <a:t>Greater Richmond</a:t>
              </a:r>
            </a:p>
          </p:txBody>
        </p:sp>
      </p:grpSp>
      <p:sp>
        <p:nvSpPr>
          <p:cNvPr id="8" name="TextBox 8"/>
          <p:cNvSpPr txBox="1"/>
          <p:nvPr/>
        </p:nvSpPr>
        <p:spPr>
          <a:xfrm>
            <a:off x="667953" y="8745855"/>
            <a:ext cx="4765191" cy="512445"/>
          </a:xfrm>
          <a:prstGeom prst="rect">
            <a:avLst/>
          </a:prstGeom>
        </p:spPr>
        <p:txBody>
          <a:bodyPr lIns="0" tIns="0" rIns="0" bIns="0" rtlCol="0" anchor="t">
            <a:spAutoFit/>
          </a:bodyPr>
          <a:lstStyle/>
          <a:p>
            <a:pPr algn="l">
              <a:lnSpc>
                <a:spcPts val="3780"/>
              </a:lnSpc>
            </a:pPr>
            <a:r>
              <a:rPr lang="en-US" sz="2700" b="1" spc="-105">
                <a:solidFill>
                  <a:srgbClr val="FDC101"/>
                </a:solidFill>
                <a:latin typeface="Arial Bold"/>
                <a:ea typeface="Arial Bold"/>
                <a:cs typeface="Arial Bold"/>
                <a:sym typeface="Arial Bold"/>
              </a:rPr>
              <a:t>Point-in-Time 2025, Homeward</a:t>
            </a:r>
          </a:p>
        </p:txBody>
      </p:sp>
      <p:sp>
        <p:nvSpPr>
          <p:cNvPr id="6" name="TextBox 6"/>
          <p:cNvSpPr txBox="1"/>
          <p:nvPr/>
        </p:nvSpPr>
        <p:spPr>
          <a:xfrm>
            <a:off x="5994209" y="2323433"/>
            <a:ext cx="11491262" cy="2282832"/>
          </a:xfrm>
          <a:prstGeom prst="rect">
            <a:avLst/>
          </a:prstGeom>
        </p:spPr>
        <p:txBody>
          <a:bodyPr lIns="0" tIns="0" rIns="0" bIns="0" rtlCol="0" anchor="t">
            <a:spAutoFit/>
          </a:bodyPr>
          <a:lstStyle/>
          <a:p>
            <a:pPr algn="l">
              <a:lnSpc>
                <a:spcPts val="4200"/>
              </a:lnSpc>
            </a:pPr>
            <a:r>
              <a:rPr lang="en-US" sz="3000" spc="-117">
                <a:solidFill>
                  <a:srgbClr val="FFFFFF"/>
                </a:solidFill>
                <a:latin typeface="Arial"/>
                <a:ea typeface="Arial"/>
                <a:cs typeface="Arial"/>
                <a:sym typeface="Arial"/>
              </a:rPr>
              <a:t>More than </a:t>
            </a:r>
            <a:r>
              <a:rPr lang="en-US" sz="3000" b="1" spc="-117">
                <a:solidFill>
                  <a:srgbClr val="FDC101"/>
                </a:solidFill>
                <a:latin typeface="Arial Bold"/>
                <a:ea typeface="Arial Bold"/>
                <a:cs typeface="Arial Bold"/>
                <a:sym typeface="Arial Bold"/>
              </a:rPr>
              <a:t>1,500 adults over 55 </a:t>
            </a:r>
            <a:r>
              <a:rPr lang="en-US" sz="3000" spc="-117">
                <a:solidFill>
                  <a:srgbClr val="FFFFFF"/>
                </a:solidFill>
                <a:latin typeface="Arial"/>
                <a:ea typeface="Arial"/>
                <a:cs typeface="Arial"/>
                <a:sym typeface="Arial"/>
              </a:rPr>
              <a:t>experience homelessness in Virginia. </a:t>
            </a:r>
          </a:p>
          <a:p>
            <a:pPr algn="l">
              <a:lnSpc>
                <a:spcPts val="1120"/>
              </a:lnSpc>
            </a:pPr>
            <a:endParaRPr lang="en-US" sz="3000" spc="-117">
              <a:solidFill>
                <a:srgbClr val="FFFFFF"/>
              </a:solidFill>
              <a:latin typeface="Arial"/>
              <a:ea typeface="Arial"/>
              <a:cs typeface="Arial"/>
              <a:sym typeface="Arial"/>
            </a:endParaRPr>
          </a:p>
          <a:p>
            <a:pPr algn="l">
              <a:lnSpc>
                <a:spcPts val="4200"/>
              </a:lnSpc>
            </a:pPr>
            <a:r>
              <a:rPr lang="en-US" sz="3000" spc="-117">
                <a:solidFill>
                  <a:srgbClr val="FFFFFF"/>
                </a:solidFill>
                <a:latin typeface="Arial"/>
                <a:ea typeface="Arial"/>
                <a:cs typeface="Arial"/>
                <a:sym typeface="Arial"/>
              </a:rPr>
              <a:t>“Trend lines are all moving in the same direction and accelerating, which should create a shared sense of urgency to address the growing number of older adults experiencing homelessness”  (King Horne &amp; Strite, 2024)</a:t>
            </a:r>
          </a:p>
        </p:txBody>
      </p:sp>
      <p:grpSp>
        <p:nvGrpSpPr>
          <p:cNvPr id="12" name="Group 12">
            <a:extLst>
              <a:ext uri="{C183D7F6-B498-43B3-948B-1728B52AA6E4}">
                <adec:decorative xmlns:adec="http://schemas.microsoft.com/office/drawing/2017/decorative" val="1"/>
              </a:ext>
            </a:extLst>
          </p:cNvPr>
          <p:cNvGrpSpPr/>
          <p:nvPr/>
        </p:nvGrpSpPr>
        <p:grpSpPr>
          <a:xfrm>
            <a:off x="5994209" y="5346018"/>
            <a:ext cx="5836387" cy="1070600"/>
            <a:chOff x="0" y="0"/>
            <a:chExt cx="7781850" cy="1427466"/>
          </a:xfrm>
        </p:grpSpPr>
        <p:grpSp>
          <p:nvGrpSpPr>
            <p:cNvPr id="13" name="Group 13"/>
            <p:cNvGrpSpPr/>
            <p:nvPr/>
          </p:nvGrpSpPr>
          <p:grpSpPr>
            <a:xfrm>
              <a:off x="0" y="0"/>
              <a:ext cx="7781850" cy="1427466"/>
              <a:chOff x="0" y="0"/>
              <a:chExt cx="1537156" cy="281969"/>
            </a:xfrm>
          </p:grpSpPr>
          <p:sp>
            <p:nvSpPr>
              <p:cNvPr id="14" name="Freeform 14"/>
              <p:cNvSpPr/>
              <p:nvPr/>
            </p:nvSpPr>
            <p:spPr>
              <a:xfrm>
                <a:off x="0" y="0"/>
                <a:ext cx="1537155" cy="281969"/>
              </a:xfrm>
              <a:custGeom>
                <a:avLst/>
                <a:gdLst/>
                <a:ahLst/>
                <a:cxnLst/>
                <a:rect l="l" t="t" r="r" b="b"/>
                <a:pathLst>
                  <a:path w="1537155" h="281969">
                    <a:moveTo>
                      <a:pt x="0" y="0"/>
                    </a:moveTo>
                    <a:lnTo>
                      <a:pt x="1537155" y="0"/>
                    </a:lnTo>
                    <a:lnTo>
                      <a:pt x="1537155" y="281969"/>
                    </a:lnTo>
                    <a:lnTo>
                      <a:pt x="0" y="281969"/>
                    </a:lnTo>
                    <a:close/>
                  </a:path>
                </a:pathLst>
              </a:custGeom>
              <a:solidFill>
                <a:srgbClr val="FBB913"/>
              </a:solidFill>
            </p:spPr>
            <p:txBody>
              <a:bodyPr/>
              <a:lstStyle/>
              <a:p>
                <a:endParaRPr lang="en-US"/>
              </a:p>
            </p:txBody>
          </p:sp>
          <p:sp>
            <p:nvSpPr>
              <p:cNvPr id="15" name="TextBox 15"/>
              <p:cNvSpPr txBox="1"/>
              <p:nvPr/>
            </p:nvSpPr>
            <p:spPr>
              <a:xfrm>
                <a:off x="0" y="-28575"/>
                <a:ext cx="1537156" cy="310544"/>
              </a:xfrm>
              <a:prstGeom prst="rect">
                <a:avLst/>
              </a:prstGeom>
            </p:spPr>
            <p:txBody>
              <a:bodyPr lIns="50800" tIns="50800" rIns="50800" bIns="50800" rtlCol="0" anchor="ctr"/>
              <a:lstStyle/>
              <a:p>
                <a:pPr algn="ctr">
                  <a:lnSpc>
                    <a:spcPts val="2147"/>
                  </a:lnSpc>
                </a:pPr>
                <a:endParaRPr/>
              </a:p>
            </p:txBody>
          </p:sp>
        </p:grpSp>
        <p:sp>
          <p:nvSpPr>
            <p:cNvPr id="16" name="TextBox 16"/>
            <p:cNvSpPr txBox="1"/>
            <p:nvPr/>
          </p:nvSpPr>
          <p:spPr>
            <a:xfrm>
              <a:off x="2591343" y="286201"/>
              <a:ext cx="5038609" cy="929128"/>
            </a:xfrm>
            <a:prstGeom prst="rect">
              <a:avLst/>
            </a:prstGeom>
          </p:spPr>
          <p:txBody>
            <a:bodyPr lIns="0" tIns="0" rIns="0" bIns="0" rtlCol="0" anchor="t">
              <a:spAutoFit/>
            </a:bodyPr>
            <a:lstStyle/>
            <a:p>
              <a:pPr algn="l">
                <a:lnSpc>
                  <a:spcPts val="2800"/>
                </a:lnSpc>
              </a:pPr>
              <a:r>
                <a:rPr lang="en-US" sz="2000" b="1">
                  <a:solidFill>
                    <a:srgbClr val="000000"/>
                  </a:solidFill>
                  <a:latin typeface="Roboto Bold"/>
                  <a:ea typeface="Roboto Bold"/>
                  <a:cs typeface="Roboto Bold"/>
                  <a:sym typeface="Roboto Bold"/>
                </a:rPr>
                <a:t>experiencing homelessness were 50 or older </a:t>
              </a:r>
            </a:p>
          </p:txBody>
        </p:sp>
        <p:sp>
          <p:nvSpPr>
            <p:cNvPr id="17" name="TextBox 17"/>
            <p:cNvSpPr txBox="1"/>
            <p:nvPr/>
          </p:nvSpPr>
          <p:spPr>
            <a:xfrm>
              <a:off x="334648" y="235989"/>
              <a:ext cx="2467951" cy="1175413"/>
            </a:xfrm>
            <a:prstGeom prst="rect">
              <a:avLst/>
            </a:prstGeom>
          </p:spPr>
          <p:txBody>
            <a:bodyPr lIns="0" tIns="0" rIns="0" bIns="0" rtlCol="0" anchor="t">
              <a:spAutoFit/>
            </a:bodyPr>
            <a:lstStyle/>
            <a:p>
              <a:pPr algn="l">
                <a:lnSpc>
                  <a:spcPts val="6300"/>
                </a:lnSpc>
              </a:pPr>
              <a:r>
                <a:rPr lang="en-US" sz="6300" b="1" spc="-81">
                  <a:solidFill>
                    <a:srgbClr val="303135"/>
                  </a:solidFill>
                  <a:latin typeface="Roboto Bold"/>
                  <a:ea typeface="Roboto Bold"/>
                  <a:cs typeface="Roboto Bold"/>
                  <a:sym typeface="Roboto Bold"/>
                </a:rPr>
                <a:t>50%</a:t>
              </a:r>
            </a:p>
          </p:txBody>
        </p:sp>
      </p:grpSp>
      <p:grpSp>
        <p:nvGrpSpPr>
          <p:cNvPr id="18" name="Group 18">
            <a:extLst>
              <a:ext uri="{C183D7F6-B498-43B3-948B-1728B52AA6E4}">
                <adec:decorative xmlns:adec="http://schemas.microsoft.com/office/drawing/2017/decorative" val="1"/>
              </a:ext>
            </a:extLst>
          </p:cNvPr>
          <p:cNvGrpSpPr/>
          <p:nvPr/>
        </p:nvGrpSpPr>
        <p:grpSpPr>
          <a:xfrm>
            <a:off x="5994209" y="6719228"/>
            <a:ext cx="5836387" cy="1058551"/>
            <a:chOff x="0" y="0"/>
            <a:chExt cx="7781850" cy="1411402"/>
          </a:xfrm>
        </p:grpSpPr>
        <p:grpSp>
          <p:nvGrpSpPr>
            <p:cNvPr id="19" name="Group 19"/>
            <p:cNvGrpSpPr/>
            <p:nvPr/>
          </p:nvGrpSpPr>
          <p:grpSpPr>
            <a:xfrm>
              <a:off x="0" y="0"/>
              <a:ext cx="7781850" cy="1411402"/>
              <a:chOff x="0" y="0"/>
              <a:chExt cx="1537156" cy="278795"/>
            </a:xfrm>
          </p:grpSpPr>
          <p:sp>
            <p:nvSpPr>
              <p:cNvPr id="20" name="Freeform 20"/>
              <p:cNvSpPr/>
              <p:nvPr/>
            </p:nvSpPr>
            <p:spPr>
              <a:xfrm>
                <a:off x="0" y="0"/>
                <a:ext cx="1537155" cy="278795"/>
              </a:xfrm>
              <a:custGeom>
                <a:avLst/>
                <a:gdLst/>
                <a:ahLst/>
                <a:cxnLst/>
                <a:rect l="l" t="t" r="r" b="b"/>
                <a:pathLst>
                  <a:path w="1537155" h="278795">
                    <a:moveTo>
                      <a:pt x="0" y="0"/>
                    </a:moveTo>
                    <a:lnTo>
                      <a:pt x="1537155" y="0"/>
                    </a:lnTo>
                    <a:lnTo>
                      <a:pt x="1537155" y="278795"/>
                    </a:lnTo>
                    <a:lnTo>
                      <a:pt x="0" y="278795"/>
                    </a:lnTo>
                    <a:close/>
                  </a:path>
                </a:pathLst>
              </a:custGeom>
              <a:solidFill>
                <a:srgbClr val="FBB913"/>
              </a:solidFill>
            </p:spPr>
            <p:txBody>
              <a:bodyPr/>
              <a:lstStyle/>
              <a:p>
                <a:endParaRPr lang="en-US"/>
              </a:p>
            </p:txBody>
          </p:sp>
          <p:sp>
            <p:nvSpPr>
              <p:cNvPr id="21" name="TextBox 21"/>
              <p:cNvSpPr txBox="1"/>
              <p:nvPr/>
            </p:nvSpPr>
            <p:spPr>
              <a:xfrm>
                <a:off x="0" y="-28575"/>
                <a:ext cx="1537156" cy="307370"/>
              </a:xfrm>
              <a:prstGeom prst="rect">
                <a:avLst/>
              </a:prstGeom>
            </p:spPr>
            <p:txBody>
              <a:bodyPr lIns="50800" tIns="50800" rIns="50800" bIns="50800" rtlCol="0" anchor="ctr"/>
              <a:lstStyle/>
              <a:p>
                <a:pPr algn="ctr">
                  <a:lnSpc>
                    <a:spcPts val="2147"/>
                  </a:lnSpc>
                </a:pPr>
                <a:endParaRPr/>
              </a:p>
            </p:txBody>
          </p:sp>
        </p:grpSp>
        <p:sp>
          <p:nvSpPr>
            <p:cNvPr id="22" name="TextBox 22"/>
            <p:cNvSpPr txBox="1"/>
            <p:nvPr/>
          </p:nvSpPr>
          <p:spPr>
            <a:xfrm>
              <a:off x="2641961" y="543101"/>
              <a:ext cx="4749634" cy="459272"/>
            </a:xfrm>
            <a:prstGeom prst="rect">
              <a:avLst/>
            </a:prstGeom>
          </p:spPr>
          <p:txBody>
            <a:bodyPr lIns="0" tIns="0" rIns="0" bIns="0" rtlCol="0" anchor="t">
              <a:spAutoFit/>
            </a:bodyPr>
            <a:lstStyle/>
            <a:p>
              <a:pPr algn="l">
                <a:lnSpc>
                  <a:spcPts val="2800"/>
                </a:lnSpc>
              </a:pPr>
              <a:r>
                <a:rPr lang="en-US" sz="2000" b="1">
                  <a:solidFill>
                    <a:srgbClr val="303135"/>
                  </a:solidFill>
                  <a:latin typeface="Roboto Bold"/>
                  <a:ea typeface="Roboto Bold"/>
                  <a:cs typeface="Roboto Bold"/>
                  <a:sym typeface="Roboto Bold"/>
                </a:rPr>
                <a:t>have one or more disabilities</a:t>
              </a:r>
            </a:p>
          </p:txBody>
        </p:sp>
        <p:sp>
          <p:nvSpPr>
            <p:cNvPr id="23" name="TextBox 23"/>
            <p:cNvSpPr txBox="1"/>
            <p:nvPr/>
          </p:nvSpPr>
          <p:spPr>
            <a:xfrm>
              <a:off x="334648" y="235994"/>
              <a:ext cx="2467951" cy="1175408"/>
            </a:xfrm>
            <a:prstGeom prst="rect">
              <a:avLst/>
            </a:prstGeom>
          </p:spPr>
          <p:txBody>
            <a:bodyPr lIns="0" tIns="0" rIns="0" bIns="0" rtlCol="0" anchor="t">
              <a:spAutoFit/>
            </a:bodyPr>
            <a:lstStyle/>
            <a:p>
              <a:pPr algn="l">
                <a:lnSpc>
                  <a:spcPts val="6300"/>
                </a:lnSpc>
              </a:pPr>
              <a:r>
                <a:rPr lang="en-US" sz="6300" b="1" spc="-81">
                  <a:solidFill>
                    <a:srgbClr val="303135"/>
                  </a:solidFill>
                  <a:latin typeface="Roboto Bold"/>
                  <a:ea typeface="Roboto Bold"/>
                  <a:cs typeface="Roboto Bold"/>
                  <a:sym typeface="Roboto Bold"/>
                </a:rPr>
                <a:t>67%</a:t>
              </a:r>
            </a:p>
          </p:txBody>
        </p:sp>
      </p:grpSp>
      <p:grpSp>
        <p:nvGrpSpPr>
          <p:cNvPr id="24" name="Group 24">
            <a:extLst>
              <a:ext uri="{C183D7F6-B498-43B3-948B-1728B52AA6E4}">
                <adec:decorative xmlns:adec="http://schemas.microsoft.com/office/drawing/2017/decorative" val="1"/>
              </a:ext>
            </a:extLst>
          </p:cNvPr>
          <p:cNvGrpSpPr/>
          <p:nvPr/>
        </p:nvGrpSpPr>
        <p:grpSpPr>
          <a:xfrm>
            <a:off x="12317275" y="6719228"/>
            <a:ext cx="5091109" cy="1070600"/>
            <a:chOff x="0" y="0"/>
            <a:chExt cx="6788145" cy="1427466"/>
          </a:xfrm>
        </p:grpSpPr>
        <p:grpSp>
          <p:nvGrpSpPr>
            <p:cNvPr id="25" name="Group 25"/>
            <p:cNvGrpSpPr/>
            <p:nvPr/>
          </p:nvGrpSpPr>
          <p:grpSpPr>
            <a:xfrm>
              <a:off x="0" y="0"/>
              <a:ext cx="6788145" cy="1427466"/>
              <a:chOff x="0" y="0"/>
              <a:chExt cx="1340868" cy="281969"/>
            </a:xfrm>
          </p:grpSpPr>
          <p:sp>
            <p:nvSpPr>
              <p:cNvPr id="26" name="Freeform 26"/>
              <p:cNvSpPr/>
              <p:nvPr/>
            </p:nvSpPr>
            <p:spPr>
              <a:xfrm>
                <a:off x="0" y="0"/>
                <a:ext cx="1340868" cy="281969"/>
              </a:xfrm>
              <a:custGeom>
                <a:avLst/>
                <a:gdLst/>
                <a:ahLst/>
                <a:cxnLst/>
                <a:rect l="l" t="t" r="r" b="b"/>
                <a:pathLst>
                  <a:path w="1340868" h="281969">
                    <a:moveTo>
                      <a:pt x="0" y="0"/>
                    </a:moveTo>
                    <a:lnTo>
                      <a:pt x="1340868" y="0"/>
                    </a:lnTo>
                    <a:lnTo>
                      <a:pt x="1340868" y="281969"/>
                    </a:lnTo>
                    <a:lnTo>
                      <a:pt x="0" y="281969"/>
                    </a:lnTo>
                    <a:close/>
                  </a:path>
                </a:pathLst>
              </a:custGeom>
              <a:solidFill>
                <a:srgbClr val="FBB913"/>
              </a:solidFill>
            </p:spPr>
            <p:txBody>
              <a:bodyPr/>
              <a:lstStyle/>
              <a:p>
                <a:endParaRPr lang="en-US"/>
              </a:p>
            </p:txBody>
          </p:sp>
          <p:sp>
            <p:nvSpPr>
              <p:cNvPr id="27" name="TextBox 27"/>
              <p:cNvSpPr txBox="1"/>
              <p:nvPr/>
            </p:nvSpPr>
            <p:spPr>
              <a:xfrm>
                <a:off x="0" y="-28575"/>
                <a:ext cx="1340868" cy="310544"/>
              </a:xfrm>
              <a:prstGeom prst="rect">
                <a:avLst/>
              </a:prstGeom>
            </p:spPr>
            <p:txBody>
              <a:bodyPr lIns="50800" tIns="50800" rIns="50800" bIns="50800" rtlCol="0" anchor="ctr"/>
              <a:lstStyle/>
              <a:p>
                <a:pPr algn="ctr">
                  <a:lnSpc>
                    <a:spcPts val="2147"/>
                  </a:lnSpc>
                </a:pPr>
                <a:endParaRPr/>
              </a:p>
            </p:txBody>
          </p:sp>
        </p:grpSp>
        <p:sp>
          <p:nvSpPr>
            <p:cNvPr id="28" name="TextBox 28"/>
            <p:cNvSpPr txBox="1"/>
            <p:nvPr/>
          </p:nvSpPr>
          <p:spPr>
            <a:xfrm>
              <a:off x="2704980" y="267919"/>
              <a:ext cx="2703017" cy="834478"/>
            </a:xfrm>
            <a:prstGeom prst="rect">
              <a:avLst/>
            </a:prstGeom>
          </p:spPr>
          <p:txBody>
            <a:bodyPr lIns="0" tIns="0" rIns="0" bIns="0" rtlCol="0" anchor="t">
              <a:spAutoFit/>
            </a:bodyPr>
            <a:lstStyle/>
            <a:p>
              <a:pPr algn="l">
                <a:lnSpc>
                  <a:spcPts val="2520"/>
                </a:lnSpc>
              </a:pPr>
              <a:r>
                <a:rPr lang="en-US" sz="1800" b="1">
                  <a:solidFill>
                    <a:srgbClr val="303135"/>
                  </a:solidFill>
                  <a:latin typeface="Poppins Bold"/>
                  <a:ea typeface="Poppins Bold"/>
                  <a:cs typeface="Poppins Bold"/>
                  <a:sym typeface="Poppins Bold"/>
                </a:rPr>
                <a:t>Medicaid is their health insurance</a:t>
              </a:r>
            </a:p>
          </p:txBody>
        </p:sp>
        <p:sp>
          <p:nvSpPr>
            <p:cNvPr id="29" name="TextBox 29"/>
            <p:cNvSpPr txBox="1"/>
            <p:nvPr/>
          </p:nvSpPr>
          <p:spPr>
            <a:xfrm>
              <a:off x="319761" y="170385"/>
              <a:ext cx="2703017" cy="1175408"/>
            </a:xfrm>
            <a:prstGeom prst="rect">
              <a:avLst/>
            </a:prstGeom>
          </p:spPr>
          <p:txBody>
            <a:bodyPr lIns="0" tIns="0" rIns="0" bIns="0" rtlCol="0" anchor="t">
              <a:spAutoFit/>
            </a:bodyPr>
            <a:lstStyle/>
            <a:p>
              <a:pPr algn="l">
                <a:lnSpc>
                  <a:spcPts val="6300"/>
                </a:lnSpc>
              </a:pPr>
              <a:r>
                <a:rPr lang="en-US" sz="6300" b="1" spc="-81">
                  <a:solidFill>
                    <a:srgbClr val="303135"/>
                  </a:solidFill>
                  <a:latin typeface="Roboto Bold"/>
                  <a:ea typeface="Roboto Bold"/>
                  <a:cs typeface="Roboto Bold"/>
                  <a:sym typeface="Roboto Bold"/>
                </a:rPr>
                <a:t>73%</a:t>
              </a:r>
            </a:p>
          </p:txBody>
        </p:sp>
      </p:grpSp>
      <p:grpSp>
        <p:nvGrpSpPr>
          <p:cNvPr id="30" name="Group 30">
            <a:extLst>
              <a:ext uri="{C183D7F6-B498-43B3-948B-1728B52AA6E4}">
                <adec:decorative xmlns:adec="http://schemas.microsoft.com/office/drawing/2017/decorative" val="1"/>
              </a:ext>
            </a:extLst>
          </p:cNvPr>
          <p:cNvGrpSpPr/>
          <p:nvPr/>
        </p:nvGrpSpPr>
        <p:grpSpPr>
          <a:xfrm>
            <a:off x="12301815" y="5346018"/>
            <a:ext cx="5106569" cy="1070600"/>
            <a:chOff x="0" y="0"/>
            <a:chExt cx="6808759" cy="1427466"/>
          </a:xfrm>
        </p:grpSpPr>
        <p:grpSp>
          <p:nvGrpSpPr>
            <p:cNvPr id="31" name="Group 31"/>
            <p:cNvGrpSpPr/>
            <p:nvPr/>
          </p:nvGrpSpPr>
          <p:grpSpPr>
            <a:xfrm>
              <a:off x="0" y="0"/>
              <a:ext cx="6808759" cy="1427466"/>
              <a:chOff x="0" y="0"/>
              <a:chExt cx="1344940" cy="281969"/>
            </a:xfrm>
          </p:grpSpPr>
          <p:sp>
            <p:nvSpPr>
              <p:cNvPr id="32" name="Freeform 32"/>
              <p:cNvSpPr/>
              <p:nvPr/>
            </p:nvSpPr>
            <p:spPr>
              <a:xfrm>
                <a:off x="0" y="0"/>
                <a:ext cx="1344940" cy="281969"/>
              </a:xfrm>
              <a:custGeom>
                <a:avLst/>
                <a:gdLst/>
                <a:ahLst/>
                <a:cxnLst/>
                <a:rect l="l" t="t" r="r" b="b"/>
                <a:pathLst>
                  <a:path w="1344940" h="281969">
                    <a:moveTo>
                      <a:pt x="0" y="0"/>
                    </a:moveTo>
                    <a:lnTo>
                      <a:pt x="1344940" y="0"/>
                    </a:lnTo>
                    <a:lnTo>
                      <a:pt x="1344940" y="281969"/>
                    </a:lnTo>
                    <a:lnTo>
                      <a:pt x="0" y="281969"/>
                    </a:lnTo>
                    <a:close/>
                  </a:path>
                </a:pathLst>
              </a:custGeom>
              <a:solidFill>
                <a:srgbClr val="FBB913"/>
              </a:solidFill>
            </p:spPr>
            <p:txBody>
              <a:bodyPr/>
              <a:lstStyle/>
              <a:p>
                <a:endParaRPr lang="en-US"/>
              </a:p>
            </p:txBody>
          </p:sp>
          <p:sp>
            <p:nvSpPr>
              <p:cNvPr id="33" name="TextBox 33"/>
              <p:cNvSpPr txBox="1"/>
              <p:nvPr/>
            </p:nvSpPr>
            <p:spPr>
              <a:xfrm>
                <a:off x="0" y="-28575"/>
                <a:ext cx="1344940" cy="310544"/>
              </a:xfrm>
              <a:prstGeom prst="rect">
                <a:avLst/>
              </a:prstGeom>
            </p:spPr>
            <p:txBody>
              <a:bodyPr lIns="50800" tIns="50800" rIns="50800" bIns="50800" rtlCol="0" anchor="ctr"/>
              <a:lstStyle/>
              <a:p>
                <a:pPr algn="ctr">
                  <a:lnSpc>
                    <a:spcPts val="2147"/>
                  </a:lnSpc>
                </a:pPr>
                <a:endParaRPr/>
              </a:p>
            </p:txBody>
          </p:sp>
        </p:grpSp>
        <p:sp>
          <p:nvSpPr>
            <p:cNvPr id="34" name="TextBox 34"/>
            <p:cNvSpPr txBox="1"/>
            <p:nvPr/>
          </p:nvSpPr>
          <p:spPr>
            <a:xfrm>
              <a:off x="2725593" y="220594"/>
              <a:ext cx="4083166" cy="929128"/>
            </a:xfrm>
            <a:prstGeom prst="rect">
              <a:avLst/>
            </a:prstGeom>
          </p:spPr>
          <p:txBody>
            <a:bodyPr lIns="0" tIns="0" rIns="0" bIns="0" rtlCol="0" anchor="t">
              <a:spAutoFit/>
            </a:bodyPr>
            <a:lstStyle/>
            <a:p>
              <a:pPr algn="l">
                <a:lnSpc>
                  <a:spcPts val="2800"/>
                </a:lnSpc>
              </a:pPr>
              <a:r>
                <a:rPr lang="en-US" sz="2000" b="1">
                  <a:solidFill>
                    <a:srgbClr val="303135"/>
                  </a:solidFill>
                  <a:latin typeface="Roboto Bold"/>
                  <a:ea typeface="Roboto Bold"/>
                  <a:cs typeface="Roboto Bold"/>
                  <a:sym typeface="Roboto Bold"/>
                </a:rPr>
                <a:t>avg. time experiencing homelessness</a:t>
              </a:r>
            </a:p>
          </p:txBody>
        </p:sp>
        <p:sp>
          <p:nvSpPr>
            <p:cNvPr id="35" name="TextBox 35"/>
            <p:cNvSpPr txBox="1"/>
            <p:nvPr/>
          </p:nvSpPr>
          <p:spPr>
            <a:xfrm>
              <a:off x="240352" y="295702"/>
              <a:ext cx="2280606" cy="921787"/>
            </a:xfrm>
            <a:prstGeom prst="rect">
              <a:avLst/>
            </a:prstGeom>
          </p:spPr>
          <p:txBody>
            <a:bodyPr lIns="0" tIns="0" rIns="0" bIns="0" rtlCol="0" anchor="t">
              <a:spAutoFit/>
            </a:bodyPr>
            <a:lstStyle/>
            <a:p>
              <a:pPr algn="l">
                <a:lnSpc>
                  <a:spcPts val="5000"/>
                </a:lnSpc>
              </a:pPr>
              <a:r>
                <a:rPr lang="en-US" sz="5000" b="1" spc="-65">
                  <a:solidFill>
                    <a:srgbClr val="303135"/>
                  </a:solidFill>
                  <a:latin typeface="Roboto Bold"/>
                  <a:ea typeface="Roboto Bold"/>
                  <a:cs typeface="Roboto Bold"/>
                  <a:sym typeface="Roboto Bold"/>
                </a:rPr>
                <a:t>1year</a:t>
              </a:r>
            </a:p>
          </p:txBody>
        </p:sp>
      </p:grpSp>
      <p:grpSp>
        <p:nvGrpSpPr>
          <p:cNvPr id="36" name="Group 36">
            <a:extLst>
              <a:ext uri="{C183D7F6-B498-43B3-948B-1728B52AA6E4}">
                <adec:decorative xmlns:adec="http://schemas.microsoft.com/office/drawing/2017/decorative" val="1"/>
              </a:ext>
            </a:extLst>
          </p:cNvPr>
          <p:cNvGrpSpPr/>
          <p:nvPr/>
        </p:nvGrpSpPr>
        <p:grpSpPr>
          <a:xfrm>
            <a:off x="5994209" y="8082580"/>
            <a:ext cx="5836387" cy="1070600"/>
            <a:chOff x="0" y="0"/>
            <a:chExt cx="7781850" cy="1427466"/>
          </a:xfrm>
        </p:grpSpPr>
        <p:grpSp>
          <p:nvGrpSpPr>
            <p:cNvPr id="37" name="Group 37"/>
            <p:cNvGrpSpPr/>
            <p:nvPr/>
          </p:nvGrpSpPr>
          <p:grpSpPr>
            <a:xfrm>
              <a:off x="0" y="0"/>
              <a:ext cx="7781850" cy="1427466"/>
              <a:chOff x="0" y="0"/>
              <a:chExt cx="1537156" cy="281969"/>
            </a:xfrm>
          </p:grpSpPr>
          <p:sp>
            <p:nvSpPr>
              <p:cNvPr id="38" name="Freeform 38"/>
              <p:cNvSpPr/>
              <p:nvPr/>
            </p:nvSpPr>
            <p:spPr>
              <a:xfrm>
                <a:off x="0" y="0"/>
                <a:ext cx="1537155" cy="281969"/>
              </a:xfrm>
              <a:custGeom>
                <a:avLst/>
                <a:gdLst/>
                <a:ahLst/>
                <a:cxnLst/>
                <a:rect l="l" t="t" r="r" b="b"/>
                <a:pathLst>
                  <a:path w="1537155" h="281969">
                    <a:moveTo>
                      <a:pt x="0" y="0"/>
                    </a:moveTo>
                    <a:lnTo>
                      <a:pt x="1537155" y="0"/>
                    </a:lnTo>
                    <a:lnTo>
                      <a:pt x="1537155" y="281969"/>
                    </a:lnTo>
                    <a:lnTo>
                      <a:pt x="0" y="281969"/>
                    </a:lnTo>
                    <a:close/>
                  </a:path>
                </a:pathLst>
              </a:custGeom>
              <a:solidFill>
                <a:srgbClr val="FBB913"/>
              </a:solidFill>
            </p:spPr>
            <p:txBody>
              <a:bodyPr/>
              <a:lstStyle/>
              <a:p>
                <a:endParaRPr lang="en-US"/>
              </a:p>
            </p:txBody>
          </p:sp>
          <p:sp>
            <p:nvSpPr>
              <p:cNvPr id="39" name="TextBox 39"/>
              <p:cNvSpPr txBox="1"/>
              <p:nvPr/>
            </p:nvSpPr>
            <p:spPr>
              <a:xfrm>
                <a:off x="0" y="-28575"/>
                <a:ext cx="1537156" cy="310544"/>
              </a:xfrm>
              <a:prstGeom prst="rect">
                <a:avLst/>
              </a:prstGeom>
            </p:spPr>
            <p:txBody>
              <a:bodyPr lIns="50800" tIns="50800" rIns="50800" bIns="50800" rtlCol="0" anchor="ctr"/>
              <a:lstStyle/>
              <a:p>
                <a:pPr algn="ctr">
                  <a:lnSpc>
                    <a:spcPts val="2147"/>
                  </a:lnSpc>
                </a:pPr>
                <a:endParaRPr/>
              </a:p>
            </p:txBody>
          </p:sp>
        </p:grpSp>
        <p:sp>
          <p:nvSpPr>
            <p:cNvPr id="40" name="TextBox 40"/>
            <p:cNvSpPr txBox="1"/>
            <p:nvPr/>
          </p:nvSpPr>
          <p:spPr>
            <a:xfrm>
              <a:off x="2624074" y="477491"/>
              <a:ext cx="4580402" cy="459272"/>
            </a:xfrm>
            <a:prstGeom prst="rect">
              <a:avLst/>
            </a:prstGeom>
          </p:spPr>
          <p:txBody>
            <a:bodyPr lIns="0" tIns="0" rIns="0" bIns="0" rtlCol="0" anchor="t">
              <a:spAutoFit/>
            </a:bodyPr>
            <a:lstStyle/>
            <a:p>
              <a:pPr algn="l">
                <a:lnSpc>
                  <a:spcPts val="2800"/>
                </a:lnSpc>
              </a:pPr>
              <a:r>
                <a:rPr lang="en-US" sz="2000" b="1">
                  <a:solidFill>
                    <a:srgbClr val="303135"/>
                  </a:solidFill>
                  <a:latin typeface="Roboto Bold"/>
                  <a:ea typeface="Roboto Bold"/>
                  <a:cs typeface="Roboto Bold"/>
                  <a:sym typeface="Roboto Bold"/>
                </a:rPr>
                <a:t>had been a victim of violence</a:t>
              </a:r>
            </a:p>
          </p:txBody>
        </p:sp>
        <p:sp>
          <p:nvSpPr>
            <p:cNvPr id="41" name="TextBox 41"/>
            <p:cNvSpPr txBox="1"/>
            <p:nvPr/>
          </p:nvSpPr>
          <p:spPr>
            <a:xfrm>
              <a:off x="367379" y="217513"/>
              <a:ext cx="2703017" cy="1175408"/>
            </a:xfrm>
            <a:prstGeom prst="rect">
              <a:avLst/>
            </a:prstGeom>
          </p:spPr>
          <p:txBody>
            <a:bodyPr lIns="0" tIns="0" rIns="0" bIns="0" rtlCol="0" anchor="t">
              <a:spAutoFit/>
            </a:bodyPr>
            <a:lstStyle/>
            <a:p>
              <a:pPr algn="l">
                <a:lnSpc>
                  <a:spcPts val="6300"/>
                </a:lnSpc>
              </a:pPr>
              <a:r>
                <a:rPr lang="en-US" sz="6300" b="1" spc="-81">
                  <a:solidFill>
                    <a:srgbClr val="303135"/>
                  </a:solidFill>
                  <a:latin typeface="Roboto Bold"/>
                  <a:ea typeface="Roboto Bold"/>
                  <a:cs typeface="Roboto Bold"/>
                  <a:sym typeface="Roboto Bold"/>
                </a:rPr>
                <a:t>37%</a:t>
              </a:r>
            </a:p>
          </p:txBody>
        </p:sp>
      </p:grpSp>
      <p:grpSp>
        <p:nvGrpSpPr>
          <p:cNvPr id="42" name="Group 42">
            <a:extLst>
              <a:ext uri="{C183D7F6-B498-43B3-948B-1728B52AA6E4}">
                <adec:decorative xmlns:adec="http://schemas.microsoft.com/office/drawing/2017/decorative" val="1"/>
              </a:ext>
            </a:extLst>
          </p:cNvPr>
          <p:cNvGrpSpPr/>
          <p:nvPr/>
        </p:nvGrpSpPr>
        <p:grpSpPr>
          <a:xfrm>
            <a:off x="12301815" y="8082580"/>
            <a:ext cx="5106569" cy="1070600"/>
            <a:chOff x="0" y="0"/>
            <a:chExt cx="6808759" cy="1427466"/>
          </a:xfrm>
        </p:grpSpPr>
        <p:grpSp>
          <p:nvGrpSpPr>
            <p:cNvPr id="43" name="Group 43"/>
            <p:cNvGrpSpPr/>
            <p:nvPr/>
          </p:nvGrpSpPr>
          <p:grpSpPr>
            <a:xfrm>
              <a:off x="0" y="0"/>
              <a:ext cx="6808759" cy="1427466"/>
              <a:chOff x="0" y="0"/>
              <a:chExt cx="1344940" cy="281969"/>
            </a:xfrm>
          </p:grpSpPr>
          <p:sp>
            <p:nvSpPr>
              <p:cNvPr id="44" name="Freeform 44"/>
              <p:cNvSpPr/>
              <p:nvPr/>
            </p:nvSpPr>
            <p:spPr>
              <a:xfrm>
                <a:off x="0" y="0"/>
                <a:ext cx="1344940" cy="281969"/>
              </a:xfrm>
              <a:custGeom>
                <a:avLst/>
                <a:gdLst/>
                <a:ahLst/>
                <a:cxnLst/>
                <a:rect l="l" t="t" r="r" b="b"/>
                <a:pathLst>
                  <a:path w="1344940" h="281969">
                    <a:moveTo>
                      <a:pt x="0" y="0"/>
                    </a:moveTo>
                    <a:lnTo>
                      <a:pt x="1344940" y="0"/>
                    </a:lnTo>
                    <a:lnTo>
                      <a:pt x="1344940" y="281969"/>
                    </a:lnTo>
                    <a:lnTo>
                      <a:pt x="0" y="281969"/>
                    </a:lnTo>
                    <a:close/>
                  </a:path>
                </a:pathLst>
              </a:custGeom>
              <a:solidFill>
                <a:srgbClr val="FBB913"/>
              </a:solidFill>
            </p:spPr>
            <p:txBody>
              <a:bodyPr/>
              <a:lstStyle/>
              <a:p>
                <a:endParaRPr lang="en-US"/>
              </a:p>
            </p:txBody>
          </p:sp>
          <p:sp>
            <p:nvSpPr>
              <p:cNvPr id="45" name="TextBox 45"/>
              <p:cNvSpPr txBox="1"/>
              <p:nvPr/>
            </p:nvSpPr>
            <p:spPr>
              <a:xfrm>
                <a:off x="0" y="-28575"/>
                <a:ext cx="1344940" cy="310544"/>
              </a:xfrm>
              <a:prstGeom prst="rect">
                <a:avLst/>
              </a:prstGeom>
            </p:spPr>
            <p:txBody>
              <a:bodyPr lIns="50800" tIns="50800" rIns="50800" bIns="50800" rtlCol="0" anchor="ctr"/>
              <a:lstStyle/>
              <a:p>
                <a:pPr algn="ctr">
                  <a:lnSpc>
                    <a:spcPts val="2147"/>
                  </a:lnSpc>
                </a:pPr>
                <a:endParaRPr/>
              </a:p>
            </p:txBody>
          </p:sp>
        </p:grpSp>
        <p:sp>
          <p:nvSpPr>
            <p:cNvPr id="46" name="TextBox 46"/>
            <p:cNvSpPr txBox="1"/>
            <p:nvPr/>
          </p:nvSpPr>
          <p:spPr>
            <a:xfrm>
              <a:off x="240352" y="178417"/>
              <a:ext cx="2875264" cy="1175408"/>
            </a:xfrm>
            <a:prstGeom prst="rect">
              <a:avLst/>
            </a:prstGeom>
          </p:spPr>
          <p:txBody>
            <a:bodyPr lIns="0" tIns="0" rIns="0" bIns="0" rtlCol="0" anchor="t">
              <a:spAutoFit/>
            </a:bodyPr>
            <a:lstStyle/>
            <a:p>
              <a:pPr algn="l">
                <a:lnSpc>
                  <a:spcPts val="6300"/>
                </a:lnSpc>
              </a:pPr>
              <a:r>
                <a:rPr lang="en-US" sz="6300" b="1" spc="-81">
                  <a:solidFill>
                    <a:srgbClr val="303135"/>
                  </a:solidFill>
                  <a:latin typeface="Roboto Bold"/>
                  <a:ea typeface="Roboto Bold"/>
                  <a:cs typeface="Roboto Bold"/>
                  <a:sym typeface="Roboto Bold"/>
                </a:rPr>
                <a:t>29%</a:t>
              </a:r>
            </a:p>
          </p:txBody>
        </p:sp>
        <p:sp>
          <p:nvSpPr>
            <p:cNvPr id="47" name="TextBox 47"/>
            <p:cNvSpPr txBox="1"/>
            <p:nvPr/>
          </p:nvSpPr>
          <p:spPr>
            <a:xfrm>
              <a:off x="2725593" y="192012"/>
              <a:ext cx="3962428" cy="929128"/>
            </a:xfrm>
            <a:prstGeom prst="rect">
              <a:avLst/>
            </a:prstGeom>
          </p:spPr>
          <p:txBody>
            <a:bodyPr lIns="0" tIns="0" rIns="0" bIns="0" rtlCol="0" anchor="t">
              <a:spAutoFit/>
            </a:bodyPr>
            <a:lstStyle/>
            <a:p>
              <a:pPr algn="l">
                <a:lnSpc>
                  <a:spcPts val="2800"/>
                </a:lnSpc>
              </a:pPr>
              <a:r>
                <a:rPr lang="en-US" sz="2000" b="1">
                  <a:solidFill>
                    <a:srgbClr val="303135"/>
                  </a:solidFill>
                  <a:latin typeface="Roboto Bold"/>
                  <a:ea typeface="Roboto Bold"/>
                  <a:cs typeface="Roboto Bold"/>
                  <a:sym typeface="Roboto Bold"/>
                </a:rPr>
                <a:t>had been a victim of </a:t>
              </a:r>
            </a:p>
            <a:p>
              <a:pPr algn="l">
                <a:lnSpc>
                  <a:spcPts val="2800"/>
                </a:lnSpc>
              </a:pPr>
              <a:r>
                <a:rPr lang="en-US" sz="2000" b="1">
                  <a:solidFill>
                    <a:srgbClr val="303135"/>
                  </a:solidFill>
                  <a:latin typeface="Roboto Bold"/>
                  <a:ea typeface="Roboto Bold"/>
                  <a:cs typeface="Roboto Bold"/>
                  <a:sym typeface="Roboto Bold"/>
                </a:rPr>
                <a:t>domestic violence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3" name="Freeform 3"/>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4" name="TextBox 4"/>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a:spLocks noGrp="1"/>
          </p:cNvSpPr>
          <p:nvPr>
            <p:ph type="title" idx="4294967295"/>
          </p:nvPr>
        </p:nvSpPr>
        <p:spPr>
          <a:xfrm>
            <a:off x="647724" y="934580"/>
            <a:ext cx="12788028" cy="104136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1" i="0" u="none" strike="noStrike" kern="1200" cap="none" spc="-214" normalizeH="0" baseline="0" noProof="0" dirty="0">
                <a:ln>
                  <a:noFill/>
                </a:ln>
                <a:solidFill>
                  <a:srgbClr val="FFFFFF"/>
                </a:solidFill>
                <a:effectLst/>
                <a:uLnTx/>
                <a:uFillTx/>
                <a:latin typeface="Arial Bold"/>
                <a:ea typeface="Arial Bold"/>
                <a:cs typeface="Arial Bold"/>
                <a:sym typeface="Arial Bold"/>
              </a:rPr>
              <a:t>Elder Mistreatment is also Escalating</a:t>
            </a:r>
          </a:p>
        </p:txBody>
      </p:sp>
      <p:sp>
        <p:nvSpPr>
          <p:cNvPr id="23" name="TextBox 23"/>
          <p:cNvSpPr txBox="1"/>
          <p:nvPr/>
        </p:nvSpPr>
        <p:spPr>
          <a:xfrm>
            <a:off x="647724" y="2375997"/>
            <a:ext cx="7836467" cy="5491117"/>
          </a:xfrm>
          <a:prstGeom prst="rect">
            <a:avLst/>
          </a:prstGeom>
        </p:spPr>
        <p:txBody>
          <a:bodyPr lIns="0" tIns="0" rIns="0" bIns="0" rtlCol="0" anchor="t">
            <a:spAutoFit/>
          </a:bodyPr>
          <a:lstStyle/>
          <a:p>
            <a:pPr algn="l">
              <a:lnSpc>
                <a:spcPts val="3920"/>
              </a:lnSpc>
            </a:pPr>
            <a:r>
              <a:rPr lang="en-US" sz="2800" b="1" spc="-109">
                <a:solidFill>
                  <a:srgbClr val="FDC101"/>
                </a:solidFill>
                <a:latin typeface="Arial Bold"/>
                <a:ea typeface="Arial Bold"/>
                <a:cs typeface="Arial Bold"/>
                <a:sym typeface="Arial Bold"/>
              </a:rPr>
              <a:t>1 in 6 people </a:t>
            </a:r>
            <a:r>
              <a:rPr lang="en-US" sz="2800" spc="-109">
                <a:solidFill>
                  <a:srgbClr val="FFFFFF"/>
                </a:solidFill>
                <a:latin typeface="Arial"/>
                <a:ea typeface="Arial"/>
                <a:cs typeface="Arial"/>
                <a:sym typeface="Arial"/>
              </a:rPr>
              <a:t>60 years and older experience elder abuse (1).</a:t>
            </a:r>
          </a:p>
          <a:p>
            <a:pPr algn="l">
              <a:lnSpc>
                <a:spcPts val="3920"/>
              </a:lnSpc>
            </a:pPr>
            <a:r>
              <a:rPr lang="en-US" sz="2800" b="1" spc="-109">
                <a:solidFill>
                  <a:srgbClr val="FFFFFF"/>
                </a:solidFill>
                <a:latin typeface="Arial Bold"/>
                <a:ea typeface="Arial Bold"/>
                <a:cs typeface="Arial Bold"/>
                <a:sym typeface="Arial Bold"/>
              </a:rPr>
              <a:t> </a:t>
            </a:r>
          </a:p>
          <a:p>
            <a:pPr algn="l">
              <a:lnSpc>
                <a:spcPts val="3920"/>
              </a:lnSpc>
            </a:pPr>
            <a:r>
              <a:rPr lang="en-US" sz="2800" b="1" spc="-109">
                <a:solidFill>
                  <a:srgbClr val="FFFFFF"/>
                </a:solidFill>
                <a:latin typeface="Arial Bold"/>
                <a:ea typeface="Arial Bold"/>
                <a:cs typeface="Arial Bold"/>
                <a:sym typeface="Arial Bold"/>
              </a:rPr>
              <a:t>In Virginia in 2023 </a:t>
            </a:r>
            <a:r>
              <a:rPr lang="en-US" sz="2800" spc="-109">
                <a:solidFill>
                  <a:srgbClr val="FFFFFF"/>
                </a:solidFill>
                <a:latin typeface="Arial"/>
                <a:ea typeface="Arial"/>
                <a:cs typeface="Arial"/>
                <a:sym typeface="Arial"/>
              </a:rPr>
              <a:t>(2)</a:t>
            </a:r>
          </a:p>
          <a:p>
            <a:pPr marL="604521" lvl="1" indent="-302261" algn="l">
              <a:lnSpc>
                <a:spcPts val="3920"/>
              </a:lnSpc>
              <a:buFont typeface="Arial"/>
              <a:buChar char="•"/>
            </a:pPr>
            <a:r>
              <a:rPr lang="en-US" sz="2800" spc="-109">
                <a:solidFill>
                  <a:srgbClr val="FFFFFF"/>
                </a:solidFill>
                <a:latin typeface="Arial"/>
                <a:ea typeface="Arial"/>
                <a:cs typeface="Arial"/>
                <a:sym typeface="Arial"/>
              </a:rPr>
              <a:t>12,514 substantiated reports</a:t>
            </a:r>
          </a:p>
          <a:p>
            <a:pPr marL="604521" lvl="1" indent="-302261" algn="l">
              <a:lnSpc>
                <a:spcPts val="3920"/>
              </a:lnSpc>
              <a:buFont typeface="Arial"/>
              <a:buChar char="•"/>
            </a:pPr>
            <a:r>
              <a:rPr lang="en-US" sz="2800" spc="-109">
                <a:solidFill>
                  <a:srgbClr val="FFFFFF"/>
                </a:solidFill>
                <a:latin typeface="Arial"/>
                <a:ea typeface="Arial"/>
                <a:cs typeface="Arial"/>
                <a:sym typeface="Arial"/>
              </a:rPr>
              <a:t>77% of APS clients were aged 60 and older</a:t>
            </a:r>
          </a:p>
          <a:p>
            <a:pPr marL="604521" lvl="1" indent="-302261" algn="l">
              <a:lnSpc>
                <a:spcPts val="3920"/>
              </a:lnSpc>
              <a:buFont typeface="Arial"/>
              <a:buChar char="•"/>
            </a:pPr>
            <a:r>
              <a:rPr lang="en-US" sz="2800" spc="-109">
                <a:solidFill>
                  <a:srgbClr val="FFFFFF"/>
                </a:solidFill>
                <a:latin typeface="Arial"/>
                <a:ea typeface="Arial"/>
                <a:cs typeface="Arial"/>
                <a:sym typeface="Arial"/>
              </a:rPr>
              <a:t>23% were under 60 and had disabilities</a:t>
            </a:r>
          </a:p>
          <a:p>
            <a:pPr algn="l">
              <a:lnSpc>
                <a:spcPts val="3920"/>
              </a:lnSpc>
            </a:pPr>
            <a:endParaRPr lang="en-US" sz="2800" spc="-109">
              <a:solidFill>
                <a:srgbClr val="FFFFFF"/>
              </a:solidFill>
              <a:latin typeface="Arial"/>
              <a:ea typeface="Arial"/>
              <a:cs typeface="Arial"/>
              <a:sym typeface="Arial"/>
            </a:endParaRPr>
          </a:p>
          <a:p>
            <a:pPr algn="l">
              <a:lnSpc>
                <a:spcPts val="3920"/>
              </a:lnSpc>
            </a:pPr>
            <a:r>
              <a:rPr lang="en-US" sz="2800" spc="-109">
                <a:solidFill>
                  <a:srgbClr val="FFFFFF"/>
                </a:solidFill>
                <a:latin typeface="Arial"/>
                <a:ea typeface="Arial"/>
                <a:cs typeface="Arial"/>
                <a:sym typeface="Arial"/>
              </a:rPr>
              <a:t>Likely a vast underestimation of the true prevalence. </a:t>
            </a:r>
          </a:p>
          <a:p>
            <a:pPr algn="l">
              <a:lnSpc>
                <a:spcPts val="3920"/>
              </a:lnSpc>
            </a:pPr>
            <a:r>
              <a:rPr lang="en-US" sz="2800" spc="-109">
                <a:solidFill>
                  <a:srgbClr val="FFFFFF"/>
                </a:solidFill>
                <a:latin typeface="Arial"/>
                <a:ea typeface="Arial"/>
                <a:cs typeface="Arial"/>
                <a:sym typeface="Arial"/>
              </a:rPr>
              <a:t>Research suggests that only</a:t>
            </a:r>
            <a:r>
              <a:rPr lang="en-US" sz="2800" b="1" spc="-109">
                <a:solidFill>
                  <a:srgbClr val="FFFFFF"/>
                </a:solidFill>
                <a:latin typeface="Arial Bold"/>
                <a:ea typeface="Arial Bold"/>
                <a:cs typeface="Arial Bold"/>
                <a:sym typeface="Arial Bold"/>
              </a:rPr>
              <a:t> </a:t>
            </a:r>
            <a:r>
              <a:rPr lang="en-US" sz="2800" b="1" spc="-109">
                <a:solidFill>
                  <a:srgbClr val="FDC101"/>
                </a:solidFill>
                <a:latin typeface="Arial Bold"/>
                <a:ea typeface="Arial Bold"/>
                <a:cs typeface="Arial Bold"/>
                <a:sym typeface="Arial Bold"/>
              </a:rPr>
              <a:t>1 in 24</a:t>
            </a:r>
            <a:r>
              <a:rPr lang="en-US" sz="2800" spc="-109">
                <a:solidFill>
                  <a:srgbClr val="FDC101"/>
                </a:solidFill>
                <a:latin typeface="Arial"/>
                <a:ea typeface="Arial"/>
                <a:cs typeface="Arial"/>
                <a:sym typeface="Arial"/>
              </a:rPr>
              <a:t> </a:t>
            </a:r>
            <a:r>
              <a:rPr lang="en-US" sz="2800" b="1" spc="-109">
                <a:solidFill>
                  <a:srgbClr val="FDC101"/>
                </a:solidFill>
                <a:latin typeface="Arial Bold"/>
                <a:ea typeface="Arial Bold"/>
                <a:cs typeface="Arial Bold"/>
                <a:sym typeface="Arial Bold"/>
              </a:rPr>
              <a:t>cases</a:t>
            </a:r>
            <a:r>
              <a:rPr lang="en-US" sz="2800" b="1" spc="-109">
                <a:solidFill>
                  <a:srgbClr val="FFFFFF"/>
                </a:solidFill>
                <a:latin typeface="Arial Bold"/>
                <a:ea typeface="Arial Bold"/>
                <a:cs typeface="Arial Bold"/>
                <a:sym typeface="Arial Bold"/>
              </a:rPr>
              <a:t> </a:t>
            </a:r>
            <a:r>
              <a:rPr lang="en-US" sz="2800" spc="-109">
                <a:solidFill>
                  <a:srgbClr val="FFFFFF"/>
                </a:solidFill>
                <a:latin typeface="Arial"/>
                <a:ea typeface="Arial"/>
                <a:cs typeface="Arial"/>
                <a:sym typeface="Arial"/>
              </a:rPr>
              <a:t>of elder abuse </a:t>
            </a:r>
            <a:r>
              <a:rPr lang="en-US" sz="2800" b="1" spc="-109">
                <a:solidFill>
                  <a:srgbClr val="FDC101"/>
                </a:solidFill>
                <a:latin typeface="Arial Bold"/>
                <a:ea typeface="Arial Bold"/>
                <a:cs typeface="Arial Bold"/>
                <a:sym typeface="Arial Bold"/>
              </a:rPr>
              <a:t>become known to authorities</a:t>
            </a:r>
            <a:r>
              <a:rPr lang="en-US" sz="2800" b="1" spc="-109">
                <a:solidFill>
                  <a:srgbClr val="FFFFFF"/>
                </a:solidFill>
                <a:latin typeface="Arial Bold"/>
                <a:ea typeface="Arial Bold"/>
                <a:cs typeface="Arial Bold"/>
                <a:sym typeface="Arial Bold"/>
              </a:rPr>
              <a:t> </a:t>
            </a:r>
            <a:r>
              <a:rPr lang="en-US" sz="2800" spc="-109">
                <a:solidFill>
                  <a:srgbClr val="FFFFFF"/>
                </a:solidFill>
                <a:latin typeface="Arial"/>
                <a:ea typeface="Arial"/>
                <a:cs typeface="Arial"/>
                <a:sym typeface="Arial"/>
              </a:rPr>
              <a:t>(3)</a:t>
            </a:r>
          </a:p>
        </p:txBody>
      </p:sp>
      <p:pic>
        <p:nvPicPr>
          <p:cNvPr id="7" name="Picture 7" descr="Bar chart showing locations where elder abuse occurs - 65% in the elder’s own home.&#10;&#10; "/>
          <p:cNvPicPr>
            <a:picLocks noChangeAspect="1"/>
          </p:cNvPicPr>
          <p:nvPr/>
        </p:nvPicPr>
        <p:blipFill>
          <a:blip r:embed="rId3"/>
          <a:stretch>
            <a:fillRect/>
          </a:stretch>
        </p:blipFill>
        <p:spPr>
          <a:xfrm>
            <a:off x="8759422" y="2631371"/>
            <a:ext cx="8876054" cy="5871051"/>
          </a:xfrm>
          <a:prstGeom prst="rect">
            <a:avLst/>
          </a:prstGeom>
        </p:spPr>
      </p:pic>
      <p:sp>
        <p:nvSpPr>
          <p:cNvPr id="5" name="Freeform 5">
            <a:extLst>
              <a:ext uri="{C183D7F6-B498-43B3-948B-1728B52AA6E4}">
                <adec:decorative xmlns:adec="http://schemas.microsoft.com/office/drawing/2017/decorative" val="1"/>
              </a:ext>
            </a:extLst>
          </p:cNvPr>
          <p:cNvSpPr/>
          <p:nvPr/>
        </p:nvSpPr>
        <p:spPr>
          <a:xfrm>
            <a:off x="647724" y="8947448"/>
            <a:ext cx="2132038" cy="621705"/>
          </a:xfrm>
          <a:custGeom>
            <a:avLst/>
            <a:gdLst/>
            <a:ahLst/>
            <a:cxnLst/>
            <a:rect l="l" t="t" r="r" b="b"/>
            <a:pathLst>
              <a:path w="2132038" h="621705">
                <a:moveTo>
                  <a:pt x="0" y="0"/>
                </a:moveTo>
                <a:lnTo>
                  <a:pt x="2132038" y="0"/>
                </a:lnTo>
                <a:lnTo>
                  <a:pt x="2132038" y="621704"/>
                </a:lnTo>
                <a:lnTo>
                  <a:pt x="0" y="621704"/>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a:off x="9144000" y="5903492"/>
            <a:ext cx="8491847" cy="2388332"/>
          </a:xfrm>
          <a:custGeom>
            <a:avLst/>
            <a:gdLst/>
            <a:ahLst/>
            <a:cxnLst/>
            <a:rect l="l" t="t" r="r" b="b"/>
            <a:pathLst>
              <a:path w="8491847" h="2388332">
                <a:moveTo>
                  <a:pt x="0" y="0"/>
                </a:moveTo>
                <a:lnTo>
                  <a:pt x="8491847" y="0"/>
                </a:lnTo>
                <a:lnTo>
                  <a:pt x="8491847" y="2388332"/>
                </a:lnTo>
                <a:lnTo>
                  <a:pt x="0" y="23883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9" name="Group 9">
            <a:extLst>
              <a:ext uri="{C183D7F6-B498-43B3-948B-1728B52AA6E4}">
                <adec:decorative xmlns:adec="http://schemas.microsoft.com/office/drawing/2017/decorative" val="1"/>
              </a:ext>
            </a:extLst>
          </p:cNvPr>
          <p:cNvGrpSpPr/>
          <p:nvPr/>
        </p:nvGrpSpPr>
        <p:grpSpPr>
          <a:xfrm>
            <a:off x="12155553" y="3629138"/>
            <a:ext cx="5378810" cy="3875517"/>
            <a:chOff x="0" y="0"/>
            <a:chExt cx="7171747" cy="5167356"/>
          </a:xfrm>
        </p:grpSpPr>
        <p:sp>
          <p:nvSpPr>
            <p:cNvPr id="10" name="TextBox 10"/>
            <p:cNvSpPr txBox="1"/>
            <p:nvPr/>
          </p:nvSpPr>
          <p:spPr>
            <a:xfrm>
              <a:off x="5118131" y="4695363"/>
              <a:ext cx="2053616" cy="471993"/>
            </a:xfrm>
            <a:prstGeom prst="rect">
              <a:avLst/>
            </a:prstGeom>
          </p:spPr>
          <p:txBody>
            <a:bodyPr lIns="0" tIns="0" rIns="0" bIns="0" rtlCol="0" anchor="t">
              <a:spAutoFit/>
            </a:bodyPr>
            <a:lstStyle/>
            <a:p>
              <a:pPr algn="ctr">
                <a:lnSpc>
                  <a:spcPts val="3063"/>
                </a:lnSpc>
              </a:pPr>
              <a:r>
                <a:rPr lang="en-US" sz="2188" b="1">
                  <a:solidFill>
                    <a:srgbClr val="B2E0D6"/>
                  </a:solidFill>
                  <a:latin typeface="Canva Sans Bold"/>
                  <a:ea typeface="Canva Sans Bold"/>
                  <a:cs typeface="Canva Sans Bold"/>
                  <a:sym typeface="Canva Sans Bold"/>
                </a:rPr>
                <a:t>17,833</a:t>
              </a:r>
            </a:p>
          </p:txBody>
        </p:sp>
        <p:sp>
          <p:nvSpPr>
            <p:cNvPr id="11" name="TextBox 11"/>
            <p:cNvSpPr txBox="1"/>
            <p:nvPr/>
          </p:nvSpPr>
          <p:spPr>
            <a:xfrm>
              <a:off x="653079" y="3704027"/>
              <a:ext cx="2053616" cy="471993"/>
            </a:xfrm>
            <a:prstGeom prst="rect">
              <a:avLst/>
            </a:prstGeom>
          </p:spPr>
          <p:txBody>
            <a:bodyPr lIns="0" tIns="0" rIns="0" bIns="0" rtlCol="0" anchor="t">
              <a:spAutoFit/>
            </a:bodyPr>
            <a:lstStyle/>
            <a:p>
              <a:pPr algn="ctr">
                <a:lnSpc>
                  <a:spcPts val="3063"/>
                </a:lnSpc>
              </a:pPr>
              <a:r>
                <a:rPr lang="en-US" sz="2188" b="1">
                  <a:solidFill>
                    <a:srgbClr val="B2E0D6"/>
                  </a:solidFill>
                  <a:latin typeface="Canva Sans Bold"/>
                  <a:ea typeface="Canva Sans Bold"/>
                  <a:cs typeface="Canva Sans Bold"/>
                  <a:sym typeface="Canva Sans Bold"/>
                </a:rPr>
                <a:t>2,574</a:t>
              </a:r>
            </a:p>
          </p:txBody>
        </p:sp>
        <p:sp>
          <p:nvSpPr>
            <p:cNvPr id="12" name="TextBox 12"/>
            <p:cNvSpPr txBox="1"/>
            <p:nvPr/>
          </p:nvSpPr>
          <p:spPr>
            <a:xfrm>
              <a:off x="492784" y="2732777"/>
              <a:ext cx="2053616" cy="471993"/>
            </a:xfrm>
            <a:prstGeom prst="rect">
              <a:avLst/>
            </a:prstGeom>
          </p:spPr>
          <p:txBody>
            <a:bodyPr lIns="0" tIns="0" rIns="0" bIns="0" rtlCol="0" anchor="t">
              <a:spAutoFit/>
            </a:bodyPr>
            <a:lstStyle/>
            <a:p>
              <a:pPr algn="ctr">
                <a:lnSpc>
                  <a:spcPts val="3063"/>
                </a:lnSpc>
              </a:pPr>
              <a:r>
                <a:rPr lang="en-US" sz="2188" b="1">
                  <a:solidFill>
                    <a:srgbClr val="B2E0D6"/>
                  </a:solidFill>
                  <a:latin typeface="Canva Sans Bold"/>
                  <a:ea typeface="Canva Sans Bold"/>
                  <a:cs typeface="Canva Sans Bold"/>
                  <a:sym typeface="Canva Sans Bold"/>
                </a:rPr>
                <a:t>2,387</a:t>
              </a:r>
            </a:p>
          </p:txBody>
        </p:sp>
        <p:sp>
          <p:nvSpPr>
            <p:cNvPr id="13" name="TextBox 13"/>
            <p:cNvSpPr txBox="1"/>
            <p:nvPr/>
          </p:nvSpPr>
          <p:spPr>
            <a:xfrm>
              <a:off x="0" y="946285"/>
              <a:ext cx="2053616" cy="471993"/>
            </a:xfrm>
            <a:prstGeom prst="rect">
              <a:avLst/>
            </a:prstGeom>
          </p:spPr>
          <p:txBody>
            <a:bodyPr lIns="0" tIns="0" rIns="0" bIns="0" rtlCol="0" anchor="t">
              <a:spAutoFit/>
            </a:bodyPr>
            <a:lstStyle/>
            <a:p>
              <a:pPr algn="ctr">
                <a:lnSpc>
                  <a:spcPts val="3063"/>
                </a:lnSpc>
              </a:pPr>
              <a:r>
                <a:rPr lang="en-US" sz="2188" b="1">
                  <a:solidFill>
                    <a:srgbClr val="B2E0D6"/>
                  </a:solidFill>
                  <a:latin typeface="Canva Sans Bold"/>
                  <a:ea typeface="Canva Sans Bold"/>
                  <a:cs typeface="Canva Sans Bold"/>
                  <a:sym typeface="Canva Sans Bold"/>
                </a:rPr>
                <a:t>953</a:t>
              </a:r>
            </a:p>
          </p:txBody>
        </p:sp>
        <p:sp>
          <p:nvSpPr>
            <p:cNvPr id="14" name="TextBox 14"/>
            <p:cNvSpPr txBox="1"/>
            <p:nvPr/>
          </p:nvSpPr>
          <p:spPr>
            <a:xfrm>
              <a:off x="153325" y="1897648"/>
              <a:ext cx="1717344" cy="471993"/>
            </a:xfrm>
            <a:prstGeom prst="rect">
              <a:avLst/>
            </a:prstGeom>
          </p:spPr>
          <p:txBody>
            <a:bodyPr lIns="0" tIns="0" rIns="0" bIns="0" rtlCol="0" anchor="t">
              <a:spAutoFit/>
            </a:bodyPr>
            <a:lstStyle/>
            <a:p>
              <a:pPr algn="ctr">
                <a:lnSpc>
                  <a:spcPts val="3063"/>
                </a:lnSpc>
              </a:pPr>
              <a:r>
                <a:rPr lang="en-US" sz="2188" b="1">
                  <a:solidFill>
                    <a:srgbClr val="B2E0D6"/>
                  </a:solidFill>
                  <a:latin typeface="Canva Sans Bold"/>
                  <a:ea typeface="Canva Sans Bold"/>
                  <a:cs typeface="Canva Sans Bold"/>
                  <a:sym typeface="Canva Sans Bold"/>
                </a:rPr>
                <a:t>982</a:t>
              </a:r>
            </a:p>
          </p:txBody>
        </p:sp>
        <p:sp>
          <p:nvSpPr>
            <p:cNvPr id="15" name="TextBox 15"/>
            <p:cNvSpPr txBox="1"/>
            <p:nvPr/>
          </p:nvSpPr>
          <p:spPr>
            <a:xfrm>
              <a:off x="487629" y="-38100"/>
              <a:ext cx="2053616" cy="471993"/>
            </a:xfrm>
            <a:prstGeom prst="rect">
              <a:avLst/>
            </a:prstGeom>
          </p:spPr>
          <p:txBody>
            <a:bodyPr lIns="0" tIns="0" rIns="0" bIns="0" rtlCol="0" anchor="t">
              <a:spAutoFit/>
            </a:bodyPr>
            <a:lstStyle/>
            <a:p>
              <a:pPr algn="ctr">
                <a:lnSpc>
                  <a:spcPts val="3063"/>
                </a:lnSpc>
              </a:pPr>
              <a:r>
                <a:rPr lang="en-US" sz="2188" b="1">
                  <a:solidFill>
                    <a:srgbClr val="B2E0D6"/>
                  </a:solidFill>
                  <a:latin typeface="Canva Sans Bold"/>
                  <a:ea typeface="Canva Sans Bold"/>
                  <a:cs typeface="Canva Sans Bold"/>
                  <a:sym typeface="Canva Sans Bold"/>
                </a:rPr>
                <a:t>2,763</a:t>
              </a:r>
            </a:p>
          </p:txBody>
        </p:sp>
      </p:grpSp>
      <p:grpSp>
        <p:nvGrpSpPr>
          <p:cNvPr id="16" name="Group 16">
            <a:extLst>
              <a:ext uri="{C183D7F6-B498-43B3-948B-1728B52AA6E4}">
                <adec:decorative xmlns:adec="http://schemas.microsoft.com/office/drawing/2017/decorative" val="1"/>
              </a:ext>
            </a:extLst>
          </p:cNvPr>
          <p:cNvGrpSpPr/>
          <p:nvPr/>
        </p:nvGrpSpPr>
        <p:grpSpPr>
          <a:xfrm>
            <a:off x="9887268" y="3525535"/>
            <a:ext cx="2235156" cy="3860564"/>
            <a:chOff x="0" y="0"/>
            <a:chExt cx="2980209" cy="5147418"/>
          </a:xfrm>
        </p:grpSpPr>
        <p:sp>
          <p:nvSpPr>
            <p:cNvPr id="17" name="TextBox 17"/>
            <p:cNvSpPr txBox="1"/>
            <p:nvPr/>
          </p:nvSpPr>
          <p:spPr>
            <a:xfrm>
              <a:off x="0" y="-47625"/>
              <a:ext cx="2980209" cy="482128"/>
            </a:xfrm>
            <a:prstGeom prst="rect">
              <a:avLst/>
            </a:prstGeom>
          </p:spPr>
          <p:txBody>
            <a:bodyPr lIns="0" tIns="0" rIns="0" bIns="0" rtlCol="0" anchor="t">
              <a:spAutoFit/>
            </a:bodyPr>
            <a:lstStyle/>
            <a:p>
              <a:pPr algn="l">
                <a:lnSpc>
                  <a:spcPts val="3038"/>
                </a:lnSpc>
              </a:pPr>
              <a:r>
                <a:rPr lang="en-US" sz="2170" b="1">
                  <a:solidFill>
                    <a:srgbClr val="B2E0D6"/>
                  </a:solidFill>
                  <a:latin typeface="Roboto Bold"/>
                  <a:ea typeface="Roboto Bold"/>
                  <a:cs typeface="Roboto Bold"/>
                  <a:sym typeface="Roboto Bold"/>
                </a:rPr>
                <a:t>Other location</a:t>
              </a:r>
            </a:p>
          </p:txBody>
        </p:sp>
        <p:sp>
          <p:nvSpPr>
            <p:cNvPr id="18" name="TextBox 18"/>
            <p:cNvSpPr txBox="1"/>
            <p:nvPr/>
          </p:nvSpPr>
          <p:spPr>
            <a:xfrm>
              <a:off x="22783" y="745980"/>
              <a:ext cx="2885773" cy="713451"/>
            </a:xfrm>
            <a:prstGeom prst="rect">
              <a:avLst/>
            </a:prstGeom>
          </p:spPr>
          <p:txBody>
            <a:bodyPr lIns="0" tIns="0" rIns="0" bIns="0" rtlCol="0" anchor="t">
              <a:spAutoFit/>
            </a:bodyPr>
            <a:lstStyle/>
            <a:p>
              <a:pPr algn="l">
                <a:lnSpc>
                  <a:spcPts val="1953"/>
                </a:lnSpc>
              </a:pPr>
              <a:r>
                <a:rPr lang="en-US" sz="2170" b="1">
                  <a:solidFill>
                    <a:srgbClr val="B2E0D6"/>
                  </a:solidFill>
                  <a:latin typeface="Roboto Bold"/>
                  <a:ea typeface="Roboto Bold"/>
                  <a:cs typeface="Roboto Bold"/>
                  <a:sym typeface="Roboto Bold"/>
                </a:rPr>
                <a:t>DBHDS facility/ group home</a:t>
              </a:r>
            </a:p>
          </p:txBody>
        </p:sp>
        <p:sp>
          <p:nvSpPr>
            <p:cNvPr id="19" name="TextBox 19"/>
            <p:cNvSpPr txBox="1"/>
            <p:nvPr/>
          </p:nvSpPr>
          <p:spPr>
            <a:xfrm>
              <a:off x="0" y="1758154"/>
              <a:ext cx="2885773" cy="713451"/>
            </a:xfrm>
            <a:prstGeom prst="rect">
              <a:avLst/>
            </a:prstGeom>
          </p:spPr>
          <p:txBody>
            <a:bodyPr lIns="0" tIns="0" rIns="0" bIns="0" rtlCol="0" anchor="t">
              <a:spAutoFit/>
            </a:bodyPr>
            <a:lstStyle/>
            <a:p>
              <a:pPr algn="l">
                <a:lnSpc>
                  <a:spcPts val="1953"/>
                </a:lnSpc>
              </a:pPr>
              <a:r>
                <a:rPr lang="en-US" sz="2170" b="1">
                  <a:solidFill>
                    <a:srgbClr val="B2E0D6"/>
                  </a:solidFill>
                  <a:latin typeface="Roboto Bold"/>
                  <a:ea typeface="Roboto Bold"/>
                  <a:cs typeface="Roboto Bold"/>
                  <a:sym typeface="Roboto Bold"/>
                </a:rPr>
                <a:t>Assisted Living facility</a:t>
              </a:r>
            </a:p>
          </p:txBody>
        </p:sp>
        <p:sp>
          <p:nvSpPr>
            <p:cNvPr id="20" name="TextBox 20"/>
            <p:cNvSpPr txBox="1"/>
            <p:nvPr/>
          </p:nvSpPr>
          <p:spPr>
            <a:xfrm>
              <a:off x="22783" y="2874711"/>
              <a:ext cx="2939210" cy="362937"/>
            </a:xfrm>
            <a:prstGeom prst="rect">
              <a:avLst/>
            </a:prstGeom>
          </p:spPr>
          <p:txBody>
            <a:bodyPr lIns="0" tIns="0" rIns="0" bIns="0" rtlCol="0" anchor="t">
              <a:spAutoFit/>
            </a:bodyPr>
            <a:lstStyle/>
            <a:p>
              <a:pPr algn="l">
                <a:lnSpc>
                  <a:spcPts val="1736"/>
                </a:lnSpc>
              </a:pPr>
              <a:r>
                <a:rPr lang="en-US" sz="2170" b="1">
                  <a:solidFill>
                    <a:srgbClr val="B2E0D6"/>
                  </a:solidFill>
                  <a:latin typeface="Roboto Bold"/>
                  <a:ea typeface="Roboto Bold"/>
                  <a:cs typeface="Roboto Bold"/>
                  <a:sym typeface="Roboto Bold"/>
                </a:rPr>
                <a:t>Nursing facility</a:t>
              </a:r>
            </a:p>
          </p:txBody>
        </p:sp>
        <p:sp>
          <p:nvSpPr>
            <p:cNvPr id="21" name="TextBox 21"/>
            <p:cNvSpPr txBox="1"/>
            <p:nvPr/>
          </p:nvSpPr>
          <p:spPr>
            <a:xfrm>
              <a:off x="0" y="3829596"/>
              <a:ext cx="2885773" cy="362937"/>
            </a:xfrm>
            <a:prstGeom prst="rect">
              <a:avLst/>
            </a:prstGeom>
          </p:spPr>
          <p:txBody>
            <a:bodyPr lIns="0" tIns="0" rIns="0" bIns="0" rtlCol="0" anchor="t">
              <a:spAutoFit/>
            </a:bodyPr>
            <a:lstStyle/>
            <a:p>
              <a:pPr algn="l">
                <a:lnSpc>
                  <a:spcPts val="1736"/>
                </a:lnSpc>
              </a:pPr>
              <a:r>
                <a:rPr lang="en-US" sz="2170" b="1">
                  <a:solidFill>
                    <a:srgbClr val="B2E0D6"/>
                  </a:solidFill>
                  <a:latin typeface="Roboto Bold"/>
                  <a:ea typeface="Roboto Bold"/>
                  <a:cs typeface="Roboto Bold"/>
                  <a:sym typeface="Roboto Bold"/>
                </a:rPr>
                <a:t>Other’s home</a:t>
              </a:r>
            </a:p>
          </p:txBody>
        </p:sp>
        <p:sp>
          <p:nvSpPr>
            <p:cNvPr id="22" name="TextBox 22"/>
            <p:cNvSpPr txBox="1"/>
            <p:nvPr/>
          </p:nvSpPr>
          <p:spPr>
            <a:xfrm>
              <a:off x="22783" y="4784481"/>
              <a:ext cx="2957426" cy="362937"/>
            </a:xfrm>
            <a:prstGeom prst="rect">
              <a:avLst/>
            </a:prstGeom>
          </p:spPr>
          <p:txBody>
            <a:bodyPr lIns="0" tIns="0" rIns="0" bIns="0" rtlCol="0" anchor="t">
              <a:spAutoFit/>
            </a:bodyPr>
            <a:lstStyle/>
            <a:p>
              <a:pPr algn="l">
                <a:lnSpc>
                  <a:spcPts val="1736"/>
                </a:lnSpc>
              </a:pPr>
              <a:r>
                <a:rPr lang="en-US" sz="2170" b="1">
                  <a:solidFill>
                    <a:srgbClr val="B2E0D6"/>
                  </a:solidFill>
                  <a:latin typeface="Roboto Bold"/>
                  <a:ea typeface="Roboto Bold"/>
                  <a:cs typeface="Roboto Bold"/>
                  <a:sym typeface="Roboto Bold"/>
                </a:rPr>
                <a:t>Own home</a:t>
              </a:r>
            </a:p>
          </p:txBody>
        </p:sp>
      </p:grpSp>
      <p:sp>
        <p:nvSpPr>
          <p:cNvPr id="24" name="TextBox 24"/>
          <p:cNvSpPr txBox="1"/>
          <p:nvPr/>
        </p:nvSpPr>
        <p:spPr>
          <a:xfrm>
            <a:off x="9612205" y="2528397"/>
            <a:ext cx="7647095" cy="585470"/>
          </a:xfrm>
          <a:prstGeom prst="rect">
            <a:avLst/>
          </a:prstGeom>
        </p:spPr>
        <p:txBody>
          <a:bodyPr lIns="0" tIns="0" rIns="0" bIns="0" rtlCol="0" anchor="t">
            <a:spAutoFit/>
          </a:bodyPr>
          <a:lstStyle/>
          <a:p>
            <a:pPr algn="l">
              <a:lnSpc>
                <a:spcPts val="4510"/>
              </a:lnSpc>
            </a:pPr>
            <a:r>
              <a:rPr lang="en-US" sz="4100" b="1">
                <a:solidFill>
                  <a:srgbClr val="FFFFFF"/>
                </a:solidFill>
                <a:latin typeface="Roboto Bold"/>
                <a:ea typeface="Roboto Bold"/>
                <a:cs typeface="Roboto Bold"/>
                <a:sym typeface="Roboto Bold"/>
              </a:rPr>
              <a:t>Where Elder Abuse Occurs</a:t>
            </a:r>
          </a:p>
        </p:txBody>
      </p:sp>
      <p:grpSp>
        <p:nvGrpSpPr>
          <p:cNvPr id="26" name="Group 26" descr="65% of elder abuse occurs in the elder’s own home"/>
          <p:cNvGrpSpPr/>
          <p:nvPr/>
        </p:nvGrpSpPr>
        <p:grpSpPr>
          <a:xfrm>
            <a:off x="13710816" y="4347118"/>
            <a:ext cx="4122334" cy="1070600"/>
            <a:chOff x="0" y="0"/>
            <a:chExt cx="5496446" cy="1427466"/>
          </a:xfrm>
        </p:grpSpPr>
        <p:grpSp>
          <p:nvGrpSpPr>
            <p:cNvPr id="27" name="Group 27"/>
            <p:cNvGrpSpPr/>
            <p:nvPr/>
          </p:nvGrpSpPr>
          <p:grpSpPr>
            <a:xfrm>
              <a:off x="0" y="0"/>
              <a:ext cx="5496446" cy="1427466"/>
              <a:chOff x="0" y="0"/>
              <a:chExt cx="1085718" cy="281969"/>
            </a:xfrm>
          </p:grpSpPr>
          <p:sp>
            <p:nvSpPr>
              <p:cNvPr id="28" name="Freeform 28"/>
              <p:cNvSpPr/>
              <p:nvPr/>
            </p:nvSpPr>
            <p:spPr>
              <a:xfrm>
                <a:off x="0" y="0"/>
                <a:ext cx="1085718" cy="281969"/>
              </a:xfrm>
              <a:custGeom>
                <a:avLst/>
                <a:gdLst/>
                <a:ahLst/>
                <a:cxnLst/>
                <a:rect l="l" t="t" r="r" b="b"/>
                <a:pathLst>
                  <a:path w="1085718" h="281969">
                    <a:moveTo>
                      <a:pt x="0" y="0"/>
                    </a:moveTo>
                    <a:lnTo>
                      <a:pt x="1085718" y="0"/>
                    </a:lnTo>
                    <a:lnTo>
                      <a:pt x="1085718" y="281969"/>
                    </a:lnTo>
                    <a:lnTo>
                      <a:pt x="0" y="281969"/>
                    </a:lnTo>
                    <a:close/>
                  </a:path>
                </a:pathLst>
              </a:custGeom>
              <a:solidFill>
                <a:srgbClr val="B11A16"/>
              </a:solidFill>
            </p:spPr>
            <p:txBody>
              <a:bodyPr/>
              <a:lstStyle/>
              <a:p>
                <a:endParaRPr lang="en-US"/>
              </a:p>
            </p:txBody>
          </p:sp>
          <p:sp>
            <p:nvSpPr>
              <p:cNvPr id="29" name="TextBox 29"/>
              <p:cNvSpPr txBox="1"/>
              <p:nvPr/>
            </p:nvSpPr>
            <p:spPr>
              <a:xfrm>
                <a:off x="0" y="-28575"/>
                <a:ext cx="1085718" cy="310544"/>
              </a:xfrm>
              <a:prstGeom prst="rect">
                <a:avLst/>
              </a:prstGeom>
            </p:spPr>
            <p:txBody>
              <a:bodyPr lIns="50800" tIns="50800" rIns="50800" bIns="50800" rtlCol="0" anchor="ctr"/>
              <a:lstStyle/>
              <a:p>
                <a:pPr algn="ctr">
                  <a:lnSpc>
                    <a:spcPts val="2147"/>
                  </a:lnSpc>
                </a:pPr>
                <a:endParaRPr/>
              </a:p>
            </p:txBody>
          </p:sp>
        </p:grpSp>
        <p:sp>
          <p:nvSpPr>
            <p:cNvPr id="30" name="TextBox 30"/>
            <p:cNvSpPr txBox="1"/>
            <p:nvPr/>
          </p:nvSpPr>
          <p:spPr>
            <a:xfrm>
              <a:off x="2591343" y="286201"/>
              <a:ext cx="2639229" cy="929128"/>
            </a:xfrm>
            <a:prstGeom prst="rect">
              <a:avLst/>
            </a:prstGeom>
          </p:spPr>
          <p:txBody>
            <a:bodyPr lIns="0" tIns="0" rIns="0" bIns="0" rtlCol="0" anchor="t">
              <a:spAutoFit/>
            </a:bodyPr>
            <a:lstStyle/>
            <a:p>
              <a:pPr algn="l">
                <a:lnSpc>
                  <a:spcPts val="2800"/>
                </a:lnSpc>
              </a:pPr>
              <a:r>
                <a:rPr lang="en-US" sz="2000" b="1">
                  <a:solidFill>
                    <a:srgbClr val="FFFFFF"/>
                  </a:solidFill>
                  <a:latin typeface="Roboto Bold"/>
                  <a:ea typeface="Roboto Bold"/>
                  <a:cs typeface="Roboto Bold"/>
                  <a:sym typeface="Roboto Bold"/>
                </a:rPr>
                <a:t>within the elder’s own home</a:t>
              </a:r>
            </a:p>
          </p:txBody>
        </p:sp>
        <p:sp>
          <p:nvSpPr>
            <p:cNvPr id="31" name="TextBox 31"/>
            <p:cNvSpPr txBox="1"/>
            <p:nvPr/>
          </p:nvSpPr>
          <p:spPr>
            <a:xfrm>
              <a:off x="334648" y="235989"/>
              <a:ext cx="2467951" cy="1175413"/>
            </a:xfrm>
            <a:prstGeom prst="rect">
              <a:avLst/>
            </a:prstGeom>
          </p:spPr>
          <p:txBody>
            <a:bodyPr lIns="0" tIns="0" rIns="0" bIns="0" rtlCol="0" anchor="t">
              <a:spAutoFit/>
            </a:bodyPr>
            <a:lstStyle/>
            <a:p>
              <a:pPr algn="l">
                <a:lnSpc>
                  <a:spcPts val="6300"/>
                </a:lnSpc>
              </a:pPr>
              <a:r>
                <a:rPr lang="en-US" sz="6300" b="1" spc="-81">
                  <a:solidFill>
                    <a:srgbClr val="FFFFFF"/>
                  </a:solidFill>
                  <a:latin typeface="Roboto Bold"/>
                  <a:ea typeface="Roboto Bold"/>
                  <a:cs typeface="Roboto Bold"/>
                  <a:sym typeface="Roboto Bold"/>
                </a:rPr>
                <a:t>65%</a:t>
              </a:r>
            </a:p>
          </p:txBody>
        </p:sp>
      </p:grpSp>
      <p:grpSp>
        <p:nvGrpSpPr>
          <p:cNvPr id="32" name="Group 32" descr="1/2 of elder abuse cases are perpetuated by a family member."/>
          <p:cNvGrpSpPr/>
          <p:nvPr/>
        </p:nvGrpSpPr>
        <p:grpSpPr>
          <a:xfrm>
            <a:off x="8512767" y="7762751"/>
            <a:ext cx="3486860" cy="1070600"/>
            <a:chOff x="0" y="0"/>
            <a:chExt cx="4649147" cy="1427466"/>
          </a:xfrm>
        </p:grpSpPr>
        <p:grpSp>
          <p:nvGrpSpPr>
            <p:cNvPr id="33" name="Group 33"/>
            <p:cNvGrpSpPr/>
            <p:nvPr/>
          </p:nvGrpSpPr>
          <p:grpSpPr>
            <a:xfrm>
              <a:off x="0" y="0"/>
              <a:ext cx="4649147" cy="1427466"/>
              <a:chOff x="0" y="0"/>
              <a:chExt cx="918350" cy="281969"/>
            </a:xfrm>
          </p:grpSpPr>
          <p:sp>
            <p:nvSpPr>
              <p:cNvPr id="34" name="Freeform 34"/>
              <p:cNvSpPr/>
              <p:nvPr/>
            </p:nvSpPr>
            <p:spPr>
              <a:xfrm>
                <a:off x="0" y="0"/>
                <a:ext cx="918350" cy="281969"/>
              </a:xfrm>
              <a:custGeom>
                <a:avLst/>
                <a:gdLst/>
                <a:ahLst/>
                <a:cxnLst/>
                <a:rect l="l" t="t" r="r" b="b"/>
                <a:pathLst>
                  <a:path w="918350" h="281969">
                    <a:moveTo>
                      <a:pt x="0" y="0"/>
                    </a:moveTo>
                    <a:lnTo>
                      <a:pt x="918350" y="0"/>
                    </a:lnTo>
                    <a:lnTo>
                      <a:pt x="918350" y="281969"/>
                    </a:lnTo>
                    <a:lnTo>
                      <a:pt x="0" y="281969"/>
                    </a:lnTo>
                    <a:close/>
                  </a:path>
                </a:pathLst>
              </a:custGeom>
              <a:solidFill>
                <a:srgbClr val="B11A16"/>
              </a:solidFill>
            </p:spPr>
            <p:txBody>
              <a:bodyPr/>
              <a:lstStyle/>
              <a:p>
                <a:endParaRPr lang="en-US"/>
              </a:p>
            </p:txBody>
          </p:sp>
          <p:sp>
            <p:nvSpPr>
              <p:cNvPr id="35" name="TextBox 35"/>
              <p:cNvSpPr txBox="1"/>
              <p:nvPr/>
            </p:nvSpPr>
            <p:spPr>
              <a:xfrm>
                <a:off x="0" y="-28575"/>
                <a:ext cx="918350" cy="310544"/>
              </a:xfrm>
              <a:prstGeom prst="rect">
                <a:avLst/>
              </a:prstGeom>
            </p:spPr>
            <p:txBody>
              <a:bodyPr lIns="50800" tIns="50800" rIns="50800" bIns="50800" rtlCol="0" anchor="ctr"/>
              <a:lstStyle/>
              <a:p>
                <a:pPr algn="ctr">
                  <a:lnSpc>
                    <a:spcPts val="2147"/>
                  </a:lnSpc>
                </a:pPr>
                <a:endParaRPr/>
              </a:p>
            </p:txBody>
          </p:sp>
        </p:grpSp>
        <p:sp>
          <p:nvSpPr>
            <p:cNvPr id="36" name="TextBox 36"/>
            <p:cNvSpPr txBox="1"/>
            <p:nvPr/>
          </p:nvSpPr>
          <p:spPr>
            <a:xfrm>
              <a:off x="2299306" y="278168"/>
              <a:ext cx="1983089" cy="929128"/>
            </a:xfrm>
            <a:prstGeom prst="rect">
              <a:avLst/>
            </a:prstGeom>
          </p:spPr>
          <p:txBody>
            <a:bodyPr lIns="0" tIns="0" rIns="0" bIns="0" rtlCol="0" anchor="t">
              <a:spAutoFit/>
            </a:bodyPr>
            <a:lstStyle/>
            <a:p>
              <a:pPr algn="l">
                <a:lnSpc>
                  <a:spcPts val="2800"/>
                </a:lnSpc>
              </a:pPr>
              <a:r>
                <a:rPr lang="en-US" sz="2000" b="1">
                  <a:solidFill>
                    <a:srgbClr val="FFFFFF"/>
                  </a:solidFill>
                  <a:latin typeface="Roboto Bold"/>
                  <a:ea typeface="Roboto Bold"/>
                  <a:cs typeface="Roboto Bold"/>
                  <a:sym typeface="Roboto Bold"/>
                </a:rPr>
                <a:t>by a family member</a:t>
              </a:r>
            </a:p>
          </p:txBody>
        </p:sp>
        <p:sp>
          <p:nvSpPr>
            <p:cNvPr id="37" name="TextBox 37"/>
            <p:cNvSpPr txBox="1"/>
            <p:nvPr/>
          </p:nvSpPr>
          <p:spPr>
            <a:xfrm>
              <a:off x="334648" y="235989"/>
              <a:ext cx="2467951" cy="1175413"/>
            </a:xfrm>
            <a:prstGeom prst="rect">
              <a:avLst/>
            </a:prstGeom>
          </p:spPr>
          <p:txBody>
            <a:bodyPr lIns="0" tIns="0" rIns="0" bIns="0" rtlCol="0" anchor="t">
              <a:spAutoFit/>
            </a:bodyPr>
            <a:lstStyle/>
            <a:p>
              <a:pPr algn="l">
                <a:lnSpc>
                  <a:spcPts val="6300"/>
                </a:lnSpc>
              </a:pPr>
              <a:r>
                <a:rPr lang="en-US" sz="6300" b="1" spc="-81">
                  <a:solidFill>
                    <a:srgbClr val="FFFFFF"/>
                  </a:solidFill>
                  <a:latin typeface="Roboto Bold"/>
                  <a:ea typeface="Roboto Bold"/>
                  <a:cs typeface="Roboto Bold"/>
                  <a:sym typeface="Roboto Bold"/>
                </a:rPr>
                <a:t>1/2</a:t>
              </a:r>
            </a:p>
          </p:txBody>
        </p:sp>
      </p:grpSp>
      <p:sp>
        <p:nvSpPr>
          <p:cNvPr id="25" name="TextBox 25"/>
          <p:cNvSpPr txBox="1"/>
          <p:nvPr/>
        </p:nvSpPr>
        <p:spPr>
          <a:xfrm>
            <a:off x="10145667" y="9068117"/>
            <a:ext cx="7556493" cy="332740"/>
          </a:xfrm>
          <a:prstGeom prst="rect">
            <a:avLst/>
          </a:prstGeom>
        </p:spPr>
        <p:txBody>
          <a:bodyPr lIns="0" tIns="0" rIns="0" bIns="0" rtlCol="0" anchor="t">
            <a:spAutoFit/>
          </a:bodyPr>
          <a:lstStyle/>
          <a:p>
            <a:pPr algn="r">
              <a:lnSpc>
                <a:spcPts val="2659"/>
              </a:lnSpc>
            </a:pPr>
            <a:r>
              <a:rPr lang="en-US" sz="1899">
                <a:solidFill>
                  <a:srgbClr val="D3CDBE"/>
                </a:solidFill>
                <a:latin typeface="Roboto"/>
                <a:ea typeface="Roboto"/>
                <a:cs typeface="Roboto"/>
                <a:sym typeface="Roboto"/>
              </a:rPr>
              <a:t>1.Virginia APS. 2024; 2. Storey. 2020; 3.</a:t>
            </a:r>
            <a:r>
              <a:rPr lang="en-US" sz="1899">
                <a:solidFill>
                  <a:srgbClr val="D3CDBE"/>
                </a:solidFill>
                <a:latin typeface="Roboto"/>
                <a:ea typeface="Roboto"/>
                <a:cs typeface="Roboto"/>
                <a:sym typeface="Roboto"/>
                <a:hlinkClick r:id="rId7" tooltip="https://www.ncbi.nlm.nih.gov/pubmed/28104184"/>
              </a:rPr>
              <a:t>Mikton et al. 2017</a:t>
            </a:r>
            <a:r>
              <a:rPr lang="en-US" sz="1899">
                <a:solidFill>
                  <a:srgbClr val="D3CDBE"/>
                </a:solidFill>
                <a:latin typeface="Roboto"/>
                <a:ea typeface="Roboto"/>
                <a:cs typeface="Roboto"/>
                <a:sym typeface="Roboto"/>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3" name="Freeform 3"/>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4" name="TextBox 4"/>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a:spLocks noGrp="1"/>
          </p:cNvSpPr>
          <p:nvPr>
            <p:ph type="title" idx="4294967295"/>
          </p:nvPr>
        </p:nvSpPr>
        <p:spPr>
          <a:xfrm>
            <a:off x="828553" y="819150"/>
            <a:ext cx="8619608" cy="104136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1" i="0" u="none" strike="noStrike" kern="1200" cap="none" spc="-214" normalizeH="0" baseline="0" noProof="0" dirty="0">
                <a:ln>
                  <a:noFill/>
                </a:ln>
                <a:solidFill>
                  <a:srgbClr val="FFFFFF"/>
                </a:solidFill>
                <a:effectLst/>
                <a:uLnTx/>
                <a:uFillTx/>
                <a:latin typeface="Arial Bold"/>
                <a:ea typeface="Arial Bold"/>
                <a:cs typeface="Arial Bold"/>
                <a:sym typeface="Arial Bold"/>
              </a:rPr>
              <a:t>Our Innovation</a:t>
            </a:r>
          </a:p>
        </p:txBody>
      </p:sp>
      <p:sp>
        <p:nvSpPr>
          <p:cNvPr id="6" name="TextBox 6"/>
          <p:cNvSpPr txBox="1"/>
          <p:nvPr/>
        </p:nvSpPr>
        <p:spPr>
          <a:xfrm>
            <a:off x="828553" y="2540878"/>
            <a:ext cx="7875442" cy="4500583"/>
          </a:xfrm>
          <a:prstGeom prst="rect">
            <a:avLst/>
          </a:prstGeom>
        </p:spPr>
        <p:txBody>
          <a:bodyPr lIns="0" tIns="0" rIns="0" bIns="0" rtlCol="0" anchor="t">
            <a:spAutoFit/>
          </a:bodyPr>
          <a:lstStyle/>
          <a:p>
            <a:pPr algn="l">
              <a:lnSpc>
                <a:spcPts val="3920"/>
              </a:lnSpc>
            </a:pPr>
            <a:r>
              <a:rPr lang="en-US" sz="2800" spc="-109">
                <a:solidFill>
                  <a:srgbClr val="FFFFFF"/>
                </a:solidFill>
                <a:latin typeface="Arial"/>
                <a:ea typeface="Arial"/>
                <a:cs typeface="Arial"/>
                <a:sym typeface="Arial"/>
              </a:rPr>
              <a:t>Establishing, piloting, and evaluating an innovative </a:t>
            </a:r>
            <a:r>
              <a:rPr lang="en-US" sz="2800" b="1" spc="-109">
                <a:solidFill>
                  <a:srgbClr val="FDC101"/>
                </a:solidFill>
                <a:latin typeface="Arial Bold"/>
                <a:ea typeface="Arial Bold"/>
                <a:cs typeface="Arial Bold"/>
                <a:sym typeface="Arial Bold"/>
              </a:rPr>
              <a:t>decentralized e</a:t>
            </a:r>
            <a:r>
              <a:rPr lang="en-US" sz="2800" b="1" spc="-109">
                <a:solidFill>
                  <a:srgbClr val="FBB913"/>
                </a:solidFill>
                <a:latin typeface="Arial Bold"/>
                <a:ea typeface="Arial Bold"/>
                <a:cs typeface="Arial Bold"/>
                <a:sym typeface="Arial Bold"/>
              </a:rPr>
              <a:t>lder shelter model</a:t>
            </a:r>
            <a:r>
              <a:rPr lang="en-US" sz="2800" spc="-109">
                <a:solidFill>
                  <a:srgbClr val="FBB913"/>
                </a:solidFill>
                <a:latin typeface="Arial"/>
                <a:ea typeface="Arial"/>
                <a:cs typeface="Arial"/>
                <a:sym typeface="Arial"/>
              </a:rPr>
              <a:t> </a:t>
            </a:r>
            <a:r>
              <a:rPr lang="en-US" sz="2800" spc="-109">
                <a:solidFill>
                  <a:srgbClr val="FFFFFF"/>
                </a:solidFill>
                <a:latin typeface="Arial"/>
                <a:ea typeface="Arial"/>
                <a:cs typeface="Arial"/>
                <a:sym typeface="Arial"/>
              </a:rPr>
              <a:t>serving the greater Richmond region. </a:t>
            </a:r>
          </a:p>
          <a:p>
            <a:pPr algn="l">
              <a:lnSpc>
                <a:spcPts val="3920"/>
              </a:lnSpc>
            </a:pPr>
            <a:endParaRPr lang="en-US" sz="2800" spc="-109">
              <a:solidFill>
                <a:srgbClr val="FFFFFF"/>
              </a:solidFill>
              <a:latin typeface="Arial"/>
              <a:ea typeface="Arial"/>
              <a:cs typeface="Arial"/>
              <a:sym typeface="Arial"/>
            </a:endParaRPr>
          </a:p>
          <a:p>
            <a:pPr algn="l">
              <a:lnSpc>
                <a:spcPts val="3920"/>
              </a:lnSpc>
            </a:pPr>
            <a:r>
              <a:rPr lang="en-US" sz="2800" spc="-109">
                <a:solidFill>
                  <a:srgbClr val="FFFFFF"/>
                </a:solidFill>
                <a:latin typeface="Arial"/>
                <a:ea typeface="Arial"/>
                <a:cs typeface="Arial"/>
                <a:sym typeface="Arial"/>
              </a:rPr>
              <a:t>This model will include </a:t>
            </a:r>
            <a:r>
              <a:rPr lang="en-US" sz="2800" b="1" spc="-109">
                <a:solidFill>
                  <a:srgbClr val="FBB913"/>
                </a:solidFill>
                <a:latin typeface="Arial Bold"/>
                <a:ea typeface="Arial Bold"/>
                <a:cs typeface="Arial Bold"/>
                <a:sym typeface="Arial Bold"/>
              </a:rPr>
              <a:t>strategies for emergency and transitional housing</a:t>
            </a:r>
            <a:r>
              <a:rPr lang="en-US" sz="2800" spc="-109">
                <a:solidFill>
                  <a:srgbClr val="FFFFFF"/>
                </a:solidFill>
                <a:latin typeface="Arial"/>
                <a:ea typeface="Arial"/>
                <a:cs typeface="Arial"/>
                <a:sym typeface="Arial"/>
              </a:rPr>
              <a:t> needs incorporating </a:t>
            </a:r>
            <a:r>
              <a:rPr lang="en-US" sz="2800" b="1" spc="-109">
                <a:solidFill>
                  <a:srgbClr val="FBB913"/>
                </a:solidFill>
                <a:latin typeface="Arial Bold"/>
                <a:ea typeface="Arial Bold"/>
                <a:cs typeface="Arial Bold"/>
                <a:sym typeface="Arial Bold"/>
              </a:rPr>
              <a:t>support services</a:t>
            </a:r>
            <a:r>
              <a:rPr lang="en-US" sz="2800" spc="-109">
                <a:solidFill>
                  <a:srgbClr val="FFFFFF"/>
                </a:solidFill>
                <a:latin typeface="Arial"/>
                <a:ea typeface="Arial"/>
                <a:cs typeface="Arial"/>
                <a:sym typeface="Arial"/>
              </a:rPr>
              <a:t> for older adults ages 60+, including those with disabilities, who have experienced abuse, neglect, and exploitation.</a:t>
            </a:r>
          </a:p>
        </p:txBody>
      </p:sp>
      <p:sp>
        <p:nvSpPr>
          <p:cNvPr id="7" name="Freeform 7" descr="A group of older women standing and sitting togeher under a tree, smiling."/>
          <p:cNvSpPr/>
          <p:nvPr/>
        </p:nvSpPr>
        <p:spPr>
          <a:xfrm>
            <a:off x="10134600" y="6724"/>
            <a:ext cx="11087419" cy="9790874"/>
          </a:xfrm>
          <a:custGeom>
            <a:avLst/>
            <a:gdLst/>
            <a:ahLst/>
            <a:cxnLst/>
            <a:rect l="l" t="t" r="r" b="b"/>
            <a:pathLst>
              <a:path w="11087419" h="9790874">
                <a:moveTo>
                  <a:pt x="0" y="0"/>
                </a:moveTo>
                <a:lnTo>
                  <a:pt x="11087419" y="0"/>
                </a:lnTo>
                <a:lnTo>
                  <a:pt x="11087419" y="9790874"/>
                </a:lnTo>
                <a:lnTo>
                  <a:pt x="0" y="9790874"/>
                </a:lnTo>
                <a:lnTo>
                  <a:pt x="0" y="0"/>
                </a:lnTo>
                <a:close/>
              </a:path>
            </a:pathLst>
          </a:custGeom>
          <a:blipFill>
            <a:blip r:embed="rId2">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a:off x="647724" y="8947448"/>
            <a:ext cx="2132038" cy="621705"/>
          </a:xfrm>
          <a:custGeom>
            <a:avLst/>
            <a:gdLst/>
            <a:ahLst/>
            <a:cxnLst/>
            <a:rect l="l" t="t" r="r" b="b"/>
            <a:pathLst>
              <a:path w="2132038" h="621705">
                <a:moveTo>
                  <a:pt x="0" y="0"/>
                </a:moveTo>
                <a:lnTo>
                  <a:pt x="2132038" y="0"/>
                </a:lnTo>
                <a:lnTo>
                  <a:pt x="2132038" y="621704"/>
                </a:lnTo>
                <a:lnTo>
                  <a:pt x="0" y="621704"/>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2616069"/>
            <a:ext cx="18288000" cy="7174806"/>
            <a:chOff x="0" y="0"/>
            <a:chExt cx="4816593" cy="1889661"/>
          </a:xfrm>
        </p:grpSpPr>
        <p:sp>
          <p:nvSpPr>
            <p:cNvPr id="3" name="Freeform 3"/>
            <p:cNvSpPr/>
            <p:nvPr/>
          </p:nvSpPr>
          <p:spPr>
            <a:xfrm>
              <a:off x="0" y="0"/>
              <a:ext cx="4816592" cy="1889661"/>
            </a:xfrm>
            <a:custGeom>
              <a:avLst/>
              <a:gdLst/>
              <a:ahLst/>
              <a:cxnLst/>
              <a:rect l="l" t="t" r="r" b="b"/>
              <a:pathLst>
                <a:path w="4816592" h="1889661">
                  <a:moveTo>
                    <a:pt x="0" y="0"/>
                  </a:moveTo>
                  <a:lnTo>
                    <a:pt x="4816592" y="0"/>
                  </a:lnTo>
                  <a:lnTo>
                    <a:pt x="4816592" y="1889661"/>
                  </a:lnTo>
                  <a:lnTo>
                    <a:pt x="0" y="1889661"/>
                  </a:lnTo>
                  <a:close/>
                </a:path>
              </a:pathLst>
            </a:custGeom>
            <a:solidFill>
              <a:srgbClr val="FFFFFF"/>
            </a:solidFill>
          </p:spPr>
          <p:txBody>
            <a:bodyPr/>
            <a:lstStyle/>
            <a:p>
              <a:endParaRPr lang="en-US"/>
            </a:p>
          </p:txBody>
        </p:sp>
        <p:sp>
          <p:nvSpPr>
            <p:cNvPr id="4" name="TextBox 4"/>
            <p:cNvSpPr txBox="1"/>
            <p:nvPr/>
          </p:nvSpPr>
          <p:spPr>
            <a:xfrm>
              <a:off x="0" y="-38100"/>
              <a:ext cx="4816593" cy="1927761"/>
            </a:xfrm>
            <a:prstGeom prst="rect">
              <a:avLst/>
            </a:prstGeom>
          </p:spPr>
          <p:txBody>
            <a:bodyPr lIns="50800" tIns="50800" rIns="50800" bIns="50800" rtlCol="0" anchor="ctr"/>
            <a:lstStyle/>
            <a:p>
              <a:pPr algn="ctr">
                <a:lnSpc>
                  <a:spcPts val="26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942621" y="9790874"/>
            <a:ext cx="21293231" cy="3086100"/>
            <a:chOff x="0" y="0"/>
            <a:chExt cx="5608094" cy="812800"/>
          </a:xfrm>
        </p:grpSpPr>
        <p:sp>
          <p:nvSpPr>
            <p:cNvPr id="6" name="Freeform 6"/>
            <p:cNvSpPr/>
            <p:nvPr/>
          </p:nvSpPr>
          <p:spPr>
            <a:xfrm>
              <a:off x="0" y="0"/>
              <a:ext cx="5608094" cy="812800"/>
            </a:xfrm>
            <a:custGeom>
              <a:avLst/>
              <a:gdLst/>
              <a:ahLst/>
              <a:cxnLst/>
              <a:rect l="l" t="t" r="r" b="b"/>
              <a:pathLst>
                <a:path w="5608094" h="812800">
                  <a:moveTo>
                    <a:pt x="0" y="0"/>
                  </a:moveTo>
                  <a:lnTo>
                    <a:pt x="5608094" y="0"/>
                  </a:lnTo>
                  <a:lnTo>
                    <a:pt x="5608094" y="812800"/>
                  </a:lnTo>
                  <a:lnTo>
                    <a:pt x="0" y="812800"/>
                  </a:lnTo>
                  <a:close/>
                </a:path>
              </a:pathLst>
            </a:custGeom>
            <a:solidFill>
              <a:srgbClr val="FDC101"/>
            </a:solidFill>
          </p:spPr>
          <p:txBody>
            <a:bodyPr/>
            <a:lstStyle/>
            <a:p>
              <a:endParaRPr lang="en-US"/>
            </a:p>
          </p:txBody>
        </p:sp>
        <p:sp>
          <p:nvSpPr>
            <p:cNvPr id="7" name="TextBox 7"/>
            <p:cNvSpPr txBox="1"/>
            <p:nvPr/>
          </p:nvSpPr>
          <p:spPr>
            <a:xfrm>
              <a:off x="0" y="-38100"/>
              <a:ext cx="5608094"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a:spLocks noGrp="1"/>
          </p:cNvSpPr>
          <p:nvPr>
            <p:ph type="title" idx="4294967295"/>
          </p:nvPr>
        </p:nvSpPr>
        <p:spPr>
          <a:xfrm>
            <a:off x="702025" y="413574"/>
            <a:ext cx="17210745" cy="17929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912"/>
              </a:lnSpc>
              <a:spcBef>
                <a:spcPts val="0"/>
              </a:spcBef>
              <a:spcAft>
                <a:spcPts val="0"/>
              </a:spcAft>
              <a:buClrTx/>
              <a:buSzTx/>
              <a:buFontTx/>
              <a:buNone/>
              <a:tabLst/>
              <a:defRPr/>
            </a:pPr>
            <a:r>
              <a:rPr kumimoji="0" lang="en-US" sz="6400" b="1" i="0" u="none" strike="noStrike" kern="1200" cap="none" spc="-249" normalizeH="0" baseline="0" noProof="0" dirty="0">
                <a:ln>
                  <a:noFill/>
                </a:ln>
                <a:solidFill>
                  <a:srgbClr val="FFFFFF"/>
                </a:solidFill>
                <a:effectLst/>
                <a:uLnTx/>
                <a:uFillTx/>
                <a:latin typeface="Garamond Bold"/>
                <a:ea typeface="Garamond Bold"/>
                <a:cs typeface="Garamond Bold"/>
                <a:sym typeface="Garamond Bold"/>
              </a:rPr>
              <a:t>Communication, Collaboration, and Cooperation: </a:t>
            </a:r>
          </a:p>
          <a:p>
            <a:pPr marL="0" marR="0" lvl="0" indent="0" algn="ctr" defTabSz="914400" rtl="0" eaLnBrk="1" fontAlgn="auto" latinLnBrk="0" hangingPunct="1">
              <a:lnSpc>
                <a:spcPts val="6912"/>
              </a:lnSpc>
              <a:spcBef>
                <a:spcPts val="0"/>
              </a:spcBef>
              <a:spcAft>
                <a:spcPts val="0"/>
              </a:spcAft>
              <a:buClrTx/>
              <a:buSzTx/>
              <a:buFontTx/>
              <a:buNone/>
              <a:tabLst/>
              <a:defRPr/>
            </a:pPr>
            <a:r>
              <a:rPr kumimoji="0" lang="en-US" sz="6400" b="1" i="0" u="none" strike="noStrike" kern="1200" cap="none" spc="-249" normalizeH="0" baseline="0" noProof="0" dirty="0">
                <a:ln>
                  <a:noFill/>
                </a:ln>
                <a:solidFill>
                  <a:srgbClr val="FFFFFF"/>
                </a:solidFill>
                <a:effectLst/>
                <a:uLnTx/>
                <a:uFillTx/>
                <a:latin typeface="Garamond Bold"/>
                <a:ea typeface="Garamond Bold"/>
                <a:cs typeface="Garamond Bold"/>
                <a:sym typeface="Garamond Bold"/>
              </a:rPr>
              <a:t>A Public Private Partnership</a:t>
            </a:r>
          </a:p>
        </p:txBody>
      </p:sp>
      <p:sp>
        <p:nvSpPr>
          <p:cNvPr id="8" name="Freeform 8" descr="A family of three searching the internet together on a tablet device"/>
          <p:cNvSpPr/>
          <p:nvPr/>
        </p:nvSpPr>
        <p:spPr>
          <a:xfrm>
            <a:off x="5962046" y="2616069"/>
            <a:ext cx="6069044" cy="4967402"/>
          </a:xfrm>
          <a:custGeom>
            <a:avLst/>
            <a:gdLst/>
            <a:ahLst/>
            <a:cxnLst/>
            <a:rect l="l" t="t" r="r" b="b"/>
            <a:pathLst>
              <a:path w="6069044" h="4967402">
                <a:moveTo>
                  <a:pt x="0" y="0"/>
                </a:moveTo>
                <a:lnTo>
                  <a:pt x="6069044" y="0"/>
                </a:lnTo>
                <a:lnTo>
                  <a:pt x="6069044" y="4967401"/>
                </a:lnTo>
                <a:lnTo>
                  <a:pt x="0" y="4967401"/>
                </a:lnTo>
                <a:lnTo>
                  <a:pt x="0" y="0"/>
                </a:lnTo>
                <a:close/>
              </a:path>
            </a:pathLst>
          </a:custGeom>
          <a:blipFill>
            <a:blip r:embed="rId3" cstate="screen">
              <a:alphaModFix amt="77000"/>
              <a:extLst>
                <a:ext uri="{28A0092B-C50C-407E-A947-70E740481C1C}">
                  <a14:useLocalDpi xmlns:a14="http://schemas.microsoft.com/office/drawing/2010/main"/>
                </a:ext>
              </a:extLst>
            </a:blip>
            <a:stretch>
              <a:fillRect/>
            </a:stretch>
          </a:blipFill>
        </p:spPr>
        <p:txBody>
          <a:bodyPr/>
          <a:lstStyle/>
          <a:p>
            <a:endParaRPr lang="en-US"/>
          </a:p>
        </p:txBody>
      </p:sp>
      <p:sp>
        <p:nvSpPr>
          <p:cNvPr id="9" name="Freeform 9" descr="VCU collge of health professions logo"/>
          <p:cNvSpPr/>
          <p:nvPr/>
        </p:nvSpPr>
        <p:spPr>
          <a:xfrm>
            <a:off x="862205" y="3951596"/>
            <a:ext cx="4163856" cy="1191904"/>
          </a:xfrm>
          <a:custGeom>
            <a:avLst/>
            <a:gdLst/>
            <a:ahLst/>
            <a:cxnLst/>
            <a:rect l="l" t="t" r="r" b="b"/>
            <a:pathLst>
              <a:path w="4163856" h="1191904">
                <a:moveTo>
                  <a:pt x="0" y="0"/>
                </a:moveTo>
                <a:lnTo>
                  <a:pt x="4163856" y="0"/>
                </a:lnTo>
                <a:lnTo>
                  <a:pt x="4163856" y="1191904"/>
                </a:lnTo>
                <a:lnTo>
                  <a:pt x="0" y="1191904"/>
                </a:lnTo>
                <a:lnTo>
                  <a:pt x="0" y="0"/>
                </a:lnTo>
                <a:close/>
              </a:path>
            </a:pathLst>
          </a:custGeom>
          <a:blipFill>
            <a:blip r:embed="rId4"/>
            <a:stretch>
              <a:fillRect/>
            </a:stretch>
          </a:blipFill>
        </p:spPr>
        <p:txBody>
          <a:bodyPr/>
          <a:lstStyle/>
          <a:p>
            <a:endParaRPr lang="en-US"/>
          </a:p>
        </p:txBody>
      </p:sp>
      <p:sp>
        <p:nvSpPr>
          <p:cNvPr id="12" name="Freeform 12" descr="DARS logo"/>
          <p:cNvSpPr/>
          <p:nvPr/>
        </p:nvSpPr>
        <p:spPr>
          <a:xfrm>
            <a:off x="2033742" y="6885582"/>
            <a:ext cx="1918534" cy="1075161"/>
          </a:xfrm>
          <a:custGeom>
            <a:avLst/>
            <a:gdLst/>
            <a:ahLst/>
            <a:cxnLst/>
            <a:rect l="l" t="t" r="r" b="b"/>
            <a:pathLst>
              <a:path w="1918534" h="1075161">
                <a:moveTo>
                  <a:pt x="0" y="0"/>
                </a:moveTo>
                <a:lnTo>
                  <a:pt x="1918534" y="0"/>
                </a:lnTo>
                <a:lnTo>
                  <a:pt x="1918534" y="1075161"/>
                </a:lnTo>
                <a:lnTo>
                  <a:pt x="0" y="1075161"/>
                </a:lnTo>
                <a:lnTo>
                  <a:pt x="0" y="0"/>
                </a:lnTo>
                <a:close/>
              </a:path>
            </a:pathLst>
          </a:custGeom>
          <a:blipFill>
            <a:blip r:embed="rId5"/>
            <a:stretch>
              <a:fillRect/>
            </a:stretch>
          </a:blipFill>
        </p:spPr>
        <p:txBody>
          <a:bodyPr/>
          <a:lstStyle/>
          <a:p>
            <a:endParaRPr lang="en-US"/>
          </a:p>
        </p:txBody>
      </p:sp>
      <p:sp>
        <p:nvSpPr>
          <p:cNvPr id="11" name="Freeform 11" descr="homeward logo"/>
          <p:cNvSpPr/>
          <p:nvPr/>
        </p:nvSpPr>
        <p:spPr>
          <a:xfrm>
            <a:off x="13262630" y="3366143"/>
            <a:ext cx="2601076" cy="1181405"/>
          </a:xfrm>
          <a:custGeom>
            <a:avLst/>
            <a:gdLst/>
            <a:ahLst/>
            <a:cxnLst/>
            <a:rect l="l" t="t" r="r" b="b"/>
            <a:pathLst>
              <a:path w="2601076" h="1181405">
                <a:moveTo>
                  <a:pt x="0" y="0"/>
                </a:moveTo>
                <a:lnTo>
                  <a:pt x="2601076" y="0"/>
                </a:lnTo>
                <a:lnTo>
                  <a:pt x="2601076" y="1181405"/>
                </a:lnTo>
                <a:lnTo>
                  <a:pt x="0" y="1181405"/>
                </a:lnTo>
                <a:lnTo>
                  <a:pt x="0" y="0"/>
                </a:lnTo>
                <a:close/>
              </a:path>
            </a:pathLst>
          </a:custGeom>
          <a:blipFill>
            <a:blip r:embed="rId6"/>
            <a:stretch>
              <a:fillRect/>
            </a:stretch>
          </a:blipFill>
        </p:spPr>
        <p:txBody>
          <a:bodyPr/>
          <a:lstStyle/>
          <a:p>
            <a:endParaRPr lang="en-US"/>
          </a:p>
        </p:txBody>
      </p:sp>
      <p:sp>
        <p:nvSpPr>
          <p:cNvPr id="13" name="Freeform 13" descr="CARITAS logo"/>
          <p:cNvSpPr/>
          <p:nvPr/>
        </p:nvSpPr>
        <p:spPr>
          <a:xfrm>
            <a:off x="12967076" y="5280501"/>
            <a:ext cx="3497736" cy="1191904"/>
          </a:xfrm>
          <a:custGeom>
            <a:avLst/>
            <a:gdLst/>
            <a:ahLst/>
            <a:cxnLst/>
            <a:rect l="l" t="t" r="r" b="b"/>
            <a:pathLst>
              <a:path w="3497736" h="1191904">
                <a:moveTo>
                  <a:pt x="0" y="0"/>
                </a:moveTo>
                <a:lnTo>
                  <a:pt x="3497736" y="0"/>
                </a:lnTo>
                <a:lnTo>
                  <a:pt x="3497736" y="1191904"/>
                </a:lnTo>
                <a:lnTo>
                  <a:pt x="0" y="1191904"/>
                </a:lnTo>
                <a:lnTo>
                  <a:pt x="0" y="0"/>
                </a:lnTo>
                <a:close/>
              </a:path>
            </a:pathLst>
          </a:custGeom>
          <a:blipFill>
            <a:blip r:embed="rId7"/>
            <a:stretch>
              <a:fillRect/>
            </a:stretch>
          </a:blipFill>
        </p:spPr>
        <p:txBody>
          <a:bodyPr/>
          <a:lstStyle/>
          <a:p>
            <a:endParaRPr lang="en-US"/>
          </a:p>
        </p:txBody>
      </p:sp>
      <p:sp>
        <p:nvSpPr>
          <p:cNvPr id="14" name="Freeform 14" descr="The Span Center logo"/>
          <p:cNvSpPr/>
          <p:nvPr/>
        </p:nvSpPr>
        <p:spPr>
          <a:xfrm>
            <a:off x="14003169" y="6946469"/>
            <a:ext cx="1588976" cy="953386"/>
          </a:xfrm>
          <a:custGeom>
            <a:avLst/>
            <a:gdLst/>
            <a:ahLst/>
            <a:cxnLst/>
            <a:rect l="l" t="t" r="r" b="b"/>
            <a:pathLst>
              <a:path w="1588976" h="953386">
                <a:moveTo>
                  <a:pt x="0" y="0"/>
                </a:moveTo>
                <a:lnTo>
                  <a:pt x="1588976" y="0"/>
                </a:lnTo>
                <a:lnTo>
                  <a:pt x="1588976" y="953386"/>
                </a:lnTo>
                <a:lnTo>
                  <a:pt x="0" y="953386"/>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5" name="TextBox 15"/>
          <p:cNvSpPr txBox="1"/>
          <p:nvPr/>
        </p:nvSpPr>
        <p:spPr>
          <a:xfrm>
            <a:off x="0" y="8457343"/>
            <a:ext cx="18288000" cy="789305"/>
          </a:xfrm>
          <a:prstGeom prst="rect">
            <a:avLst/>
          </a:prstGeom>
        </p:spPr>
        <p:txBody>
          <a:bodyPr lIns="0" tIns="0" rIns="0" bIns="0" rtlCol="0" anchor="t">
            <a:spAutoFit/>
          </a:bodyPr>
          <a:lstStyle/>
          <a:p>
            <a:pPr algn="ctr">
              <a:lnSpc>
                <a:spcPts val="3219"/>
              </a:lnSpc>
            </a:pPr>
            <a:r>
              <a:rPr lang="en-US" sz="2299">
                <a:solidFill>
                  <a:srgbClr val="000000"/>
                </a:solidFill>
                <a:latin typeface="Canva Sans"/>
                <a:ea typeface="Canva Sans"/>
                <a:cs typeface="Canva Sans"/>
                <a:sym typeface="Canva Sans"/>
              </a:rPr>
              <a:t>Higher Education | State Government | Private non-profit</a:t>
            </a:r>
          </a:p>
          <a:p>
            <a:pPr algn="ctr">
              <a:lnSpc>
                <a:spcPts val="3219"/>
              </a:lnSpc>
              <a:spcBef>
                <a:spcPct val="0"/>
              </a:spcBef>
            </a:pPr>
            <a:r>
              <a:rPr lang="en-US" sz="2299" b="1">
                <a:solidFill>
                  <a:srgbClr val="000000"/>
                </a:solidFill>
                <a:latin typeface="Canva Sans Bold"/>
                <a:ea typeface="Canva Sans Bold"/>
                <a:cs typeface="Canva Sans Bold"/>
                <a:sym typeface="Canva Sans Bold"/>
              </a:rPr>
              <a:t>Working Together for Positive Change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d9fb0ce-cc5e-4069-a635-474c35d56436">
      <Terms xmlns="http://schemas.microsoft.com/office/infopath/2007/PartnerControls"/>
    </lcf76f155ced4ddcb4097134ff3c332f>
    <TaxCatchAll xmlns="5546905e-4a60-40fd-8bc3-55b8fdc9a8e5" xsi:nil="true"/>
    <Canva_x0020_link xmlns="cd9fb0ce-cc5e-4069-a635-474c35d56436">
      <Url xsi:nil="true"/>
      <Description xsi:nil="true"/>
    </Canva_x0020_lin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4A14DBBA55DC48809AFC08C18A0C39" ma:contentTypeVersion="14" ma:contentTypeDescription="Create a new document." ma:contentTypeScope="" ma:versionID="49f3955f8be39cc4925dc5ea0044f02e">
  <xsd:schema xmlns:xsd="http://www.w3.org/2001/XMLSchema" xmlns:xs="http://www.w3.org/2001/XMLSchema" xmlns:p="http://schemas.microsoft.com/office/2006/metadata/properties" xmlns:ns2="cd9fb0ce-cc5e-4069-a635-474c35d56436" xmlns:ns3="5546905e-4a60-40fd-8bc3-55b8fdc9a8e5" targetNamespace="http://schemas.microsoft.com/office/2006/metadata/properties" ma:root="true" ma:fieldsID="b04f6b29729840dd7f7c7c76ae8f14ca" ns2:_="" ns3:_="">
    <xsd:import namespace="cd9fb0ce-cc5e-4069-a635-474c35d56436"/>
    <xsd:import namespace="5546905e-4a60-40fd-8bc3-55b8fdc9a8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Canva_x0020_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fb0ce-cc5e-4069-a635-474c35d564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Canva_x0020_link" ma:index="21" nillable="true" ma:displayName="Canva link" ma:format="Hyperlink" ma:internalName="Canva_x0020_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46905e-4a60-40fd-8bc3-55b8fdc9a8e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d98577a-4332-4ac1-ae5c-2c9210ee0568}" ma:internalName="TaxCatchAll" ma:showField="CatchAllData" ma:web="5546905e-4a60-40fd-8bc3-55b8fdc9a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FA0EC5-062F-423F-8761-A7DBA9D61FFB}">
  <ds:schemaRefs>
    <ds:schemaRef ds:uri="http://schemas.microsoft.com/sharepoint/v3/contenttype/forms"/>
  </ds:schemaRefs>
</ds:datastoreItem>
</file>

<file path=customXml/itemProps2.xml><?xml version="1.0" encoding="utf-8"?>
<ds:datastoreItem xmlns:ds="http://schemas.openxmlformats.org/officeDocument/2006/customXml" ds:itemID="{D31DEA6C-A089-464D-B803-BEE7DEF3599D}">
  <ds:schemaRefs>
    <ds:schemaRef ds:uri="http://purl.org/dc/dcmitype/"/>
    <ds:schemaRef ds:uri="http://schemas.microsoft.com/office/2006/metadata/properties"/>
    <ds:schemaRef ds:uri="http://schemas.microsoft.com/office/2006/documentManagement/types"/>
    <ds:schemaRef ds:uri="http://www.w3.org/XML/1998/namespace"/>
    <ds:schemaRef ds:uri="http://purl.org/dc/terms/"/>
    <ds:schemaRef ds:uri="5546905e-4a60-40fd-8bc3-55b8fdc9a8e5"/>
    <ds:schemaRef ds:uri="http://purl.org/dc/elements/1.1/"/>
    <ds:schemaRef ds:uri="http://schemas.microsoft.com/office/infopath/2007/PartnerControls"/>
    <ds:schemaRef ds:uri="http://schemas.openxmlformats.org/package/2006/metadata/core-properties"/>
    <ds:schemaRef ds:uri="cd9fb0ce-cc5e-4069-a635-474c35d56436"/>
  </ds:schemaRefs>
</ds:datastoreItem>
</file>

<file path=customXml/itemProps3.xml><?xml version="1.0" encoding="utf-8"?>
<ds:datastoreItem xmlns:ds="http://schemas.openxmlformats.org/officeDocument/2006/customXml" ds:itemID="{519E2F43-60E8-42A5-8D07-7F1150DB34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9fb0ce-cc5e-4069-a635-474c35d56436"/>
    <ds:schemaRef ds:uri="5546905e-4a60-40fd-8bc3-55b8fdc9a8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3188</TotalTime>
  <Words>5350</Words>
  <Application>Microsoft Office PowerPoint</Application>
  <PresentationFormat>Custom</PresentationFormat>
  <Paragraphs>597</Paragraphs>
  <Slides>33</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Roboto</vt:lpstr>
      <vt:lpstr>Garamond Bold</vt:lpstr>
      <vt:lpstr>Canva Sans Bold</vt:lpstr>
      <vt:lpstr>Roboto Bold</vt:lpstr>
      <vt:lpstr>Calibri</vt:lpstr>
      <vt:lpstr>Poppins Bold</vt:lpstr>
      <vt:lpstr>Arial Bold Italics</vt:lpstr>
      <vt:lpstr>Canva Sans</vt:lpstr>
      <vt:lpstr>Arial Bold</vt:lpstr>
      <vt:lpstr>Office Theme</vt:lpstr>
      <vt:lpstr>Elder Justice Shelter Innovation Lessons in Communication, Collaboration, and Cooperation</vt:lpstr>
      <vt:lpstr>Acknowledgement of Federal Funding </vt:lpstr>
      <vt:lpstr>Panelists</vt:lpstr>
      <vt:lpstr>Session Agenda</vt:lpstr>
      <vt:lpstr>Session Agenda 3</vt:lpstr>
      <vt:lpstr>The Escalating Trend of Elder Homelessness</vt:lpstr>
      <vt:lpstr>Elder Mistreatment is also Escalating</vt:lpstr>
      <vt:lpstr>Our Innovation</vt:lpstr>
      <vt:lpstr>Communication, Collaboration, and Cooperation:  A Public Private Partnership</vt:lpstr>
      <vt:lpstr> Where We Serve</vt:lpstr>
      <vt:lpstr>How We Are Changing Systems</vt:lpstr>
      <vt:lpstr>Person-Centered Data: Formal and Informal </vt:lpstr>
      <vt:lpstr>What we’re learning: Wider Contributing Issues</vt:lpstr>
      <vt:lpstr>What we’re hearing: Homelessness and Risk of Abuse</vt:lpstr>
      <vt:lpstr>What we’re learning: Families Under Pressure</vt:lpstr>
      <vt:lpstr>Responding Together: Innovation Through Partnership</vt:lpstr>
      <vt:lpstr>Agenda</vt:lpstr>
      <vt:lpstr>Building the Elder Justice E-Referral: Development Process</vt:lpstr>
      <vt:lpstr>Why We Developed E-Referral</vt:lpstr>
      <vt:lpstr>Elder Justice Shelter Initiative E-referral Process Flow</vt:lpstr>
      <vt:lpstr>Building the Elder Justice E-Referral: Development Process 2</vt:lpstr>
      <vt:lpstr>Elder Justice Shelter Initiative E-referral Solution</vt:lpstr>
      <vt:lpstr>Client Fields First name Last name Address 1, 2 + City, State, Zip Email Phone Birth date  Referring Case manager fields First name Last initial Email Phone Short agency name Medicaid/Medicare Additional Information </vt:lpstr>
      <vt:lpstr>Arrives in PP queue as a web referral  </vt:lpstr>
      <vt:lpstr>E-referral detail view</vt:lpstr>
      <vt:lpstr>Building the Elder Justice E-Referral: Business Process</vt:lpstr>
      <vt:lpstr>Case Conferencing: The Foundation</vt:lpstr>
      <vt:lpstr>Case Conferencing: Current Participants</vt:lpstr>
      <vt:lpstr>Case Conferencing: The Process</vt:lpstr>
      <vt:lpstr>Session Agenda 2</vt:lpstr>
      <vt:lpstr>Let’s Talk About Change</vt:lpstr>
      <vt:lpstr>Q &amp; A</vt:lpstr>
      <vt:lpstr>Would you like to learn more, or connect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VGCOA 2025 Elder Justice Shelter Innovation</dc:title>
  <dc:creator>Murphy, Val (DARS)</dc:creator>
  <cp:lastModifiedBy>Murphy, Val (DARS)</cp:lastModifiedBy>
  <cp:revision>28</cp:revision>
  <dcterms:created xsi:type="dcterms:W3CDTF">2006-08-16T00:00:00Z</dcterms:created>
  <dcterms:modified xsi:type="dcterms:W3CDTF">2026-04-23T15:29:23Z</dcterms:modified>
  <dc:identifier>DAGl-K76BeE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0x010100764A14DBBA55DC48809AFC08C18A0C39</vt:lpwstr>
  </property>
  <property fmtid="{D5CDD505-2E9C-101B-9397-08002B2CF9AE}" pid="3" name="MediaServiceImageTags">
    <vt:lpwstr/>
  </property>
</Properties>
</file>