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4"/>
    <p:sldMasterId id="2147483872" r:id="rId5"/>
  </p:sldMasterIdLst>
  <p:notesMasterIdLst>
    <p:notesMasterId r:id="rId53"/>
  </p:notesMasterIdLst>
  <p:handoutMasterIdLst>
    <p:handoutMasterId r:id="rId54"/>
  </p:handoutMasterIdLst>
  <p:sldIdLst>
    <p:sldId id="256" r:id="rId6"/>
    <p:sldId id="301" r:id="rId7"/>
    <p:sldId id="280" r:id="rId8"/>
    <p:sldId id="302" r:id="rId9"/>
    <p:sldId id="303" r:id="rId10"/>
    <p:sldId id="306" r:id="rId11"/>
    <p:sldId id="304" r:id="rId12"/>
    <p:sldId id="305" r:id="rId13"/>
    <p:sldId id="257" r:id="rId14"/>
    <p:sldId id="258" r:id="rId15"/>
    <p:sldId id="297" r:id="rId16"/>
    <p:sldId id="309" r:id="rId17"/>
    <p:sldId id="259" r:id="rId18"/>
    <p:sldId id="260" r:id="rId19"/>
    <p:sldId id="261" r:id="rId20"/>
    <p:sldId id="300" r:id="rId21"/>
    <p:sldId id="265" r:id="rId22"/>
    <p:sldId id="266" r:id="rId23"/>
    <p:sldId id="268" r:id="rId24"/>
    <p:sldId id="269" r:id="rId25"/>
    <p:sldId id="270" r:id="rId26"/>
    <p:sldId id="271" r:id="rId27"/>
    <p:sldId id="272" r:id="rId28"/>
    <p:sldId id="283" r:id="rId29"/>
    <p:sldId id="285" r:id="rId30"/>
    <p:sldId id="288" r:id="rId31"/>
    <p:sldId id="315" r:id="rId32"/>
    <p:sldId id="339" r:id="rId33"/>
    <p:sldId id="319" r:id="rId34"/>
    <p:sldId id="378" r:id="rId35"/>
    <p:sldId id="377" r:id="rId36"/>
    <p:sldId id="379" r:id="rId37"/>
    <p:sldId id="380" r:id="rId38"/>
    <p:sldId id="381" r:id="rId39"/>
    <p:sldId id="382" r:id="rId40"/>
    <p:sldId id="383" r:id="rId41"/>
    <p:sldId id="384" r:id="rId42"/>
    <p:sldId id="385" r:id="rId43"/>
    <p:sldId id="386" r:id="rId44"/>
    <p:sldId id="387" r:id="rId45"/>
    <p:sldId id="388" r:id="rId46"/>
    <p:sldId id="389" r:id="rId47"/>
    <p:sldId id="390" r:id="rId48"/>
    <p:sldId id="391" r:id="rId49"/>
    <p:sldId id="392" r:id="rId50"/>
    <p:sldId id="393" r:id="rId51"/>
    <p:sldId id="394" r:id="rId52"/>
  </p:sldIdLst>
  <p:sldSz cx="12188825" cy="6858000"/>
  <p:notesSz cx="6950075" cy="92360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FB3"/>
    <a:srgbClr val="FF9900"/>
    <a:srgbClr val="F0F9FE"/>
    <a:srgbClr val="E9F5FD"/>
    <a:srgbClr val="8EBBF2"/>
    <a:srgbClr val="130745"/>
    <a:srgbClr val="00194C"/>
    <a:srgbClr val="CC66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6552" autoAdjust="0"/>
  </p:normalViewPr>
  <p:slideViewPr>
    <p:cSldViewPr showGuides="1">
      <p:cViewPr varScale="1">
        <p:scale>
          <a:sx n="111" d="100"/>
          <a:sy n="111" d="100"/>
        </p:scale>
        <p:origin x="78" y="108"/>
      </p:cViewPr>
      <p:guideLst>
        <p:guide pos="3839"/>
        <p:guide orient="horz" pos="2160"/>
      </p:guideLst>
    </p:cSldViewPr>
  </p:slideViewPr>
  <p:outlineViewPr>
    <p:cViewPr>
      <p:scale>
        <a:sx n="33" d="100"/>
        <a:sy n="33" d="100"/>
      </p:scale>
      <p:origin x="0" y="-33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1812"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E973C59C-4E16-4A64-A766-34DB213E11B3}" type="datetimeFigureOut">
              <a:rPr lang="en-US">
                <a:solidFill>
                  <a:schemeClr val="tx2"/>
                </a:solidFill>
              </a:rPr>
              <a:t>4/21/2026</a:t>
            </a:fld>
            <a:endParaRPr>
              <a:solidFill>
                <a:schemeClr val="tx2"/>
              </a:solidFill>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solidFill>
                  <a:schemeClr val="tx2"/>
                </a:solidFill>
              </a:defRPr>
            </a:lvl1pPr>
          </a:lstStyle>
          <a:p>
            <a:fld id="{F95CF31C-F757-429C-A789-86504F04C3BE}" type="datetimeFigureOut">
              <a:rPr lang="en-US"/>
              <a:pPr/>
              <a:t>4/21/2026</a:t>
            </a:fld>
            <a:endParaRPr/>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29</a:t>
            </a:fld>
            <a:endParaRPr lang="en-US"/>
          </a:p>
        </p:txBody>
      </p:sp>
    </p:spTree>
    <p:extLst>
      <p:ext uri="{BB962C8B-B14F-4D97-AF65-F5344CB8AC3E}">
        <p14:creationId xmlns:p14="http://schemas.microsoft.com/office/powerpoint/2010/main" val="187425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38</a:t>
            </a:fld>
            <a:endParaRPr lang="en-US"/>
          </a:p>
        </p:txBody>
      </p:sp>
    </p:spTree>
    <p:extLst>
      <p:ext uri="{BB962C8B-B14F-4D97-AF65-F5344CB8AC3E}">
        <p14:creationId xmlns:p14="http://schemas.microsoft.com/office/powerpoint/2010/main" val="129322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39</a:t>
            </a:fld>
            <a:endParaRPr lang="en-US"/>
          </a:p>
        </p:txBody>
      </p:sp>
    </p:spTree>
    <p:extLst>
      <p:ext uri="{BB962C8B-B14F-4D97-AF65-F5344CB8AC3E}">
        <p14:creationId xmlns:p14="http://schemas.microsoft.com/office/powerpoint/2010/main" val="2799903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40</a:t>
            </a:fld>
            <a:endParaRPr lang="en-US"/>
          </a:p>
        </p:txBody>
      </p:sp>
    </p:spTree>
    <p:extLst>
      <p:ext uri="{BB962C8B-B14F-4D97-AF65-F5344CB8AC3E}">
        <p14:creationId xmlns:p14="http://schemas.microsoft.com/office/powerpoint/2010/main" val="200492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41</a:t>
            </a:fld>
            <a:endParaRPr lang="en-US"/>
          </a:p>
        </p:txBody>
      </p:sp>
    </p:spTree>
    <p:extLst>
      <p:ext uri="{BB962C8B-B14F-4D97-AF65-F5344CB8AC3E}">
        <p14:creationId xmlns:p14="http://schemas.microsoft.com/office/powerpoint/2010/main" val="219390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42</a:t>
            </a:fld>
            <a:endParaRPr lang="en-US"/>
          </a:p>
        </p:txBody>
      </p:sp>
    </p:spTree>
    <p:extLst>
      <p:ext uri="{BB962C8B-B14F-4D97-AF65-F5344CB8AC3E}">
        <p14:creationId xmlns:p14="http://schemas.microsoft.com/office/powerpoint/2010/main" val="3385197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43</a:t>
            </a:fld>
            <a:endParaRPr lang="en-US"/>
          </a:p>
        </p:txBody>
      </p:sp>
    </p:spTree>
    <p:extLst>
      <p:ext uri="{BB962C8B-B14F-4D97-AF65-F5344CB8AC3E}">
        <p14:creationId xmlns:p14="http://schemas.microsoft.com/office/powerpoint/2010/main" val="344948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44</a:t>
            </a:fld>
            <a:endParaRPr lang="en-US"/>
          </a:p>
        </p:txBody>
      </p:sp>
    </p:spTree>
    <p:extLst>
      <p:ext uri="{BB962C8B-B14F-4D97-AF65-F5344CB8AC3E}">
        <p14:creationId xmlns:p14="http://schemas.microsoft.com/office/powerpoint/2010/main" val="958403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45</a:t>
            </a:fld>
            <a:endParaRPr lang="en-US"/>
          </a:p>
        </p:txBody>
      </p:sp>
    </p:spTree>
    <p:extLst>
      <p:ext uri="{BB962C8B-B14F-4D97-AF65-F5344CB8AC3E}">
        <p14:creationId xmlns:p14="http://schemas.microsoft.com/office/powerpoint/2010/main" val="4143349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46</a:t>
            </a:fld>
            <a:endParaRPr lang="en-US"/>
          </a:p>
        </p:txBody>
      </p:sp>
    </p:spTree>
    <p:extLst>
      <p:ext uri="{BB962C8B-B14F-4D97-AF65-F5344CB8AC3E}">
        <p14:creationId xmlns:p14="http://schemas.microsoft.com/office/powerpoint/2010/main" val="721370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47</a:t>
            </a:fld>
            <a:endParaRPr lang="en-US"/>
          </a:p>
        </p:txBody>
      </p:sp>
    </p:spTree>
    <p:extLst>
      <p:ext uri="{BB962C8B-B14F-4D97-AF65-F5344CB8AC3E}">
        <p14:creationId xmlns:p14="http://schemas.microsoft.com/office/powerpoint/2010/main" val="40788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30</a:t>
            </a:fld>
            <a:endParaRPr lang="en-US"/>
          </a:p>
        </p:txBody>
      </p:sp>
    </p:spTree>
    <p:extLst>
      <p:ext uri="{BB962C8B-B14F-4D97-AF65-F5344CB8AC3E}">
        <p14:creationId xmlns:p14="http://schemas.microsoft.com/office/powerpoint/2010/main" val="262905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31</a:t>
            </a:fld>
            <a:endParaRPr lang="en-US"/>
          </a:p>
        </p:txBody>
      </p:sp>
    </p:spTree>
    <p:extLst>
      <p:ext uri="{BB962C8B-B14F-4D97-AF65-F5344CB8AC3E}">
        <p14:creationId xmlns:p14="http://schemas.microsoft.com/office/powerpoint/2010/main" val="89013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32</a:t>
            </a:fld>
            <a:endParaRPr lang="en-US"/>
          </a:p>
        </p:txBody>
      </p:sp>
    </p:spTree>
    <p:extLst>
      <p:ext uri="{BB962C8B-B14F-4D97-AF65-F5344CB8AC3E}">
        <p14:creationId xmlns:p14="http://schemas.microsoft.com/office/powerpoint/2010/main" val="50889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33</a:t>
            </a:fld>
            <a:endParaRPr lang="en-US"/>
          </a:p>
        </p:txBody>
      </p:sp>
    </p:spTree>
    <p:extLst>
      <p:ext uri="{BB962C8B-B14F-4D97-AF65-F5344CB8AC3E}">
        <p14:creationId xmlns:p14="http://schemas.microsoft.com/office/powerpoint/2010/main" val="177335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34</a:t>
            </a:fld>
            <a:endParaRPr lang="en-US"/>
          </a:p>
        </p:txBody>
      </p:sp>
    </p:spTree>
    <p:extLst>
      <p:ext uri="{BB962C8B-B14F-4D97-AF65-F5344CB8AC3E}">
        <p14:creationId xmlns:p14="http://schemas.microsoft.com/office/powerpoint/2010/main" val="1497009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35</a:t>
            </a:fld>
            <a:endParaRPr lang="en-US"/>
          </a:p>
        </p:txBody>
      </p:sp>
    </p:spTree>
    <p:extLst>
      <p:ext uri="{BB962C8B-B14F-4D97-AF65-F5344CB8AC3E}">
        <p14:creationId xmlns:p14="http://schemas.microsoft.com/office/powerpoint/2010/main" val="19263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36</a:t>
            </a:fld>
            <a:endParaRPr lang="en-US"/>
          </a:p>
        </p:txBody>
      </p:sp>
    </p:spTree>
    <p:extLst>
      <p:ext uri="{BB962C8B-B14F-4D97-AF65-F5344CB8AC3E}">
        <p14:creationId xmlns:p14="http://schemas.microsoft.com/office/powerpoint/2010/main" val="2109345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This election</a:t>
            </a:r>
          </a:p>
          <a:p>
            <a:pPr marL="285750" indent="-285750">
              <a:buFont typeface="Arial" panose="020B0604020202020204" pitchFamily="34" charset="0"/>
              <a:buChar char="•"/>
            </a:pPr>
            <a:r>
              <a:rPr lang="en-US" dirty="0"/>
              <a:t>Categories by total</a:t>
            </a:r>
          </a:p>
          <a:p>
            <a:pPr marL="285750" indent="-285750">
              <a:buFont typeface="Arial" panose="020B0604020202020204" pitchFamily="34" charset="0"/>
              <a:buChar char="•"/>
            </a:pPr>
            <a:r>
              <a:rPr lang="en-US" dirty="0"/>
              <a:t>$16.5 million includes COI</a:t>
            </a:r>
          </a:p>
          <a:p>
            <a:pPr marL="285750" indent="-285750">
              <a:buFont typeface="Arial" panose="020B0604020202020204" pitchFamily="34" charset="0"/>
              <a:buChar char="•"/>
            </a:pPr>
            <a:r>
              <a:rPr lang="en-US" dirty="0"/>
              <a:t>Percentage by category</a:t>
            </a:r>
          </a:p>
          <a:p>
            <a:pPr marL="285750" indent="-285750">
              <a:buFont typeface="Arial" panose="020B0604020202020204" pitchFamily="34" charset="0"/>
              <a:buChar char="•"/>
            </a:pPr>
            <a:r>
              <a:rPr lang="en-US" dirty="0"/>
              <a:t>Again,</a:t>
            </a:r>
            <a:r>
              <a:rPr lang="en-US" baseline="0" dirty="0"/>
              <a:t> funding for ongoing street repair is lessening in the GO Bond issues due to increase funding in CIP funding</a:t>
            </a:r>
          </a:p>
          <a:p>
            <a:pPr marL="285750" indent="-285750">
              <a:buFont typeface="Arial" panose="020B0604020202020204" pitchFamily="34" charset="0"/>
              <a:buChar char="•"/>
            </a:pPr>
            <a:r>
              <a:rPr lang="en-US" baseline="0" dirty="0"/>
              <a:t>Allows us to focus on the needs in Parks and Rec that have gone without needed funding in the past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37</a:t>
            </a:fld>
            <a:endParaRPr lang="en-US"/>
          </a:p>
        </p:txBody>
      </p:sp>
    </p:spTree>
    <p:extLst>
      <p:ext uri="{BB962C8B-B14F-4D97-AF65-F5344CB8AC3E}">
        <p14:creationId xmlns:p14="http://schemas.microsoft.com/office/powerpoint/2010/main" val="295525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7E3765-FFDF-4904-978E-2DBD0210BA7A}"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6F79-E15A-4DE5-A03F-896113EE44F4}" type="slidenum">
              <a:rPr lang="en-US" smtClean="0"/>
              <a:t>‹#›</a:t>
            </a:fld>
            <a:endParaRPr lang="en-US"/>
          </a:p>
        </p:txBody>
      </p:sp>
    </p:spTree>
    <p:extLst>
      <p:ext uri="{BB962C8B-B14F-4D97-AF65-F5344CB8AC3E}">
        <p14:creationId xmlns:p14="http://schemas.microsoft.com/office/powerpoint/2010/main" val="1619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CB6C2-1084-4AED-A74A-DF028B0094EA}"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67190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3"/>
            <a:ext cx="365453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590" y="274643"/>
            <a:ext cx="1076468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CB6C2-1084-4AED-A74A-DF028B0094EA}"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46582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88825"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0" name="Rectangle 9"/>
          <p:cNvSpPr/>
          <p:nvPr/>
        </p:nvSpPr>
        <p:spPr>
          <a:xfrm>
            <a:off x="-12189" y="6053328"/>
            <a:ext cx="2998451"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1" name="Rectangle 10"/>
          <p:cNvSpPr/>
          <p:nvPr/>
        </p:nvSpPr>
        <p:spPr>
          <a:xfrm>
            <a:off x="3144717" y="6044184"/>
            <a:ext cx="90441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8" name="Title 7"/>
          <p:cNvSpPr>
            <a:spLocks noGrp="1"/>
          </p:cNvSpPr>
          <p:nvPr>
            <p:ph type="ctrTitle"/>
          </p:nvPr>
        </p:nvSpPr>
        <p:spPr>
          <a:xfrm>
            <a:off x="3148780" y="4038600"/>
            <a:ext cx="8633751"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8780" y="6050037"/>
            <a:ext cx="8938472"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573" y="6068699"/>
            <a:ext cx="2742486" cy="685800"/>
          </a:xfrm>
        </p:spPr>
        <p:txBody>
          <a:bodyPr>
            <a:noAutofit/>
          </a:bodyPr>
          <a:lstStyle>
            <a:lvl1pPr algn="ctr">
              <a:defRPr sz="2000">
                <a:solidFill>
                  <a:srgbClr val="FFFFFF"/>
                </a:solidFill>
              </a:defRPr>
            </a:lvl1pPr>
          </a:lstStyle>
          <a:p>
            <a:fld id="{6E6BE243-BCB1-440D-BAFE-80DC6E930415}" type="datetimeFigureOut">
              <a:rPr lang="en-US" smtClean="0"/>
              <a:pPr/>
              <a:t>4/21/2026</a:t>
            </a:fld>
            <a:endParaRPr lang="en-US" dirty="0"/>
          </a:p>
        </p:txBody>
      </p:sp>
      <p:sp>
        <p:nvSpPr>
          <p:cNvPr id="17" name="Footer Placeholder 16"/>
          <p:cNvSpPr>
            <a:spLocks noGrp="1"/>
          </p:cNvSpPr>
          <p:nvPr>
            <p:ph type="ftr" sz="quarter" idx="11"/>
          </p:nvPr>
        </p:nvSpPr>
        <p:spPr>
          <a:xfrm>
            <a:off x="2779800" y="236539"/>
            <a:ext cx="7821163"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5222" y="228600"/>
            <a:ext cx="1117309" cy="381000"/>
          </a:xfrm>
        </p:spPr>
        <p:txBody>
          <a:bodyPr/>
          <a:lstStyle>
            <a:lvl1pPr>
              <a:defRPr>
                <a:solidFill>
                  <a:schemeClr val="tx2"/>
                </a:solidFill>
              </a:defRPr>
            </a:lvl1pPr>
          </a:lstStyle>
          <a:p>
            <a:fld id="{3E2DCF4F-B8BF-475F-A565-66A0408A6E2A}" type="slidenum">
              <a:rPr lang="en-US" smtClean="0"/>
              <a:pPr/>
              <a:t>‹#›</a:t>
            </a:fld>
            <a:endParaRPr lang="en-US" dirty="0"/>
          </a:p>
        </p:txBody>
      </p:sp>
    </p:spTree>
    <p:extLst>
      <p:ext uri="{BB962C8B-B14F-4D97-AF65-F5344CB8AC3E}">
        <p14:creationId xmlns:p14="http://schemas.microsoft.com/office/powerpoint/2010/main" val="16380616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651" y="228600"/>
            <a:ext cx="10868369"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E6BE243-BCB1-440D-BAFE-80DC6E930415}" type="datetimeFigureOut">
              <a:rPr lang="en-US" smtClean="0"/>
              <a:pPr/>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E2DCF4F-B8BF-475F-A565-66A0408A6E2A}" type="slidenum">
              <a:rPr lang="en-US" smtClean="0"/>
              <a:pPr/>
              <a:t>‹#›</a:t>
            </a:fld>
            <a:endParaRPr lang="en-US" dirty="0"/>
          </a:p>
        </p:txBody>
      </p:sp>
      <p:sp>
        <p:nvSpPr>
          <p:cNvPr id="8" name="Content Placeholder 7"/>
          <p:cNvSpPr>
            <a:spLocks noGrp="1"/>
          </p:cNvSpPr>
          <p:nvPr>
            <p:ph sz="quarter" idx="1"/>
          </p:nvPr>
        </p:nvSpPr>
        <p:spPr>
          <a:xfrm>
            <a:off x="816651" y="1600200"/>
            <a:ext cx="10868369"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23712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324" y="2743200"/>
            <a:ext cx="9495011"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88825"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8" name="Rectangle 7"/>
          <p:cNvSpPr/>
          <p:nvPr/>
        </p:nvSpPr>
        <p:spPr>
          <a:xfrm>
            <a:off x="0" y="1600200"/>
            <a:ext cx="17267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9" name="Rectangle 8"/>
          <p:cNvSpPr/>
          <p:nvPr/>
        </p:nvSpPr>
        <p:spPr>
          <a:xfrm>
            <a:off x="1828324" y="1600200"/>
            <a:ext cx="10360501"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2" name="Title 1"/>
          <p:cNvSpPr>
            <a:spLocks noGrp="1"/>
          </p:cNvSpPr>
          <p:nvPr>
            <p:ph type="title"/>
          </p:nvPr>
        </p:nvSpPr>
        <p:spPr>
          <a:xfrm>
            <a:off x="1828324" y="1600200"/>
            <a:ext cx="10157354"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6E6BE243-BCB1-440D-BAFE-80DC6E930415}" type="datetimeFigureOut">
              <a:rPr lang="en-US" smtClean="0"/>
              <a:pPr/>
              <a:t>4/21/2026</a:t>
            </a:fld>
            <a:endParaRPr lang="en-US" dirty="0"/>
          </a:p>
        </p:txBody>
      </p:sp>
      <p:sp>
        <p:nvSpPr>
          <p:cNvPr id="13" name="Slide Number Placeholder 12"/>
          <p:cNvSpPr>
            <a:spLocks noGrp="1"/>
          </p:cNvSpPr>
          <p:nvPr>
            <p:ph type="sldNum" sz="quarter" idx="11"/>
          </p:nvPr>
        </p:nvSpPr>
        <p:spPr>
          <a:xfrm>
            <a:off x="0" y="1752600"/>
            <a:ext cx="1726750" cy="701676"/>
          </a:xfrm>
        </p:spPr>
        <p:txBody>
          <a:bodyPr>
            <a:noAutofit/>
          </a:bodyPr>
          <a:lstStyle>
            <a:lvl1pPr>
              <a:defRPr sz="2400">
                <a:solidFill>
                  <a:srgbClr val="FFFFFF"/>
                </a:solidFill>
              </a:defRPr>
            </a:lvl1pPr>
          </a:lstStyle>
          <a:p>
            <a:fld id="{3E2DCF4F-B8BF-475F-A565-66A0408A6E2A}"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6726125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588" y="1589567"/>
            <a:ext cx="5180251"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8186" y="1589567"/>
            <a:ext cx="5180251"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6E6BE243-BCB1-440D-BAFE-80DC6E930415}" type="datetimeFigureOut">
              <a:rPr lang="en-US" smtClean="0"/>
              <a:pPr/>
              <a:t>4/21/2026</a:t>
            </a:fld>
            <a:endParaRPr lang="en-US" dirty="0"/>
          </a:p>
        </p:txBody>
      </p:sp>
      <p:sp>
        <p:nvSpPr>
          <p:cNvPr id="10" name="Slide Number Placeholder 9"/>
          <p:cNvSpPr>
            <a:spLocks noGrp="1"/>
          </p:cNvSpPr>
          <p:nvPr>
            <p:ph type="sldNum" sz="quarter" idx="16"/>
          </p:nvPr>
        </p:nvSpPr>
        <p:spPr/>
        <p:txBody>
          <a:bodyPr rtlCol="0"/>
          <a:lstStyle/>
          <a:p>
            <a:fld id="{3E2DCF4F-B8BF-475F-A565-66A0408A6E2A}"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3383876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015" y="273050"/>
            <a:ext cx="10868369"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588" y="2438400"/>
            <a:ext cx="5180251"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399133" y="2438400"/>
            <a:ext cx="5180251"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6E6BE243-BCB1-440D-BAFE-80DC6E930415}" type="datetimeFigureOut">
              <a:rPr lang="en-US" smtClean="0"/>
              <a:pPr/>
              <a:t>4/21/2026</a:t>
            </a:fld>
            <a:endParaRPr lang="en-US" dirty="0"/>
          </a:p>
        </p:txBody>
      </p:sp>
      <p:sp>
        <p:nvSpPr>
          <p:cNvPr id="12" name="Slide Number Placeholder 11"/>
          <p:cNvSpPr>
            <a:spLocks noGrp="1"/>
          </p:cNvSpPr>
          <p:nvPr>
            <p:ph type="sldNum" sz="quarter" idx="16"/>
          </p:nvPr>
        </p:nvSpPr>
        <p:spPr/>
        <p:txBody>
          <a:bodyPr rtlCol="0"/>
          <a:lstStyle/>
          <a:p>
            <a:fld id="{3E2DCF4F-B8BF-475F-A565-66A0408A6E2A}"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812588" y="1752600"/>
            <a:ext cx="5180251"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399133" y="1752600"/>
            <a:ext cx="5180251"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490171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E6BE243-BCB1-440D-BAFE-80DC6E930415}" type="datetimeFigureOut">
              <a:rPr lang="en-US" smtClean="0"/>
              <a:pPr/>
              <a:t>4/21/2026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E2DCF4F-B8BF-475F-A565-66A0408A6E2A}" type="slidenum">
              <a:rPr lang="en-US" smtClean="0"/>
              <a:pPr/>
              <a:t>‹#›</a:t>
            </a:fld>
            <a:endParaRPr lang="en-US" dirty="0"/>
          </a:p>
        </p:txBody>
      </p:sp>
    </p:spTree>
    <p:extLst>
      <p:ext uri="{BB962C8B-B14F-4D97-AF65-F5344CB8AC3E}">
        <p14:creationId xmlns:p14="http://schemas.microsoft.com/office/powerpoint/2010/main" val="3002644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BE243-BCB1-440D-BAFE-80DC6E930415}" type="datetimeFigureOut">
              <a:rPr lang="en-US" smtClean="0"/>
              <a:pPr/>
              <a:t>4/21/2026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711015" cy="381000"/>
          </a:xfrm>
        </p:spPr>
        <p:txBody>
          <a:bodyPr/>
          <a:lstStyle>
            <a:lvl1pPr>
              <a:defRPr>
                <a:solidFill>
                  <a:schemeClr val="tx2"/>
                </a:solidFill>
              </a:defRPr>
            </a:lvl1pPr>
          </a:lstStyle>
          <a:p>
            <a:fld id="{3E2DCF4F-B8BF-475F-A565-66A0408A6E2A}" type="slidenum">
              <a:rPr lang="en-US" smtClean="0"/>
              <a:pPr/>
              <a:t>‹#›</a:t>
            </a:fld>
            <a:endParaRPr lang="en-US" dirty="0"/>
          </a:p>
        </p:txBody>
      </p:sp>
    </p:spTree>
    <p:extLst>
      <p:ext uri="{BB962C8B-B14F-4D97-AF65-F5344CB8AC3E}">
        <p14:creationId xmlns:p14="http://schemas.microsoft.com/office/powerpoint/2010/main" val="2209616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589" y="273050"/>
            <a:ext cx="10766795"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6E6BE243-BCB1-440D-BAFE-80DC6E930415}" type="datetimeFigureOut">
              <a:rPr lang="en-US" smtClean="0"/>
              <a:pPr/>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E2DCF4F-B8BF-475F-A565-66A0408A6E2A}" type="slidenum">
              <a:rPr lang="en-US" smtClean="0"/>
              <a:pPr/>
              <a:t>‹#›</a:t>
            </a:fld>
            <a:endParaRPr lang="en-US" dirty="0"/>
          </a:p>
        </p:txBody>
      </p:sp>
      <p:sp>
        <p:nvSpPr>
          <p:cNvPr id="3" name="Text Placeholder 2"/>
          <p:cNvSpPr>
            <a:spLocks noGrp="1"/>
          </p:cNvSpPr>
          <p:nvPr>
            <p:ph type="body" idx="2"/>
          </p:nvPr>
        </p:nvSpPr>
        <p:spPr>
          <a:xfrm>
            <a:off x="812589" y="1752600"/>
            <a:ext cx="2133044"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8780" y="1752600"/>
            <a:ext cx="8532178"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2759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A30F4-0B4E-4E4B-BC36-C30CD13F4E17}" type="datetimeFigureOut">
              <a:rPr lang="en-US" smtClean="0"/>
              <a:t>4/21/2026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93293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044" y="5486400"/>
            <a:ext cx="975106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89" y="4572000"/>
            <a:ext cx="12188825"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9" name="Rectangle 8"/>
          <p:cNvSpPr/>
          <p:nvPr/>
        </p:nvSpPr>
        <p:spPr>
          <a:xfrm>
            <a:off x="-12189" y="4663440"/>
            <a:ext cx="195021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0" name="Rectangle 9"/>
          <p:cNvSpPr/>
          <p:nvPr/>
        </p:nvSpPr>
        <p:spPr>
          <a:xfrm>
            <a:off x="2059911" y="4654296"/>
            <a:ext cx="1012891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2" name="Title 1"/>
          <p:cNvSpPr>
            <a:spLocks noGrp="1"/>
          </p:cNvSpPr>
          <p:nvPr>
            <p:ph type="title"/>
          </p:nvPr>
        </p:nvSpPr>
        <p:spPr>
          <a:xfrm>
            <a:off x="2133044" y="4648200"/>
            <a:ext cx="975106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29897" y="0"/>
            <a:ext cx="134077"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2" name="Date Placeholder 11"/>
          <p:cNvSpPr>
            <a:spLocks noGrp="1"/>
          </p:cNvSpPr>
          <p:nvPr>
            <p:ph type="dt" sz="half" idx="10"/>
          </p:nvPr>
        </p:nvSpPr>
        <p:spPr>
          <a:xfrm>
            <a:off x="8329030" y="6248401"/>
            <a:ext cx="3555074" cy="365125"/>
          </a:xfrm>
        </p:spPr>
        <p:txBody>
          <a:bodyPr rtlCol="0"/>
          <a:lstStyle/>
          <a:p>
            <a:fld id="{6E6BE243-BCB1-440D-BAFE-80DC6E930415}" type="datetimeFigureOut">
              <a:rPr lang="en-US" smtClean="0"/>
              <a:pPr/>
              <a:t>4/21/2026</a:t>
            </a:fld>
            <a:endParaRPr lang="en-US" dirty="0"/>
          </a:p>
        </p:txBody>
      </p:sp>
      <p:sp>
        <p:nvSpPr>
          <p:cNvPr id="13" name="Slide Number Placeholder 12"/>
          <p:cNvSpPr>
            <a:spLocks noGrp="1"/>
          </p:cNvSpPr>
          <p:nvPr>
            <p:ph type="sldNum" sz="quarter" idx="11"/>
          </p:nvPr>
        </p:nvSpPr>
        <p:spPr>
          <a:xfrm>
            <a:off x="0" y="4667249"/>
            <a:ext cx="1929897" cy="663578"/>
          </a:xfrm>
        </p:spPr>
        <p:txBody>
          <a:bodyPr rtlCol="0"/>
          <a:lstStyle>
            <a:lvl1pPr>
              <a:defRPr sz="2800"/>
            </a:lvl1pPr>
          </a:lstStyle>
          <a:p>
            <a:fld id="{3E2DCF4F-B8BF-475F-A565-66A0408A6E2A}" type="slidenum">
              <a:rPr lang="en-US" smtClean="0"/>
              <a:pPr/>
              <a:t>‹#›</a:t>
            </a:fld>
            <a:endParaRPr lang="en-US" dirty="0"/>
          </a:p>
        </p:txBody>
      </p:sp>
      <p:sp>
        <p:nvSpPr>
          <p:cNvPr id="14" name="Footer Placeholder 13"/>
          <p:cNvSpPr>
            <a:spLocks noGrp="1"/>
          </p:cNvSpPr>
          <p:nvPr>
            <p:ph type="ftr" sz="quarter" idx="12"/>
          </p:nvPr>
        </p:nvSpPr>
        <p:spPr>
          <a:xfrm>
            <a:off x="2133044" y="6248207"/>
            <a:ext cx="6094413" cy="365125"/>
          </a:xfrm>
        </p:spPr>
        <p:txBody>
          <a:bodyPr rtlCol="0"/>
          <a:lstStyle/>
          <a:p>
            <a:endParaRPr lang="en-US" dirty="0"/>
          </a:p>
        </p:txBody>
      </p:sp>
      <p:sp>
        <p:nvSpPr>
          <p:cNvPr id="3" name="Picture Placeholder 2"/>
          <p:cNvSpPr>
            <a:spLocks noGrp="1"/>
          </p:cNvSpPr>
          <p:nvPr>
            <p:ph type="pic" idx="1"/>
          </p:nvPr>
        </p:nvSpPr>
        <p:spPr>
          <a:xfrm>
            <a:off x="2080226" y="0"/>
            <a:ext cx="10108599"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93347426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6BE243-BCB1-440D-BAFE-80DC6E930415}" type="datetimeFigureOut">
              <a:rPr lang="en-US" smtClean="0"/>
              <a:pPr/>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DCF4F-B8BF-475F-A565-66A0408A6E2A}" type="slidenum">
              <a:rPr lang="en-US" smtClean="0"/>
              <a:pPr/>
              <a:t>‹#›</a:t>
            </a:fld>
            <a:endParaRPr lang="en-US" dirty="0"/>
          </a:p>
        </p:txBody>
      </p:sp>
    </p:spTree>
    <p:extLst>
      <p:ext uri="{BB962C8B-B14F-4D97-AF65-F5344CB8AC3E}">
        <p14:creationId xmlns:p14="http://schemas.microsoft.com/office/powerpoint/2010/main" val="1306072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324" y="609601"/>
            <a:ext cx="2742486"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609600"/>
            <a:ext cx="7414869"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5324" y="6248403"/>
            <a:ext cx="2945633" cy="365125"/>
          </a:xfrm>
        </p:spPr>
        <p:txBody>
          <a:bodyPr/>
          <a:lstStyle/>
          <a:p>
            <a:fld id="{6E6BE243-BCB1-440D-BAFE-80DC6E930415}" type="datetimeFigureOut">
              <a:rPr lang="en-US" smtClean="0"/>
              <a:pPr/>
              <a:t>4/21/2026</a:t>
            </a:fld>
            <a:endParaRPr lang="en-US" dirty="0"/>
          </a:p>
        </p:txBody>
      </p:sp>
      <p:sp>
        <p:nvSpPr>
          <p:cNvPr id="5" name="Footer Placeholder 4"/>
          <p:cNvSpPr>
            <a:spLocks noGrp="1"/>
          </p:cNvSpPr>
          <p:nvPr>
            <p:ph type="ftr" sz="quarter" idx="11"/>
          </p:nvPr>
        </p:nvSpPr>
        <p:spPr>
          <a:xfrm>
            <a:off x="609443" y="6248208"/>
            <a:ext cx="7429375" cy="365125"/>
          </a:xfrm>
        </p:spPr>
        <p:txBody>
          <a:bodyPr/>
          <a:lstStyle/>
          <a:p>
            <a:endParaRPr lang="en-US" dirty="0"/>
          </a:p>
        </p:txBody>
      </p:sp>
      <p:sp>
        <p:nvSpPr>
          <p:cNvPr id="7" name="Rectangle 6"/>
          <p:cNvSpPr/>
          <p:nvPr/>
        </p:nvSpPr>
        <p:spPr bwMode="white">
          <a:xfrm>
            <a:off x="8126307" y="0"/>
            <a:ext cx="426609"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400"/>
          </a:p>
        </p:txBody>
      </p:sp>
      <p:sp>
        <p:nvSpPr>
          <p:cNvPr id="8" name="Rectangle 7"/>
          <p:cNvSpPr/>
          <p:nvPr/>
        </p:nvSpPr>
        <p:spPr>
          <a:xfrm>
            <a:off x="8187251" y="609600"/>
            <a:ext cx="304721"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400"/>
          </a:p>
        </p:txBody>
      </p:sp>
      <p:sp>
        <p:nvSpPr>
          <p:cNvPr id="9" name="Rectangle 8"/>
          <p:cNvSpPr/>
          <p:nvPr/>
        </p:nvSpPr>
        <p:spPr>
          <a:xfrm>
            <a:off x="8187251" y="0"/>
            <a:ext cx="304721"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400"/>
          </a:p>
        </p:txBody>
      </p:sp>
      <p:sp>
        <p:nvSpPr>
          <p:cNvPr id="6" name="Slide Number Placeholder 5"/>
          <p:cNvSpPr>
            <a:spLocks noGrp="1"/>
          </p:cNvSpPr>
          <p:nvPr>
            <p:ph type="sldNum" sz="quarter" idx="12"/>
          </p:nvPr>
        </p:nvSpPr>
        <p:spPr>
          <a:xfrm rot="5400000">
            <a:off x="8072912" y="103759"/>
            <a:ext cx="533400" cy="325883"/>
          </a:xfrm>
        </p:spPr>
        <p:txBody>
          <a:bodyPr/>
          <a:lstStyle/>
          <a:p>
            <a:fld id="{3E2DCF4F-B8BF-475F-A565-66A0408A6E2A}" type="slidenum">
              <a:rPr lang="en-US" smtClean="0"/>
              <a:pPr/>
              <a:t>‹#›</a:t>
            </a:fld>
            <a:endParaRPr lang="en-US" dirty="0"/>
          </a:p>
        </p:txBody>
      </p:sp>
    </p:spTree>
    <p:extLst>
      <p:ext uri="{BB962C8B-B14F-4D97-AF65-F5344CB8AC3E}">
        <p14:creationId xmlns:p14="http://schemas.microsoft.com/office/powerpoint/2010/main" val="177016810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7E3765-FFDF-4904-978E-2DBD0210BA7A}"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6F79-E15A-4DE5-A03F-896113EE44F4}" type="slidenum">
              <a:rPr lang="en-US" smtClean="0"/>
              <a:t>‹#›</a:t>
            </a:fld>
            <a:endParaRPr lang="en-US"/>
          </a:p>
        </p:txBody>
      </p:sp>
    </p:spTree>
    <p:extLst>
      <p:ext uri="{BB962C8B-B14F-4D97-AF65-F5344CB8AC3E}">
        <p14:creationId xmlns:p14="http://schemas.microsoft.com/office/powerpoint/2010/main" val="185652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589" y="1600205"/>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5341" y="1600205"/>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D204D1-F9BD-4643-8480-6EA41EB484F1}"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7947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D204D1-F9BD-4643-8480-6EA41EB484F1}"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35186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D204D1-F9BD-4643-8480-6EA41EB484F1}" type="datetimeFigureOut">
              <a:rPr lang="en-US" smtClean="0"/>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85836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smtClean="0"/>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69409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98714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9499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4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5"/>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5"/>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204D1-F9BD-4643-8480-6EA41EB484F1}" type="datetimeFigureOut">
              <a:rPr lang="en-US" smtClean="0"/>
              <a:pPr/>
              <a:t>4/21/2026</a:t>
            </a:fld>
            <a:endParaRPr lang="en-US"/>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91950241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588" y="228600"/>
            <a:ext cx="10868369"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651" y="1600200"/>
            <a:ext cx="10868369"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5883" y="6248401"/>
            <a:ext cx="3555074" cy="365125"/>
          </a:xfrm>
          <a:prstGeom prst="rect">
            <a:avLst/>
          </a:prstGeom>
        </p:spPr>
        <p:txBody>
          <a:bodyPr vert="horz" anchor="ctr" anchorCtr="0"/>
          <a:lstStyle>
            <a:lvl1pPr algn="l" eaLnBrk="1" latinLnBrk="0" hangingPunct="1">
              <a:defRPr kumimoji="0" sz="1400">
                <a:solidFill>
                  <a:schemeClr val="tx2"/>
                </a:solidFill>
              </a:defRPr>
            </a:lvl1pPr>
          </a:lstStyle>
          <a:p>
            <a:fld id="{6E6BE243-BCB1-440D-BAFE-80DC6E930415}" type="datetimeFigureOut">
              <a:rPr lang="en-US" smtClean="0"/>
              <a:pPr/>
              <a:t>4/21/2026</a:t>
            </a:fld>
            <a:endParaRPr lang="en-US" dirty="0"/>
          </a:p>
        </p:txBody>
      </p:sp>
      <p:sp>
        <p:nvSpPr>
          <p:cNvPr id="3" name="Footer Placeholder 2"/>
          <p:cNvSpPr>
            <a:spLocks noGrp="1"/>
          </p:cNvSpPr>
          <p:nvPr>
            <p:ph type="ftr" sz="quarter" idx="3"/>
          </p:nvPr>
        </p:nvSpPr>
        <p:spPr>
          <a:xfrm>
            <a:off x="812589" y="6248207"/>
            <a:ext cx="7226228"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12188825"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8" name="Rectangle 7"/>
          <p:cNvSpPr/>
          <p:nvPr/>
        </p:nvSpPr>
        <p:spPr>
          <a:xfrm>
            <a:off x="0" y="1280160"/>
            <a:ext cx="711015"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9" name="Rectangle 8"/>
          <p:cNvSpPr/>
          <p:nvPr/>
        </p:nvSpPr>
        <p:spPr>
          <a:xfrm>
            <a:off x="787195" y="1280160"/>
            <a:ext cx="1140163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23" name="Slide Number Placeholder 22"/>
          <p:cNvSpPr>
            <a:spLocks noGrp="1"/>
          </p:cNvSpPr>
          <p:nvPr>
            <p:ph type="sldNum" sz="quarter" idx="4"/>
          </p:nvPr>
        </p:nvSpPr>
        <p:spPr>
          <a:xfrm>
            <a:off x="0" y="1272222"/>
            <a:ext cx="711015"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E2DCF4F-B8BF-475F-A565-66A0408A6E2A}" type="slidenum">
              <a:rPr lang="en-US" smtClean="0"/>
              <a:pPr/>
              <a:t>‹#›</a:t>
            </a:fld>
            <a:endParaRPr lang="en-US" dirty="0"/>
          </a:p>
        </p:txBody>
      </p:sp>
    </p:spTree>
    <p:extLst>
      <p:ext uri="{BB962C8B-B14F-4D97-AF65-F5344CB8AC3E}">
        <p14:creationId xmlns:p14="http://schemas.microsoft.com/office/powerpoint/2010/main" val="2536830523"/>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7.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7.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7.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BUDGET WORKSHOP</a:t>
            </a:r>
          </a:p>
        </p:txBody>
      </p:sp>
      <p:sp>
        <p:nvSpPr>
          <p:cNvPr id="3" name="Subtitle 2"/>
          <p:cNvSpPr>
            <a:spLocks noGrp="1"/>
          </p:cNvSpPr>
          <p:nvPr>
            <p:ph type="subTitle" idx="1"/>
          </p:nvPr>
        </p:nvSpPr>
        <p:spPr/>
        <p:txBody>
          <a:bodyPr/>
          <a:lstStyle/>
          <a:p>
            <a:r>
              <a:rPr lang="en-US" dirty="0"/>
              <a:t>April 21,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lstStyle/>
          <a:p>
            <a:r>
              <a:rPr lang="en-US" dirty="0"/>
              <a:t>REVENUE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SALES TAX ESTIMATES</a:t>
            </a:r>
          </a:p>
        </p:txBody>
      </p:sp>
      <p:graphicFrame>
        <p:nvGraphicFramePr>
          <p:cNvPr id="2" name="Object 1"/>
          <p:cNvGraphicFramePr>
            <a:graphicFrameLocks noChangeAspect="1"/>
          </p:cNvGraphicFramePr>
          <p:nvPr/>
        </p:nvGraphicFramePr>
        <p:xfrm>
          <a:off x="3427412" y="1676401"/>
          <a:ext cx="5068930" cy="4186237"/>
        </p:xfrm>
        <a:graphic>
          <a:graphicData uri="http://schemas.openxmlformats.org/presentationml/2006/ole">
            <mc:AlternateContent xmlns:mc="http://schemas.openxmlformats.org/markup-compatibility/2006">
              <mc:Choice xmlns:v="urn:schemas-microsoft-com:vml" Requires="v">
                <p:oleObj spid="_x0000_s2052" name="Worksheet" r:id="rId3" imgW="5524572" imgH="4562424" progId="Excel.Sheet.12">
                  <p:embed/>
                </p:oleObj>
              </mc:Choice>
              <mc:Fallback>
                <p:oleObj name="Worksheet" r:id="rId3" imgW="5524572" imgH="4562424" progId="Excel.Sheet.12">
                  <p:embed/>
                  <p:pic>
                    <p:nvPicPr>
                      <p:cNvPr id="2" name="Object 1"/>
                      <p:cNvPicPr/>
                      <p:nvPr/>
                    </p:nvPicPr>
                    <p:blipFill>
                      <a:blip r:embed="rId4"/>
                      <a:stretch>
                        <a:fillRect/>
                      </a:stretch>
                    </p:blipFill>
                    <p:spPr>
                      <a:xfrm>
                        <a:off x="3427412" y="1676401"/>
                        <a:ext cx="5068930" cy="4186237"/>
                      </a:xfrm>
                      <a:prstGeom prst="rect">
                        <a:avLst/>
                      </a:prstGeom>
                    </p:spPr>
                  </p:pic>
                </p:oleObj>
              </mc:Fallback>
            </mc:AlternateContent>
          </a:graphicData>
        </a:graphic>
      </p:graphicFrame>
    </p:spTree>
    <p:extLst>
      <p:ext uri="{BB962C8B-B14F-4D97-AF65-F5344CB8AC3E}">
        <p14:creationId xmlns:p14="http://schemas.microsoft.com/office/powerpoint/2010/main" val="1893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TAX ESTIMATES</a:t>
            </a:r>
          </a:p>
        </p:txBody>
      </p:sp>
      <p:graphicFrame>
        <p:nvGraphicFramePr>
          <p:cNvPr id="3" name="Object 2"/>
          <p:cNvGraphicFramePr>
            <a:graphicFrameLocks noChangeAspect="1"/>
          </p:cNvGraphicFramePr>
          <p:nvPr/>
        </p:nvGraphicFramePr>
        <p:xfrm>
          <a:off x="3046412" y="1676400"/>
          <a:ext cx="6104042" cy="3505200"/>
        </p:xfrm>
        <a:graphic>
          <a:graphicData uri="http://schemas.openxmlformats.org/presentationml/2006/ole">
            <mc:AlternateContent xmlns:mc="http://schemas.openxmlformats.org/markup-compatibility/2006">
              <mc:Choice xmlns:v="urn:schemas-microsoft-com:vml" Requires="v">
                <p:oleObj spid="_x0000_s3076" name="Worksheet" r:id="rId3" imgW="6286630" imgH="3609833" progId="Excel.Sheet.12">
                  <p:embed/>
                </p:oleObj>
              </mc:Choice>
              <mc:Fallback>
                <p:oleObj name="Worksheet" r:id="rId3" imgW="6286630" imgH="3609833" progId="Excel.Sheet.12">
                  <p:embed/>
                  <p:pic>
                    <p:nvPicPr>
                      <p:cNvPr id="3" name="Object 2"/>
                      <p:cNvPicPr/>
                      <p:nvPr/>
                    </p:nvPicPr>
                    <p:blipFill>
                      <a:blip r:embed="rId4"/>
                      <a:stretch>
                        <a:fillRect/>
                      </a:stretch>
                    </p:blipFill>
                    <p:spPr>
                      <a:xfrm>
                        <a:off x="3046412" y="1676400"/>
                        <a:ext cx="6104042" cy="3505200"/>
                      </a:xfrm>
                      <a:prstGeom prst="rect">
                        <a:avLst/>
                      </a:prstGeom>
                    </p:spPr>
                  </p:pic>
                </p:oleObj>
              </mc:Fallback>
            </mc:AlternateContent>
          </a:graphicData>
        </a:graphic>
      </p:graphicFrame>
    </p:spTree>
    <p:extLst>
      <p:ext uri="{BB962C8B-B14F-4D97-AF65-F5344CB8AC3E}">
        <p14:creationId xmlns:p14="http://schemas.microsoft.com/office/powerpoint/2010/main" val="213870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TAX ESTIMATES</a:t>
            </a:r>
          </a:p>
        </p:txBody>
      </p:sp>
      <p:sp>
        <p:nvSpPr>
          <p:cNvPr id="3" name="Content Placeholder 2"/>
          <p:cNvSpPr>
            <a:spLocks noGrp="1"/>
          </p:cNvSpPr>
          <p:nvPr>
            <p:ph sz="quarter" idx="1"/>
          </p:nvPr>
        </p:nvSpPr>
        <p:spPr>
          <a:xfrm>
            <a:off x="1903412" y="1600200"/>
            <a:ext cx="8385048" cy="4800600"/>
          </a:xfrm>
        </p:spPr>
        <p:txBody>
          <a:bodyPr>
            <a:normAutofit/>
          </a:bodyPr>
          <a:lstStyle/>
          <a:p>
            <a:r>
              <a:rPr lang="en-US" dirty="0"/>
              <a:t>Changes in local market:</a:t>
            </a:r>
          </a:p>
          <a:p>
            <a:pPr lvl="1"/>
            <a:r>
              <a:rPr lang="en-US" dirty="0"/>
              <a:t>Various New Retail Locations </a:t>
            </a:r>
            <a:r>
              <a:rPr lang="en-US" dirty="0" err="1"/>
              <a:t>Whataburger,Scooters</a:t>
            </a:r>
            <a:r>
              <a:rPr lang="en-US" dirty="0"/>
              <a:t>, Dutch Bros, Jimmy's Egg, </a:t>
            </a:r>
            <a:r>
              <a:rPr lang="en-US" dirty="0" err="1"/>
              <a:t>HTeaO</a:t>
            </a:r>
            <a:r>
              <a:rPr lang="en-US" dirty="0"/>
              <a:t>, Remi’s Arcade, Palace Rooms, and Lollipops </a:t>
            </a:r>
            <a:r>
              <a:rPr lang="en-US" dirty="0" err="1"/>
              <a:t>Woodfire</a:t>
            </a:r>
            <a:r>
              <a:rPr lang="en-US" dirty="0"/>
              <a:t> and Grocery, Dollar General(Oak Park), and </a:t>
            </a:r>
            <a:r>
              <a:rPr lang="en-US" dirty="0" err="1"/>
              <a:t>Neals</a:t>
            </a:r>
            <a:r>
              <a:rPr lang="en-US" dirty="0"/>
              <a:t> as well as upgrades and expansions of existing retailers</a:t>
            </a:r>
          </a:p>
          <a:p>
            <a:pPr marL="365760" lvl="1" indent="0">
              <a:buNone/>
            </a:pPr>
            <a:endParaRPr lang="en-US" dirty="0"/>
          </a:p>
          <a:p>
            <a:r>
              <a:rPr lang="en-US" dirty="0"/>
              <a:t>Staff is conservatively estimating and projects a reduction in Sales Tax over Current year by 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INFLATION ADJUSTED SALES TAX</a:t>
            </a:r>
          </a:p>
        </p:txBody>
      </p:sp>
      <p:graphicFrame>
        <p:nvGraphicFramePr>
          <p:cNvPr id="4" name="Object 3"/>
          <p:cNvGraphicFramePr>
            <a:graphicFrameLocks noChangeAspect="1"/>
          </p:cNvGraphicFramePr>
          <p:nvPr/>
        </p:nvGraphicFramePr>
        <p:xfrm>
          <a:off x="2055813" y="2209800"/>
          <a:ext cx="8088979" cy="2589212"/>
        </p:xfrm>
        <a:graphic>
          <a:graphicData uri="http://schemas.openxmlformats.org/presentationml/2006/ole">
            <mc:AlternateContent xmlns:mc="http://schemas.openxmlformats.org/markup-compatibility/2006">
              <mc:Choice xmlns:v="urn:schemas-microsoft-com:vml" Requires="v">
                <p:oleObj spid="_x0000_s4100" name="Worksheet" r:id="rId3" imgW="9031457" imgH="2891339" progId="Excel.Sheet.12">
                  <p:embed/>
                </p:oleObj>
              </mc:Choice>
              <mc:Fallback>
                <p:oleObj name="Worksheet" r:id="rId3" imgW="9031457" imgH="2891339" progId="Excel.Sheet.12">
                  <p:embed/>
                  <p:pic>
                    <p:nvPicPr>
                      <p:cNvPr id="4" name="Object 3"/>
                      <p:cNvPicPr/>
                      <p:nvPr/>
                    </p:nvPicPr>
                    <p:blipFill>
                      <a:blip r:embed="rId4"/>
                      <a:stretch>
                        <a:fillRect/>
                      </a:stretch>
                    </p:blipFill>
                    <p:spPr>
                      <a:xfrm>
                        <a:off x="2055813" y="2209800"/>
                        <a:ext cx="8088979" cy="2589212"/>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UTILITY RATES</a:t>
            </a:r>
          </a:p>
        </p:txBody>
      </p:sp>
      <p:sp>
        <p:nvSpPr>
          <p:cNvPr id="3" name="Content Placeholder 2"/>
          <p:cNvSpPr>
            <a:spLocks noGrp="1"/>
          </p:cNvSpPr>
          <p:nvPr>
            <p:ph sz="quarter" idx="1"/>
          </p:nvPr>
        </p:nvSpPr>
        <p:spPr>
          <a:xfrm>
            <a:off x="1751012" y="1600200"/>
            <a:ext cx="8686800" cy="5105400"/>
          </a:xfrm>
        </p:spPr>
        <p:txBody>
          <a:bodyPr>
            <a:normAutofit/>
          </a:bodyPr>
          <a:lstStyle/>
          <a:p>
            <a:r>
              <a:rPr lang="en-US" dirty="0"/>
              <a:t>Budget includes Phase 1 of 5 year rate study effective July 1, 2026</a:t>
            </a:r>
          </a:p>
          <a:p>
            <a:pPr lvl="1"/>
            <a:r>
              <a:rPr lang="en-US" dirty="0"/>
              <a:t>An ordinance will be brought before council in the coming months</a:t>
            </a:r>
          </a:p>
          <a:p>
            <a:pPr lvl="1"/>
            <a:r>
              <a:rPr lang="en-US" dirty="0"/>
              <a:t>Inclining block rate structure</a:t>
            </a:r>
          </a:p>
          <a:p>
            <a:pPr lvl="1"/>
            <a:r>
              <a:rPr lang="en-US" dirty="0"/>
              <a:t>Capital improvement fees</a:t>
            </a:r>
          </a:p>
          <a:p>
            <a:pPr lvl="1"/>
            <a:r>
              <a:rPr lang="en-US" dirty="0"/>
              <a:t>Rate levels sufficient to sustain operations and maintenance</a:t>
            </a:r>
          </a:p>
          <a:p>
            <a:r>
              <a:rPr lang="en-US" dirty="0"/>
              <a:t>Comprehensive rate study</a:t>
            </a:r>
          </a:p>
          <a:p>
            <a:pPr lvl="1"/>
            <a:r>
              <a:rPr lang="en-US" dirty="0"/>
              <a:t>Rate study conducted in FY 2026 for FY 2027 – FY 2031</a:t>
            </a:r>
          </a:p>
          <a:p>
            <a:pPr lvl="1"/>
            <a:endParaRPr lang="en-US" dirty="0"/>
          </a:p>
          <a:p>
            <a:pPr lvl="1"/>
            <a:endParaRPr lang="en-US" dirty="0"/>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UTILITY RATE PLAN</a:t>
            </a:r>
          </a:p>
        </p:txBody>
      </p:sp>
      <p:graphicFrame>
        <p:nvGraphicFramePr>
          <p:cNvPr id="3" name="Object 2"/>
          <p:cNvGraphicFramePr>
            <a:graphicFrameLocks noChangeAspect="1"/>
          </p:cNvGraphicFramePr>
          <p:nvPr/>
        </p:nvGraphicFramePr>
        <p:xfrm>
          <a:off x="4189412" y="1676401"/>
          <a:ext cx="3581400" cy="4705883"/>
        </p:xfrm>
        <a:graphic>
          <a:graphicData uri="http://schemas.openxmlformats.org/presentationml/2006/ole">
            <mc:AlternateContent xmlns:mc="http://schemas.openxmlformats.org/markup-compatibility/2006">
              <mc:Choice xmlns:v="urn:schemas-microsoft-com:vml" Requires="v">
                <p:oleObj spid="_x0000_s5124" name="Worksheet" r:id="rId3" imgW="4429027" imgH="5819801" progId="Excel.Sheet.12">
                  <p:embed/>
                </p:oleObj>
              </mc:Choice>
              <mc:Fallback>
                <p:oleObj name="Worksheet" r:id="rId3" imgW="4429027" imgH="5819801" progId="Excel.Sheet.12">
                  <p:embed/>
                  <p:pic>
                    <p:nvPicPr>
                      <p:cNvPr id="3" name="Object 2"/>
                      <p:cNvPicPr/>
                      <p:nvPr/>
                    </p:nvPicPr>
                    <p:blipFill>
                      <a:blip r:embed="rId4"/>
                      <a:stretch>
                        <a:fillRect/>
                      </a:stretch>
                    </p:blipFill>
                    <p:spPr>
                      <a:xfrm>
                        <a:off x="4189412" y="1676401"/>
                        <a:ext cx="3581400" cy="4705883"/>
                      </a:xfrm>
                      <a:prstGeom prst="rect">
                        <a:avLst/>
                      </a:prstGeom>
                    </p:spPr>
                  </p:pic>
                </p:oleObj>
              </mc:Fallback>
            </mc:AlternateContent>
          </a:graphicData>
        </a:graphic>
      </p:graphicFrame>
    </p:spTree>
    <p:extLst>
      <p:ext uri="{BB962C8B-B14F-4D97-AF65-F5344CB8AC3E}">
        <p14:creationId xmlns:p14="http://schemas.microsoft.com/office/powerpoint/2010/main" val="169914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lstStyle/>
          <a:p>
            <a:r>
              <a:rPr lang="en-US" dirty="0"/>
              <a:t>PERSONNEL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PERSONNEL POSITIONS</a:t>
            </a:r>
          </a:p>
        </p:txBody>
      </p:sp>
      <p:sp>
        <p:nvSpPr>
          <p:cNvPr id="3" name="Content Placeholder 2"/>
          <p:cNvSpPr>
            <a:spLocks noGrp="1"/>
          </p:cNvSpPr>
          <p:nvPr>
            <p:ph sz="quarter" idx="1"/>
          </p:nvPr>
        </p:nvSpPr>
        <p:spPr>
          <a:xfrm>
            <a:off x="1979612" y="1775192"/>
            <a:ext cx="8229600" cy="4778009"/>
          </a:xfrm>
        </p:spPr>
        <p:txBody>
          <a:bodyPr>
            <a:normAutofit/>
          </a:bodyPr>
          <a:lstStyle/>
          <a:p>
            <a:r>
              <a:rPr lang="en-US" dirty="0"/>
              <a:t>Staffing Changes </a:t>
            </a:r>
          </a:p>
          <a:p>
            <a:pPr lvl="1"/>
            <a:r>
              <a:rPr lang="en-US" dirty="0"/>
              <a:t>No additions to be made in FY 2026-27 </a:t>
            </a:r>
          </a:p>
          <a:p>
            <a:pPr lvl="2"/>
            <a:r>
              <a:rPr lang="en-US" dirty="0"/>
              <a:t>Conversion of 1 Engineering position to a Drafting Tech</a:t>
            </a:r>
          </a:p>
          <a:p>
            <a:pPr lvl="2"/>
            <a:r>
              <a:rPr lang="en-US" dirty="0"/>
              <a:t>One vacant Fire position eliminated to provide funds for fire inspection services</a:t>
            </a:r>
          </a:p>
          <a:p>
            <a:pPr marL="685800" lvl="2" indent="0">
              <a:buNone/>
            </a:pPr>
            <a:endParaRPr lang="en-US" dirty="0"/>
          </a:p>
          <a:p>
            <a:pPr marL="365760" lvl="1" indent="0">
              <a:buNone/>
            </a:pPr>
            <a:r>
              <a:rPr lang="en-US"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1523153" y="1524001"/>
          <a:ext cx="9143260" cy="4612983"/>
        </p:xfrm>
        <a:graphic>
          <a:graphicData uri="http://schemas.openxmlformats.org/presentationml/2006/ole">
            <mc:AlternateContent xmlns:mc="http://schemas.openxmlformats.org/markup-compatibility/2006">
              <mc:Choice xmlns:v="urn:schemas-microsoft-com:vml" Requires="v">
                <p:oleObj spid="_x0000_s6150" name="Worksheet" r:id="rId3" imgW="5440680" imgH="2744970" progId="Excel.Sheet.12">
                  <p:embed/>
                </p:oleObj>
              </mc:Choice>
              <mc:Fallback>
                <p:oleObj name="Worksheet" r:id="rId3" imgW="5440680" imgH="2744970" progId="Excel.Sheet.12">
                  <p:embed/>
                  <p:pic>
                    <p:nvPicPr>
                      <p:cNvPr id="3" name="Object 2"/>
                      <p:cNvPicPr/>
                      <p:nvPr/>
                    </p:nvPicPr>
                    <p:blipFill>
                      <a:blip r:embed="rId4"/>
                      <a:stretch>
                        <a:fillRect/>
                      </a:stretch>
                    </p:blipFill>
                    <p:spPr>
                      <a:xfrm>
                        <a:off x="1523153" y="1524001"/>
                        <a:ext cx="9143260" cy="461298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US" dirty="0"/>
              <a:t>GENERAL EMPLOYEE PENSION STATUS</a:t>
            </a:r>
          </a:p>
        </p:txBody>
      </p:sp>
      <p:graphicFrame>
        <p:nvGraphicFramePr>
          <p:cNvPr id="6" name="Object 5"/>
          <p:cNvGraphicFramePr>
            <a:graphicFrameLocks noChangeAspect="1"/>
          </p:cNvGraphicFramePr>
          <p:nvPr/>
        </p:nvGraphicFramePr>
        <p:xfrm>
          <a:off x="2513012" y="3429000"/>
          <a:ext cx="2575338" cy="1676400"/>
        </p:xfrm>
        <a:graphic>
          <a:graphicData uri="http://schemas.openxmlformats.org/presentationml/2006/ole">
            <mc:AlternateContent xmlns:mc="http://schemas.openxmlformats.org/markup-compatibility/2006">
              <mc:Choice xmlns:v="urn:schemas-microsoft-com:vml" Requires="v">
                <p:oleObj spid="_x0000_s6151" name="Worksheet" r:id="rId5" imgW="3028798" imgH="1971559" progId="Excel.Sheet.12">
                  <p:embed/>
                </p:oleObj>
              </mc:Choice>
              <mc:Fallback>
                <p:oleObj name="Worksheet" r:id="rId5" imgW="3028798" imgH="1971559" progId="Excel.Sheet.12">
                  <p:embed/>
                  <p:pic>
                    <p:nvPicPr>
                      <p:cNvPr id="6" name="Object 5"/>
                      <p:cNvPicPr/>
                      <p:nvPr/>
                    </p:nvPicPr>
                    <p:blipFill>
                      <a:blip r:embed="rId6"/>
                      <a:stretch>
                        <a:fillRect/>
                      </a:stretch>
                    </p:blipFill>
                    <p:spPr>
                      <a:xfrm>
                        <a:off x="2513012" y="3429000"/>
                        <a:ext cx="2575338" cy="1676400"/>
                      </a:xfrm>
                      <a:prstGeom prst="rect">
                        <a:avLst/>
                      </a:prstGeom>
                      <a:solidFill>
                        <a:schemeClr val="accent1"/>
                      </a:solidFill>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ROLES SUMMARY</a:t>
            </a:r>
          </a:p>
        </p:txBody>
      </p:sp>
      <p:sp>
        <p:nvSpPr>
          <p:cNvPr id="3" name="Content Placeholder 2"/>
          <p:cNvSpPr>
            <a:spLocks noGrp="1"/>
          </p:cNvSpPr>
          <p:nvPr>
            <p:ph sz="quarter" idx="1"/>
          </p:nvPr>
        </p:nvSpPr>
        <p:spPr>
          <a:xfrm>
            <a:off x="2135060" y="1600200"/>
            <a:ext cx="8153400" cy="5029200"/>
          </a:xfrm>
        </p:spPr>
        <p:txBody>
          <a:bodyPr>
            <a:normAutofit fontScale="77500" lnSpcReduction="20000"/>
          </a:bodyPr>
          <a:lstStyle/>
          <a:p>
            <a:r>
              <a:rPr lang="en-US" dirty="0"/>
              <a:t>Accounting prepares:</a:t>
            </a:r>
          </a:p>
          <a:p>
            <a:pPr lvl="1"/>
            <a:r>
              <a:rPr lang="en-US" dirty="0"/>
              <a:t>Revenue estimates – current and next year</a:t>
            </a:r>
          </a:p>
          <a:p>
            <a:pPr lvl="1"/>
            <a:r>
              <a:rPr lang="en-US" dirty="0"/>
              <a:t>Expenditure estimate – current year</a:t>
            </a:r>
          </a:p>
          <a:p>
            <a:pPr lvl="1"/>
            <a:r>
              <a:rPr lang="en-US" dirty="0"/>
              <a:t>Forms for Directors to make budget requests</a:t>
            </a:r>
          </a:p>
          <a:p>
            <a:pPr lvl="1"/>
            <a:r>
              <a:rPr lang="en-US" dirty="0"/>
              <a:t>Draft and final budget documents</a:t>
            </a:r>
          </a:p>
          <a:p>
            <a:r>
              <a:rPr lang="en-US" dirty="0"/>
              <a:t>Directors</a:t>
            </a:r>
          </a:p>
          <a:p>
            <a:pPr lvl="1"/>
            <a:r>
              <a:rPr lang="en-US" dirty="0"/>
              <a:t>Prepare detailed budget requests</a:t>
            </a:r>
          </a:p>
          <a:p>
            <a:pPr lvl="1"/>
            <a:r>
              <a:rPr lang="en-US" dirty="0"/>
              <a:t>Prepare capital requests</a:t>
            </a:r>
          </a:p>
          <a:p>
            <a:r>
              <a:rPr lang="en-US" dirty="0"/>
              <a:t>Committees</a:t>
            </a:r>
          </a:p>
          <a:p>
            <a:pPr lvl="1"/>
            <a:r>
              <a:rPr lang="en-US" dirty="0"/>
              <a:t>Prioritize related projects</a:t>
            </a:r>
          </a:p>
          <a:p>
            <a:r>
              <a:rPr lang="en-US" dirty="0"/>
              <a:t>City Manager/CFO</a:t>
            </a:r>
          </a:p>
          <a:p>
            <a:pPr lvl="1"/>
            <a:r>
              <a:rPr lang="en-US" dirty="0"/>
              <a:t>Review requests, prioritize capital requests, make cuts</a:t>
            </a:r>
          </a:p>
          <a:p>
            <a:r>
              <a:rPr lang="en-US" dirty="0"/>
              <a:t>City Council</a:t>
            </a:r>
          </a:p>
          <a:p>
            <a:pPr lvl="1"/>
            <a:r>
              <a:rPr lang="en-US" dirty="0"/>
              <a:t>Review and approve budget</a:t>
            </a:r>
          </a:p>
          <a:p>
            <a:pPr lvl="1"/>
            <a:r>
              <a:rPr lang="en-US" dirty="0"/>
              <a:t>Hold public hearing to obtain input</a:t>
            </a:r>
          </a:p>
        </p:txBody>
      </p:sp>
    </p:spTree>
    <p:extLst>
      <p:ext uri="{BB962C8B-B14F-4D97-AF65-F5344CB8AC3E}">
        <p14:creationId xmlns:p14="http://schemas.microsoft.com/office/powerpoint/2010/main" val="429261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SALARIES AND BENEFITS</a:t>
            </a:r>
          </a:p>
        </p:txBody>
      </p:sp>
      <p:sp>
        <p:nvSpPr>
          <p:cNvPr id="3" name="Content Placeholder 2"/>
          <p:cNvSpPr>
            <a:spLocks noGrp="1"/>
          </p:cNvSpPr>
          <p:nvPr>
            <p:ph sz="quarter" idx="1"/>
          </p:nvPr>
        </p:nvSpPr>
        <p:spPr>
          <a:xfrm>
            <a:off x="1674812" y="1676402"/>
            <a:ext cx="8839200" cy="5029199"/>
          </a:xfrm>
        </p:spPr>
        <p:txBody>
          <a:bodyPr>
            <a:normAutofit fontScale="92500" lnSpcReduction="10000"/>
          </a:bodyPr>
          <a:lstStyle/>
          <a:p>
            <a:r>
              <a:rPr lang="en-US" dirty="0"/>
              <a:t>Compensation Increases</a:t>
            </a:r>
          </a:p>
          <a:p>
            <a:pPr lvl="1"/>
            <a:r>
              <a:rPr lang="en-US" dirty="0"/>
              <a:t>Included in this budget are the compensation increases 2.5% COLA and 2.5% Merit</a:t>
            </a:r>
          </a:p>
          <a:p>
            <a:pPr marL="365760" lvl="1" indent="0">
              <a:buNone/>
            </a:pPr>
            <a:endParaRPr lang="en-US" dirty="0"/>
          </a:p>
          <a:p>
            <a:r>
              <a:rPr lang="en-US" dirty="0"/>
              <a:t>Health Insurance – 10th year with UMR</a:t>
            </a:r>
          </a:p>
          <a:p>
            <a:pPr lvl="1"/>
            <a:r>
              <a:rPr lang="en-US" dirty="0"/>
              <a:t>FY 2027 consultant estimates a increase 10% increase across in stop loss and similar claims volume</a:t>
            </a:r>
          </a:p>
          <a:p>
            <a:pPr lvl="1"/>
            <a:r>
              <a:rPr lang="en-US" dirty="0"/>
              <a:t>City continues to instill measures to bring cost down</a:t>
            </a:r>
          </a:p>
          <a:p>
            <a:pPr lvl="1"/>
            <a:r>
              <a:rPr lang="en-US" dirty="0"/>
              <a:t>FY 2027 contributions decreased by $109K</a:t>
            </a:r>
          </a:p>
          <a:p>
            <a:r>
              <a:rPr lang="en-US" dirty="0"/>
              <a:t>Work Comp</a:t>
            </a:r>
          </a:p>
          <a:p>
            <a:pPr lvl="1"/>
            <a:r>
              <a:rPr lang="en-US" dirty="0"/>
              <a:t>FY 2027 contributions from departments increased by about $64k</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a:t>OTHER ITEMS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STABILIZATION RESERVE FUND</a:t>
            </a:r>
          </a:p>
        </p:txBody>
      </p:sp>
      <p:sp>
        <p:nvSpPr>
          <p:cNvPr id="3" name="Content Placeholder 2"/>
          <p:cNvSpPr>
            <a:spLocks noGrp="1"/>
          </p:cNvSpPr>
          <p:nvPr>
            <p:ph sz="quarter" idx="1"/>
          </p:nvPr>
        </p:nvSpPr>
        <p:spPr>
          <a:xfrm>
            <a:off x="1522412" y="1600201"/>
            <a:ext cx="8686800" cy="1543049"/>
          </a:xfrm>
        </p:spPr>
        <p:txBody>
          <a:bodyPr>
            <a:normAutofit fontScale="92500" lnSpcReduction="20000"/>
          </a:bodyPr>
          <a:lstStyle/>
          <a:p>
            <a:r>
              <a:rPr lang="en-US" dirty="0"/>
              <a:t>Stabilization Reserve – established by ordinance of Council</a:t>
            </a:r>
          </a:p>
          <a:p>
            <a:pPr lvl="1"/>
            <a:r>
              <a:rPr lang="en-US" dirty="0"/>
              <a:t>Requires minimum 2% annual contribution from General, Wastewater, Water, and Sanitation</a:t>
            </a:r>
          </a:p>
          <a:p>
            <a:pPr lvl="1"/>
            <a:r>
              <a:rPr lang="en-US" dirty="0"/>
              <a:t>Requires a minimum balance of 16% and maximum of 35%</a:t>
            </a:r>
          </a:p>
          <a:p>
            <a:pPr lvl="2"/>
            <a:endParaRPr lang="en-US" dirty="0"/>
          </a:p>
        </p:txBody>
      </p:sp>
      <p:sp>
        <p:nvSpPr>
          <p:cNvPr id="5" name="TextBox 4"/>
          <p:cNvSpPr txBox="1"/>
          <p:nvPr/>
        </p:nvSpPr>
        <p:spPr>
          <a:xfrm>
            <a:off x="1827212" y="4876801"/>
            <a:ext cx="8503920" cy="1692771"/>
          </a:xfrm>
          <a:prstGeom prst="rect">
            <a:avLst/>
          </a:prstGeom>
          <a:solidFill>
            <a:schemeClr val="accent5">
              <a:lumMod val="40000"/>
              <a:lumOff val="60000"/>
              <a:alpha val="50000"/>
            </a:schemeClr>
          </a:solidFill>
          <a:ln>
            <a:solidFill>
              <a:schemeClr val="tx1">
                <a:lumMod val="75000"/>
                <a:lumOff val="25000"/>
              </a:schemeClr>
            </a:solidFill>
          </a:ln>
        </p:spPr>
        <p:txBody>
          <a:bodyPr wrap="square" rtlCol="0">
            <a:spAutoFit/>
          </a:bodyPr>
          <a:lstStyle/>
          <a:p>
            <a:pPr marL="457200" indent="-457200" defTabSz="914400">
              <a:tabLst>
                <a:tab pos="233363" algn="l"/>
                <a:tab pos="457200" algn="l"/>
              </a:tabLst>
            </a:pPr>
            <a:r>
              <a:rPr lang="en-US" sz="1300" b="1" dirty="0">
                <a:solidFill>
                  <a:prstClr val="black"/>
                </a:solidFill>
                <a:latin typeface="Tw Cen MT"/>
              </a:rPr>
              <a:t>Excerpt from Stabilization Reserve Ordinance:</a:t>
            </a:r>
          </a:p>
          <a:p>
            <a:pPr marL="233363" indent="-233363" defTabSz="914400">
              <a:tabLst>
                <a:tab pos="233363" algn="l"/>
              </a:tabLst>
            </a:pPr>
            <a:r>
              <a:rPr lang="en-US" sz="1300" dirty="0">
                <a:solidFill>
                  <a:prstClr val="black"/>
                </a:solidFill>
                <a:latin typeface="Tw Cen MT"/>
              </a:rPr>
              <a:t>	Amounts held in the Stabilization Reserve Fund that are below the minimum threshold may be expended only under specific limited circumstances. </a:t>
            </a:r>
          </a:p>
          <a:p>
            <a:pPr marL="457200" indent="-457200" defTabSz="914400">
              <a:tabLst>
                <a:tab pos="233363" algn="l"/>
                <a:tab pos="457200" algn="l"/>
              </a:tabLst>
            </a:pPr>
            <a:r>
              <a:rPr lang="en-US" sz="1300" dirty="0">
                <a:solidFill>
                  <a:prstClr val="black"/>
                </a:solidFill>
                <a:latin typeface="Tw Cen MT"/>
              </a:rPr>
              <a:t>	</a:t>
            </a:r>
            <a:r>
              <a:rPr lang="en-US" sz="1300" dirty="0" err="1">
                <a:solidFill>
                  <a:prstClr val="black"/>
                </a:solidFill>
                <a:latin typeface="Tw Cen MT"/>
              </a:rPr>
              <a:t>i</a:t>
            </a:r>
            <a:r>
              <a:rPr lang="en-US" sz="1300" dirty="0">
                <a:solidFill>
                  <a:prstClr val="black"/>
                </a:solidFill>
                <a:latin typeface="Tw Cen MT"/>
              </a:rPr>
              <a:t>.	Expenditures for emergency situations for life, health, or public safety issues for which no existing appropriation exists;</a:t>
            </a:r>
          </a:p>
          <a:p>
            <a:pPr marL="457200" indent="-457200" defTabSz="914400">
              <a:tabLst>
                <a:tab pos="233363" algn="l"/>
                <a:tab pos="457200" algn="l"/>
              </a:tabLst>
            </a:pPr>
            <a:r>
              <a:rPr lang="en-US" sz="1300" dirty="0">
                <a:solidFill>
                  <a:prstClr val="black"/>
                </a:solidFill>
                <a:latin typeface="Tw Cen MT"/>
              </a:rPr>
              <a:t>	ii.	Situations where a significant revenue decline arises that could not have reasonably been foreseen, and for which new revenue is not available and transfers of existing appropriations are not considered feasible or appropriate in maintaining existing service levels;</a:t>
            </a:r>
          </a:p>
          <a:p>
            <a:pPr marL="457200" indent="-457200" defTabSz="914400">
              <a:tabLst>
                <a:tab pos="233363" algn="l"/>
                <a:tab pos="457200" algn="l"/>
              </a:tabLst>
            </a:pPr>
            <a:r>
              <a:rPr lang="en-US" sz="1300" dirty="0">
                <a:solidFill>
                  <a:prstClr val="black"/>
                </a:solidFill>
                <a:latin typeface="Tw Cen MT"/>
              </a:rPr>
              <a:t>	iii.	Correcting the results of an inaccurate estimate, accounting error, or budgeting error.</a:t>
            </a:r>
          </a:p>
        </p:txBody>
      </p:sp>
      <p:graphicFrame>
        <p:nvGraphicFramePr>
          <p:cNvPr id="6" name="Object 5"/>
          <p:cNvGraphicFramePr>
            <a:graphicFrameLocks noChangeAspect="1"/>
          </p:cNvGraphicFramePr>
          <p:nvPr/>
        </p:nvGraphicFramePr>
        <p:xfrm>
          <a:off x="1838642" y="3143249"/>
          <a:ext cx="8492490" cy="1613202"/>
        </p:xfrm>
        <a:graphic>
          <a:graphicData uri="http://schemas.openxmlformats.org/presentationml/2006/ole">
            <mc:AlternateContent xmlns:mc="http://schemas.openxmlformats.org/markup-compatibility/2006">
              <mc:Choice xmlns:v="urn:schemas-microsoft-com:vml" Requires="v">
                <p:oleObj spid="_x0000_s7172" name="Worksheet" r:id="rId3" imgW="8724799" imgH="1657389" progId="Excel.Sheet.12">
                  <p:embed/>
                </p:oleObj>
              </mc:Choice>
              <mc:Fallback>
                <p:oleObj name="Worksheet" r:id="rId3" imgW="8724799" imgH="1657389" progId="Excel.Sheet.12">
                  <p:embed/>
                  <p:pic>
                    <p:nvPicPr>
                      <p:cNvPr id="6" name="Object 5"/>
                      <p:cNvPicPr/>
                      <p:nvPr/>
                    </p:nvPicPr>
                    <p:blipFill>
                      <a:blip r:embed="rId4"/>
                      <a:stretch>
                        <a:fillRect/>
                      </a:stretch>
                    </p:blipFill>
                    <p:spPr>
                      <a:xfrm>
                        <a:off x="1838642" y="3143249"/>
                        <a:ext cx="8492490" cy="1613202"/>
                      </a:xfrm>
                      <a:prstGeom prst="rect">
                        <a:avLst/>
                      </a:prstGeom>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CAPITAL RESERVE FUND</a:t>
            </a:r>
          </a:p>
        </p:txBody>
      </p:sp>
      <p:sp>
        <p:nvSpPr>
          <p:cNvPr id="3" name="Content Placeholder 2"/>
          <p:cNvSpPr>
            <a:spLocks noGrp="1"/>
          </p:cNvSpPr>
          <p:nvPr>
            <p:ph sz="quarter" idx="1"/>
          </p:nvPr>
        </p:nvSpPr>
        <p:spPr>
          <a:xfrm>
            <a:off x="2135060" y="1600200"/>
            <a:ext cx="8153400" cy="4953000"/>
          </a:xfrm>
        </p:spPr>
        <p:txBody>
          <a:bodyPr>
            <a:normAutofit/>
          </a:bodyPr>
          <a:lstStyle/>
          <a:p>
            <a:r>
              <a:rPr lang="en-US" dirty="0"/>
              <a:t>Capital Reserve Fund established by ordinance</a:t>
            </a:r>
          </a:p>
          <a:p>
            <a:pPr lvl="1"/>
            <a:r>
              <a:rPr lang="en-US" dirty="0"/>
              <a:t>Ordinance requires 5 year capital plans for Water, Wastewater, and Sanitation</a:t>
            </a:r>
          </a:p>
          <a:p>
            <a:pPr lvl="1"/>
            <a:r>
              <a:rPr lang="en-US" dirty="0"/>
              <a:t>Transfers sufficient to cover these annualized capital expenses are typically made from the operating funds</a:t>
            </a:r>
          </a:p>
          <a:p>
            <a:pPr lvl="1"/>
            <a:r>
              <a:rPr lang="en-US" dirty="0"/>
              <a:t>New utility rates provide sufficient cash to make necessary transfers</a:t>
            </a:r>
          </a:p>
          <a:p>
            <a:pPr lvl="2"/>
            <a:r>
              <a:rPr lang="en-US" dirty="0"/>
              <a:t>Debt is needed and shown for </a:t>
            </a:r>
            <a:r>
              <a:rPr lang="en-US"/>
              <a:t>wastewater plant </a:t>
            </a:r>
            <a:r>
              <a:rPr lang="en-US" dirty="0"/>
              <a:t>and AMI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WASTEWATER CAPITAL PLANS</a:t>
            </a:r>
          </a:p>
        </p:txBody>
      </p:sp>
      <p:graphicFrame>
        <p:nvGraphicFramePr>
          <p:cNvPr id="3" name="Object 2"/>
          <p:cNvGraphicFramePr>
            <a:graphicFrameLocks noChangeAspect="1"/>
          </p:cNvGraphicFramePr>
          <p:nvPr/>
        </p:nvGraphicFramePr>
        <p:xfrm>
          <a:off x="2665413" y="1905000"/>
          <a:ext cx="6867525" cy="2819400"/>
        </p:xfrm>
        <a:graphic>
          <a:graphicData uri="http://schemas.openxmlformats.org/presentationml/2006/ole">
            <mc:AlternateContent xmlns:mc="http://schemas.openxmlformats.org/markup-compatibility/2006">
              <mc:Choice xmlns:v="urn:schemas-microsoft-com:vml" Requires="v">
                <p:oleObj spid="_x0000_s8196" name="Worksheet" r:id="rId3" imgW="6867543" imgH="2819542" progId="Excel.Sheet.12">
                  <p:embed/>
                </p:oleObj>
              </mc:Choice>
              <mc:Fallback>
                <p:oleObj name="Worksheet" r:id="rId3" imgW="6867543" imgH="2819542" progId="Excel.Sheet.12">
                  <p:embed/>
                  <p:pic>
                    <p:nvPicPr>
                      <p:cNvPr id="3" name="Object 2"/>
                      <p:cNvPicPr/>
                      <p:nvPr/>
                    </p:nvPicPr>
                    <p:blipFill>
                      <a:blip r:embed="rId4"/>
                      <a:stretch>
                        <a:fillRect/>
                      </a:stretch>
                    </p:blipFill>
                    <p:spPr>
                      <a:xfrm>
                        <a:off x="2665413" y="1905000"/>
                        <a:ext cx="6867525" cy="2819400"/>
                      </a:xfrm>
                      <a:prstGeom prst="rect">
                        <a:avLst/>
                      </a:prstGeom>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CAPITAL PLANS</a:t>
            </a:r>
          </a:p>
        </p:txBody>
      </p:sp>
      <p:graphicFrame>
        <p:nvGraphicFramePr>
          <p:cNvPr id="4" name="Object 3"/>
          <p:cNvGraphicFramePr>
            <a:graphicFrameLocks noChangeAspect="1"/>
          </p:cNvGraphicFramePr>
          <p:nvPr/>
        </p:nvGraphicFramePr>
        <p:xfrm>
          <a:off x="2741613" y="1828801"/>
          <a:ext cx="6657975" cy="2809875"/>
        </p:xfrm>
        <a:graphic>
          <a:graphicData uri="http://schemas.openxmlformats.org/presentationml/2006/ole">
            <mc:AlternateContent xmlns:mc="http://schemas.openxmlformats.org/markup-compatibility/2006">
              <mc:Choice xmlns:v="urn:schemas-microsoft-com:vml" Requires="v">
                <p:oleObj spid="_x0000_s9220" name="Worksheet" r:id="rId3" imgW="6657942" imgH="2809811" progId="Excel.Sheet.12">
                  <p:embed/>
                </p:oleObj>
              </mc:Choice>
              <mc:Fallback>
                <p:oleObj name="Worksheet" r:id="rId3" imgW="6657942" imgH="2809811" progId="Excel.Sheet.12">
                  <p:embed/>
                  <p:pic>
                    <p:nvPicPr>
                      <p:cNvPr id="4" name="Object 3"/>
                      <p:cNvPicPr/>
                      <p:nvPr/>
                    </p:nvPicPr>
                    <p:blipFill>
                      <a:blip r:embed="rId4"/>
                      <a:stretch>
                        <a:fillRect/>
                      </a:stretch>
                    </p:blipFill>
                    <p:spPr>
                      <a:xfrm>
                        <a:off x="2741613" y="1828801"/>
                        <a:ext cx="6657975" cy="2809875"/>
                      </a:xfrm>
                      <a:prstGeom prst="rect">
                        <a:avLst/>
                      </a:prstGeom>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SANITATION CAPITAL PLANS</a:t>
            </a:r>
          </a:p>
        </p:txBody>
      </p:sp>
      <p:graphicFrame>
        <p:nvGraphicFramePr>
          <p:cNvPr id="4" name="Object 3"/>
          <p:cNvGraphicFramePr>
            <a:graphicFrameLocks noChangeAspect="1"/>
          </p:cNvGraphicFramePr>
          <p:nvPr/>
        </p:nvGraphicFramePr>
        <p:xfrm>
          <a:off x="2817813" y="1828800"/>
          <a:ext cx="6543675" cy="2552700"/>
        </p:xfrm>
        <a:graphic>
          <a:graphicData uri="http://schemas.openxmlformats.org/presentationml/2006/ole">
            <mc:AlternateContent xmlns:mc="http://schemas.openxmlformats.org/markup-compatibility/2006">
              <mc:Choice xmlns:v="urn:schemas-microsoft-com:vml" Requires="v">
                <p:oleObj spid="_x0000_s10244" name="Worksheet" r:id="rId3" imgW="6543773" imgH="2552636" progId="Excel.Sheet.12">
                  <p:embed/>
                </p:oleObj>
              </mc:Choice>
              <mc:Fallback>
                <p:oleObj name="Worksheet" r:id="rId3" imgW="6543773" imgH="2552636" progId="Excel.Sheet.12">
                  <p:embed/>
                  <p:pic>
                    <p:nvPicPr>
                      <p:cNvPr id="4" name="Object 3"/>
                      <p:cNvPicPr/>
                      <p:nvPr/>
                    </p:nvPicPr>
                    <p:blipFill>
                      <a:blip r:embed="rId4"/>
                      <a:stretch>
                        <a:fillRect/>
                      </a:stretch>
                    </p:blipFill>
                    <p:spPr>
                      <a:xfrm>
                        <a:off x="2817813" y="1828800"/>
                        <a:ext cx="6543675" cy="2552700"/>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64118DB0-1E90-460D-B197-5CB488B17929" descr="4A7FF749-B4EB-4F02-A950-8745AA675A93">
            <a:extLst>
              <a:ext uri="{FF2B5EF4-FFF2-40B4-BE49-F238E27FC236}">
                <a16:creationId xmlns:a16="http://schemas.microsoft.com/office/drawing/2014/main" id="{16E44F1A-8C3D-4686-B0DC-E28AAAF96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612" y="1752600"/>
            <a:ext cx="7830369"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06927CB0-1B82-48E9-AF32-6208ED26F89A}"/>
              </a:ext>
            </a:extLst>
          </p:cNvPr>
          <p:cNvSpPr>
            <a:spLocks noGrp="1"/>
          </p:cNvSpPr>
          <p:nvPr>
            <p:ph type="title"/>
          </p:nvPr>
        </p:nvSpPr>
        <p:spPr>
          <a:xfrm>
            <a:off x="1" y="228600"/>
            <a:ext cx="12188824" cy="1371600"/>
          </a:xfrm>
        </p:spPr>
        <p:txBody>
          <a:bodyPr>
            <a:noAutofit/>
          </a:bodyPr>
          <a:lstStyle/>
          <a:p>
            <a:r>
              <a:rPr lang="en-US" sz="7200" b="1" dirty="0">
                <a:solidFill>
                  <a:srgbClr val="053FB3"/>
                </a:solidFill>
              </a:rPr>
              <a:t>FY26-27 Capital BUDGET</a:t>
            </a:r>
          </a:p>
        </p:txBody>
      </p:sp>
      <p:sp>
        <p:nvSpPr>
          <p:cNvPr id="6" name="Title 1">
            <a:extLst>
              <a:ext uri="{FF2B5EF4-FFF2-40B4-BE49-F238E27FC236}">
                <a16:creationId xmlns:a16="http://schemas.microsoft.com/office/drawing/2014/main" id="{412DD859-0C76-4FE7-889B-480994459D26}"/>
              </a:ext>
            </a:extLst>
          </p:cNvPr>
          <p:cNvSpPr txBox="1">
            <a:spLocks/>
          </p:cNvSpPr>
          <p:nvPr/>
        </p:nvSpPr>
        <p:spPr>
          <a:xfrm>
            <a:off x="531812" y="1905000"/>
            <a:ext cx="5103812" cy="1905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000" dirty="0">
              <a:solidFill>
                <a:srgbClr val="053FB3"/>
              </a:solidFill>
              <a:latin typeface="+mn-lt"/>
            </a:endParaRPr>
          </a:p>
        </p:txBody>
      </p:sp>
      <p:sp>
        <p:nvSpPr>
          <p:cNvPr id="7" name="Title 1">
            <a:extLst>
              <a:ext uri="{FF2B5EF4-FFF2-40B4-BE49-F238E27FC236}">
                <a16:creationId xmlns:a16="http://schemas.microsoft.com/office/drawing/2014/main" id="{6BDF7F8E-8808-407F-B028-2B0139A74298}"/>
              </a:ext>
            </a:extLst>
          </p:cNvPr>
          <p:cNvSpPr txBox="1">
            <a:spLocks/>
          </p:cNvSpPr>
          <p:nvPr/>
        </p:nvSpPr>
        <p:spPr>
          <a:xfrm>
            <a:off x="878423" y="1600200"/>
            <a:ext cx="5315796" cy="1905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53FB3"/>
                </a:solidFill>
                <a:latin typeface="+mn-lt"/>
              </a:rPr>
              <a:t>Workshop Presentation</a:t>
            </a:r>
          </a:p>
          <a:p>
            <a:pPr algn="l"/>
            <a:r>
              <a:rPr lang="en-US" sz="3200" b="1" dirty="0">
                <a:solidFill>
                  <a:srgbClr val="053FB3"/>
                </a:solidFill>
                <a:latin typeface="+mn-lt"/>
              </a:rPr>
              <a:t>Staff Recommendations</a:t>
            </a:r>
          </a:p>
          <a:p>
            <a:pPr algn="l"/>
            <a:r>
              <a:rPr lang="en-US" sz="3200" b="1" dirty="0">
                <a:solidFill>
                  <a:srgbClr val="053FB3"/>
                </a:solidFill>
                <a:latin typeface="+mn-lt"/>
              </a:rPr>
              <a:t>4.21.2026</a:t>
            </a:r>
          </a:p>
        </p:txBody>
      </p:sp>
    </p:spTree>
    <p:extLst>
      <p:ext uri="{BB962C8B-B14F-4D97-AF65-F5344CB8AC3E}">
        <p14:creationId xmlns:p14="http://schemas.microsoft.com/office/powerpoint/2010/main" val="235860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IP Projects 1999-2007.jpg">
            <a:extLst>
              <a:ext uri="{FF2B5EF4-FFF2-40B4-BE49-F238E27FC236}">
                <a16:creationId xmlns:a16="http://schemas.microsoft.com/office/drawing/2014/main" id="{C863B852-2FC3-451E-B34B-5E8C1CF37DD9}"/>
              </a:ext>
            </a:extLst>
          </p:cNvPr>
          <p:cNvPicPr>
            <a:picLocks noChangeAspect="1"/>
          </p:cNvPicPr>
          <p:nvPr/>
        </p:nvPicPr>
        <p:blipFill>
          <a:blip r:embed="rId2" cstate="print"/>
          <a:srcRect l="2778" t="4444" r="1919" b="3333"/>
          <a:stretch>
            <a:fillRect/>
          </a:stretch>
        </p:blipFill>
        <p:spPr>
          <a:xfrm>
            <a:off x="1508641" y="-17253"/>
            <a:ext cx="9171542" cy="6858000"/>
          </a:xfrm>
          <a:prstGeom prst="rect">
            <a:avLst/>
          </a:prstGeom>
        </p:spPr>
      </p:pic>
      <p:sp>
        <p:nvSpPr>
          <p:cNvPr id="8" name="TextBox 7">
            <a:extLst>
              <a:ext uri="{FF2B5EF4-FFF2-40B4-BE49-F238E27FC236}">
                <a16:creationId xmlns:a16="http://schemas.microsoft.com/office/drawing/2014/main" id="{1DB045BB-ED3D-459D-AC7D-01BA6CC6D98E}"/>
              </a:ext>
            </a:extLst>
          </p:cNvPr>
          <p:cNvSpPr txBox="1"/>
          <p:nvPr/>
        </p:nvSpPr>
        <p:spPr>
          <a:xfrm>
            <a:off x="1600200" y="5408250"/>
            <a:ext cx="2257425" cy="1384995"/>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1400" u="sng" dirty="0">
                <a:solidFill>
                  <a:srgbClr val="000000"/>
                </a:solidFill>
                <a:latin typeface="Trebuchet MS" pitchFamily="34" charset="0"/>
              </a:rPr>
              <a:t>2008-Present</a:t>
            </a:r>
          </a:p>
          <a:p>
            <a:pPr algn="ctr">
              <a:defRPr/>
            </a:pPr>
            <a:r>
              <a:rPr lang="en-US" sz="1400" dirty="0">
                <a:solidFill>
                  <a:srgbClr val="000000"/>
                </a:solidFill>
                <a:latin typeface="Trebuchet MS" pitchFamily="34" charset="0"/>
              </a:rPr>
              <a:t>STREET – 42.7%</a:t>
            </a:r>
          </a:p>
          <a:p>
            <a:pPr algn="ctr">
              <a:defRPr/>
            </a:pPr>
            <a:r>
              <a:rPr lang="en-US" sz="1400" dirty="0">
                <a:solidFill>
                  <a:srgbClr val="000000"/>
                </a:solidFill>
                <a:latin typeface="Trebuchet MS" pitchFamily="34" charset="0"/>
              </a:rPr>
              <a:t>PARK – 19.3%</a:t>
            </a:r>
          </a:p>
          <a:p>
            <a:pPr algn="ctr">
              <a:defRPr/>
            </a:pPr>
            <a:r>
              <a:rPr lang="en-US" sz="1400" dirty="0">
                <a:solidFill>
                  <a:srgbClr val="000000"/>
                </a:solidFill>
                <a:latin typeface="Trebuchet MS" pitchFamily="34" charset="0"/>
              </a:rPr>
              <a:t>FACILITIES/EQUIP – 31.2%</a:t>
            </a:r>
          </a:p>
          <a:p>
            <a:pPr algn="ctr">
              <a:defRPr/>
            </a:pPr>
            <a:r>
              <a:rPr lang="en-US" sz="1400" dirty="0">
                <a:solidFill>
                  <a:srgbClr val="000000"/>
                </a:solidFill>
                <a:latin typeface="Trebuchet MS" pitchFamily="34" charset="0"/>
              </a:rPr>
              <a:t>DRAINAGE – 4.9%</a:t>
            </a:r>
          </a:p>
          <a:p>
            <a:pPr algn="ctr">
              <a:defRPr/>
            </a:pPr>
            <a:r>
              <a:rPr lang="en-US" sz="1400" dirty="0">
                <a:solidFill>
                  <a:srgbClr val="000000"/>
                </a:solidFill>
                <a:latin typeface="Trebuchet MS" pitchFamily="34" charset="0"/>
              </a:rPr>
              <a:t>Downtown – 1.9%</a:t>
            </a:r>
          </a:p>
        </p:txBody>
      </p:sp>
      <p:sp>
        <p:nvSpPr>
          <p:cNvPr id="10" name="TextBox 9">
            <a:extLst>
              <a:ext uri="{FF2B5EF4-FFF2-40B4-BE49-F238E27FC236}">
                <a16:creationId xmlns:a16="http://schemas.microsoft.com/office/drawing/2014/main" id="{F31A6B9C-A358-46B0-B0C6-4266F6CCD190}"/>
              </a:ext>
            </a:extLst>
          </p:cNvPr>
          <p:cNvSpPr txBox="1"/>
          <p:nvPr/>
        </p:nvSpPr>
        <p:spPr>
          <a:xfrm>
            <a:off x="12801600" y="3582109"/>
            <a:ext cx="2743200"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400" dirty="0">
                <a:solidFill>
                  <a:srgbClr val="FF0000"/>
                </a:solidFill>
                <a:latin typeface="Trebuchet MS" pitchFamily="34" charset="0"/>
              </a:rPr>
              <a:t>1999-Present</a:t>
            </a:r>
          </a:p>
          <a:p>
            <a:pPr algn="ctr">
              <a:defRPr/>
            </a:pPr>
            <a:r>
              <a:rPr lang="en-US" sz="1400" dirty="0">
                <a:solidFill>
                  <a:srgbClr val="FF0000"/>
                </a:solidFill>
                <a:latin typeface="Trebuchet MS" pitchFamily="34" charset="0"/>
              </a:rPr>
              <a:t>STREET – 51.045MM</a:t>
            </a:r>
          </a:p>
          <a:p>
            <a:pPr algn="ctr">
              <a:defRPr/>
            </a:pPr>
            <a:r>
              <a:rPr lang="en-US" sz="1400" dirty="0">
                <a:solidFill>
                  <a:srgbClr val="000000"/>
                </a:solidFill>
                <a:latin typeface="Trebuchet MS" pitchFamily="34" charset="0"/>
              </a:rPr>
              <a:t>FACILITIES/EQUIP – 22.910MM</a:t>
            </a:r>
          </a:p>
          <a:p>
            <a:pPr algn="ctr">
              <a:defRPr/>
            </a:pPr>
            <a:r>
              <a:rPr lang="en-US" sz="1400" dirty="0">
                <a:solidFill>
                  <a:srgbClr val="000000"/>
                </a:solidFill>
                <a:latin typeface="Trebuchet MS" pitchFamily="34" charset="0"/>
              </a:rPr>
              <a:t>SANITARY SEWER – 8.55MM</a:t>
            </a:r>
          </a:p>
          <a:p>
            <a:pPr algn="ctr">
              <a:defRPr/>
            </a:pPr>
            <a:r>
              <a:rPr lang="en-US" sz="1400" dirty="0">
                <a:solidFill>
                  <a:srgbClr val="FF0000"/>
                </a:solidFill>
                <a:latin typeface="Trebuchet MS" pitchFamily="34" charset="0"/>
              </a:rPr>
              <a:t>DRAINAGE – 8.36MM</a:t>
            </a:r>
          </a:p>
          <a:p>
            <a:pPr algn="ctr">
              <a:defRPr/>
            </a:pPr>
            <a:r>
              <a:rPr lang="en-US" sz="1400" dirty="0">
                <a:solidFill>
                  <a:srgbClr val="000000"/>
                </a:solidFill>
                <a:latin typeface="Trebuchet MS" pitchFamily="34" charset="0"/>
              </a:rPr>
              <a:t>PARK – 13.353MM</a:t>
            </a:r>
          </a:p>
          <a:p>
            <a:pPr algn="ctr">
              <a:defRPr/>
            </a:pPr>
            <a:r>
              <a:rPr lang="en-US" sz="1400" dirty="0">
                <a:solidFill>
                  <a:srgbClr val="000000"/>
                </a:solidFill>
                <a:latin typeface="Trebuchet MS" pitchFamily="34" charset="0"/>
              </a:rPr>
              <a:t>WATER - .57MM</a:t>
            </a:r>
          </a:p>
          <a:p>
            <a:pPr algn="ctr">
              <a:defRPr/>
            </a:pPr>
            <a:r>
              <a:rPr lang="en-US" sz="1400" dirty="0">
                <a:solidFill>
                  <a:srgbClr val="000000"/>
                </a:solidFill>
                <a:latin typeface="Trebuchet MS" pitchFamily="34" charset="0"/>
              </a:rPr>
              <a:t>This is for funding up to year 5 of 2020 Sales Tax Ext and 2023 Issuance of 2020 GO Bond</a:t>
            </a:r>
          </a:p>
        </p:txBody>
      </p:sp>
      <p:sp>
        <p:nvSpPr>
          <p:cNvPr id="11" name="TextBox 10">
            <a:extLst>
              <a:ext uri="{FF2B5EF4-FFF2-40B4-BE49-F238E27FC236}">
                <a16:creationId xmlns:a16="http://schemas.microsoft.com/office/drawing/2014/main" id="{D95A9C6D-31F4-4069-A645-2B923F556691}"/>
              </a:ext>
            </a:extLst>
          </p:cNvPr>
          <p:cNvSpPr txBox="1"/>
          <p:nvPr/>
        </p:nvSpPr>
        <p:spPr>
          <a:xfrm>
            <a:off x="12801600" y="319990"/>
            <a:ext cx="2743200" cy="24622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400" dirty="0">
                <a:solidFill>
                  <a:srgbClr val="FF0000"/>
                </a:solidFill>
                <a:latin typeface="Trebuchet MS" pitchFamily="34" charset="0"/>
              </a:rPr>
              <a:t>2008-Present</a:t>
            </a:r>
          </a:p>
          <a:p>
            <a:pPr algn="ctr">
              <a:defRPr/>
            </a:pPr>
            <a:r>
              <a:rPr lang="en-US" sz="1400" dirty="0">
                <a:solidFill>
                  <a:srgbClr val="FF0000"/>
                </a:solidFill>
                <a:latin typeface="Trebuchet MS" pitchFamily="34" charset="0"/>
              </a:rPr>
              <a:t>STREET – 38.21MM</a:t>
            </a:r>
          </a:p>
          <a:p>
            <a:pPr algn="ctr">
              <a:defRPr/>
            </a:pPr>
            <a:r>
              <a:rPr lang="en-US" sz="1400" dirty="0">
                <a:solidFill>
                  <a:srgbClr val="000000"/>
                </a:solidFill>
                <a:latin typeface="Trebuchet MS" pitchFamily="34" charset="0"/>
              </a:rPr>
              <a:t>FACILITIES/EQUIP – 27.983MM</a:t>
            </a:r>
          </a:p>
          <a:p>
            <a:pPr algn="ctr">
              <a:defRPr/>
            </a:pPr>
            <a:r>
              <a:rPr lang="en-US" sz="1400" dirty="0">
                <a:solidFill>
                  <a:srgbClr val="000000"/>
                </a:solidFill>
                <a:latin typeface="Trebuchet MS" pitchFamily="34" charset="0"/>
              </a:rPr>
              <a:t>SANITARY SEWER – 0MM</a:t>
            </a:r>
          </a:p>
          <a:p>
            <a:pPr algn="ctr">
              <a:defRPr/>
            </a:pPr>
            <a:r>
              <a:rPr lang="en-US" sz="1400" dirty="0">
                <a:solidFill>
                  <a:srgbClr val="FF0000"/>
                </a:solidFill>
                <a:latin typeface="Trebuchet MS" pitchFamily="34" charset="0"/>
              </a:rPr>
              <a:t>DRAINAGE – 4.425MM</a:t>
            </a:r>
          </a:p>
          <a:p>
            <a:pPr algn="ctr">
              <a:defRPr/>
            </a:pPr>
            <a:r>
              <a:rPr lang="en-US" sz="1400" dirty="0">
                <a:solidFill>
                  <a:srgbClr val="000000"/>
                </a:solidFill>
                <a:latin typeface="Trebuchet MS" pitchFamily="34" charset="0"/>
              </a:rPr>
              <a:t>PARK – 17.297MM</a:t>
            </a:r>
          </a:p>
          <a:p>
            <a:pPr algn="ctr">
              <a:defRPr/>
            </a:pPr>
            <a:r>
              <a:rPr lang="en-US" sz="1400" dirty="0">
                <a:solidFill>
                  <a:srgbClr val="000000"/>
                </a:solidFill>
                <a:latin typeface="Trebuchet MS" pitchFamily="34" charset="0"/>
              </a:rPr>
              <a:t>WATER - 0MM</a:t>
            </a:r>
          </a:p>
          <a:p>
            <a:pPr algn="ctr">
              <a:defRPr/>
            </a:pPr>
            <a:r>
              <a:rPr lang="en-US" sz="1400" dirty="0">
                <a:solidFill>
                  <a:srgbClr val="000000"/>
                </a:solidFill>
                <a:latin typeface="Trebuchet MS" pitchFamily="34" charset="0"/>
              </a:rPr>
              <a:t>DOWNTOWN – 1.700MM</a:t>
            </a:r>
          </a:p>
          <a:p>
            <a:pPr algn="ctr">
              <a:defRPr/>
            </a:pPr>
            <a:r>
              <a:rPr lang="en-US" sz="1400" dirty="0">
                <a:solidFill>
                  <a:srgbClr val="000000"/>
                </a:solidFill>
                <a:latin typeface="Trebuchet MS" pitchFamily="34" charset="0"/>
              </a:rPr>
              <a:t>This is for funding up to year 5 of 2020 Sales Tax Ext and 2023 Issuance of 2020 GO Bond</a:t>
            </a:r>
          </a:p>
        </p:txBody>
      </p:sp>
      <p:sp>
        <p:nvSpPr>
          <p:cNvPr id="12" name="Rectangle 11">
            <a:extLst>
              <a:ext uri="{FF2B5EF4-FFF2-40B4-BE49-F238E27FC236}">
                <a16:creationId xmlns:a16="http://schemas.microsoft.com/office/drawing/2014/main" id="{88D36D27-E2C1-4E30-A374-867C1DF03B4A}"/>
              </a:ext>
            </a:extLst>
          </p:cNvPr>
          <p:cNvSpPr/>
          <p:nvPr/>
        </p:nvSpPr>
        <p:spPr>
          <a:xfrm>
            <a:off x="6780212" y="319990"/>
            <a:ext cx="609600" cy="365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52492" y="0"/>
            <a:ext cx="5283840" cy="914400"/>
          </a:xfrm>
          <a:noFill/>
          <a:effectLst>
            <a:outerShdw blurRad="50800" dist="50800" dir="5400000" algn="ctr" rotWithShape="0">
              <a:srgbClr val="000000">
                <a:alpha val="0"/>
              </a:srgbClr>
            </a:outerShdw>
          </a:effectLst>
        </p:spPr>
        <p:txBody>
          <a:bodyPr>
            <a:noAutofit/>
          </a:bodyPr>
          <a:lstStyle/>
          <a:p>
            <a:r>
              <a:rPr lang="en-US" sz="2000" b="1" dirty="0">
                <a:solidFill>
                  <a:srgbClr val="053FB3"/>
                </a:solidFill>
              </a:rPr>
              <a:t>G.O BOND AND SALES TAX PROJECTS SINCE 1999</a:t>
            </a:r>
            <a:br>
              <a:rPr lang="en-US" sz="2000" b="1" dirty="0">
                <a:solidFill>
                  <a:srgbClr val="053FB3"/>
                </a:solidFill>
              </a:rPr>
            </a:br>
            <a:r>
              <a:rPr lang="en-US" sz="2000" b="1" dirty="0">
                <a:solidFill>
                  <a:srgbClr val="053FB3"/>
                </a:solidFill>
              </a:rPr>
              <a:t>TOTAL PROJECT COST - $104.79MM</a:t>
            </a:r>
          </a:p>
        </p:txBody>
      </p:sp>
      <p:sp>
        <p:nvSpPr>
          <p:cNvPr id="13" name="TextBox 12">
            <a:extLst>
              <a:ext uri="{FF2B5EF4-FFF2-40B4-BE49-F238E27FC236}">
                <a16:creationId xmlns:a16="http://schemas.microsoft.com/office/drawing/2014/main" id="{FB31FBBA-C4AC-46BB-909B-E9A451D3E252}"/>
              </a:ext>
            </a:extLst>
          </p:cNvPr>
          <p:cNvSpPr txBox="1"/>
          <p:nvPr/>
        </p:nvSpPr>
        <p:spPr>
          <a:xfrm>
            <a:off x="8305801" y="5166182"/>
            <a:ext cx="2257425" cy="1600438"/>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1400" u="sng" dirty="0">
                <a:solidFill>
                  <a:srgbClr val="000000"/>
                </a:solidFill>
                <a:latin typeface="Trebuchet MS" pitchFamily="34" charset="0"/>
              </a:rPr>
              <a:t>1999-Present</a:t>
            </a:r>
          </a:p>
          <a:p>
            <a:pPr algn="ctr">
              <a:defRPr/>
            </a:pPr>
            <a:r>
              <a:rPr lang="en-US" sz="1400" dirty="0">
                <a:solidFill>
                  <a:srgbClr val="000000"/>
                </a:solidFill>
                <a:latin typeface="Trebuchet MS" pitchFamily="34" charset="0"/>
              </a:rPr>
              <a:t>STREET – 48.7%</a:t>
            </a:r>
          </a:p>
          <a:p>
            <a:pPr algn="ctr">
              <a:defRPr/>
            </a:pPr>
            <a:r>
              <a:rPr lang="en-US" sz="1400" dirty="0">
                <a:solidFill>
                  <a:srgbClr val="000000"/>
                </a:solidFill>
                <a:latin typeface="Trebuchet MS" pitchFamily="34" charset="0"/>
              </a:rPr>
              <a:t>FACILITIES/EQUIP – 21.9%</a:t>
            </a:r>
          </a:p>
          <a:p>
            <a:pPr algn="ctr">
              <a:defRPr/>
            </a:pPr>
            <a:r>
              <a:rPr lang="en-US" sz="1400" dirty="0">
                <a:solidFill>
                  <a:srgbClr val="000000"/>
                </a:solidFill>
                <a:latin typeface="Trebuchet MS" pitchFamily="34" charset="0"/>
              </a:rPr>
              <a:t>SANITARY SEWER – 8.2%</a:t>
            </a:r>
          </a:p>
          <a:p>
            <a:pPr algn="ctr">
              <a:defRPr/>
            </a:pPr>
            <a:r>
              <a:rPr lang="en-US" sz="1400" dirty="0">
                <a:solidFill>
                  <a:srgbClr val="000000"/>
                </a:solidFill>
                <a:latin typeface="Trebuchet MS" pitchFamily="34" charset="0"/>
              </a:rPr>
              <a:t>DRAINAGE – 8.0%</a:t>
            </a:r>
          </a:p>
          <a:p>
            <a:pPr algn="ctr">
              <a:defRPr/>
            </a:pPr>
            <a:r>
              <a:rPr lang="en-US" sz="1400" dirty="0">
                <a:solidFill>
                  <a:srgbClr val="000000"/>
                </a:solidFill>
                <a:latin typeface="Trebuchet MS" pitchFamily="34" charset="0"/>
              </a:rPr>
              <a:t>PARK – 12.7%</a:t>
            </a:r>
          </a:p>
          <a:p>
            <a:pPr algn="ctr">
              <a:defRPr/>
            </a:pPr>
            <a:r>
              <a:rPr lang="en-US" sz="1400" dirty="0">
                <a:solidFill>
                  <a:srgbClr val="000000"/>
                </a:solidFill>
                <a:latin typeface="Trebuchet MS" pitchFamily="34" charset="0"/>
              </a:rPr>
              <a:t>WATER – 0.5%</a:t>
            </a:r>
          </a:p>
        </p:txBody>
      </p:sp>
    </p:spTree>
    <p:extLst>
      <p:ext uri="{BB962C8B-B14F-4D97-AF65-F5344CB8AC3E}">
        <p14:creationId xmlns:p14="http://schemas.microsoft.com/office/powerpoint/2010/main" val="88754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ontent Placeholder 2">
            <a:extLst>
              <a:ext uri="{FF2B5EF4-FFF2-40B4-BE49-F238E27FC236}">
                <a16:creationId xmlns:a16="http://schemas.microsoft.com/office/drawing/2014/main" id="{3588F523-F7EF-41B2-AE08-1D3F1078D588}"/>
              </a:ext>
            </a:extLst>
          </p:cNvPr>
          <p:cNvSpPr>
            <a:spLocks noGrp="1"/>
          </p:cNvSpPr>
          <p:nvPr>
            <p:ph idx="1"/>
          </p:nvPr>
        </p:nvSpPr>
        <p:spPr>
          <a:xfrm>
            <a:off x="1296496" y="2021755"/>
            <a:ext cx="4566632" cy="4173402"/>
          </a:xfrm>
        </p:spPr>
        <p:txBody>
          <a:bodyPr>
            <a:noAutofit/>
          </a:bodyPr>
          <a:lstStyle/>
          <a:p>
            <a:pPr marL="0" indent="0">
              <a:spcBef>
                <a:spcPts val="0"/>
              </a:spcBef>
              <a:buNone/>
            </a:pPr>
            <a:r>
              <a:rPr lang="en-US" sz="2400" u="sng" dirty="0">
                <a:solidFill>
                  <a:srgbClr val="053FB3"/>
                </a:solidFill>
              </a:rPr>
              <a:t>CARRY OVER PROJECTS FROM:</a:t>
            </a:r>
          </a:p>
          <a:p>
            <a:pPr>
              <a:spcBef>
                <a:spcPts val="0"/>
              </a:spcBef>
            </a:pPr>
            <a:r>
              <a:rPr lang="en-US" sz="2400" dirty="0">
                <a:solidFill>
                  <a:srgbClr val="053FB3"/>
                </a:solidFill>
              </a:rPr>
              <a:t>WASTEWATER REGULATORY FUND</a:t>
            </a:r>
          </a:p>
          <a:p>
            <a:pPr>
              <a:spcBef>
                <a:spcPts val="0"/>
              </a:spcBef>
            </a:pPr>
            <a:r>
              <a:rPr lang="en-US" sz="2400" dirty="0">
                <a:solidFill>
                  <a:srgbClr val="053FB3"/>
                </a:solidFill>
              </a:rPr>
              <a:t>CITY HALL FUND</a:t>
            </a:r>
          </a:p>
          <a:p>
            <a:pPr>
              <a:spcBef>
                <a:spcPts val="0"/>
              </a:spcBef>
            </a:pPr>
            <a:r>
              <a:rPr lang="en-US" sz="2400" dirty="0">
                <a:solidFill>
                  <a:srgbClr val="053FB3"/>
                </a:solidFill>
              </a:rPr>
              <a:t>STORM SEWER FUND</a:t>
            </a:r>
          </a:p>
          <a:p>
            <a:pPr>
              <a:spcBef>
                <a:spcPts val="0"/>
              </a:spcBef>
            </a:pPr>
            <a:r>
              <a:rPr lang="en-US" sz="2400" dirty="0">
                <a:solidFill>
                  <a:srgbClr val="053FB3"/>
                </a:solidFill>
              </a:rPr>
              <a:t>2018B GO BOND</a:t>
            </a:r>
          </a:p>
          <a:p>
            <a:pPr>
              <a:spcBef>
                <a:spcPts val="0"/>
              </a:spcBef>
            </a:pPr>
            <a:r>
              <a:rPr lang="en-US" sz="2400" dirty="0">
                <a:solidFill>
                  <a:srgbClr val="053FB3"/>
                </a:solidFill>
              </a:rPr>
              <a:t>2019B GO BOND</a:t>
            </a:r>
          </a:p>
          <a:p>
            <a:pPr>
              <a:spcBef>
                <a:spcPts val="0"/>
              </a:spcBef>
            </a:pPr>
            <a:r>
              <a:rPr lang="en-US" sz="2400" dirty="0">
                <a:solidFill>
                  <a:srgbClr val="053FB3"/>
                </a:solidFill>
              </a:rPr>
              <a:t>2022 GO BOND</a:t>
            </a:r>
          </a:p>
          <a:p>
            <a:pPr>
              <a:spcBef>
                <a:spcPts val="0"/>
              </a:spcBef>
            </a:pPr>
            <a:r>
              <a:rPr lang="en-US" sz="2400" dirty="0">
                <a:solidFill>
                  <a:srgbClr val="053FB3"/>
                </a:solidFill>
              </a:rPr>
              <a:t>2023 GO BOND</a:t>
            </a:r>
          </a:p>
          <a:p>
            <a:pPr>
              <a:spcBef>
                <a:spcPts val="0"/>
              </a:spcBef>
            </a:pPr>
            <a:r>
              <a:rPr lang="en-US" sz="2400" dirty="0">
                <a:solidFill>
                  <a:srgbClr val="053FB3"/>
                </a:solidFill>
              </a:rPr>
              <a:t>CAPITAL RESERVE FUND</a:t>
            </a:r>
          </a:p>
          <a:p>
            <a:pPr>
              <a:spcBef>
                <a:spcPts val="0"/>
              </a:spcBef>
            </a:pPr>
            <a:r>
              <a:rPr lang="en-US" sz="2400" dirty="0">
                <a:solidFill>
                  <a:srgbClr val="053FB3"/>
                </a:solidFill>
              </a:rPr>
              <a:t>½ CENT SALES TAX</a:t>
            </a:r>
          </a:p>
        </p:txBody>
      </p:sp>
      <p:sp>
        <p:nvSpPr>
          <p:cNvPr id="37" name="Content Placeholder 2">
            <a:extLst>
              <a:ext uri="{FF2B5EF4-FFF2-40B4-BE49-F238E27FC236}">
                <a16:creationId xmlns:a16="http://schemas.microsoft.com/office/drawing/2014/main" id="{9F602438-41CA-43CB-9B6A-719F09B35ED2}"/>
              </a:ext>
            </a:extLst>
          </p:cNvPr>
          <p:cNvSpPr txBox="1">
            <a:spLocks/>
          </p:cNvSpPr>
          <p:nvPr/>
        </p:nvSpPr>
        <p:spPr>
          <a:xfrm>
            <a:off x="6627812" y="2015731"/>
            <a:ext cx="4566632" cy="41734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u="sng" dirty="0">
                <a:solidFill>
                  <a:srgbClr val="053FB3"/>
                </a:solidFill>
              </a:rPr>
              <a:t>NEW PROJECTS FROM:</a:t>
            </a:r>
          </a:p>
          <a:p>
            <a:pPr>
              <a:spcBef>
                <a:spcPts val="0"/>
              </a:spcBef>
            </a:pPr>
            <a:r>
              <a:rPr lang="en-US" sz="2400" dirty="0">
                <a:solidFill>
                  <a:srgbClr val="053FB3"/>
                </a:solidFill>
              </a:rPr>
              <a:t>WASTEWATER FUND</a:t>
            </a:r>
          </a:p>
          <a:p>
            <a:pPr>
              <a:spcBef>
                <a:spcPts val="0"/>
              </a:spcBef>
            </a:pPr>
            <a:r>
              <a:rPr lang="en-US" sz="2400" dirty="0">
                <a:solidFill>
                  <a:srgbClr val="053FB3"/>
                </a:solidFill>
              </a:rPr>
              <a:t>WASTEWATER REGULATORY FUND</a:t>
            </a:r>
          </a:p>
          <a:p>
            <a:pPr>
              <a:spcBef>
                <a:spcPts val="0"/>
              </a:spcBef>
            </a:pPr>
            <a:r>
              <a:rPr lang="en-US" sz="2400" dirty="0">
                <a:solidFill>
                  <a:srgbClr val="053FB3"/>
                </a:solidFill>
              </a:rPr>
              <a:t>CITY HALL FUND</a:t>
            </a:r>
          </a:p>
          <a:p>
            <a:pPr>
              <a:spcBef>
                <a:spcPts val="0"/>
              </a:spcBef>
            </a:pPr>
            <a:r>
              <a:rPr lang="en-US" sz="2400" dirty="0">
                <a:solidFill>
                  <a:srgbClr val="053FB3"/>
                </a:solidFill>
              </a:rPr>
              <a:t>CAPITAL RESERVE FUND</a:t>
            </a:r>
          </a:p>
          <a:p>
            <a:pPr>
              <a:spcBef>
                <a:spcPts val="0"/>
              </a:spcBef>
            </a:pPr>
            <a:r>
              <a:rPr lang="en-US" sz="2400" dirty="0">
                <a:solidFill>
                  <a:srgbClr val="053FB3"/>
                </a:solidFill>
              </a:rPr>
              <a:t>½ CENT SALES TAX</a:t>
            </a:r>
          </a:p>
        </p:txBody>
      </p:sp>
      <p:sp>
        <p:nvSpPr>
          <p:cNvPr id="38" name="Title 1">
            <a:extLst>
              <a:ext uri="{FF2B5EF4-FFF2-40B4-BE49-F238E27FC236}">
                <a16:creationId xmlns:a16="http://schemas.microsoft.com/office/drawing/2014/main" id="{81DC4EA4-EDE3-4E2B-AA9E-3DA653A130E7}"/>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CAPITAL IMPROVEMENT PROJECT BUDGETS</a:t>
            </a:r>
          </a:p>
        </p:txBody>
      </p:sp>
    </p:spTree>
    <p:extLst>
      <p:ext uri="{BB962C8B-B14F-4D97-AF65-F5344CB8AC3E}">
        <p14:creationId xmlns:p14="http://schemas.microsoft.com/office/powerpoint/2010/main" val="75609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BUDGET PREPARATION SCHEDULE</a:t>
            </a:r>
          </a:p>
        </p:txBody>
      </p:sp>
      <p:graphicFrame>
        <p:nvGraphicFramePr>
          <p:cNvPr id="52227" name="Object 3"/>
          <p:cNvGraphicFramePr>
            <a:graphicFrameLocks noChangeAspect="1"/>
          </p:cNvGraphicFramePr>
          <p:nvPr/>
        </p:nvGraphicFramePr>
        <p:xfrm>
          <a:off x="1870076" y="1992314"/>
          <a:ext cx="8448675" cy="3152775"/>
        </p:xfrm>
        <a:graphic>
          <a:graphicData uri="http://schemas.openxmlformats.org/presentationml/2006/ole">
            <mc:AlternateContent xmlns:mc="http://schemas.openxmlformats.org/markup-compatibility/2006">
              <mc:Choice xmlns:v="urn:schemas-microsoft-com:vml" Requires="v">
                <p:oleObj spid="_x0000_s1028" name="Worksheet" r:id="rId3" imgW="8448570" imgH="3152826" progId="Excel.Sheet.12">
                  <p:embed/>
                </p:oleObj>
              </mc:Choice>
              <mc:Fallback>
                <p:oleObj name="Worksheet" r:id="rId3" imgW="8448570" imgH="3152826" progId="Excel.Sheet.12">
                  <p:embed/>
                  <p:pic>
                    <p:nvPicPr>
                      <p:cNvPr id="52227" name="Object 3"/>
                      <p:cNvPicPr>
                        <a:picLocks noChangeAspect="1" noChangeArrowheads="1"/>
                      </p:cNvPicPr>
                      <p:nvPr/>
                    </p:nvPicPr>
                    <p:blipFill>
                      <a:blip r:embed="rId4"/>
                      <a:srcRect/>
                      <a:stretch>
                        <a:fillRect/>
                      </a:stretch>
                    </p:blipFill>
                    <p:spPr bwMode="auto">
                      <a:xfrm>
                        <a:off x="1870076" y="1992314"/>
                        <a:ext cx="8448675" cy="3152775"/>
                      </a:xfrm>
                      <a:prstGeom prst="rect">
                        <a:avLst/>
                      </a:prstGeom>
                      <a:noFill/>
                      <a:ln>
                        <a:noFill/>
                      </a:ln>
                      <a:effec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WASTEWATER REGULATORY FUND CARRY OVER PROJECTS</a:t>
            </a:r>
          </a:p>
        </p:txBody>
      </p:sp>
      <p:sp>
        <p:nvSpPr>
          <p:cNvPr id="9" name="Content Placeholder 2">
            <a:extLst>
              <a:ext uri="{FF2B5EF4-FFF2-40B4-BE49-F238E27FC236}">
                <a16:creationId xmlns:a16="http://schemas.microsoft.com/office/drawing/2014/main" id="{0DBD1A72-D6F1-4941-9CE7-BC3363B00364}"/>
              </a:ext>
            </a:extLst>
          </p:cNvPr>
          <p:cNvSpPr txBox="1">
            <a:spLocks/>
          </p:cNvSpPr>
          <p:nvPr/>
        </p:nvSpPr>
        <p:spPr>
          <a:xfrm>
            <a:off x="5776505" y="6271387"/>
            <a:ext cx="6092991" cy="413431"/>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en-US" dirty="0"/>
              <a:t>$249,019 is the total amount available for allocation</a:t>
            </a:r>
          </a:p>
        </p:txBody>
      </p:sp>
      <p:pic>
        <p:nvPicPr>
          <p:cNvPr id="3" name="Picture 2">
            <a:extLst>
              <a:ext uri="{FF2B5EF4-FFF2-40B4-BE49-F238E27FC236}">
                <a16:creationId xmlns:a16="http://schemas.microsoft.com/office/drawing/2014/main" id="{2F221468-221B-4DEE-8673-331AEE0725B9}"/>
              </a:ext>
            </a:extLst>
          </p:cNvPr>
          <p:cNvPicPr>
            <a:picLocks noChangeAspect="1"/>
          </p:cNvPicPr>
          <p:nvPr/>
        </p:nvPicPr>
        <p:blipFill>
          <a:blip r:embed="rId4"/>
          <a:stretch>
            <a:fillRect/>
          </a:stretch>
        </p:blipFill>
        <p:spPr>
          <a:xfrm>
            <a:off x="1292774" y="1295400"/>
            <a:ext cx="9603276" cy="2111963"/>
          </a:xfrm>
          <a:prstGeom prst="rect">
            <a:avLst/>
          </a:prstGeom>
        </p:spPr>
      </p:pic>
    </p:spTree>
    <p:extLst>
      <p:ext uri="{BB962C8B-B14F-4D97-AF65-F5344CB8AC3E}">
        <p14:creationId xmlns:p14="http://schemas.microsoft.com/office/powerpoint/2010/main" val="348483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CITY HALL FUND CARRY OVER PROJECTS</a:t>
            </a:r>
          </a:p>
        </p:txBody>
      </p:sp>
      <p:sp>
        <p:nvSpPr>
          <p:cNvPr id="9" name="Content Placeholder 2">
            <a:extLst>
              <a:ext uri="{FF2B5EF4-FFF2-40B4-BE49-F238E27FC236}">
                <a16:creationId xmlns:a16="http://schemas.microsoft.com/office/drawing/2014/main" id="{0DBD1A72-D6F1-4941-9CE7-BC3363B00364}"/>
              </a:ext>
            </a:extLst>
          </p:cNvPr>
          <p:cNvSpPr txBox="1">
            <a:spLocks/>
          </p:cNvSpPr>
          <p:nvPr/>
        </p:nvSpPr>
        <p:spPr>
          <a:xfrm>
            <a:off x="5776505" y="6271387"/>
            <a:ext cx="6092991" cy="413431"/>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en-US" dirty="0"/>
              <a:t>$306,006 is the total amount available for allocation</a:t>
            </a:r>
          </a:p>
        </p:txBody>
      </p:sp>
      <p:pic>
        <p:nvPicPr>
          <p:cNvPr id="5" name="Picture 4">
            <a:extLst>
              <a:ext uri="{FF2B5EF4-FFF2-40B4-BE49-F238E27FC236}">
                <a16:creationId xmlns:a16="http://schemas.microsoft.com/office/drawing/2014/main" id="{6B9DDF39-AA98-4475-8C51-6B34B5641129}"/>
              </a:ext>
            </a:extLst>
          </p:cNvPr>
          <p:cNvPicPr>
            <a:picLocks noChangeAspect="1"/>
          </p:cNvPicPr>
          <p:nvPr/>
        </p:nvPicPr>
        <p:blipFill>
          <a:blip r:embed="rId4"/>
          <a:stretch>
            <a:fillRect/>
          </a:stretch>
        </p:blipFill>
        <p:spPr>
          <a:xfrm>
            <a:off x="1292775" y="1295400"/>
            <a:ext cx="9603276" cy="1926349"/>
          </a:xfrm>
          <a:prstGeom prst="rect">
            <a:avLst/>
          </a:prstGeom>
        </p:spPr>
      </p:pic>
    </p:spTree>
    <p:extLst>
      <p:ext uri="{BB962C8B-B14F-4D97-AF65-F5344CB8AC3E}">
        <p14:creationId xmlns:p14="http://schemas.microsoft.com/office/powerpoint/2010/main" val="319747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STORM SEWER FUND CARRY OVER PROJECTS</a:t>
            </a:r>
          </a:p>
        </p:txBody>
      </p:sp>
      <p:sp>
        <p:nvSpPr>
          <p:cNvPr id="9" name="Content Placeholder 2">
            <a:extLst>
              <a:ext uri="{FF2B5EF4-FFF2-40B4-BE49-F238E27FC236}">
                <a16:creationId xmlns:a16="http://schemas.microsoft.com/office/drawing/2014/main" id="{0DBD1A72-D6F1-4941-9CE7-BC3363B00364}"/>
              </a:ext>
            </a:extLst>
          </p:cNvPr>
          <p:cNvSpPr txBox="1">
            <a:spLocks/>
          </p:cNvSpPr>
          <p:nvPr/>
        </p:nvSpPr>
        <p:spPr>
          <a:xfrm>
            <a:off x="5776505" y="6271387"/>
            <a:ext cx="6092991" cy="413431"/>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en-US" dirty="0"/>
              <a:t>$84,238 is the total amount available for allocation</a:t>
            </a:r>
          </a:p>
        </p:txBody>
      </p:sp>
      <p:pic>
        <p:nvPicPr>
          <p:cNvPr id="3" name="Picture 2">
            <a:extLst>
              <a:ext uri="{FF2B5EF4-FFF2-40B4-BE49-F238E27FC236}">
                <a16:creationId xmlns:a16="http://schemas.microsoft.com/office/drawing/2014/main" id="{5298FC70-6276-4940-9924-FA5C4A8D1AA2}"/>
              </a:ext>
            </a:extLst>
          </p:cNvPr>
          <p:cNvPicPr>
            <a:picLocks noChangeAspect="1"/>
          </p:cNvPicPr>
          <p:nvPr/>
        </p:nvPicPr>
        <p:blipFill>
          <a:blip r:embed="rId4"/>
          <a:stretch>
            <a:fillRect/>
          </a:stretch>
        </p:blipFill>
        <p:spPr>
          <a:xfrm>
            <a:off x="1292775" y="1295400"/>
            <a:ext cx="9603276" cy="2068690"/>
          </a:xfrm>
          <a:prstGeom prst="rect">
            <a:avLst/>
          </a:prstGeom>
        </p:spPr>
      </p:pic>
    </p:spTree>
    <p:extLst>
      <p:ext uri="{BB962C8B-B14F-4D97-AF65-F5344CB8AC3E}">
        <p14:creationId xmlns:p14="http://schemas.microsoft.com/office/powerpoint/2010/main" val="201034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2018B BOND FUND CARRY OVER PROJECTS</a:t>
            </a:r>
          </a:p>
        </p:txBody>
      </p:sp>
      <p:sp>
        <p:nvSpPr>
          <p:cNvPr id="9" name="Content Placeholder 2">
            <a:extLst>
              <a:ext uri="{FF2B5EF4-FFF2-40B4-BE49-F238E27FC236}">
                <a16:creationId xmlns:a16="http://schemas.microsoft.com/office/drawing/2014/main" id="{0DBD1A72-D6F1-4941-9CE7-BC3363B00364}"/>
              </a:ext>
            </a:extLst>
          </p:cNvPr>
          <p:cNvSpPr txBox="1">
            <a:spLocks/>
          </p:cNvSpPr>
          <p:nvPr/>
        </p:nvSpPr>
        <p:spPr>
          <a:xfrm>
            <a:off x="5776505" y="6271387"/>
            <a:ext cx="6092991" cy="413431"/>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en-US" dirty="0"/>
              <a:t>$31,386 is the total amount available for allocation</a:t>
            </a:r>
          </a:p>
        </p:txBody>
      </p:sp>
      <p:pic>
        <p:nvPicPr>
          <p:cNvPr id="3" name="Picture 2">
            <a:extLst>
              <a:ext uri="{FF2B5EF4-FFF2-40B4-BE49-F238E27FC236}">
                <a16:creationId xmlns:a16="http://schemas.microsoft.com/office/drawing/2014/main" id="{534EE7CE-958C-4DB5-A430-57CE5CB927CB}"/>
              </a:ext>
            </a:extLst>
          </p:cNvPr>
          <p:cNvPicPr>
            <a:picLocks noChangeAspect="1"/>
          </p:cNvPicPr>
          <p:nvPr/>
        </p:nvPicPr>
        <p:blipFill>
          <a:blip r:embed="rId4"/>
          <a:stretch>
            <a:fillRect/>
          </a:stretch>
        </p:blipFill>
        <p:spPr>
          <a:xfrm>
            <a:off x="1288323" y="1295400"/>
            <a:ext cx="9603277" cy="2372351"/>
          </a:xfrm>
          <a:prstGeom prst="rect">
            <a:avLst/>
          </a:prstGeom>
        </p:spPr>
      </p:pic>
    </p:spTree>
    <p:extLst>
      <p:ext uri="{BB962C8B-B14F-4D97-AF65-F5344CB8AC3E}">
        <p14:creationId xmlns:p14="http://schemas.microsoft.com/office/powerpoint/2010/main" val="84477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2019B BOND FUND CARRY OVER PROJECTS</a:t>
            </a:r>
          </a:p>
        </p:txBody>
      </p:sp>
      <p:sp>
        <p:nvSpPr>
          <p:cNvPr id="9" name="Content Placeholder 2">
            <a:extLst>
              <a:ext uri="{FF2B5EF4-FFF2-40B4-BE49-F238E27FC236}">
                <a16:creationId xmlns:a16="http://schemas.microsoft.com/office/drawing/2014/main" id="{0DBD1A72-D6F1-4941-9CE7-BC3363B00364}"/>
              </a:ext>
            </a:extLst>
          </p:cNvPr>
          <p:cNvSpPr txBox="1">
            <a:spLocks/>
          </p:cNvSpPr>
          <p:nvPr/>
        </p:nvSpPr>
        <p:spPr>
          <a:xfrm>
            <a:off x="5776505" y="6271387"/>
            <a:ext cx="6092991" cy="413431"/>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en-US" dirty="0"/>
              <a:t>$333,953 is the total amount available for allocation</a:t>
            </a:r>
          </a:p>
        </p:txBody>
      </p:sp>
      <p:pic>
        <p:nvPicPr>
          <p:cNvPr id="3" name="Picture 2">
            <a:extLst>
              <a:ext uri="{FF2B5EF4-FFF2-40B4-BE49-F238E27FC236}">
                <a16:creationId xmlns:a16="http://schemas.microsoft.com/office/drawing/2014/main" id="{DDFFB609-72B0-4053-976A-A280470B22EF}"/>
              </a:ext>
            </a:extLst>
          </p:cNvPr>
          <p:cNvPicPr>
            <a:picLocks noChangeAspect="1"/>
          </p:cNvPicPr>
          <p:nvPr/>
        </p:nvPicPr>
        <p:blipFill>
          <a:blip r:embed="rId4"/>
          <a:stretch>
            <a:fillRect/>
          </a:stretch>
        </p:blipFill>
        <p:spPr>
          <a:xfrm>
            <a:off x="1273732" y="1295400"/>
            <a:ext cx="9603277" cy="2628565"/>
          </a:xfrm>
          <a:prstGeom prst="rect">
            <a:avLst/>
          </a:prstGeom>
        </p:spPr>
      </p:pic>
    </p:spTree>
    <p:extLst>
      <p:ext uri="{BB962C8B-B14F-4D97-AF65-F5344CB8AC3E}">
        <p14:creationId xmlns:p14="http://schemas.microsoft.com/office/powerpoint/2010/main" val="225407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2022 BOND FUND CARRY OVER PROJECTS</a:t>
            </a:r>
          </a:p>
        </p:txBody>
      </p:sp>
      <p:sp>
        <p:nvSpPr>
          <p:cNvPr id="9" name="Content Placeholder 2">
            <a:extLst>
              <a:ext uri="{FF2B5EF4-FFF2-40B4-BE49-F238E27FC236}">
                <a16:creationId xmlns:a16="http://schemas.microsoft.com/office/drawing/2014/main" id="{0DBD1A72-D6F1-4941-9CE7-BC3363B00364}"/>
              </a:ext>
            </a:extLst>
          </p:cNvPr>
          <p:cNvSpPr txBox="1">
            <a:spLocks/>
          </p:cNvSpPr>
          <p:nvPr/>
        </p:nvSpPr>
        <p:spPr>
          <a:xfrm>
            <a:off x="5776505" y="6271387"/>
            <a:ext cx="6092991" cy="413431"/>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en-US" dirty="0"/>
              <a:t>$286,854 is the total amount available for allocation</a:t>
            </a:r>
          </a:p>
        </p:txBody>
      </p:sp>
      <p:pic>
        <p:nvPicPr>
          <p:cNvPr id="3" name="Picture 2">
            <a:extLst>
              <a:ext uri="{FF2B5EF4-FFF2-40B4-BE49-F238E27FC236}">
                <a16:creationId xmlns:a16="http://schemas.microsoft.com/office/drawing/2014/main" id="{13414039-F41A-4B4B-9B1E-EB90A6D1AD6B}"/>
              </a:ext>
            </a:extLst>
          </p:cNvPr>
          <p:cNvPicPr>
            <a:picLocks noChangeAspect="1"/>
          </p:cNvPicPr>
          <p:nvPr/>
        </p:nvPicPr>
        <p:blipFill>
          <a:blip r:embed="rId4"/>
          <a:stretch>
            <a:fillRect/>
          </a:stretch>
        </p:blipFill>
        <p:spPr>
          <a:xfrm>
            <a:off x="1289131" y="1296838"/>
            <a:ext cx="9610563" cy="2469117"/>
          </a:xfrm>
          <a:prstGeom prst="rect">
            <a:avLst/>
          </a:prstGeom>
        </p:spPr>
      </p:pic>
    </p:spTree>
    <p:extLst>
      <p:ext uri="{BB962C8B-B14F-4D97-AF65-F5344CB8AC3E}">
        <p14:creationId xmlns:p14="http://schemas.microsoft.com/office/powerpoint/2010/main" val="295939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2023 BOND FUND CARRY OVER PROJECTS</a:t>
            </a:r>
          </a:p>
        </p:txBody>
      </p:sp>
      <p:sp>
        <p:nvSpPr>
          <p:cNvPr id="9" name="Content Placeholder 2">
            <a:extLst>
              <a:ext uri="{FF2B5EF4-FFF2-40B4-BE49-F238E27FC236}">
                <a16:creationId xmlns:a16="http://schemas.microsoft.com/office/drawing/2014/main" id="{0DBD1A72-D6F1-4941-9CE7-BC3363B00364}"/>
              </a:ext>
            </a:extLst>
          </p:cNvPr>
          <p:cNvSpPr txBox="1">
            <a:spLocks/>
          </p:cNvSpPr>
          <p:nvPr/>
        </p:nvSpPr>
        <p:spPr>
          <a:xfrm>
            <a:off x="5776505" y="6271387"/>
            <a:ext cx="6092991" cy="413431"/>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en-US" dirty="0"/>
              <a:t>$706,883 is the total amount available for allocation</a:t>
            </a:r>
          </a:p>
        </p:txBody>
      </p:sp>
      <p:pic>
        <p:nvPicPr>
          <p:cNvPr id="3" name="Picture 2">
            <a:extLst>
              <a:ext uri="{FF2B5EF4-FFF2-40B4-BE49-F238E27FC236}">
                <a16:creationId xmlns:a16="http://schemas.microsoft.com/office/drawing/2014/main" id="{CC51BECE-3F78-4915-9A3E-9E3A9614412C}"/>
              </a:ext>
            </a:extLst>
          </p:cNvPr>
          <p:cNvPicPr>
            <a:picLocks noChangeAspect="1"/>
          </p:cNvPicPr>
          <p:nvPr/>
        </p:nvPicPr>
        <p:blipFill>
          <a:blip r:embed="rId4"/>
          <a:stretch>
            <a:fillRect/>
          </a:stretch>
        </p:blipFill>
        <p:spPr>
          <a:xfrm>
            <a:off x="1292773" y="1291858"/>
            <a:ext cx="9603275" cy="3078108"/>
          </a:xfrm>
          <a:prstGeom prst="rect">
            <a:avLst/>
          </a:prstGeom>
        </p:spPr>
      </p:pic>
    </p:spTree>
    <p:extLst>
      <p:ext uri="{BB962C8B-B14F-4D97-AF65-F5344CB8AC3E}">
        <p14:creationId xmlns:p14="http://schemas.microsoft.com/office/powerpoint/2010/main" val="117957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CAPITAL RESERVE FUND CARRY OVER PROJECTS</a:t>
            </a:r>
          </a:p>
        </p:txBody>
      </p:sp>
      <p:pic>
        <p:nvPicPr>
          <p:cNvPr id="12" name="Picture 11">
            <a:extLst>
              <a:ext uri="{FF2B5EF4-FFF2-40B4-BE49-F238E27FC236}">
                <a16:creationId xmlns:a16="http://schemas.microsoft.com/office/drawing/2014/main" id="{C139917A-F485-48CD-B763-960B3933764A}"/>
              </a:ext>
            </a:extLst>
          </p:cNvPr>
          <p:cNvPicPr>
            <a:picLocks noChangeAspect="1"/>
          </p:cNvPicPr>
          <p:nvPr/>
        </p:nvPicPr>
        <p:blipFill>
          <a:blip r:embed="rId4"/>
          <a:stretch>
            <a:fillRect/>
          </a:stretch>
        </p:blipFill>
        <p:spPr>
          <a:xfrm>
            <a:off x="1290489" y="1285336"/>
            <a:ext cx="9598622" cy="3669473"/>
          </a:xfrm>
          <a:prstGeom prst="rect">
            <a:avLst/>
          </a:prstGeom>
        </p:spPr>
      </p:pic>
    </p:spTree>
    <p:extLst>
      <p:ext uri="{BB962C8B-B14F-4D97-AF65-F5344CB8AC3E}">
        <p14:creationId xmlns:p14="http://schemas.microsoft.com/office/powerpoint/2010/main" val="352687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CAPITAL RESERVE FUND CARRY OVER PROJECTS (CTD)</a:t>
            </a:r>
          </a:p>
        </p:txBody>
      </p:sp>
      <p:pic>
        <p:nvPicPr>
          <p:cNvPr id="3" name="Picture 2">
            <a:extLst>
              <a:ext uri="{FF2B5EF4-FFF2-40B4-BE49-F238E27FC236}">
                <a16:creationId xmlns:a16="http://schemas.microsoft.com/office/drawing/2014/main" id="{153504EB-1FA5-4468-8F50-8AED99D8C93B}"/>
              </a:ext>
            </a:extLst>
          </p:cNvPr>
          <p:cNvPicPr>
            <a:picLocks noChangeAspect="1"/>
          </p:cNvPicPr>
          <p:nvPr/>
        </p:nvPicPr>
        <p:blipFill>
          <a:blip r:embed="rId4"/>
          <a:stretch>
            <a:fillRect/>
          </a:stretch>
        </p:blipFill>
        <p:spPr>
          <a:xfrm>
            <a:off x="1296218" y="2110869"/>
            <a:ext cx="9577636" cy="2055202"/>
          </a:xfrm>
          <a:prstGeom prst="rect">
            <a:avLst/>
          </a:prstGeom>
        </p:spPr>
      </p:pic>
      <p:pic>
        <p:nvPicPr>
          <p:cNvPr id="7" name="Picture 6">
            <a:extLst>
              <a:ext uri="{FF2B5EF4-FFF2-40B4-BE49-F238E27FC236}">
                <a16:creationId xmlns:a16="http://schemas.microsoft.com/office/drawing/2014/main" id="{E13A07CF-CFD9-4D37-8D26-4621254386E5}"/>
              </a:ext>
            </a:extLst>
          </p:cNvPr>
          <p:cNvPicPr>
            <a:picLocks noChangeAspect="1"/>
          </p:cNvPicPr>
          <p:nvPr/>
        </p:nvPicPr>
        <p:blipFill>
          <a:blip r:embed="rId5"/>
          <a:stretch>
            <a:fillRect/>
          </a:stretch>
        </p:blipFill>
        <p:spPr>
          <a:xfrm>
            <a:off x="1285725" y="1295400"/>
            <a:ext cx="9598622" cy="819029"/>
          </a:xfrm>
          <a:prstGeom prst="rect">
            <a:avLst/>
          </a:prstGeom>
        </p:spPr>
      </p:pic>
    </p:spTree>
    <p:extLst>
      <p:ext uri="{BB962C8B-B14F-4D97-AF65-F5344CB8AC3E}">
        <p14:creationId xmlns:p14="http://schemas.microsoft.com/office/powerpoint/2010/main" val="31968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DDF3C7-3301-4DF0-BA9F-9B42078DC3DA}"/>
              </a:ext>
            </a:extLst>
          </p:cNvPr>
          <p:cNvPicPr>
            <a:picLocks noChangeAspect="1"/>
          </p:cNvPicPr>
          <p:nvPr/>
        </p:nvPicPr>
        <p:blipFill>
          <a:blip r:embed="rId3"/>
          <a:stretch>
            <a:fillRect/>
          </a:stretch>
        </p:blipFill>
        <p:spPr>
          <a:xfrm>
            <a:off x="1292774" y="1304026"/>
            <a:ext cx="9603276" cy="3784072"/>
          </a:xfrm>
          <a:prstGeom prst="rect">
            <a:avLst/>
          </a:prstGeom>
        </p:spPr>
      </p:pic>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½ CENT SALES TAX CARRY OVER PROJECTS</a:t>
            </a:r>
          </a:p>
        </p:txBody>
      </p:sp>
    </p:spTree>
    <p:extLst>
      <p:ext uri="{BB962C8B-B14F-4D97-AF65-F5344CB8AC3E}">
        <p14:creationId xmlns:p14="http://schemas.microsoft.com/office/powerpoint/2010/main" val="172623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STRUCTURE</a:t>
            </a:r>
          </a:p>
        </p:txBody>
      </p:sp>
      <p:sp>
        <p:nvSpPr>
          <p:cNvPr id="3" name="Content Placeholder 2"/>
          <p:cNvSpPr>
            <a:spLocks noGrp="1"/>
          </p:cNvSpPr>
          <p:nvPr>
            <p:ph sz="quarter" idx="1"/>
          </p:nvPr>
        </p:nvSpPr>
        <p:spPr/>
        <p:txBody>
          <a:bodyPr>
            <a:normAutofit/>
          </a:bodyPr>
          <a:lstStyle/>
          <a:p>
            <a:r>
              <a:rPr lang="en-US" dirty="0"/>
              <a:t>Funds</a:t>
            </a:r>
          </a:p>
          <a:p>
            <a:pPr lvl="1"/>
            <a:r>
              <a:rPr lang="en-US" dirty="0"/>
              <a:t>General – accounts for most municipal operations</a:t>
            </a:r>
          </a:p>
          <a:p>
            <a:pPr lvl="2"/>
            <a:r>
              <a:rPr lang="en-US" dirty="0"/>
              <a:t>Major revenue sources</a:t>
            </a:r>
          </a:p>
          <a:p>
            <a:pPr lvl="3"/>
            <a:r>
              <a:rPr lang="en-US" dirty="0"/>
              <a:t>Sales tax</a:t>
            </a:r>
          </a:p>
          <a:p>
            <a:pPr lvl="3"/>
            <a:r>
              <a:rPr lang="en-US" dirty="0"/>
              <a:t>Use tax</a:t>
            </a:r>
          </a:p>
          <a:p>
            <a:pPr lvl="3"/>
            <a:r>
              <a:rPr lang="en-US" dirty="0"/>
              <a:t>Other taxes</a:t>
            </a:r>
          </a:p>
          <a:p>
            <a:pPr lvl="3"/>
            <a:r>
              <a:rPr lang="en-US" dirty="0"/>
              <a:t>Transfers from Enterprise funds</a:t>
            </a:r>
          </a:p>
          <a:p>
            <a:pPr lvl="2"/>
            <a:r>
              <a:rPr lang="en-US" dirty="0"/>
              <a:t>Major expenditures</a:t>
            </a:r>
          </a:p>
          <a:p>
            <a:pPr lvl="3"/>
            <a:r>
              <a:rPr lang="en-US" dirty="0"/>
              <a:t>Personnel</a:t>
            </a:r>
          </a:p>
          <a:p>
            <a:pPr lvl="3"/>
            <a:r>
              <a:rPr lang="en-US" dirty="0"/>
              <a:t>Transfers to operating and reserve funds</a:t>
            </a:r>
          </a:p>
        </p:txBody>
      </p:sp>
    </p:spTree>
    <p:extLst>
      <p:ext uri="{BB962C8B-B14F-4D97-AF65-F5344CB8AC3E}">
        <p14:creationId xmlns:p14="http://schemas.microsoft.com/office/powerpoint/2010/main" val="3794353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½ CENT SALES TAX CARRY OVER PROJECTS</a:t>
            </a:r>
          </a:p>
        </p:txBody>
      </p:sp>
      <p:pic>
        <p:nvPicPr>
          <p:cNvPr id="4" name="Picture 3">
            <a:extLst>
              <a:ext uri="{FF2B5EF4-FFF2-40B4-BE49-F238E27FC236}">
                <a16:creationId xmlns:a16="http://schemas.microsoft.com/office/drawing/2014/main" id="{EA134233-A076-4391-B23B-E78D8DAB26FE}"/>
              </a:ext>
            </a:extLst>
          </p:cNvPr>
          <p:cNvPicPr>
            <a:picLocks noChangeAspect="1"/>
          </p:cNvPicPr>
          <p:nvPr/>
        </p:nvPicPr>
        <p:blipFill>
          <a:blip r:embed="rId4"/>
          <a:stretch>
            <a:fillRect/>
          </a:stretch>
        </p:blipFill>
        <p:spPr>
          <a:xfrm>
            <a:off x="1292773" y="1976499"/>
            <a:ext cx="9603277" cy="1434117"/>
          </a:xfrm>
          <a:prstGeom prst="rect">
            <a:avLst/>
          </a:prstGeom>
        </p:spPr>
      </p:pic>
      <p:pic>
        <p:nvPicPr>
          <p:cNvPr id="7" name="Picture 6">
            <a:extLst>
              <a:ext uri="{FF2B5EF4-FFF2-40B4-BE49-F238E27FC236}">
                <a16:creationId xmlns:a16="http://schemas.microsoft.com/office/drawing/2014/main" id="{011040BD-3ABF-4002-8642-40ACB0BF3A14}"/>
              </a:ext>
            </a:extLst>
          </p:cNvPr>
          <p:cNvPicPr>
            <a:picLocks noChangeAspect="1"/>
          </p:cNvPicPr>
          <p:nvPr/>
        </p:nvPicPr>
        <p:blipFill>
          <a:blip r:embed="rId5"/>
          <a:stretch>
            <a:fillRect/>
          </a:stretch>
        </p:blipFill>
        <p:spPr>
          <a:xfrm>
            <a:off x="1292773" y="1304026"/>
            <a:ext cx="9603275" cy="701124"/>
          </a:xfrm>
          <a:prstGeom prst="rect">
            <a:avLst/>
          </a:prstGeom>
        </p:spPr>
      </p:pic>
    </p:spTree>
    <p:extLst>
      <p:ext uri="{BB962C8B-B14F-4D97-AF65-F5344CB8AC3E}">
        <p14:creationId xmlns:p14="http://schemas.microsoft.com/office/powerpoint/2010/main" val="157977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WASTEWATER FUND PROPOSED PROJECTS &amp; EQUIPMENT</a:t>
            </a:r>
          </a:p>
        </p:txBody>
      </p:sp>
      <p:sp>
        <p:nvSpPr>
          <p:cNvPr id="9" name="Content Placeholder 2">
            <a:extLst>
              <a:ext uri="{FF2B5EF4-FFF2-40B4-BE49-F238E27FC236}">
                <a16:creationId xmlns:a16="http://schemas.microsoft.com/office/drawing/2014/main" id="{0DBD1A72-D6F1-4941-9CE7-BC3363B00364}"/>
              </a:ext>
            </a:extLst>
          </p:cNvPr>
          <p:cNvSpPr txBox="1">
            <a:spLocks/>
          </p:cNvSpPr>
          <p:nvPr/>
        </p:nvSpPr>
        <p:spPr>
          <a:xfrm>
            <a:off x="5776505" y="6271387"/>
            <a:ext cx="6092991" cy="413431"/>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en-US" dirty="0"/>
              <a:t>$140,148 is the total amount available for allocation</a:t>
            </a:r>
          </a:p>
        </p:txBody>
      </p:sp>
      <p:pic>
        <p:nvPicPr>
          <p:cNvPr id="3" name="Picture 2">
            <a:extLst>
              <a:ext uri="{FF2B5EF4-FFF2-40B4-BE49-F238E27FC236}">
                <a16:creationId xmlns:a16="http://schemas.microsoft.com/office/drawing/2014/main" id="{E8F050D0-9C34-4A33-AA8C-3F5F9DFBAE87}"/>
              </a:ext>
            </a:extLst>
          </p:cNvPr>
          <p:cNvPicPr>
            <a:picLocks noChangeAspect="1"/>
          </p:cNvPicPr>
          <p:nvPr/>
        </p:nvPicPr>
        <p:blipFill>
          <a:blip r:embed="rId4"/>
          <a:stretch>
            <a:fillRect/>
          </a:stretch>
        </p:blipFill>
        <p:spPr>
          <a:xfrm>
            <a:off x="1292774" y="1295400"/>
            <a:ext cx="9603276" cy="2471682"/>
          </a:xfrm>
          <a:prstGeom prst="rect">
            <a:avLst/>
          </a:prstGeom>
        </p:spPr>
      </p:pic>
    </p:spTree>
    <p:extLst>
      <p:ext uri="{BB962C8B-B14F-4D97-AF65-F5344CB8AC3E}">
        <p14:creationId xmlns:p14="http://schemas.microsoft.com/office/powerpoint/2010/main" val="115235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4C362B-CDD4-4C7B-8A20-820AF2CAF0C1}"/>
              </a:ext>
            </a:extLst>
          </p:cNvPr>
          <p:cNvPicPr>
            <a:picLocks noChangeAspect="1"/>
          </p:cNvPicPr>
          <p:nvPr/>
        </p:nvPicPr>
        <p:blipFill>
          <a:blip r:embed="rId3"/>
          <a:stretch>
            <a:fillRect/>
          </a:stretch>
        </p:blipFill>
        <p:spPr>
          <a:xfrm>
            <a:off x="1292773" y="1288211"/>
            <a:ext cx="9603275" cy="2447463"/>
          </a:xfrm>
          <a:prstGeom prst="rect">
            <a:avLst/>
          </a:prstGeom>
        </p:spPr>
      </p:pic>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WASTEWATER REGULATORY FUND PROPOSED PROJECTS &amp; EQUIPMENT</a:t>
            </a:r>
          </a:p>
        </p:txBody>
      </p:sp>
      <p:sp>
        <p:nvSpPr>
          <p:cNvPr id="9" name="Content Placeholder 2">
            <a:extLst>
              <a:ext uri="{FF2B5EF4-FFF2-40B4-BE49-F238E27FC236}">
                <a16:creationId xmlns:a16="http://schemas.microsoft.com/office/drawing/2014/main" id="{0DBD1A72-D6F1-4941-9CE7-BC3363B00364}"/>
              </a:ext>
            </a:extLst>
          </p:cNvPr>
          <p:cNvSpPr txBox="1">
            <a:spLocks/>
          </p:cNvSpPr>
          <p:nvPr/>
        </p:nvSpPr>
        <p:spPr>
          <a:xfrm>
            <a:off x="5776505" y="6271387"/>
            <a:ext cx="6092991" cy="413431"/>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en-US" dirty="0"/>
              <a:t>$243,019 is the total amount available for allocation</a:t>
            </a:r>
          </a:p>
        </p:txBody>
      </p:sp>
    </p:spTree>
    <p:extLst>
      <p:ext uri="{BB962C8B-B14F-4D97-AF65-F5344CB8AC3E}">
        <p14:creationId xmlns:p14="http://schemas.microsoft.com/office/powerpoint/2010/main" val="69296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87FD3-7F18-4A96-A6FB-4BC2F985068F}"/>
              </a:ext>
            </a:extLst>
          </p:cNvPr>
          <p:cNvPicPr>
            <a:picLocks noChangeAspect="1"/>
          </p:cNvPicPr>
          <p:nvPr/>
        </p:nvPicPr>
        <p:blipFill>
          <a:blip r:embed="rId3"/>
          <a:stretch>
            <a:fillRect/>
          </a:stretch>
        </p:blipFill>
        <p:spPr>
          <a:xfrm>
            <a:off x="1292773" y="1288211"/>
            <a:ext cx="9590162" cy="4579189"/>
          </a:xfrm>
          <a:prstGeom prst="rect">
            <a:avLst/>
          </a:prstGeom>
        </p:spPr>
      </p:pic>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CAPITAL RESERVE FUND PROPOSED PROJECTS &amp; EQUIPMENT</a:t>
            </a:r>
          </a:p>
        </p:txBody>
      </p:sp>
    </p:spTree>
    <p:extLst>
      <p:ext uri="{BB962C8B-B14F-4D97-AF65-F5344CB8AC3E}">
        <p14:creationId xmlns:p14="http://schemas.microsoft.com/office/powerpoint/2010/main" val="95478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CAPITAL RESERVE FUND PROPOSED PROJECTS &amp; EQUIPMENT (CTD)</a:t>
            </a:r>
          </a:p>
        </p:txBody>
      </p:sp>
      <p:pic>
        <p:nvPicPr>
          <p:cNvPr id="3" name="Picture 2">
            <a:extLst>
              <a:ext uri="{FF2B5EF4-FFF2-40B4-BE49-F238E27FC236}">
                <a16:creationId xmlns:a16="http://schemas.microsoft.com/office/drawing/2014/main" id="{9AB1716B-1925-41FE-A8B6-9C14E768A866}"/>
              </a:ext>
            </a:extLst>
          </p:cNvPr>
          <p:cNvPicPr>
            <a:picLocks noChangeAspect="1"/>
          </p:cNvPicPr>
          <p:nvPr/>
        </p:nvPicPr>
        <p:blipFill>
          <a:blip r:embed="rId4"/>
          <a:stretch>
            <a:fillRect/>
          </a:stretch>
        </p:blipFill>
        <p:spPr>
          <a:xfrm>
            <a:off x="1292772" y="1288210"/>
            <a:ext cx="9603279" cy="898885"/>
          </a:xfrm>
          <a:prstGeom prst="rect">
            <a:avLst/>
          </a:prstGeom>
        </p:spPr>
      </p:pic>
      <p:pic>
        <p:nvPicPr>
          <p:cNvPr id="4" name="Picture 3">
            <a:extLst>
              <a:ext uri="{FF2B5EF4-FFF2-40B4-BE49-F238E27FC236}">
                <a16:creationId xmlns:a16="http://schemas.microsoft.com/office/drawing/2014/main" id="{2D1D5A96-88F1-4E4E-9CB7-47D9298A8469}"/>
              </a:ext>
            </a:extLst>
          </p:cNvPr>
          <p:cNvPicPr>
            <a:picLocks noChangeAspect="1"/>
          </p:cNvPicPr>
          <p:nvPr/>
        </p:nvPicPr>
        <p:blipFill>
          <a:blip r:embed="rId5"/>
          <a:stretch>
            <a:fillRect/>
          </a:stretch>
        </p:blipFill>
        <p:spPr>
          <a:xfrm>
            <a:off x="1292772" y="2187095"/>
            <a:ext cx="9603278" cy="3280835"/>
          </a:xfrm>
          <a:prstGeom prst="rect">
            <a:avLst/>
          </a:prstGeom>
        </p:spPr>
      </p:pic>
    </p:spTree>
    <p:extLst>
      <p:ext uri="{BB962C8B-B14F-4D97-AF65-F5344CB8AC3E}">
        <p14:creationId xmlns:p14="http://schemas.microsoft.com/office/powerpoint/2010/main" val="92283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BD3C31-1BE8-45BD-9CDC-1A073CC9248E}"/>
              </a:ext>
            </a:extLst>
          </p:cNvPr>
          <p:cNvPicPr>
            <a:picLocks noChangeAspect="1"/>
          </p:cNvPicPr>
          <p:nvPr/>
        </p:nvPicPr>
        <p:blipFill>
          <a:blip r:embed="rId3"/>
          <a:stretch>
            <a:fillRect/>
          </a:stretch>
        </p:blipFill>
        <p:spPr>
          <a:xfrm>
            <a:off x="1294060" y="1288211"/>
            <a:ext cx="9601988" cy="4454530"/>
          </a:xfrm>
          <a:prstGeom prst="rect">
            <a:avLst/>
          </a:prstGeom>
        </p:spPr>
      </p:pic>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½ CENT SALES TAX PROPOSED PROJECTS &amp; EQUIPMENT</a:t>
            </a:r>
          </a:p>
        </p:txBody>
      </p:sp>
      <p:sp>
        <p:nvSpPr>
          <p:cNvPr id="9" name="Content Placeholder 2">
            <a:extLst>
              <a:ext uri="{FF2B5EF4-FFF2-40B4-BE49-F238E27FC236}">
                <a16:creationId xmlns:a16="http://schemas.microsoft.com/office/drawing/2014/main" id="{0DBD1A72-D6F1-4941-9CE7-BC3363B00364}"/>
              </a:ext>
            </a:extLst>
          </p:cNvPr>
          <p:cNvSpPr txBox="1">
            <a:spLocks/>
          </p:cNvSpPr>
          <p:nvPr/>
        </p:nvSpPr>
        <p:spPr>
          <a:xfrm>
            <a:off x="5776505" y="6271387"/>
            <a:ext cx="6092991" cy="413431"/>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en-US" dirty="0"/>
              <a:t>$4,019,842 is the total amount available for allocation</a:t>
            </a:r>
          </a:p>
        </p:txBody>
      </p:sp>
    </p:spTree>
    <p:extLst>
      <p:ext uri="{BB962C8B-B14F-4D97-AF65-F5344CB8AC3E}">
        <p14:creationId xmlns:p14="http://schemas.microsoft.com/office/powerpoint/2010/main" val="390756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89520FE-00CF-4AEE-9F36-4583B1822756}"/>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½ CENT SALES TAX PROPOSED PROJECTS &amp; EQUIPMENT (CTD)</a:t>
            </a:r>
          </a:p>
        </p:txBody>
      </p:sp>
      <p:sp>
        <p:nvSpPr>
          <p:cNvPr id="9" name="Content Placeholder 2">
            <a:extLst>
              <a:ext uri="{FF2B5EF4-FFF2-40B4-BE49-F238E27FC236}">
                <a16:creationId xmlns:a16="http://schemas.microsoft.com/office/drawing/2014/main" id="{0DBD1A72-D6F1-4941-9CE7-BC3363B00364}"/>
              </a:ext>
            </a:extLst>
          </p:cNvPr>
          <p:cNvSpPr txBox="1">
            <a:spLocks/>
          </p:cNvSpPr>
          <p:nvPr/>
        </p:nvSpPr>
        <p:spPr>
          <a:xfrm>
            <a:off x="5776505" y="6271387"/>
            <a:ext cx="6092991" cy="413431"/>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en-US" dirty="0"/>
              <a:t>$4,019,842 is the total amount available for allocation</a:t>
            </a:r>
          </a:p>
        </p:txBody>
      </p:sp>
      <p:pic>
        <p:nvPicPr>
          <p:cNvPr id="4" name="Picture 3">
            <a:extLst>
              <a:ext uri="{FF2B5EF4-FFF2-40B4-BE49-F238E27FC236}">
                <a16:creationId xmlns:a16="http://schemas.microsoft.com/office/drawing/2014/main" id="{4C461DA4-B9BE-4E5A-A434-0545101612BF}"/>
              </a:ext>
            </a:extLst>
          </p:cNvPr>
          <p:cNvPicPr>
            <a:picLocks noChangeAspect="1"/>
          </p:cNvPicPr>
          <p:nvPr/>
        </p:nvPicPr>
        <p:blipFill>
          <a:blip r:embed="rId4"/>
          <a:stretch>
            <a:fillRect/>
          </a:stretch>
        </p:blipFill>
        <p:spPr>
          <a:xfrm>
            <a:off x="1292777" y="1288211"/>
            <a:ext cx="9601988" cy="604936"/>
          </a:xfrm>
          <a:prstGeom prst="rect">
            <a:avLst/>
          </a:prstGeom>
        </p:spPr>
      </p:pic>
      <p:pic>
        <p:nvPicPr>
          <p:cNvPr id="7" name="Picture 6">
            <a:extLst>
              <a:ext uri="{FF2B5EF4-FFF2-40B4-BE49-F238E27FC236}">
                <a16:creationId xmlns:a16="http://schemas.microsoft.com/office/drawing/2014/main" id="{AC5DA92D-E953-46D9-AAE8-4A2FC29C2317}"/>
              </a:ext>
            </a:extLst>
          </p:cNvPr>
          <p:cNvPicPr>
            <a:picLocks noChangeAspect="1"/>
          </p:cNvPicPr>
          <p:nvPr/>
        </p:nvPicPr>
        <p:blipFill>
          <a:blip r:embed="rId5"/>
          <a:stretch>
            <a:fillRect/>
          </a:stretch>
        </p:blipFill>
        <p:spPr>
          <a:xfrm>
            <a:off x="1292777" y="1893147"/>
            <a:ext cx="9601988" cy="1968792"/>
          </a:xfrm>
          <a:prstGeom prst="rect">
            <a:avLst/>
          </a:prstGeom>
        </p:spPr>
      </p:pic>
    </p:spTree>
    <p:extLst>
      <p:ext uri="{BB962C8B-B14F-4D97-AF65-F5344CB8AC3E}">
        <p14:creationId xmlns:p14="http://schemas.microsoft.com/office/powerpoint/2010/main" val="58377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4118DB0-1E90-460D-B197-5CB488B17929" descr="4A7FF749-B4EB-4F02-A950-8745AA675A93">
            <a:extLst>
              <a:ext uri="{FF2B5EF4-FFF2-40B4-BE49-F238E27FC236}">
                <a16:creationId xmlns:a16="http://schemas.microsoft.com/office/drawing/2014/main" id="{A70BFA32-29D7-48EA-92CD-6BAAE40B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12" y="2110869"/>
            <a:ext cx="5914636" cy="38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a:extLst>
              <a:ext uri="{FF2B5EF4-FFF2-40B4-BE49-F238E27FC236}">
                <a16:creationId xmlns:a16="http://schemas.microsoft.com/office/drawing/2014/main" id="{81DC4EA4-EDE3-4E2B-AA9E-3DA653A130E7}"/>
              </a:ext>
            </a:extLst>
          </p:cNvPr>
          <p:cNvSpPr txBox="1">
            <a:spLocks/>
          </p:cNvSpPr>
          <p:nvPr/>
        </p:nvSpPr>
        <p:spPr>
          <a:xfrm>
            <a:off x="872822" y="152400"/>
            <a:ext cx="9980611"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53FB3"/>
                </a:solidFill>
              </a:rPr>
              <a:t>QUESTIONS &amp; DISCUSSION?</a:t>
            </a:r>
          </a:p>
        </p:txBody>
      </p:sp>
      <p:pic>
        <p:nvPicPr>
          <p:cNvPr id="8" name="64118DB0-1E90-460D-B197-5CB488B17929" descr="4A7FF749-B4EB-4F02-A950-8745AA675A93">
            <a:extLst>
              <a:ext uri="{FF2B5EF4-FFF2-40B4-BE49-F238E27FC236}">
                <a16:creationId xmlns:a16="http://schemas.microsoft.com/office/drawing/2014/main" id="{93CC18ED-5B5F-4B46-95B6-26432E900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2" y="1752600"/>
            <a:ext cx="7830369"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BD76A709-7E9D-4BDF-97CB-D7B7598135EC}"/>
              </a:ext>
            </a:extLst>
          </p:cNvPr>
          <p:cNvSpPr txBox="1">
            <a:spLocks/>
          </p:cNvSpPr>
          <p:nvPr/>
        </p:nvSpPr>
        <p:spPr>
          <a:xfrm>
            <a:off x="878423" y="1600200"/>
            <a:ext cx="5315796" cy="1905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53FB3"/>
                </a:solidFill>
                <a:latin typeface="+mn-lt"/>
              </a:rPr>
              <a:t>FY 26-27 CAPITAL BUDGET</a:t>
            </a:r>
          </a:p>
          <a:p>
            <a:pPr algn="l"/>
            <a:r>
              <a:rPr lang="en-US" sz="3200" b="1" dirty="0">
                <a:solidFill>
                  <a:srgbClr val="053FB3"/>
                </a:solidFill>
                <a:latin typeface="+mn-lt"/>
              </a:rPr>
              <a:t>Workshop Presentation</a:t>
            </a:r>
          </a:p>
          <a:p>
            <a:pPr algn="l"/>
            <a:r>
              <a:rPr lang="en-US" sz="3200" b="1" dirty="0">
                <a:solidFill>
                  <a:srgbClr val="053FB3"/>
                </a:solidFill>
                <a:latin typeface="+mn-lt"/>
              </a:rPr>
              <a:t>Staff Recommendations</a:t>
            </a:r>
          </a:p>
          <a:p>
            <a:pPr algn="l"/>
            <a:r>
              <a:rPr lang="en-US" sz="3200" b="1" dirty="0">
                <a:solidFill>
                  <a:srgbClr val="053FB3"/>
                </a:solidFill>
                <a:latin typeface="+mn-lt"/>
              </a:rPr>
              <a:t>4.21.2026</a:t>
            </a:r>
          </a:p>
        </p:txBody>
      </p:sp>
    </p:spTree>
    <p:extLst>
      <p:ext uri="{BB962C8B-B14F-4D97-AF65-F5344CB8AC3E}">
        <p14:creationId xmlns:p14="http://schemas.microsoft.com/office/powerpoint/2010/main" val="28593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STRUCTURE (continued)</a:t>
            </a:r>
          </a:p>
        </p:txBody>
      </p:sp>
      <p:sp>
        <p:nvSpPr>
          <p:cNvPr id="3" name="Content Placeholder 2"/>
          <p:cNvSpPr>
            <a:spLocks noGrp="1"/>
          </p:cNvSpPr>
          <p:nvPr>
            <p:ph sz="quarter" idx="1"/>
          </p:nvPr>
        </p:nvSpPr>
        <p:spPr/>
        <p:txBody>
          <a:bodyPr>
            <a:normAutofit/>
          </a:bodyPr>
          <a:lstStyle/>
          <a:p>
            <a:r>
              <a:rPr lang="en-US" dirty="0"/>
              <a:t>Funds (continued)</a:t>
            </a:r>
          </a:p>
          <a:p>
            <a:pPr lvl="1"/>
            <a:r>
              <a:rPr lang="en-US" dirty="0"/>
              <a:t>Enterprise – account for all utility operations</a:t>
            </a:r>
          </a:p>
          <a:p>
            <a:pPr lvl="2"/>
            <a:r>
              <a:rPr lang="en-US" dirty="0"/>
              <a:t>Major revenue sources</a:t>
            </a:r>
          </a:p>
          <a:p>
            <a:pPr lvl="3"/>
            <a:r>
              <a:rPr lang="en-US" dirty="0"/>
              <a:t>Charges for services (Sanitation)</a:t>
            </a:r>
          </a:p>
          <a:p>
            <a:pPr lvl="3"/>
            <a:r>
              <a:rPr lang="en-US" dirty="0"/>
              <a:t>Transfers from BMA (Water and Wastewater)</a:t>
            </a:r>
          </a:p>
          <a:p>
            <a:pPr lvl="2"/>
            <a:r>
              <a:rPr lang="en-US" dirty="0"/>
              <a:t>Major expenditures</a:t>
            </a:r>
          </a:p>
          <a:p>
            <a:pPr lvl="3"/>
            <a:r>
              <a:rPr lang="en-US" dirty="0"/>
              <a:t>Wastewater plant operating contract</a:t>
            </a:r>
          </a:p>
          <a:p>
            <a:pPr lvl="3"/>
            <a:r>
              <a:rPr lang="en-US" dirty="0"/>
              <a:t>Personnel</a:t>
            </a:r>
          </a:p>
          <a:p>
            <a:pPr lvl="3"/>
            <a:r>
              <a:rPr lang="en-US" dirty="0"/>
              <a:t>Materials</a:t>
            </a:r>
          </a:p>
          <a:p>
            <a:pPr lvl="3"/>
            <a:r>
              <a:rPr lang="en-US" dirty="0"/>
              <a:t>Transfers to General Fund and reserve funds</a:t>
            </a:r>
          </a:p>
        </p:txBody>
      </p:sp>
    </p:spTree>
    <p:extLst>
      <p:ext uri="{BB962C8B-B14F-4D97-AF65-F5344CB8AC3E}">
        <p14:creationId xmlns:p14="http://schemas.microsoft.com/office/powerpoint/2010/main" val="243865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STRUCTURE (continued)</a:t>
            </a:r>
          </a:p>
        </p:txBody>
      </p:sp>
      <p:sp>
        <p:nvSpPr>
          <p:cNvPr id="3" name="Content Placeholder 2"/>
          <p:cNvSpPr>
            <a:spLocks noGrp="1"/>
          </p:cNvSpPr>
          <p:nvPr>
            <p:ph sz="quarter" idx="1"/>
          </p:nvPr>
        </p:nvSpPr>
        <p:spPr/>
        <p:txBody>
          <a:bodyPr>
            <a:normAutofit/>
          </a:bodyPr>
          <a:lstStyle/>
          <a:p>
            <a:r>
              <a:rPr lang="en-US" dirty="0"/>
              <a:t>Funds (continued)</a:t>
            </a:r>
          </a:p>
          <a:p>
            <a:pPr lvl="1"/>
            <a:r>
              <a:rPr lang="en-US" dirty="0"/>
              <a:t>BMA – account for utility debt service and utility revenues</a:t>
            </a:r>
          </a:p>
          <a:p>
            <a:pPr lvl="2"/>
            <a:r>
              <a:rPr lang="en-US" dirty="0"/>
              <a:t>Major revenue sources</a:t>
            </a:r>
          </a:p>
          <a:p>
            <a:pPr lvl="3"/>
            <a:r>
              <a:rPr lang="en-US" dirty="0"/>
              <a:t>Charges for services</a:t>
            </a:r>
          </a:p>
          <a:p>
            <a:pPr lvl="2"/>
            <a:r>
              <a:rPr lang="en-US" dirty="0"/>
              <a:t>Major expenditures</a:t>
            </a:r>
          </a:p>
          <a:p>
            <a:pPr lvl="3"/>
            <a:r>
              <a:rPr lang="en-US" dirty="0"/>
              <a:t>Debt service on utility debt</a:t>
            </a:r>
          </a:p>
          <a:p>
            <a:pPr lvl="3"/>
            <a:r>
              <a:rPr lang="en-US" dirty="0"/>
              <a:t>Transfers to Water and Wastewater operating funds to cover operating expenses</a:t>
            </a:r>
          </a:p>
        </p:txBody>
      </p:sp>
    </p:spTree>
    <p:extLst>
      <p:ext uri="{BB962C8B-B14F-4D97-AF65-F5344CB8AC3E}">
        <p14:creationId xmlns:p14="http://schemas.microsoft.com/office/powerpoint/2010/main" val="214874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STRUCTURE (continued)</a:t>
            </a:r>
          </a:p>
        </p:txBody>
      </p:sp>
      <p:sp>
        <p:nvSpPr>
          <p:cNvPr id="3" name="Content Placeholder 2"/>
          <p:cNvSpPr>
            <a:spLocks noGrp="1"/>
          </p:cNvSpPr>
          <p:nvPr>
            <p:ph sz="quarter" idx="1"/>
          </p:nvPr>
        </p:nvSpPr>
        <p:spPr/>
        <p:txBody>
          <a:bodyPr>
            <a:normAutofit/>
          </a:bodyPr>
          <a:lstStyle/>
          <a:p>
            <a:r>
              <a:rPr lang="en-US" dirty="0"/>
              <a:t>Funds (continued)</a:t>
            </a:r>
          </a:p>
          <a:p>
            <a:pPr lvl="1"/>
            <a:r>
              <a:rPr lang="en-US" dirty="0"/>
              <a:t>Reserve Funds</a:t>
            </a:r>
          </a:p>
          <a:p>
            <a:pPr lvl="2"/>
            <a:r>
              <a:rPr lang="en-US" dirty="0"/>
              <a:t>Stabilization</a:t>
            </a:r>
          </a:p>
          <a:p>
            <a:pPr lvl="3"/>
            <a:r>
              <a:rPr lang="en-US" dirty="0"/>
              <a:t>Transfers from General, Water, Wastewater, and Sanitation</a:t>
            </a:r>
          </a:p>
          <a:p>
            <a:pPr lvl="3"/>
            <a:r>
              <a:rPr lang="en-US" dirty="0"/>
              <a:t>Expenditures only via ordinance</a:t>
            </a:r>
          </a:p>
          <a:p>
            <a:pPr lvl="2"/>
            <a:r>
              <a:rPr lang="en-US" dirty="0"/>
              <a:t>Capital</a:t>
            </a:r>
          </a:p>
          <a:p>
            <a:pPr lvl="3"/>
            <a:r>
              <a:rPr lang="en-US" dirty="0"/>
              <a:t>Transfers from General and Sanitation</a:t>
            </a:r>
          </a:p>
          <a:p>
            <a:pPr lvl="3"/>
            <a:r>
              <a:rPr lang="en-US" dirty="0"/>
              <a:t>Dedicated utility fees for Water and Wastewater</a:t>
            </a:r>
          </a:p>
          <a:p>
            <a:pPr lvl="3"/>
            <a:r>
              <a:rPr lang="en-US" dirty="0"/>
              <a:t>Expenditures for capital</a:t>
            </a:r>
          </a:p>
          <a:p>
            <a:pPr lvl="1"/>
            <a:endParaRPr lang="en-US" dirty="0"/>
          </a:p>
        </p:txBody>
      </p:sp>
    </p:spTree>
    <p:extLst>
      <p:ext uri="{BB962C8B-B14F-4D97-AF65-F5344CB8AC3E}">
        <p14:creationId xmlns:p14="http://schemas.microsoft.com/office/powerpoint/2010/main" val="16333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STRUCTURE (continued)</a:t>
            </a:r>
          </a:p>
        </p:txBody>
      </p:sp>
      <p:sp>
        <p:nvSpPr>
          <p:cNvPr id="3" name="Content Placeholder 2"/>
          <p:cNvSpPr>
            <a:spLocks noGrp="1"/>
          </p:cNvSpPr>
          <p:nvPr>
            <p:ph sz="quarter" idx="1"/>
          </p:nvPr>
        </p:nvSpPr>
        <p:spPr>
          <a:xfrm>
            <a:off x="2135060" y="1600200"/>
            <a:ext cx="8153400" cy="4953000"/>
          </a:xfrm>
        </p:spPr>
        <p:txBody>
          <a:bodyPr>
            <a:normAutofit fontScale="85000" lnSpcReduction="20000"/>
          </a:bodyPr>
          <a:lstStyle/>
          <a:p>
            <a:r>
              <a:rPr lang="en-US" dirty="0"/>
              <a:t>Funds (continued)</a:t>
            </a:r>
          </a:p>
          <a:p>
            <a:pPr lvl="1"/>
            <a:r>
              <a:rPr lang="en-US" dirty="0"/>
              <a:t>Other funds</a:t>
            </a:r>
          </a:p>
          <a:p>
            <a:pPr lvl="2"/>
            <a:r>
              <a:rPr lang="en-US" dirty="0"/>
              <a:t>E-911 – transfers from General fund and E-911 fees</a:t>
            </a:r>
          </a:p>
          <a:p>
            <a:pPr lvl="2"/>
            <a:r>
              <a:rPr lang="en-US" dirty="0"/>
              <a:t>Economic Development – ¼% sales tax and portion of lodging tax</a:t>
            </a:r>
          </a:p>
          <a:p>
            <a:pPr lvl="2"/>
            <a:r>
              <a:rPr lang="en-US" dirty="0"/>
              <a:t>CIP – Sales Tax – ½% sales tax</a:t>
            </a:r>
          </a:p>
          <a:p>
            <a:pPr lvl="2"/>
            <a:r>
              <a:rPr lang="en-US" dirty="0"/>
              <a:t>CIP – Wastewater Regulatory – wastewater capital fee/fund is being closed. Capital fees now recorded in Capital Reserve Fund.</a:t>
            </a:r>
          </a:p>
          <a:p>
            <a:pPr lvl="2"/>
            <a:r>
              <a:rPr lang="en-US" dirty="0"/>
              <a:t>GO Bond Funds – numerous funds used to track GO bond proceeds and expenditures</a:t>
            </a:r>
          </a:p>
          <a:p>
            <a:pPr lvl="2"/>
            <a:r>
              <a:rPr lang="en-US" dirty="0"/>
              <a:t>Golf Course – green fees, membership fees, cart rental, tore merchandise, and General fund transfers</a:t>
            </a:r>
          </a:p>
          <a:p>
            <a:pPr lvl="2"/>
            <a:r>
              <a:rPr lang="en-US" dirty="0"/>
              <a:t>Municipal Airport – fueling fees, hanger rental, and General fund transfers</a:t>
            </a:r>
          </a:p>
          <a:p>
            <a:pPr lvl="2"/>
            <a:r>
              <a:rPr lang="en-US" dirty="0"/>
              <a:t>Worker’s Comp – transfers from operating funds</a:t>
            </a:r>
          </a:p>
          <a:p>
            <a:pPr lvl="2"/>
            <a:r>
              <a:rPr lang="en-US" dirty="0"/>
              <a:t>Health Insurance – transfers from operating funds and premiums</a:t>
            </a:r>
          </a:p>
          <a:p>
            <a:pPr lvl="2"/>
            <a:r>
              <a:rPr lang="en-US" dirty="0"/>
              <a:t>Auto Collision – transfers from operating funds</a:t>
            </a:r>
          </a:p>
          <a:p>
            <a:pPr marL="685800" lvl="2" indent="0">
              <a:buNone/>
            </a:pPr>
            <a:endParaRPr lang="en-US" dirty="0"/>
          </a:p>
          <a:p>
            <a:pPr lvl="2"/>
            <a:endParaRPr lang="en-US" dirty="0"/>
          </a:p>
        </p:txBody>
      </p:sp>
    </p:spTree>
    <p:extLst>
      <p:ext uri="{BB962C8B-B14F-4D97-AF65-F5344CB8AC3E}">
        <p14:creationId xmlns:p14="http://schemas.microsoft.com/office/powerpoint/2010/main" val="223769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ITEMS</a:t>
            </a:r>
          </a:p>
        </p:txBody>
      </p:sp>
      <p:sp>
        <p:nvSpPr>
          <p:cNvPr id="3" name="Content Placeholder 2"/>
          <p:cNvSpPr>
            <a:spLocks noGrp="1"/>
          </p:cNvSpPr>
          <p:nvPr>
            <p:ph sz="quarter" idx="1"/>
          </p:nvPr>
        </p:nvSpPr>
        <p:spPr>
          <a:xfrm>
            <a:off x="2135060" y="1676400"/>
            <a:ext cx="8378952" cy="4876801"/>
          </a:xfrm>
        </p:spPr>
        <p:txBody>
          <a:bodyPr>
            <a:normAutofit/>
          </a:bodyPr>
          <a:lstStyle/>
          <a:p>
            <a:r>
              <a:rPr lang="en-US" dirty="0"/>
              <a:t>Revenue:</a:t>
            </a:r>
          </a:p>
          <a:p>
            <a:pPr lvl="1"/>
            <a:r>
              <a:rPr lang="en-US" dirty="0"/>
              <a:t>Sales tax estimates</a:t>
            </a:r>
          </a:p>
          <a:p>
            <a:pPr lvl="1"/>
            <a:r>
              <a:rPr lang="en-US" dirty="0"/>
              <a:t>Use tax estimates</a:t>
            </a:r>
          </a:p>
          <a:p>
            <a:pPr lvl="1"/>
            <a:r>
              <a:rPr lang="en-US" dirty="0"/>
              <a:t>Utility rate adjustments</a:t>
            </a:r>
          </a:p>
          <a:p>
            <a:r>
              <a:rPr lang="en-US" dirty="0"/>
              <a:t>Personnel:</a:t>
            </a:r>
          </a:p>
          <a:p>
            <a:pPr lvl="1"/>
            <a:r>
              <a:rPr lang="en-US" dirty="0"/>
              <a:t>Personnel additions</a:t>
            </a:r>
          </a:p>
          <a:p>
            <a:pPr lvl="1"/>
            <a:r>
              <a:rPr lang="en-US" dirty="0"/>
              <a:t>Benefit costs</a:t>
            </a:r>
          </a:p>
          <a:p>
            <a:r>
              <a:rPr lang="en-US" dirty="0"/>
              <a:t>Stabilization Reserve Fund</a:t>
            </a:r>
          </a:p>
          <a:p>
            <a:r>
              <a:rPr lang="en-US" dirty="0"/>
              <a:t>Capital Reserve Fund</a:t>
            </a:r>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4.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740B843-A0F1-4AB8-BDC2-59E2F2F98AC6}">
  <we:reference id="wa104178141" version="3.1.7.1" store="en-US" storeType="OMEX"/>
  <we:alternateReferences>
    <we:reference id="WA104178141" version="3.1.7.1"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purl.org/dc/dcmitype/"/>
    <ds:schemaRef ds:uri="http://schemas.microsoft.com/office/2006/metadata/properties"/>
    <ds:schemaRef ds:uri="http://schemas.microsoft.com/office/2006/documentManagement/types"/>
    <ds:schemaRef ds:uri="4873beb7-5857-4685-be1f-d57550cc96cc"/>
    <ds:schemaRef ds:uri="http://schemas.microsoft.com/office/infopath/2007/PartnerControls"/>
    <ds:schemaRef ds:uri="http://www.w3.org/XML/1998/namespace"/>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20320</TotalTime>
  <Words>2369</Words>
  <Application>Microsoft Office PowerPoint</Application>
  <PresentationFormat>Custom</PresentationFormat>
  <Paragraphs>357</Paragraphs>
  <Slides>47</Slides>
  <Notes>19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7" baseType="lpstr">
      <vt:lpstr>Arial</vt:lpstr>
      <vt:lpstr>Calibri</vt:lpstr>
      <vt:lpstr>Century Gothic</vt:lpstr>
      <vt:lpstr>Trebuchet MS</vt:lpstr>
      <vt:lpstr>Tw Cen MT</vt:lpstr>
      <vt:lpstr>Wingdings</vt:lpstr>
      <vt:lpstr>Wingdings 2</vt:lpstr>
      <vt:lpstr>Office Theme</vt:lpstr>
      <vt:lpstr>Median</vt:lpstr>
      <vt:lpstr>Worksheet</vt:lpstr>
      <vt:lpstr>BUDGET WORKSHOP</vt:lpstr>
      <vt:lpstr>BUDGET ROLES SUMMARY</vt:lpstr>
      <vt:lpstr>BUDGET PREPARATION SCHEDULE</vt:lpstr>
      <vt:lpstr>FINANCIAL STRUCTURE</vt:lpstr>
      <vt:lpstr>FINANCIAL STRUCTURE (continued)</vt:lpstr>
      <vt:lpstr>FINANCIAL STRUCTURE (continued)</vt:lpstr>
      <vt:lpstr>FINANCIAL STRUCTURE (continued)</vt:lpstr>
      <vt:lpstr>FINANCIAL STRUCTURE (continued)</vt:lpstr>
      <vt:lpstr>SIGNIFICANT ITEMS</vt:lpstr>
      <vt:lpstr>REVENUE</vt:lpstr>
      <vt:lpstr>SALES TAX ESTIMATES</vt:lpstr>
      <vt:lpstr>USE TAX ESTIMATES</vt:lpstr>
      <vt:lpstr>SALES TAX ESTIMATES</vt:lpstr>
      <vt:lpstr>INFLATION ADJUSTED SALES TAX</vt:lpstr>
      <vt:lpstr>UTILITY RATES</vt:lpstr>
      <vt:lpstr>PROPOSED UTILITY RATE PLAN</vt:lpstr>
      <vt:lpstr>PERSONNEL</vt:lpstr>
      <vt:lpstr>PERSONNEL POSITIONS</vt:lpstr>
      <vt:lpstr>GENERAL EMPLOYEE PENSION STATUS</vt:lpstr>
      <vt:lpstr>SALARIES AND BENEFITS</vt:lpstr>
      <vt:lpstr>OTHER ITEMS</vt:lpstr>
      <vt:lpstr>STABILIZATION RESERVE FUND</vt:lpstr>
      <vt:lpstr>CAPITAL RESERVE FUND</vt:lpstr>
      <vt:lpstr>WASTEWATER CAPITAL PLANS</vt:lpstr>
      <vt:lpstr>WATER CAPITAL PLANS</vt:lpstr>
      <vt:lpstr>SANITATION CAPITAL PLANS</vt:lpstr>
      <vt:lpstr>FY26-27 Capital BUDGET</vt:lpstr>
      <vt:lpstr>G.O BOND AND SALES TAX PROJECTS SINCE 1999 TOTAL PROJECT COST - $104.79MM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Lisa Beeman</dc:creator>
  <cp:lastModifiedBy>Micah Siemers</cp:lastModifiedBy>
  <cp:revision>532</cp:revision>
  <cp:lastPrinted>2018-02-02T04:04:13Z</cp:lastPrinted>
  <dcterms:created xsi:type="dcterms:W3CDTF">2018-01-08T22:10:23Z</dcterms:created>
  <dcterms:modified xsi:type="dcterms:W3CDTF">2026-04-21T17:13:43Z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