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69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3000" spc="-29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z="12800" spc="-128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Fact information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>
            <a:spLocks noGrp="1"/>
          </p:cNvSpPr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915009552_2264x1509.jpg"/>
          <p:cNvSpPr>
            <a:spLocks noGrp="1"/>
          </p:cNvSpPr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740519873_3318x2212.jpg"/>
          <p:cNvSpPr>
            <a:spLocks noGrp="1"/>
          </p:cNvSpPr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>
            <a:spLocks noGrp="1"/>
          </p:cNvSpPr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518839134_3132x2088.jpeg"/>
          <p:cNvSpPr>
            <a:spLocks noGrp="1"/>
          </p:cNvSpPr>
          <p:nvPr>
            <p:ph type="pic" idx="21"/>
          </p:nvPr>
        </p:nvSpPr>
        <p:spPr>
          <a:xfrm>
            <a:off x="8922063" y="-1"/>
            <a:ext cx="20573998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95400" y="3743016"/>
            <a:ext cx="11442700" cy="5334001"/>
          </a:xfrm>
          <a:prstGeom prst="rect">
            <a:avLst/>
          </a:prstGeom>
        </p:spPr>
        <p:txBody>
          <a:bodyPr anchor="b"/>
          <a:lstStyle>
            <a:lvl1pPr algn="l" defTabSz="1160859">
              <a:defRPr sz="13300" b="1" cap="all" spc="-665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Slide Title</a:t>
            </a:r>
          </a:p>
        </p:txBody>
      </p:sp>
      <p:sp>
        <p:nvSpPr>
          <p:cNvPr id="15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9271000"/>
            <a:ext cx="11442700" cy="3175000"/>
          </a:xfrm>
          <a:prstGeom prst="rect">
            <a:avLst/>
          </a:prstGeom>
        </p:spPr>
        <p:txBody>
          <a:bodyPr/>
          <a:lstStyle>
            <a:lvl1pPr marL="0" indent="0" defTabSz="584200">
              <a:lnSpc>
                <a:spcPct val="100000"/>
              </a:lnSpc>
              <a:spcBef>
                <a:spcPts val="0"/>
              </a:spcBef>
              <a:buSzTx/>
              <a:buNone/>
              <a:defRPr sz="3500" cap="all" spc="-104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defTabSz="584200">
              <a:lnSpc>
                <a:spcPct val="100000"/>
              </a:lnSpc>
              <a:spcBef>
                <a:spcPts val="0"/>
              </a:spcBef>
              <a:buSzTx/>
              <a:buNone/>
              <a:defRPr sz="3500" cap="all" spc="-104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defTabSz="584200">
              <a:lnSpc>
                <a:spcPct val="100000"/>
              </a:lnSpc>
              <a:spcBef>
                <a:spcPts val="0"/>
              </a:spcBef>
              <a:buSzTx/>
              <a:buNone/>
              <a:defRPr sz="3500" cap="all" spc="-104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defTabSz="584200">
              <a:lnSpc>
                <a:spcPct val="100000"/>
              </a:lnSpc>
              <a:spcBef>
                <a:spcPts val="0"/>
              </a:spcBef>
              <a:buSzTx/>
              <a:buNone/>
              <a:defRPr sz="3500" cap="all" spc="-104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defTabSz="584200">
              <a:lnSpc>
                <a:spcPct val="100000"/>
              </a:lnSpc>
              <a:spcBef>
                <a:spcPts val="0"/>
              </a:spcBef>
              <a:buSzTx/>
              <a:buNone/>
              <a:defRPr sz="3500" cap="all" spc="-104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</p:spPr>
        <p:txBody>
          <a:bodyPr/>
          <a:lstStyle>
            <a:lvl1pPr defTabSz="3428914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981594838_2460x1641.jpeg"/>
          <p:cNvSpPr>
            <a:spLocks noGrp="1"/>
          </p:cNvSpPr>
          <p:nvPr>
            <p:ph type="pic" idx="21"/>
          </p:nvPr>
        </p:nvSpPr>
        <p:spPr>
          <a:xfrm>
            <a:off x="10236489" y="-1"/>
            <a:ext cx="2056146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0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 marL="0" indent="0" defTabSz="584200">
              <a:lnSpc>
                <a:spcPct val="100000"/>
              </a:lnSpc>
              <a:spcBef>
                <a:spcPts val="3300"/>
              </a:spcBef>
              <a:buSzTx/>
              <a:buNone/>
              <a:defRPr sz="4000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defTabSz="584200">
              <a:lnSpc>
                <a:spcPct val="100000"/>
              </a:lnSpc>
              <a:spcBef>
                <a:spcPts val="3300"/>
              </a:spcBef>
              <a:buSzTx/>
              <a:buNone/>
              <a:defRPr sz="4000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defTabSz="584200">
              <a:lnSpc>
                <a:spcPct val="100000"/>
              </a:lnSpc>
              <a:spcBef>
                <a:spcPts val="3300"/>
              </a:spcBef>
              <a:buSzTx/>
              <a:buNone/>
              <a:defRPr sz="4000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defTabSz="584200">
              <a:lnSpc>
                <a:spcPct val="100000"/>
              </a:lnSpc>
              <a:spcBef>
                <a:spcPts val="3300"/>
              </a:spcBef>
              <a:buSzTx/>
              <a:buNone/>
              <a:defRPr sz="4000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defTabSz="584200">
              <a:lnSpc>
                <a:spcPct val="100000"/>
              </a:lnSpc>
              <a:spcBef>
                <a:spcPts val="3300"/>
              </a:spcBef>
              <a:buSzTx/>
              <a:buNone/>
              <a:defRPr sz="4000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1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FFFA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1531">
              <a:lnSpc>
                <a:spcPct val="100000"/>
              </a:lnSpc>
              <a:spcBef>
                <a:spcPts val="3300"/>
              </a:spcBef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2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1"/>
          </a:xfrm>
          <a:prstGeom prst="rect">
            <a:avLst/>
          </a:prstGeom>
        </p:spPr>
        <p:txBody>
          <a:bodyPr/>
          <a:lstStyle>
            <a:lvl1pPr marL="0" indent="0" defTabSz="584200">
              <a:lnSpc>
                <a:spcPct val="100000"/>
              </a:lnSpc>
              <a:spcBef>
                <a:spcPts val="3200"/>
              </a:spcBef>
              <a:buSzTx/>
              <a:buNone/>
              <a:defRPr sz="2000" cap="all" spc="-59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/>
          <a:lstStyle>
            <a:lvl1pPr algn="l" defTabSz="584200">
              <a:defRPr sz="10000" b="1" cap="all" spc="-4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Slide Title</a:t>
            </a:r>
          </a:p>
        </p:txBody>
      </p:sp>
      <p:sp>
        <p:nvSpPr>
          <p:cNvPr id="164" name="Slide Subtitl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400" y="4092575"/>
            <a:ext cx="11442701" cy="678372"/>
          </a:xfrm>
          <a:prstGeom prst="rect">
            <a:avLst/>
          </a:prstGeom>
        </p:spPr>
        <p:txBody>
          <a:bodyPr/>
          <a:lstStyle>
            <a:lvl1pPr marL="0" indent="0" defTabSz="566674">
              <a:lnSpc>
                <a:spcPct val="100000"/>
              </a:lnSpc>
              <a:spcBef>
                <a:spcPts val="0"/>
              </a:spcBef>
              <a:buSzTx/>
              <a:buNone/>
              <a:defRPr sz="3395" cap="all" spc="-101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1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</p:spPr>
        <p:txBody>
          <a:bodyPr/>
          <a:lstStyle>
            <a:lvl1pPr defTabSz="3428914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z="12800" spc="-128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3000" spc="-29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3" name="Image"/>
          <p:cNvSpPr>
            <a:spLocks noGrp="1"/>
          </p:cNvSpPr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1" name="Image"/>
          <p:cNvSpPr>
            <a:spLocks noGrp="1"/>
          </p:cNvSpPr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2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z="12800" spc="0"/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Agenda Subtitle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97689" y="12700000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enterfornewsliteracy.or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Janice Hutchinson and Carol Redmond                LWV-Kent, August 15, 2022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t>Janice Hutchinson and Carol Redmond                LWV-Kent, August 15, 2022</a:t>
            </a:r>
          </a:p>
        </p:txBody>
      </p:sp>
      <p:sp>
        <p:nvSpPr>
          <p:cNvPr id="175" name="Media Literacy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Media Literacy</a:t>
            </a:r>
          </a:p>
        </p:txBody>
      </p:sp>
      <p:sp>
        <p:nvSpPr>
          <p:cNvPr id="176" name="Educational Relevance in a Democracy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r>
              <a:t>Educational Relevance in a Democracy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age" descr="Image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4848" r="24848"/>
          <a:stretch>
            <a:fillRect/>
          </a:stretch>
        </p:blipFill>
        <p:spPr>
          <a:xfrm>
            <a:off x="14034295" y="-1"/>
            <a:ext cx="10349536" cy="13715999"/>
          </a:xfrm>
          <a:prstGeom prst="rect">
            <a:avLst/>
          </a:prstGeom>
        </p:spPr>
      </p:pic>
      <p:sp>
        <p:nvSpPr>
          <p:cNvPr id="179" name="What is Media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067990">
              <a:defRPr sz="12236" spc="-611"/>
            </a:pPr>
            <a:r>
              <a:t>What is Media</a:t>
            </a:r>
          </a:p>
          <a:p>
            <a:pPr defTabSz="1067990">
              <a:defRPr sz="12236" spc="-611"/>
            </a:pPr>
            <a:r>
              <a:t>Literacy?</a:t>
            </a:r>
          </a:p>
        </p:txBody>
      </p:sp>
      <p:sp>
        <p:nvSpPr>
          <p:cNvPr id="180" name="The ability or skills to critically analyze the content created and consumed in various media.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r>
              <a:t>The ability or skills to critically analyze the content created and consumed in various media.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mage" descr="Image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18470" r="31194"/>
          <a:stretch>
            <a:fillRect/>
          </a:stretch>
        </p:blipFill>
        <p:spPr>
          <a:xfrm>
            <a:off x="14034291" y="-1"/>
            <a:ext cx="10349536" cy="13716000"/>
          </a:xfrm>
          <a:prstGeom prst="rect">
            <a:avLst/>
          </a:prstGeom>
        </p:spPr>
      </p:pic>
      <p:sp>
        <p:nvSpPr>
          <p:cNvPr id="183" name="Reliability difficult to ascertain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647700" indent="-647700">
              <a:buClr>
                <a:srgbClr val="000000"/>
              </a:buClr>
              <a:buSzPct val="200000"/>
              <a:buChar char="•"/>
            </a:pPr>
            <a:r>
              <a:t>Reliability difficult to ascertain</a:t>
            </a:r>
          </a:p>
          <a:p>
            <a:pPr marL="647700" indent="-647700">
              <a:buClr>
                <a:srgbClr val="000000"/>
              </a:buClr>
              <a:buSzPct val="200000"/>
              <a:buChar char="•"/>
            </a:pPr>
            <a:r>
              <a:t>Misinformation easy to create</a:t>
            </a:r>
          </a:p>
          <a:p>
            <a:pPr marL="647700" indent="-647700">
              <a:buClr>
                <a:srgbClr val="000000"/>
              </a:buClr>
              <a:buSzPct val="200000"/>
              <a:buChar char="•"/>
            </a:pPr>
            <a:r>
              <a:t>Probability of accessing inaccurate information has increased</a:t>
            </a:r>
          </a:p>
          <a:p>
            <a:pPr marL="647700" indent="-647700">
              <a:buClr>
                <a:srgbClr val="000000"/>
              </a:buClr>
              <a:buSzPct val="200000"/>
              <a:buChar char="•"/>
            </a:pPr>
            <a:r>
              <a:t>Easier to access only information that supports preexisting beliefs</a:t>
            </a:r>
          </a:p>
        </p:txBody>
      </p:sp>
      <p:sp>
        <p:nvSpPr>
          <p:cNvPr id="184" name="centerfornewsliteracy.org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 u="sng">
                <a:hlinkClick r:id="rId3"/>
              </a:defRPr>
            </a:lvl1pPr>
          </a:lstStyle>
          <a:p>
            <a:pPr>
              <a:defRPr u="none"/>
            </a:pPr>
            <a:r>
              <a:rPr u="sng">
                <a:hlinkClick r:id="rId3"/>
              </a:rPr>
              <a:t>centerfornewsliteracy.org</a:t>
            </a:r>
          </a:p>
        </p:txBody>
      </p:sp>
      <p:sp>
        <p:nvSpPr>
          <p:cNvPr id="185" name="Four information challenges for a Civil Societ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15468">
              <a:defRPr sz="5400" spc="-216"/>
            </a:lvl1pPr>
          </a:lstStyle>
          <a:p>
            <a:r>
              <a:t>Four information challenges for a Civil Society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Why We Need a New Approach to Digital Literac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79">
              <a:defRPr sz="7979" spc="-79"/>
            </a:lvl1pPr>
          </a:lstStyle>
          <a:p>
            <a:r>
              <a:t>Why We Need a New Approach to Digital Literacy</a:t>
            </a:r>
          </a:p>
        </p:txBody>
      </p:sp>
      <p:sp>
        <p:nvSpPr>
          <p:cNvPr id="188" name="Middle School Students mistook ads for news stories.…"/>
          <p:cNvSpPr txBox="1">
            <a:spLocks noGrp="1"/>
          </p:cNvSpPr>
          <p:nvPr>
            <p:ph type="body" idx="1"/>
          </p:nvPr>
        </p:nvSpPr>
        <p:spPr>
          <a:xfrm>
            <a:off x="1217711" y="4009348"/>
            <a:ext cx="21948578" cy="8483601"/>
          </a:xfrm>
          <a:prstGeom prst="rect">
            <a:avLst/>
          </a:prstGeom>
        </p:spPr>
        <p:txBody>
          <a:bodyPr/>
          <a:lstStyle/>
          <a:p>
            <a:r>
              <a:t>Middle School Students mistook ads for news stories.</a:t>
            </a:r>
          </a:p>
          <a:p>
            <a:r>
              <a:t>High school students were unable to verify social media accounts.</a:t>
            </a:r>
          </a:p>
          <a:p>
            <a:r>
              <a:t>College students blithely accepted a website’s description of itself.</a:t>
            </a:r>
          </a:p>
          <a:p>
            <a:r>
              <a:t>Students of all ages are too often taught to use checklists as they “read vertically”.</a:t>
            </a:r>
          </a:p>
        </p:txBody>
      </p:sp>
      <p:sp>
        <p:nvSpPr>
          <p:cNvPr id="189" name="Phi Delta Kappa (2018)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t>Phi Delta Kappa (2018)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A more robust approach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more robust approach: </a:t>
            </a:r>
          </a:p>
          <a:p>
            <a:endParaRPr/>
          </a:p>
          <a:p>
            <a:r>
              <a:t>LATERAL READING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Jen Flaherty, Theodore Roosevelt High School Media Coordinato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706879">
              <a:defRPr sz="5880" spc="-58"/>
            </a:lvl1pPr>
          </a:lstStyle>
          <a:p>
            <a:r>
              <a:t>Jen Flaherty, Theodore Roosevelt High School Media Coordinator</a:t>
            </a:r>
          </a:p>
        </p:txBody>
      </p:sp>
      <p:sp>
        <p:nvSpPr>
          <p:cNvPr id="194" name="Presented to Government classes on topics of misinformation and disinformatio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Presented to Government classes on topics of misinformation and disinformation</a:t>
            </a:r>
          </a:p>
          <a:p>
            <a:r>
              <a:t>Designed a new elective course called Media Literacy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Video from “Civic Online Reasoning”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Video from “Civic Online Reasoning”</a:t>
            </a:r>
          </a:p>
          <a:p>
            <a:r>
              <a:t>(Stanford Education Group)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</Words>
  <Application>Microsoft Office PowerPoint</Application>
  <PresentationFormat>Custom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Canela Bold</vt:lpstr>
      <vt:lpstr>Canela Deck Regular</vt:lpstr>
      <vt:lpstr>Canela Regular</vt:lpstr>
      <vt:lpstr>Canela Text Regular</vt:lpstr>
      <vt:lpstr>Graphik</vt:lpstr>
      <vt:lpstr>Graphik Medium</vt:lpstr>
      <vt:lpstr>Graphik Semibold</vt:lpstr>
      <vt:lpstr>Helvetica Neue</vt:lpstr>
      <vt:lpstr>23_ClassicWhite</vt:lpstr>
      <vt:lpstr>Media Literacy</vt:lpstr>
      <vt:lpstr>What is Media Literacy?</vt:lpstr>
      <vt:lpstr>Four information challenges for a Civil Society</vt:lpstr>
      <vt:lpstr>Why We Need a New Approach to Digital Literacy</vt:lpstr>
      <vt:lpstr>PowerPoint Presentation</vt:lpstr>
      <vt:lpstr>Jen Flaherty, Theodore Roosevelt High School Media Coordinator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Literacy</dc:title>
  <dc:creator>Christie</dc:creator>
  <cp:lastModifiedBy>Audrey Kessler</cp:lastModifiedBy>
  <cp:revision>1</cp:revision>
  <dcterms:modified xsi:type="dcterms:W3CDTF">2022-08-30T10:02:40Z</dcterms:modified>
</cp:coreProperties>
</file>