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6" r:id="rId2"/>
    <p:sldId id="269" r:id="rId3"/>
    <p:sldId id="273" r:id="rId4"/>
    <p:sldId id="268" r:id="rId5"/>
    <p:sldId id="270" r:id="rId6"/>
    <p:sldId id="271" r:id="rId7"/>
    <p:sldId id="267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entury Gothic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ACBCA"/>
          </a:solidFill>
        </a:fill>
      </a:tcStyle>
    </a:wholeTbl>
    <a:band2H>
      <a:tcTxStyle/>
      <a:tcStyle>
        <a:tcBdr/>
        <a:fill>
          <a:solidFill>
            <a:srgbClr val="F5E7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E7CC"/>
          </a:solidFill>
        </a:fill>
      </a:tcStyle>
    </a:wholeTbl>
    <a:band2H>
      <a:tcTxStyle/>
      <a:tcStyle>
        <a:tcBdr/>
        <a:fill>
          <a:solidFill>
            <a:srgbClr val="FB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AEA"/>
          </a:solidFill>
        </a:fill>
      </a:tcStyle>
    </a:wholeTbl>
    <a:band2H>
      <a:tcTxStyle/>
      <a:tcStyle>
        <a:tcBdr/>
        <a:fill>
          <a:solidFill>
            <a:srgbClr val="E6ED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entury Gothic"/>
      </a:defRPr>
    </a:lvl1pPr>
    <a:lvl2pPr indent="228600" defTabSz="457200" latinLnBrk="0">
      <a:defRPr sz="1200">
        <a:latin typeface="+mn-lt"/>
        <a:ea typeface="+mn-ea"/>
        <a:cs typeface="+mn-cs"/>
        <a:sym typeface="Century Gothic"/>
      </a:defRPr>
    </a:lvl2pPr>
    <a:lvl3pPr indent="457200" defTabSz="457200" latinLnBrk="0">
      <a:defRPr sz="1200">
        <a:latin typeface="+mn-lt"/>
        <a:ea typeface="+mn-ea"/>
        <a:cs typeface="+mn-cs"/>
        <a:sym typeface="Century Gothic"/>
      </a:defRPr>
    </a:lvl3pPr>
    <a:lvl4pPr indent="685800" defTabSz="457200" latinLnBrk="0">
      <a:defRPr sz="1200">
        <a:latin typeface="+mn-lt"/>
        <a:ea typeface="+mn-ea"/>
        <a:cs typeface="+mn-cs"/>
        <a:sym typeface="Century Gothic"/>
      </a:defRPr>
    </a:lvl4pPr>
    <a:lvl5pPr indent="914400" defTabSz="457200" latinLnBrk="0">
      <a:defRPr sz="1200">
        <a:latin typeface="+mn-lt"/>
        <a:ea typeface="+mn-ea"/>
        <a:cs typeface="+mn-cs"/>
        <a:sym typeface="Century Gothic"/>
      </a:defRPr>
    </a:lvl5pPr>
    <a:lvl6pPr indent="1143000" defTabSz="457200" latinLnBrk="0">
      <a:defRPr sz="1200">
        <a:latin typeface="+mn-lt"/>
        <a:ea typeface="+mn-ea"/>
        <a:cs typeface="+mn-cs"/>
        <a:sym typeface="Century Gothic"/>
      </a:defRPr>
    </a:lvl6pPr>
    <a:lvl7pPr indent="1371600" defTabSz="457200" latinLnBrk="0">
      <a:defRPr sz="1200">
        <a:latin typeface="+mn-lt"/>
        <a:ea typeface="+mn-ea"/>
        <a:cs typeface="+mn-cs"/>
        <a:sym typeface="Century Gothic"/>
      </a:defRPr>
    </a:lvl7pPr>
    <a:lvl8pPr indent="1600200" defTabSz="457200" latinLnBrk="0">
      <a:defRPr sz="1200">
        <a:latin typeface="+mn-lt"/>
        <a:ea typeface="+mn-ea"/>
        <a:cs typeface="+mn-cs"/>
        <a:sym typeface="Century Gothic"/>
      </a:defRPr>
    </a:lvl8pPr>
    <a:lvl9pPr indent="1828800" defTabSz="457200" latinLnBrk="0">
      <a:defRPr sz="1200">
        <a:latin typeface="+mn-lt"/>
        <a:ea typeface="+mn-ea"/>
        <a:cs typeface="+mn-cs"/>
        <a:sym typeface="Century Gothic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10" descr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1024467" y="753532"/>
            <a:ext cx="10151534" cy="2604497"/>
          </a:xfrm>
          <a:prstGeom prst="rect">
            <a:avLst/>
          </a:prstGeom>
        </p:spPr>
        <p:txBody>
          <a:bodyPr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sz="quarter" idx="1"/>
          </p:nvPr>
        </p:nvSpPr>
        <p:spPr>
          <a:xfrm>
            <a:off x="1303864" y="3365555"/>
            <a:ext cx="9592738" cy="444444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8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1024467" y="3959862"/>
            <a:ext cx="10151534" cy="679872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119" name="TextBox 8"/>
          <p:cNvSpPr txBox="1"/>
          <p:nvPr/>
        </p:nvSpPr>
        <p:spPr>
          <a:xfrm>
            <a:off x="521969" y="557817"/>
            <a:ext cx="518161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>
              <a:defRPr sz="8000" cap="all"/>
            </a:lvl1pPr>
          </a:lstStyle>
          <a:p>
            <a:r>
              <a:t>“</a:t>
            </a:r>
          </a:p>
        </p:txBody>
      </p:sp>
      <p:sp>
        <p:nvSpPr>
          <p:cNvPr id="120" name="TextBox 9"/>
          <p:cNvSpPr txBox="1"/>
          <p:nvPr/>
        </p:nvSpPr>
        <p:spPr>
          <a:xfrm>
            <a:off x="11029950" y="2325657"/>
            <a:ext cx="518160" cy="1336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8000" cap="all"/>
            </a:lvl1pPr>
          </a:lstStyle>
          <a:p>
            <a:r>
              <a:t>”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1024495" y="1124701"/>
            <a:ext cx="10146187" cy="2511836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sz="quarter" idx="1"/>
          </p:nvPr>
        </p:nvSpPr>
        <p:spPr>
          <a:xfrm>
            <a:off x="1024467" y="3648314"/>
            <a:ext cx="10144654" cy="99988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2895600" y="761998"/>
            <a:ext cx="8610600" cy="130386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sz="quarter" idx="1"/>
          </p:nvPr>
        </p:nvSpPr>
        <p:spPr>
          <a:xfrm>
            <a:off x="685800" y="2202079"/>
            <a:ext cx="3456433" cy="617321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0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5798" y="2904564"/>
            <a:ext cx="3456434" cy="331413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  <a:endParaRPr/>
          </a:p>
        </p:txBody>
      </p:sp>
      <p:sp>
        <p:nvSpPr>
          <p:cNvPr id="141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4368800" y="2201333"/>
            <a:ext cx="3456433" cy="626535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142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4366857" y="2904066"/>
            <a:ext cx="3456433" cy="331461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  <a:endParaRPr/>
          </a:p>
        </p:txBody>
      </p:sp>
      <p:sp>
        <p:nvSpPr>
          <p:cNvPr id="143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8051800" y="2192865"/>
            <a:ext cx="3456433" cy="626535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144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8051800" y="2904564"/>
            <a:ext cx="3456433" cy="331413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sz="quarter" idx="1"/>
          </p:nvPr>
        </p:nvSpPr>
        <p:spPr>
          <a:xfrm>
            <a:off x="688617" y="4191000"/>
            <a:ext cx="3451583" cy="68276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688617" y="2362200"/>
            <a:ext cx="3451583" cy="1524000"/>
          </a:xfrm>
          <a:prstGeom prst="rect">
            <a:avLst/>
          </a:prstGeom>
          <a:effectLst>
            <a:outerShdw blurRad="50800" dist="50800" dir="5400000" rotWithShape="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55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688617" y="4873764"/>
            <a:ext cx="3451583" cy="134492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  <a:endParaRPr/>
          </a:p>
        </p:txBody>
      </p:sp>
      <p:sp>
        <p:nvSpPr>
          <p:cNvPr id="156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4374262" y="4191000"/>
            <a:ext cx="3448935" cy="68276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157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374262" y="2362200"/>
            <a:ext cx="3448937" cy="1524000"/>
          </a:xfrm>
          <a:prstGeom prst="rect">
            <a:avLst/>
          </a:prstGeom>
          <a:effectLst>
            <a:outerShdw blurRad="50800" dist="50800" dir="5400000" rotWithShape="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58" name="Text Placeholder 3"/>
          <p:cNvSpPr>
            <a:spLocks noGrp="1"/>
          </p:cNvSpPr>
          <p:nvPr>
            <p:ph type="body" sz="quarter" idx="25"/>
          </p:nvPr>
        </p:nvSpPr>
        <p:spPr>
          <a:xfrm>
            <a:off x="4374264" y="4873762"/>
            <a:ext cx="3448935" cy="134492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  <a:endParaRPr/>
          </a:p>
        </p:txBody>
      </p:sp>
      <p:sp>
        <p:nvSpPr>
          <p:cNvPr id="159" name="Text Placeholder 4"/>
          <p:cNvSpPr>
            <a:spLocks noGrp="1"/>
          </p:cNvSpPr>
          <p:nvPr>
            <p:ph type="body" sz="quarter" idx="26"/>
          </p:nvPr>
        </p:nvSpPr>
        <p:spPr>
          <a:xfrm>
            <a:off x="8049731" y="4191000"/>
            <a:ext cx="3456469" cy="68276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160" name="Picture Placeholder 2"/>
          <p:cNvSpPr>
            <a:spLocks noGrp="1"/>
          </p:cNvSpPr>
          <p:nvPr>
            <p:ph type="pic" sz="quarter" idx="27"/>
          </p:nvPr>
        </p:nvSpPr>
        <p:spPr>
          <a:xfrm>
            <a:off x="8049855" y="2362200"/>
            <a:ext cx="3447879" cy="1524000"/>
          </a:xfrm>
          <a:prstGeom prst="rect">
            <a:avLst/>
          </a:prstGeom>
          <a:effectLst>
            <a:outerShdw blurRad="50800" dist="50800" dir="5400000" rotWithShape="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61" name="Text Placeholder 3"/>
          <p:cNvSpPr>
            <a:spLocks noGrp="1"/>
          </p:cNvSpPr>
          <p:nvPr>
            <p:ph type="body" sz="quarter" idx="28"/>
          </p:nvPr>
        </p:nvSpPr>
        <p:spPr>
          <a:xfrm>
            <a:off x="8049731" y="4873761"/>
            <a:ext cx="3452446" cy="134492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  <a:endParaRPr/>
          </a:p>
        </p:txBody>
      </p:sp>
      <p:sp>
        <p:nvSpPr>
          <p:cNvPr id="162" name="Shape 162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685800" y="753532"/>
            <a:ext cx="10820400" cy="2801936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body" sz="quarter" idx="1"/>
          </p:nvPr>
        </p:nvSpPr>
        <p:spPr>
          <a:xfrm>
            <a:off x="1024467" y="3641725"/>
            <a:ext cx="10490201" cy="955675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sz="quarter" idx="1"/>
          </p:nvPr>
        </p:nvSpPr>
        <p:spPr>
          <a:xfrm>
            <a:off x="914409" y="2183801"/>
            <a:ext cx="5079992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800"/>
            </a:lvl1pPr>
            <a:lvl2pPr marL="0" indent="457200">
              <a:buSzTx/>
              <a:buFontTx/>
              <a:buNone/>
              <a:defRPr sz="2800"/>
            </a:lvl2pPr>
            <a:lvl3pPr marL="0" indent="914400">
              <a:buSzTx/>
              <a:buFontTx/>
              <a:buNone/>
              <a:defRPr sz="2800"/>
            </a:lvl3pPr>
            <a:lvl4pPr marL="0" indent="1371600">
              <a:buSzTx/>
              <a:buFontTx/>
              <a:buNone/>
              <a:defRPr sz="2800"/>
            </a:lvl4pPr>
            <a:lvl5pPr marL="0" indent="1828800">
              <a:buSzTx/>
              <a:buFontTx/>
              <a:buNone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400800" y="2183801"/>
            <a:ext cx="5105400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800"/>
            </a:pP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995581" y="746759"/>
            <a:ext cx="6510619" cy="5471925"/>
          </a:xfrm>
          <a:prstGeom prst="rect">
            <a:avLst/>
          </a:prstGeom>
        </p:spPr>
        <p:txBody>
          <a:bodyPr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5800" y="3124199"/>
            <a:ext cx="4114800" cy="309448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685800" y="1524000"/>
            <a:ext cx="6873241" cy="1600200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6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7861237" y="751241"/>
            <a:ext cx="3644963" cy="5467444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sz="half" idx="1"/>
          </p:nvPr>
        </p:nvSpPr>
        <p:spPr>
          <a:xfrm>
            <a:off x="685800" y="3124199"/>
            <a:ext cx="6873241" cy="309448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776" y="4697360"/>
            <a:ext cx="10822035" cy="819356"/>
          </a:xfrm>
          <a:prstGeom prst="rect">
            <a:avLst/>
          </a:prstGeom>
        </p:spPr>
        <p:txBody>
          <a:bodyPr anchor="b"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6" name="Picture Placeholder 2"/>
          <p:cNvSpPr>
            <a:spLocks noGrp="1"/>
          </p:cNvSpPr>
          <p:nvPr>
            <p:ph type="pic" idx="21"/>
          </p:nvPr>
        </p:nvSpPr>
        <p:spPr>
          <a:xfrm>
            <a:off x="681726" y="941439"/>
            <a:ext cx="10821842" cy="347816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sz="quarter" idx="1"/>
          </p:nvPr>
        </p:nvSpPr>
        <p:spPr>
          <a:xfrm>
            <a:off x="685800" y="5516714"/>
            <a:ext cx="10820400" cy="70197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8" descr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  <a:prstGeom prst="rect">
            <a:avLst/>
          </a:prstGeom>
        </p:spPr>
        <p:txBody>
          <a:bodyPr/>
          <a:lstStyle>
            <a:lvl1pPr algn="l"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sz="quarter" idx="1"/>
          </p:nvPr>
        </p:nvSpPr>
        <p:spPr>
          <a:xfrm>
            <a:off x="1024467" y="3649133"/>
            <a:ext cx="10130516" cy="999068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Picture 7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sldNum" sz="quarter" idx="2"/>
          </p:nvPr>
        </p:nvSpPr>
        <p:spPr>
          <a:xfrm>
            <a:off x="11261293" y="441642"/>
            <a:ext cx="244907" cy="243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ransition spd="med"/>
  <p:txStyles>
    <p:titleStyle>
      <a:lvl1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0" algn="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all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1pPr>
      <a:lvl2pPr marL="708659" marR="0" indent="-25145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2pPr>
      <a:lvl3pPr marL="1193800" marR="0" indent="-279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3pPr>
      <a:lvl4pPr marL="1685925" marR="0" indent="-31432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4pPr>
      <a:lvl5pPr marL="2143125" marR="0" indent="-31432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5pPr>
      <a:lvl6pPr marL="2600325" marR="0" indent="-31432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6pPr>
      <a:lvl7pPr marL="3057525" marR="0" indent="-31432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7pPr>
      <a:lvl8pPr marL="3514725" marR="0" indent="-31432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8pPr>
      <a:lvl9pPr marL="3971925" marR="0" indent="-31432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entury Gothic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entury Gothic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allotpedia.org/Ohio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3429000" y="350521"/>
            <a:ext cx="8280400" cy="118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20000"/>
          </a:bodyPr>
          <a:lstStyle/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LWV of Kent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Education Committee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 </a:t>
            </a:r>
            <a:endParaRPr dirty="0"/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dirty="0"/>
              <a:t>    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1655762" y="1755775"/>
            <a:ext cx="8280400" cy="266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20000"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  <a:defRPr sz="2800"/>
            </a:pPr>
            <a:r>
              <a:rPr lang="en-US" sz="6600" dirty="0"/>
              <a:t>Ohio State</a:t>
            </a:r>
          </a:p>
          <a:p>
            <a:pPr algn="ctr" defTabSz="914400">
              <a:lnSpc>
                <a:spcPct val="90000"/>
              </a:lnSpc>
              <a:spcBef>
                <a:spcPts val="1000"/>
              </a:spcBef>
              <a:defRPr sz="2800"/>
            </a:pPr>
            <a:r>
              <a:rPr lang="en-US" sz="6600" dirty="0"/>
              <a:t>Board </a:t>
            </a:r>
          </a:p>
          <a:p>
            <a:pPr algn="ctr" defTabSz="914400">
              <a:lnSpc>
                <a:spcPct val="90000"/>
              </a:lnSpc>
              <a:spcBef>
                <a:spcPts val="1000"/>
              </a:spcBef>
              <a:defRPr sz="2800"/>
            </a:pPr>
            <a:r>
              <a:rPr lang="en-US" sz="6600" dirty="0"/>
              <a:t>of Education</a:t>
            </a:r>
          </a:p>
          <a:p>
            <a:pPr algn="r" defTabSz="914400">
              <a:lnSpc>
                <a:spcPct val="90000"/>
              </a:lnSpc>
              <a:defRPr sz="3600" cap="all"/>
            </a:pPr>
            <a:r>
              <a:rPr dirty="0"/>
              <a:t>    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330200" y="5727700"/>
            <a:ext cx="11620500" cy="965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lnSpcReduction="10000"/>
          </a:bodyPr>
          <a:lstStyle/>
          <a:p>
            <a:pPr defTabSz="585215">
              <a:lnSpc>
                <a:spcPct val="90000"/>
              </a:lnSpc>
              <a:spcBef>
                <a:spcPts val="600"/>
              </a:spcBef>
              <a:defRPr sz="1792"/>
            </a:pPr>
            <a:r>
              <a:rPr dirty="0"/>
              <a:t> </a:t>
            </a:r>
            <a:br>
              <a:rPr dirty="0"/>
            </a:br>
            <a:endParaRPr dirty="0"/>
          </a:p>
          <a:p>
            <a:pPr defTabSz="585215">
              <a:lnSpc>
                <a:spcPct val="90000"/>
              </a:lnSpc>
              <a:spcBef>
                <a:spcPts val="600"/>
              </a:spcBef>
              <a:defRPr sz="1792"/>
            </a:pPr>
            <a:r>
              <a:rPr dirty="0"/>
              <a:t>Deborah Austin Sanders</a:t>
            </a:r>
            <a:r>
              <a:rPr lang="en-US" dirty="0"/>
              <a:t> and </a:t>
            </a:r>
            <a:r>
              <a:rPr lang="en-US"/>
              <a:t>Sara Ashley Cooke</a:t>
            </a:r>
            <a:r>
              <a:rPr lang="en-US" dirty="0"/>
              <a:t>			</a:t>
            </a:r>
            <a:r>
              <a:rPr dirty="0"/>
              <a:t>                                    						  </a:t>
            </a:r>
            <a:r>
              <a:rPr lang="en-US" dirty="0"/>
              <a:t>      </a:t>
            </a:r>
            <a:r>
              <a:rPr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419555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3429000" y="350521"/>
            <a:ext cx="8280400" cy="118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normAutofit fontScale="92500" lnSpcReduction="20000"/>
          </a:bodyPr>
          <a:lstStyle/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LWV of Kent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Education Committee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 </a:t>
            </a:r>
            <a:endParaRPr dirty="0"/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dirty="0"/>
              <a:t>    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1427161" y="1433829"/>
            <a:ext cx="9717088" cy="4959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normAutofit fontScale="25000" lnSpcReduction="20000"/>
          </a:bodyPr>
          <a:lstStyle/>
          <a:p>
            <a:endParaRPr lang="en-US" sz="16000" b="0" i="0" dirty="0">
              <a:solidFill>
                <a:schemeClr val="tx1"/>
              </a:solidFill>
              <a:effectLst/>
              <a:cs typeface="Times New Roman" panose="02020603050405020304" pitchFamily="18" charset="0"/>
            </a:endParaRPr>
          </a:p>
          <a:p>
            <a:r>
              <a:rPr lang="en-US" sz="160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The </a:t>
            </a:r>
            <a:r>
              <a:rPr lang="en-US" sz="16000" b="1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Ohio State Board of Education</a:t>
            </a:r>
            <a:r>
              <a:rPr lang="en-US" sz="160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 is an elected executive agency of the </a:t>
            </a:r>
            <a:r>
              <a:rPr lang="en-US" sz="16000" b="0" i="0" u="none" strike="noStrike" dirty="0">
                <a:solidFill>
                  <a:schemeClr val="tx1"/>
                </a:solidFill>
                <a:effectLst/>
                <a:cs typeface="Times New Roman" panose="02020603050405020304" pitchFamily="18" charset="0"/>
                <a:hlinkClick r:id="rId2" tooltip="Ohi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Ohio</a:t>
            </a:r>
            <a:r>
              <a:rPr lang="en-US" sz="160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 state government, responsible for managing the state's public K-12 education.</a:t>
            </a:r>
          </a:p>
          <a:p>
            <a:endParaRPr lang="en-US" sz="160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en-US" sz="160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The </a:t>
            </a:r>
            <a:r>
              <a:rPr lang="en-US" sz="16000" b="1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Ohio State Board of Education</a:t>
            </a:r>
            <a:r>
              <a:rPr lang="en-US" sz="160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, which has 19 members – including 11 who are elected and eight who are appointed by the governor.</a:t>
            </a:r>
            <a:endParaRPr lang="en-US" sz="11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0" b="0" i="0" dirty="0">
              <a:solidFill>
                <a:schemeClr val="tx1"/>
              </a:solidFill>
              <a:effectLst/>
              <a:cs typeface="Times New Roman" panose="02020603050405020304" pitchFamily="18" charset="0"/>
            </a:endParaRPr>
          </a:p>
          <a:p>
            <a:pPr algn="r" defTabSz="914400">
              <a:lnSpc>
                <a:spcPct val="90000"/>
              </a:lnSpc>
              <a:defRPr sz="3600" cap="all"/>
            </a:pPr>
            <a:r>
              <a:rPr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9556261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3429000" y="350521"/>
            <a:ext cx="8280400" cy="118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20000"/>
          </a:bodyPr>
          <a:lstStyle/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LWV of Kent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Education Committee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 </a:t>
            </a:r>
            <a:endParaRPr dirty="0"/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dirty="0"/>
              <a:t>    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1484311" y="1192213"/>
            <a:ext cx="9717088" cy="4959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10000"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4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4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47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4700" dirty="0"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4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hile local districts can choose textbooks and other learning materials not specified in state law, the state board sets an overall vision for education with a strategic plan.</a:t>
            </a:r>
            <a:r>
              <a:rPr lang="en-US" sz="4800" dirty="0"/>
              <a:t> 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48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2785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488001-F367-4AD7-E608-DC5F610576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80" y="0"/>
            <a:ext cx="11988039" cy="6506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823927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3429000" y="350521"/>
            <a:ext cx="8280400" cy="118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92500" lnSpcReduction="20000"/>
          </a:bodyPr>
          <a:lstStyle/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LWV of Kent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Education Committee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 </a:t>
            </a:r>
            <a:endParaRPr dirty="0"/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dirty="0"/>
              <a:t>    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1644650" y="1337384"/>
            <a:ext cx="10064750" cy="50557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 fontScale="25000" lnSpcReduction="20000"/>
          </a:bodyPr>
          <a:lstStyle/>
          <a:p>
            <a:endParaRPr lang="en-US" sz="160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0" b="1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0" b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Under </a:t>
            </a:r>
            <a:r>
              <a:rPr lang="en-US" sz="160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state law, </a:t>
            </a:r>
            <a:r>
              <a:rPr lang="en-US" sz="16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Ohio must redraw its state school board boundaries every decade.</a:t>
            </a:r>
          </a:p>
          <a:p>
            <a:endParaRPr lang="en-US" sz="160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6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 January 31, 2022, </a:t>
            </a:r>
            <a:r>
              <a:rPr lang="en-US" sz="16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Governor Mike DeWine</a:t>
            </a:r>
            <a:r>
              <a:rPr lang="en-US" sz="16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announced new district boundaries for the Ohio State Board of Education as part of Ohio’s redistricting after the 2020 census.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 defTabSz="914400">
              <a:lnSpc>
                <a:spcPct val="90000"/>
              </a:lnSpc>
              <a:defRPr sz="3600" cap="all"/>
            </a:pPr>
            <a:r>
              <a:rPr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4092181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/>
        </p:nvSpPr>
        <p:spPr>
          <a:xfrm>
            <a:off x="3429000" y="350521"/>
            <a:ext cx="8280400" cy="118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>
            <a:normAutofit fontScale="92500" lnSpcReduction="20000"/>
          </a:bodyPr>
          <a:lstStyle/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LWV of Kent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Education Committee </a:t>
            </a:r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lang="en-US" dirty="0"/>
              <a:t> </a:t>
            </a:r>
            <a:endParaRPr dirty="0"/>
          </a:p>
          <a:p>
            <a:pPr algn="r" defTabSz="658368">
              <a:lnSpc>
                <a:spcPct val="90000"/>
              </a:lnSpc>
              <a:spcBef>
                <a:spcPts val="700"/>
              </a:spcBef>
              <a:defRPr sz="2016"/>
            </a:pPr>
            <a:r>
              <a:rPr dirty="0"/>
              <a:t>    </a:t>
            </a:r>
          </a:p>
        </p:txBody>
      </p:sp>
      <p:pic>
        <p:nvPicPr>
          <p:cNvPr id="5" name="Picture 4" descr="Side-by-side maps showing the current electoral district boundaries of the 11 elected members of the Ohio State Board of Education and a recent map offered by Gov. Mike DeWine that heavily changes Northeast Ohio and Central Ohio districts.">
            <a:extLst>
              <a:ext uri="{FF2B5EF4-FFF2-40B4-BE49-F238E27FC236}">
                <a16:creationId xmlns:a16="http://schemas.microsoft.com/office/drawing/2014/main" id="{9A6FE771-B293-9862-99BC-6FDBAAB40F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5" y="982618"/>
            <a:ext cx="12072190" cy="58753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32918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88A0873-1475-4064-A576-E1557253FF70}"/>
              </a:ext>
            </a:extLst>
          </p:cNvPr>
          <p:cNvSpPr txBox="1">
            <a:spLocks/>
          </p:cNvSpPr>
          <p:nvPr/>
        </p:nvSpPr>
        <p:spPr>
          <a:xfrm>
            <a:off x="1430215" y="2438721"/>
            <a:ext cx="8610600" cy="12930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 lnSpcReduction="10000"/>
          </a:bodyPr>
          <a:lstStyle>
            <a:lvl1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1pPr>
            <a:lvl2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2pPr>
            <a:lvl3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3pPr>
            <a:lvl4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4pPr>
            <a:lvl5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5pPr>
            <a:lvl6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6pPr>
            <a:lvl7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7pPr>
            <a:lvl8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8pPr>
            <a:lvl9pPr marL="0" marR="0" indent="0" algn="r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all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entury Gothic"/>
              </a:defRPr>
            </a:lvl9pPr>
          </a:lstStyle>
          <a:p>
            <a:pPr algn="ctr" defTabSz="713231" hangingPunct="1">
              <a:defRPr sz="2807"/>
            </a:pPr>
            <a:r>
              <a:rPr lang="en-US" sz="5400" dirty="0" err="1"/>
              <a:t>Q&amp;a</a:t>
            </a:r>
            <a:r>
              <a:rPr lang="en-US" sz="5400" dirty="0"/>
              <a:t> </a:t>
            </a:r>
          </a:p>
          <a:p>
            <a:pPr algn="ctr" defTabSz="713231" hangingPunct="1">
              <a:defRPr sz="2807"/>
            </a:pPr>
            <a:r>
              <a:rPr lang="en-US" sz="1800" dirty="0"/>
              <a:t>(QUESTIONS AND ANSWERS SESSIONS) 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9852615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Vapor Trail">
  <a:themeElements>
    <a:clrScheme name="Vapor Trai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0000FF"/>
      </a:hlink>
      <a:folHlink>
        <a:srgbClr val="FF00FF"/>
      </a:folHlink>
    </a:clrScheme>
    <a:fontScheme name="Vapor Trail">
      <a:majorFont>
        <a:latin typeface="Helvetica"/>
        <a:ea typeface="Helvetica"/>
        <a:cs typeface="Helvetica"/>
      </a:majorFont>
      <a:minorFont>
        <a:latin typeface="Century Gothic"/>
        <a:ea typeface="Century Gothic"/>
        <a:cs typeface="Century Gothic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Vapor Trail">
  <a:themeElements>
    <a:clrScheme name="Vapor Trai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0000FF"/>
      </a:hlink>
      <a:folHlink>
        <a:srgbClr val="FF00FF"/>
      </a:folHlink>
    </a:clrScheme>
    <a:fontScheme name="Vapor Trail">
      <a:majorFont>
        <a:latin typeface="Helvetica"/>
        <a:ea typeface="Helvetica"/>
        <a:cs typeface="Helvetica"/>
      </a:majorFont>
      <a:minorFont>
        <a:latin typeface="Century Gothic"/>
        <a:ea typeface="Century Gothic"/>
        <a:cs typeface="Century Gothic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entury Gothic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200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Times New Roman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for the Board of Directors LWV Kent</dc:title>
  <dc:creator>Deborah Austin Sanders</dc:creator>
  <cp:lastModifiedBy>Audrey Kessler</cp:lastModifiedBy>
  <cp:revision>17</cp:revision>
  <dcterms:modified xsi:type="dcterms:W3CDTF">2022-08-30T10:02:15Z</dcterms:modified>
</cp:coreProperties>
</file>