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9"/>
  </p:notesMasterIdLst>
  <p:sldIdLst>
    <p:sldId id="256" r:id="rId3"/>
    <p:sldId id="276" r:id="rId4"/>
    <p:sldId id="278" r:id="rId5"/>
    <p:sldId id="281" r:id="rId6"/>
    <p:sldId id="282" r:id="rId7"/>
    <p:sldId id="279" r:id="rId8"/>
  </p:sldIdLst>
  <p:sldSz cx="9144000" cy="5143500" type="screen16x9"/>
  <p:notesSz cx="6858000" cy="9144000"/>
  <p:embeddedFontLst>
    <p:embeddedFont>
      <p:font typeface="Oswald" pitchFamily="2" charset="77"/>
      <p:regular r:id="rId10"/>
      <p:bold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830"/>
  </p:normalViewPr>
  <p:slideViewPr>
    <p:cSldViewPr snapToGrid="0">
      <p:cViewPr varScale="1">
        <p:scale>
          <a:sx n="162" d="100"/>
          <a:sy n="162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0f4445a9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0f4445a9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Oswald"/>
              <a:buNone/>
              <a:defRPr sz="5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None/>
              <a:defRPr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libri"/>
              <a:buNone/>
              <a:defRPr sz="2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n60SDoHKbVh5AcIkTgsOX1RoIV4rfHunJIHgVmrNWuM/edit?gid=0#gid=0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ctrTitle"/>
          </p:nvPr>
        </p:nvSpPr>
        <p:spPr>
          <a:xfrm>
            <a:off x="2330825" y="1289970"/>
            <a:ext cx="5010752" cy="2147822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5459A"/>
                </a:solidFill>
              </a:rPr>
              <a:t>Harmony PR/Outreach/</a:t>
            </a:r>
            <a:r>
              <a:rPr lang="en" sz="3200" b="1" dirty="0">
                <a:solidFill>
                  <a:srgbClr val="05459A"/>
                </a:solidFill>
              </a:rPr>
              <a:t>Advocacy</a:t>
            </a:r>
            <a:r>
              <a:rPr lang="en" sz="3600" b="1" dirty="0">
                <a:solidFill>
                  <a:srgbClr val="05459A"/>
                </a:solidFill>
              </a:rPr>
              <a:t> </a:t>
            </a:r>
            <a:r>
              <a:rPr lang="en" sz="2400" b="1" dirty="0">
                <a:solidFill>
                  <a:srgbClr val="05459A"/>
                </a:solidFill>
              </a:rPr>
              <a:t>August</a:t>
            </a:r>
            <a:r>
              <a:rPr lang="en" sz="3600" b="1" dirty="0">
                <a:solidFill>
                  <a:srgbClr val="05459A"/>
                </a:solidFill>
              </a:rPr>
              <a:t> </a:t>
            </a:r>
            <a:r>
              <a:rPr lang="en" sz="2400" b="1" dirty="0">
                <a:solidFill>
                  <a:srgbClr val="05459A"/>
                </a:solidFill>
              </a:rPr>
              <a:t>2024 – </a:t>
            </a:r>
            <a:br>
              <a:rPr lang="en" sz="2400" b="1" dirty="0">
                <a:solidFill>
                  <a:srgbClr val="05459A"/>
                </a:solidFill>
              </a:rPr>
            </a:br>
            <a:r>
              <a:rPr lang="en" sz="2400" b="1" dirty="0">
                <a:solidFill>
                  <a:srgbClr val="05459A"/>
                </a:solidFill>
              </a:rPr>
              <a:t>September 2024 </a:t>
            </a:r>
            <a:br>
              <a:rPr lang="en" sz="2400" b="1" dirty="0">
                <a:solidFill>
                  <a:srgbClr val="05459A"/>
                </a:solidFill>
              </a:rPr>
            </a:br>
            <a:r>
              <a:rPr lang="en" sz="2400" b="1" dirty="0">
                <a:solidFill>
                  <a:srgbClr val="05459A"/>
                </a:solidFill>
              </a:rPr>
              <a:t>bi-monthly updates </a:t>
            </a:r>
            <a:endParaRPr sz="3600" b="1" dirty="0">
              <a:solidFill>
                <a:srgbClr val="05459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8304-E666-6FB7-C876-2E629FDF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HPIE Community Partnerships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18887-3EA2-4686-EE0A-B212E85E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9" y="1543050"/>
            <a:ext cx="7904121" cy="1604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C3B5B-25FB-25FD-1955-9C1711E6D43C}"/>
              </a:ext>
            </a:extLst>
          </p:cNvPr>
          <p:cNvSpPr txBox="1"/>
          <p:nvPr/>
        </p:nvSpPr>
        <p:spPr>
          <a:xfrm>
            <a:off x="703385" y="3420208"/>
            <a:ext cx="1669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Advisory councils?</a:t>
            </a:r>
          </a:p>
          <a:p>
            <a:endParaRPr lang="en-US" dirty="0"/>
          </a:p>
          <a:p>
            <a:r>
              <a:rPr lang="en-US" dirty="0"/>
              <a:t>Lunch / Learns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A0F17-7F0E-2874-B09A-0AA620D9D05B}"/>
              </a:ext>
            </a:extLst>
          </p:cNvPr>
          <p:cNvSpPr txBox="1"/>
          <p:nvPr/>
        </p:nvSpPr>
        <p:spPr>
          <a:xfrm>
            <a:off x="3525715" y="3481763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Leadership Programs for Chiefs?</a:t>
            </a:r>
          </a:p>
        </p:txBody>
      </p:sp>
    </p:spTree>
    <p:extLst>
      <p:ext uri="{BB962C8B-B14F-4D97-AF65-F5344CB8AC3E}">
        <p14:creationId xmlns:p14="http://schemas.microsoft.com/office/powerpoint/2010/main" val="95382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F786-A68A-AD14-4ED6-280A2752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Civic Leaders / Elected Officials/ Staff Visits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F096A-B0AF-CD6B-D667-7585BBA2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2" y="1852246"/>
            <a:ext cx="7523235" cy="14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B8EEA-DB31-4ABD-842A-1ED913ED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0"/>
            <a:ext cx="40005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89AA6-F967-1160-FCFB-3CAFE1999B1F}"/>
              </a:ext>
            </a:extLst>
          </p:cNvPr>
          <p:cNvSpPr txBox="1"/>
          <p:nvPr/>
        </p:nvSpPr>
        <p:spPr>
          <a:xfrm>
            <a:off x="628650" y="1383615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Advocacy 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81656-4E00-F24B-F2B9-4434893A4AB3}"/>
              </a:ext>
            </a:extLst>
          </p:cNvPr>
          <p:cNvSpPr txBox="1"/>
          <p:nvPr/>
        </p:nvSpPr>
        <p:spPr>
          <a:xfrm>
            <a:off x="6822784" y="4000500"/>
            <a:ext cx="17091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our n TCSA position on voucher/ESA?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72B4C-DA09-A09F-FC93-3BCE3C5B06F9}"/>
              </a:ext>
            </a:extLst>
          </p:cNvPr>
          <p:cNvSpPr txBox="1"/>
          <p:nvPr/>
        </p:nvSpPr>
        <p:spPr>
          <a:xfrm>
            <a:off x="499649" y="2155974"/>
            <a:ext cx="18582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HOH Goal?</a:t>
            </a:r>
          </a:p>
          <a:p>
            <a:endParaRPr lang="en-US" dirty="0"/>
          </a:p>
          <a:p>
            <a:r>
              <a:rPr lang="en-US" dirty="0"/>
              <a:t>HOH will be paid by?</a:t>
            </a:r>
          </a:p>
        </p:txBody>
      </p:sp>
    </p:spTree>
    <p:extLst>
      <p:ext uri="{BB962C8B-B14F-4D97-AF65-F5344CB8AC3E}">
        <p14:creationId xmlns:p14="http://schemas.microsoft.com/office/powerpoint/2010/main" val="343783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955F1-5E16-281B-FEE2-88E299C6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808" y="770944"/>
            <a:ext cx="4419600" cy="331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EBBD06-C6A2-98F1-A8C0-05BECA4B7763}"/>
              </a:ext>
            </a:extLst>
          </p:cNvPr>
          <p:cNvSpPr txBox="1"/>
          <p:nvPr/>
        </p:nvSpPr>
        <p:spPr>
          <a:xfrm>
            <a:off x="694592" y="401612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Advocacy  Update 2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Voter Registration Efforts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DBA7A-B4FC-850A-0CA6-975DB83CC9FA}"/>
              </a:ext>
            </a:extLst>
          </p:cNvPr>
          <p:cNvSpPr txBox="1"/>
          <p:nvPr/>
        </p:nvSpPr>
        <p:spPr>
          <a:xfrm>
            <a:off x="782515" y="1283677"/>
            <a:ext cx="19960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 of Eligible Seniors</a:t>
            </a:r>
          </a:p>
          <a:p>
            <a:r>
              <a:rPr lang="en-US" b="1" dirty="0"/>
              <a:t>Staff/Parents/Alumni </a:t>
            </a:r>
          </a:p>
          <a:p>
            <a:r>
              <a:rPr lang="en-US" b="1" dirty="0"/>
              <a:t>who were registered</a:t>
            </a:r>
          </a:p>
          <a:p>
            <a:endParaRPr lang="en-US" dirty="0"/>
          </a:p>
          <a:p>
            <a:r>
              <a:rPr lang="en-US" u="sng" dirty="0"/>
              <a:t>Last Year</a:t>
            </a:r>
          </a:p>
          <a:p>
            <a:r>
              <a:rPr lang="en-US" dirty="0"/>
              <a:t>125 (in 50 days)</a:t>
            </a:r>
          </a:p>
          <a:p>
            <a:endParaRPr lang="en-US" dirty="0"/>
          </a:p>
          <a:p>
            <a:r>
              <a:rPr lang="en-US" u="sng" dirty="0"/>
              <a:t>This Year</a:t>
            </a:r>
          </a:p>
          <a:p>
            <a:r>
              <a:rPr lang="en-US" dirty="0"/>
              <a:t>138 so far (60 days)</a:t>
            </a:r>
          </a:p>
        </p:txBody>
      </p:sp>
    </p:spTree>
    <p:extLst>
      <p:ext uri="{BB962C8B-B14F-4D97-AF65-F5344CB8AC3E}">
        <p14:creationId xmlns:p14="http://schemas.microsoft.com/office/powerpoint/2010/main" val="128648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D8786A-D2B5-881E-7E92-4162053BD2F1}"/>
              </a:ext>
            </a:extLst>
          </p:cNvPr>
          <p:cNvSpPr txBox="1"/>
          <p:nvPr/>
        </p:nvSpPr>
        <p:spPr>
          <a:xfrm>
            <a:off x="1149971" y="830539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SLS Update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6B673-ECE8-72DD-6157-41E78AC2A93A}"/>
              </a:ext>
            </a:extLst>
          </p:cNvPr>
          <p:cNvSpPr txBox="1"/>
          <p:nvPr/>
        </p:nvSpPr>
        <p:spPr>
          <a:xfrm>
            <a:off x="1149971" y="1565030"/>
            <a:ext cx="1292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https://docs.google.com/spreadsheets/d/1n60SDoHKbVh5AcIkTgsOX1RoIV4rfHunJIHgVmrNWuM/edit?gid=0#gid=0</a:t>
            </a:r>
            <a:endParaRPr lang="en-US" sz="11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68BF1-91C0-A0DC-262F-6980C73427BF}"/>
              </a:ext>
            </a:extLst>
          </p:cNvPr>
          <p:cNvSpPr txBox="1"/>
          <p:nvPr/>
        </p:nvSpPr>
        <p:spPr>
          <a:xfrm>
            <a:off x="3785412" y="770944"/>
            <a:ext cx="40309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November 13, 2024, Wednesday</a:t>
            </a:r>
            <a:endParaRPr lang="en-US" sz="1000" b="1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                          EVENT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12:00 pm - 3:00 p.m. Arrivals 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, sans-serif"/>
              </a:rPr>
              <a:t>at </a:t>
            </a:r>
            <a:r>
              <a:rPr lang="en-US" sz="1000" b="1" i="0" dirty="0">
                <a:solidFill>
                  <a:srgbClr val="5F6368"/>
                </a:solidFill>
                <a:effectLst/>
                <a:latin typeface="arial, sans-serif"/>
              </a:rPr>
              <a:t>Twin Lakes</a:t>
            </a:r>
            <a:r>
              <a:rPr lang="en-US" sz="1000" b="1" i="0" dirty="0">
                <a:solidFill>
                  <a:srgbClr val="4D5156"/>
                </a:solidFill>
                <a:effectLst/>
                <a:latin typeface="arial, sans-serif"/>
              </a:rPr>
              <a:t> Family </a:t>
            </a:r>
            <a:r>
              <a:rPr lang="en-US" sz="1000" b="1" i="0" dirty="0">
                <a:solidFill>
                  <a:srgbClr val="5F6368"/>
                </a:solidFill>
                <a:effectLst/>
                <a:latin typeface="arial, sans-serif"/>
              </a:rPr>
              <a:t>YMCA</a:t>
            </a:r>
            <a:r>
              <a:rPr lang="en-US" sz="1000" b="1" i="0" dirty="0">
                <a:solidFill>
                  <a:srgbClr val="4D5156"/>
                </a:solidFill>
                <a:effectLst/>
                <a:latin typeface="arial, sans-serif"/>
              </a:rPr>
              <a:t> in Cedar Park</a:t>
            </a:r>
            <a:endParaRPr lang="en-US" sz="1000" b="0" i="0" dirty="0">
              <a:solidFill>
                <a:srgbClr val="4E4E4E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3:00 pm - 6:00 p.m. Fun and Physical Activities at YMCA (more details coming soon)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6:00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p.m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- 7:00 p.m. Dinner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7:00 p.m. 9:00 p.m. Team Bonding Power Night Activities at YMCA(more details coming soon)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10:00 p.m. Lights out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br>
              <a:rPr lang="en-US" sz="1000" b="0" i="0" dirty="0">
                <a:solidFill>
                  <a:srgbClr val="4E4E4E"/>
                </a:solidFill>
                <a:effectLst/>
                <a:latin typeface="Verdana" panose="020B0604030504040204" pitchFamily="34" charset="0"/>
              </a:rPr>
            </a:b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November 14, 2024, Thursday</a:t>
            </a:r>
            <a:endParaRPr lang="en-US" sz="1000" b="1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br>
              <a:rPr lang="en-US" sz="1000" b="0" i="0" dirty="0">
                <a:solidFill>
                  <a:srgbClr val="4E4E4E"/>
                </a:solidFill>
                <a:effectLst/>
                <a:latin typeface="Verdana" panose="020B0604030504040204" pitchFamily="34" charset="0"/>
              </a:rPr>
            </a:b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                          EVENT</a:t>
            </a:r>
            <a:br>
              <a:rPr lang="en-US" sz="1000" b="0" i="0" dirty="0">
                <a:solidFill>
                  <a:srgbClr val="4E4E4E"/>
                </a:solidFill>
                <a:effectLst/>
                <a:latin typeface="Verdana" panose="020B0604030504040204" pitchFamily="34" charset="0"/>
              </a:rPr>
            </a:b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7:00 a.m. Breakfast at  the YMCA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9:00 a.m. - 12:00 p.m. Session I at the State Capitol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12:00 p.m. - 1:00 pm Lunch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1:00 p.m. - 2:30 p.m. Session II at the State Capitol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2:30 p.m. Departures</a:t>
            </a:r>
            <a:endParaRPr lang="en-US" sz="1000" b="0" i="0" dirty="0">
              <a:solidFill>
                <a:srgbClr val="4E4E4E"/>
              </a:solidFill>
              <a:effectLst/>
              <a:latin typeface="Verdana" panose="020B0604030504040204" pitchFamily="34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96685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271</Words>
  <Application>Microsoft Macintosh PowerPoint</Application>
  <PresentationFormat>On-screen Show (16:9)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Verdana</vt:lpstr>
      <vt:lpstr>arial, sans-serif</vt:lpstr>
      <vt:lpstr>Arial</vt:lpstr>
      <vt:lpstr>Oswald</vt:lpstr>
      <vt:lpstr>Calibri</vt:lpstr>
      <vt:lpstr>Simple Light</vt:lpstr>
      <vt:lpstr>Office Theme</vt:lpstr>
      <vt:lpstr>Harmony PR/Outreach/Advocacy August 2024 –  September 2024  bi-monthly updates </vt:lpstr>
      <vt:lpstr>HPIE Community Partnerships</vt:lpstr>
      <vt:lpstr>Civic Leaders / Elected Officials/ Staff Visits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Leadership Society (SLS) Overview</dc:title>
  <cp:lastModifiedBy>Selcuk Bakir</cp:lastModifiedBy>
  <cp:revision>86</cp:revision>
  <dcterms:modified xsi:type="dcterms:W3CDTF">2024-10-23T16:01:15Z</dcterms:modified>
</cp:coreProperties>
</file>