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074" r:id="rId3"/>
    <p:sldId id="2073" r:id="rId4"/>
    <p:sldId id="2078" r:id="rId5"/>
    <p:sldId id="2070" r:id="rId6"/>
    <p:sldId id="2080" r:id="rId7"/>
    <p:sldId id="2081" r:id="rId8"/>
    <p:sldId id="2082" r:id="rId9"/>
    <p:sldId id="2079" r:id="rId10"/>
    <p:sldId id="2075" r:id="rId11"/>
    <p:sldId id="2076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orient="horz" pos="374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pos="7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0273F-80B8-63EB-B2FF-3706CDB9437F}" name="Gregory Marino" initials="GM" userId="8fc41610ccc1a528" providerId="Windows Live"/>
  <p188:author id="{8443ED59-20C7-4FDF-8DCA-8A14D1AA1C8C}" name="Microsoft Office User" initials="MOU" userId="Microsoft Office User" providerId="None"/>
  <p188:author id="{1FD35F6D-2C09-B8C4-5481-D8C613429A0F}" name="Diego Rimoch" initials="DR" userId="S::DRimochSaraga@kaplaninc.com::508869c5-d682-4cd8-a4ec-5926d065ee8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Campbe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FEFEF"/>
    <a:srgbClr val="240F6E"/>
    <a:srgbClr val="FFFFFF"/>
    <a:srgbClr val="2B8623"/>
    <a:srgbClr val="005DE8"/>
    <a:srgbClr val="5F5F5F"/>
    <a:srgbClr val="FF0000"/>
    <a:srgbClr val="FFFFB9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4744" autoAdjust="0"/>
  </p:normalViewPr>
  <p:slideViewPr>
    <p:cSldViewPr snapToGrid="0">
      <p:cViewPr varScale="1">
        <p:scale>
          <a:sx n="109" d="100"/>
          <a:sy n="109" d="100"/>
        </p:scale>
        <p:origin x="984" y="96"/>
      </p:cViewPr>
      <p:guideLst>
        <p:guide orient="horz" pos="888"/>
        <p:guide orient="horz" pos="3744"/>
        <p:guide pos="3840"/>
        <p:guide pos="312"/>
        <p:guide pos="7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DD7C80-0E5F-4A53-82A8-C9D975A404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D93EA-8E75-49FB-AFAF-043ECC83D8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6B16-6B7F-426E-AE51-940D0655263A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0EF07-92F8-4EA6-98B9-BCF3917FCD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EA2F9-E883-446A-BFCE-15CF96BC40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FED9-EA2C-4684-9050-910B9815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9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51A88-9F02-49D6-88D6-6CB4BF9AB490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C0D2F-50E4-45BC-B0F3-752A39DC1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4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2FD95B2-E634-45B7-1AC3-9B356E2D27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1533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0066C7-4D87-190E-FABF-16EB176004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FEFEF"/>
          </a:solidFill>
        </p:spPr>
        <p:txBody>
          <a:bodyPr vert="horz"/>
          <a:lstStyle>
            <a:lvl1pPr>
              <a:defRPr>
                <a:solidFill>
                  <a:srgbClr val="240F6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57C97-3199-CB90-ADA1-7CBEBA66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Aft>
                <a:spcPts val="300"/>
              </a:spcAft>
              <a:buClr>
                <a:srgbClr val="000000"/>
              </a:buClr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A42C3-1A96-389E-1A88-BDD367E8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300"/>
              </a:spcAft>
              <a:buClr>
                <a:srgbClr val="000000"/>
              </a:buClr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27B875-6EE7-5CED-2CDE-EA38BA48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B999DE-8D1D-405F-B24A-306A24AF46EF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13FF-AD42-4493-9C87-F1C6FA66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792CC-D951-4B2E-81D9-1C13B38A1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4D7F-AB90-478B-BB8B-BC83580F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spcAft>
                <a:spcPts val="300"/>
              </a:spcAft>
              <a:buClr>
                <a:srgbClr val="000000"/>
              </a:buClr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E4E63-5393-42C7-A10F-760368D1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300"/>
              </a:spcAft>
              <a:buClr>
                <a:srgbClr val="000000"/>
              </a:buClr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D430D-E4DF-49E9-9F06-294DF19D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B999DE-8D1D-405F-B24A-306A24AF46EF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usiness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3087E-0FE4-1FB3-674E-7FF21DB47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87B721-CE1B-9AFE-9E99-DC9B7D8AB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8344" y="2909168"/>
            <a:ext cx="4508500" cy="4508500"/>
          </a:xfrm>
          <a:prstGeom prst="rect">
            <a:avLst/>
          </a:prstGeom>
        </p:spPr>
      </p:pic>
      <p:sp>
        <p:nvSpPr>
          <p:cNvPr id="5" name="Round Diagonal Corner Rectangle 4">
            <a:extLst>
              <a:ext uri="{FF2B5EF4-FFF2-40B4-BE49-F238E27FC236}">
                <a16:creationId xmlns:a16="http://schemas.microsoft.com/office/drawing/2014/main" id="{A1EB5DE0-1A8C-6E40-DF0B-EC85ABA6AD7A}"/>
              </a:ext>
            </a:extLst>
          </p:cNvPr>
          <p:cNvSpPr/>
          <p:nvPr userDrawn="1"/>
        </p:nvSpPr>
        <p:spPr>
          <a:xfrm flipH="1">
            <a:off x="522428" y="532316"/>
            <a:ext cx="5083713" cy="5803170"/>
          </a:xfrm>
          <a:prstGeom prst="round2DiagRect">
            <a:avLst>
              <a:gd name="adj1" fmla="val 2992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8EC153-EC8F-63CC-7AE6-D5A285C5E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86" y="2014153"/>
            <a:ext cx="4902802" cy="15921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0" i="0">
                <a:solidFill>
                  <a:schemeClr val="bg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B999C65-36D7-02B1-6A79-0391F4E796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086" y="3638059"/>
            <a:ext cx="4902801" cy="8318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US" dirty="0"/>
              <a:t>Subhead here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BC1FAD44-442C-9545-B7A3-1EFF2F108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86" y="4501659"/>
            <a:ext cx="4902800" cy="661759"/>
          </a:xfr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E24D0E-55EB-4B39-3C41-2111117BBB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67" y="982427"/>
            <a:ext cx="2238722" cy="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9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Students Study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42215D-E1D2-6460-C166-B1314E93C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865"/>
            <a:ext cx="12205982" cy="6865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1B67F-5D29-E6C6-DB3D-1D721D82A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8344" y="2909168"/>
            <a:ext cx="4508500" cy="4508500"/>
          </a:xfrm>
          <a:prstGeom prst="rect">
            <a:avLst/>
          </a:prstGeom>
        </p:spPr>
      </p:pic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FFBBF042-29B4-F6FB-9BED-4D7C58274592}"/>
              </a:ext>
            </a:extLst>
          </p:cNvPr>
          <p:cNvSpPr/>
          <p:nvPr userDrawn="1"/>
        </p:nvSpPr>
        <p:spPr>
          <a:xfrm flipH="1">
            <a:off x="522428" y="532316"/>
            <a:ext cx="5083713" cy="5803170"/>
          </a:xfrm>
          <a:prstGeom prst="round2DiagRect">
            <a:avLst>
              <a:gd name="adj1" fmla="val 2992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E7BFD-95BD-1A42-8716-D7245B18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86" y="2014153"/>
            <a:ext cx="4902802" cy="15921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0" i="0">
                <a:solidFill>
                  <a:schemeClr val="bg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822ACFF-0EAB-DC4A-8D7E-676D649F3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086" y="3638059"/>
            <a:ext cx="4902801" cy="8318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US" dirty="0"/>
              <a:t>Subhead here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9FDAE2B-E289-6741-86D9-AE8921781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86" y="4501659"/>
            <a:ext cx="4902800" cy="661759"/>
          </a:xfr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E841A-6DC5-F7ED-BDA3-45DFAF9E4E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67" y="982427"/>
            <a:ext cx="2238722" cy="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7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Students Study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B07094-3C85-0603-1BDB-210CC2B18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1B67F-5D29-E6C6-DB3D-1D721D82A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8344" y="2909168"/>
            <a:ext cx="4508500" cy="4508500"/>
          </a:xfrm>
          <a:prstGeom prst="rect">
            <a:avLst/>
          </a:prstGeom>
        </p:spPr>
      </p:pic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FFBBF042-29B4-F6FB-9BED-4D7C58274592}"/>
              </a:ext>
            </a:extLst>
          </p:cNvPr>
          <p:cNvSpPr/>
          <p:nvPr userDrawn="1"/>
        </p:nvSpPr>
        <p:spPr>
          <a:xfrm flipH="1">
            <a:off x="522428" y="532316"/>
            <a:ext cx="5083713" cy="5803170"/>
          </a:xfrm>
          <a:prstGeom prst="round2DiagRect">
            <a:avLst>
              <a:gd name="adj1" fmla="val 2992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E7BFD-95BD-1A42-8716-D7245B18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86" y="2014153"/>
            <a:ext cx="4902802" cy="15921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0" i="0">
                <a:solidFill>
                  <a:schemeClr val="bg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822ACFF-0EAB-DC4A-8D7E-676D649F3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086" y="3638059"/>
            <a:ext cx="4902801" cy="8318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US" dirty="0"/>
              <a:t>Subhead here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9FDAE2B-E289-6741-86D9-AE8921781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86" y="4501659"/>
            <a:ext cx="4902800" cy="661759"/>
          </a:xfr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E841A-6DC5-F7ED-BDA3-45DFAF9E4E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67" y="982427"/>
            <a:ext cx="2238722" cy="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Students Study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5C4E2F-886A-A389-81FC-B38A24C53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1B67F-5D29-E6C6-DB3D-1D721D82A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8344" y="2909168"/>
            <a:ext cx="4508500" cy="4508500"/>
          </a:xfrm>
          <a:prstGeom prst="rect">
            <a:avLst/>
          </a:prstGeom>
        </p:spPr>
      </p:pic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FFBBF042-29B4-F6FB-9BED-4D7C58274592}"/>
              </a:ext>
            </a:extLst>
          </p:cNvPr>
          <p:cNvSpPr/>
          <p:nvPr userDrawn="1"/>
        </p:nvSpPr>
        <p:spPr>
          <a:xfrm flipH="1">
            <a:off x="522428" y="532316"/>
            <a:ext cx="5083713" cy="5803170"/>
          </a:xfrm>
          <a:prstGeom prst="round2DiagRect">
            <a:avLst>
              <a:gd name="adj1" fmla="val 2992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E7BFD-95BD-1A42-8716-D7245B18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86" y="2014153"/>
            <a:ext cx="4902802" cy="15921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0" i="0">
                <a:solidFill>
                  <a:schemeClr val="bg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822ACFF-0EAB-DC4A-8D7E-676D649F3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086" y="3638059"/>
            <a:ext cx="4902801" cy="8318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US" dirty="0"/>
              <a:t>Subhead here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9FDAE2B-E289-6741-86D9-AE8921781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86" y="4501659"/>
            <a:ext cx="4902800" cy="661759"/>
          </a:xfr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E841A-6DC5-F7ED-BDA3-45DFAF9E4E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67" y="982427"/>
            <a:ext cx="2238722" cy="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Students Study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68DCC5-74CB-5C08-B2B6-2CD28AF77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71B67F-5D29-E6C6-DB3D-1D721D82A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68344" y="2909168"/>
            <a:ext cx="4508500" cy="4508500"/>
          </a:xfrm>
          <a:prstGeom prst="rect">
            <a:avLst/>
          </a:prstGeom>
        </p:spPr>
      </p:pic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FFBBF042-29B4-F6FB-9BED-4D7C58274592}"/>
              </a:ext>
            </a:extLst>
          </p:cNvPr>
          <p:cNvSpPr/>
          <p:nvPr userDrawn="1"/>
        </p:nvSpPr>
        <p:spPr>
          <a:xfrm flipH="1">
            <a:off x="522428" y="532316"/>
            <a:ext cx="5083713" cy="5803170"/>
          </a:xfrm>
          <a:prstGeom prst="round2DiagRect">
            <a:avLst>
              <a:gd name="adj1" fmla="val 2992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E7BFD-95BD-1A42-8716-D7245B181B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086" y="2014153"/>
            <a:ext cx="4902802" cy="15921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0" i="0">
                <a:solidFill>
                  <a:schemeClr val="bg2"/>
                </a:solidFill>
                <a:latin typeface="Merriweather" panose="02000000000000000000" pitchFamily="2" charset="77"/>
                <a:cs typeface="Merriweather" panose="02000000000000000000" pitchFamily="2" charset="77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822ACFF-0EAB-DC4A-8D7E-676D649F37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086" y="3638059"/>
            <a:ext cx="4902801" cy="831850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r>
              <a:rPr lang="en-US" dirty="0"/>
              <a:t>Subhead here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79FDAE2B-E289-6741-86D9-AE89217813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6086" y="4501659"/>
            <a:ext cx="4902800" cy="661759"/>
          </a:xfrm>
        </p:spPr>
        <p:txBody>
          <a:bodyPr anchor="t">
            <a:normAutofit/>
          </a:bodyPr>
          <a:lstStyle>
            <a:lvl1pPr marL="0" indent="0">
              <a:buNone/>
              <a:defRPr sz="1100" b="0" i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BE841A-6DC5-F7ED-BDA3-45DFAF9E4E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67" y="982427"/>
            <a:ext cx="2238722" cy="75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619467D-B7F5-4149-A25D-57D27461C0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50241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2133B0-62F1-4E5F-AADF-37774284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194"/>
            <a:ext cx="10859911" cy="71306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D783-3E2E-4460-94D2-9E979FF3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896" y="1348104"/>
            <a:ext cx="11322304" cy="48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326A-8602-4C96-A55B-17EF51148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37120" y="6547473"/>
            <a:ext cx="7162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spcAft>
                <a:spcPts val="300"/>
              </a:spcAft>
              <a:buClr>
                <a:srgbClr val="000000"/>
              </a:buClr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CB89-9980-44CA-B53B-AEA2367BD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080" y="6547473"/>
            <a:ext cx="68795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l"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Aft>
                <a:spcPts val="300"/>
              </a:spcAft>
              <a:buClr>
                <a:srgbClr val="000000"/>
              </a:buClr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B8DAF-430F-45BA-9455-B4539F5AA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628" y="6547473"/>
            <a:ext cx="730895" cy="310526"/>
          </a:xfrm>
          <a:prstGeom prst="round1Rect">
            <a:avLst>
              <a:gd name="adj" fmla="val 33409"/>
            </a:avLst>
          </a:prstGeom>
          <a:solidFill>
            <a:schemeClr val="tx2"/>
          </a:solidFill>
        </p:spPr>
        <p:txBody>
          <a:bodyPr vert="horz" wrap="none" lIns="137160" tIns="45720" rIns="91440" bIns="45720" rtlCol="0" anchor="ctr"/>
          <a:lstStyle>
            <a:lvl1pPr>
              <a:defRPr lang="en-US" sz="1200" b="1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fld id="{00B999DE-8D1D-405F-B24A-306A24AF46EF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6B9E37-FE1F-FC36-2545-D85E09A0D8C5}"/>
              </a:ext>
            </a:extLst>
          </p:cNvPr>
          <p:cNvSpPr txBox="1"/>
          <p:nvPr userDrawn="1"/>
        </p:nvSpPr>
        <p:spPr>
          <a:xfrm>
            <a:off x="8278019" y="6547473"/>
            <a:ext cx="27709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Trade Secret Information: Advisory and Deliberative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3BA39A-83EB-5F47-CF2F-BB72FD65A7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74628" y="248194"/>
            <a:ext cx="730895" cy="7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4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</p:sldLayoutIdLst>
  <p:hf hdr="0" ftr="0" dt="0"/>
  <p:txStyles>
    <p:titleStyle>
      <a:lvl1pPr marL="274638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7963" indent="-207963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0688" indent="-1889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96900" indent="-1635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1841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○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0913" indent="-158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C6647DE-46D9-F066-C0FA-589B45A7A0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270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256" imgH="256" progId="TCLayout.ActiveDocument.1">
                  <p:embed/>
                </p:oleObj>
              </mc:Choice>
              <mc:Fallback>
                <p:oleObj name="think-cell Slide" r:id="rId8" imgW="256" imgH="25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B20872-6045-47D3-895B-965CE27305A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232" y="6219635"/>
            <a:ext cx="1096967" cy="54647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163E58-E4B1-4FCE-A099-D37937812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2532E12-9D70-4071-BDC6-A960D7BB26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2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Merriweather" panose="02000000000000000000" pitchFamily="2" charset="77"/>
          <a:ea typeface="Open Sans" panose="020B0606030504020204" pitchFamily="34" charset="0"/>
          <a:cs typeface="Merriweather" panose="02000000000000000000" pitchFamily="2" charset="77"/>
        </a:defRPr>
      </a:lvl1pPr>
    </p:titleStyle>
    <p:bodyStyle>
      <a:lvl1pPr marL="228600" indent="-228600" algn="l" defTabSz="914400" rtl="0" eaLnBrk="1" latinLnBrk="0" hangingPunct="1">
        <a:lnSpc>
          <a:spcPts val="336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8.png"/><Relationship Id="rId5" Type="http://schemas.openxmlformats.org/officeDocument/2006/relationships/image" Target="../media/image23.jpeg"/><Relationship Id="rId10" Type="http://schemas.openxmlformats.org/officeDocument/2006/relationships/image" Target="../media/image17.png"/><Relationship Id="rId4" Type="http://schemas.openxmlformats.org/officeDocument/2006/relationships/image" Target="../media/image14.emf"/><Relationship Id="rId9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tags" Target="../tags/tag9.xml"/><Relationship Id="rId7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hyperlink" Target="https://poetsandquants.com/2021/05/05/lifetime-earnings-of-mbas/" TargetMode="External"/><Relationship Id="rId12" Type="http://schemas.openxmlformats.org/officeDocument/2006/relationships/image" Target="../media/image21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4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emf"/><Relationship Id="rId11" Type="http://schemas.openxmlformats.org/officeDocument/2006/relationships/image" Target="../media/image16.jp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sv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emf"/><Relationship Id="rId11" Type="http://schemas.openxmlformats.org/officeDocument/2006/relationships/image" Target="../media/image21.sv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5.png"/><Relationship Id="rId11" Type="http://schemas.openxmlformats.org/officeDocument/2006/relationships/image" Target="../media/image21.svg"/><Relationship Id="rId5" Type="http://schemas.openxmlformats.org/officeDocument/2006/relationships/hyperlink" Target="https://poetsandquants.com/2021/05/05/lifetime-earnings-of-mbas/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11" Type="http://schemas.openxmlformats.org/officeDocument/2006/relationships/hyperlink" Target="https://students-residents.aamc.org/media/8401/download" TargetMode="External"/><Relationship Id="rId5" Type="http://schemas.openxmlformats.org/officeDocument/2006/relationships/image" Target="../media/image23.jpeg"/><Relationship Id="rId10" Type="http://schemas.openxmlformats.org/officeDocument/2006/relationships/image" Target="../media/image16.jpg"/><Relationship Id="rId4" Type="http://schemas.openxmlformats.org/officeDocument/2006/relationships/image" Target="../media/image14.emf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80287A9-193F-4465-E575-7EF11F91CA5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076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C6DC16-CDE3-635E-0960-0BC74765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All Access economic value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51F73-38C8-8B98-3D98-C216823547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384502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80939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C1C371F3-62F9-C8E4-3093-3CD2126ED515}"/>
              </a:ext>
            </a:extLst>
          </p:cNvPr>
          <p:cNvSpPr txBox="1"/>
          <p:nvPr/>
        </p:nvSpPr>
        <p:spPr>
          <a:xfrm>
            <a:off x="7848600" y="2098719"/>
            <a:ext cx="25146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Increased chance of admission </a:t>
            </a:r>
            <a:r>
              <a:rPr lang="en-US" sz="1200" dirty="0"/>
              <a:t>to target school.</a:t>
            </a:r>
            <a:endParaRPr lang="en-US" sz="1200" b="1" dirty="0"/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Additional ~27-40</a:t>
            </a:r>
            <a:r>
              <a:rPr lang="en-US" sz="1200" b="1" baseline="30000" dirty="0">
                <a:sym typeface="Wingdings" panose="05000000000000000000" pitchFamily="2" charset="2"/>
              </a:rPr>
              <a:t>2</a:t>
            </a:r>
            <a:r>
              <a:rPr lang="en-US" sz="1200" dirty="0">
                <a:sym typeface="Wingdings" panose="05000000000000000000" pitchFamily="2" charset="2"/>
              </a:rPr>
              <a:t> students go to target school.</a:t>
            </a:r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Lifetime earnings increase by $3.8M</a:t>
            </a:r>
            <a:r>
              <a:rPr lang="en-US" sz="1200" b="1" baseline="30000" dirty="0">
                <a:sym typeface="Wingdings" panose="05000000000000000000" pitchFamily="2" charset="2"/>
              </a:rPr>
              <a:t>3</a:t>
            </a:r>
            <a:r>
              <a:rPr lang="en-US" sz="1200" b="1" dirty="0">
                <a:sym typeface="Wingdings" panose="05000000000000000000" pitchFamily="2" charset="2"/>
              </a:rPr>
              <a:t> per student.</a:t>
            </a:r>
            <a:endParaRPr lang="en-US" sz="1200" baseline="300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10473965" y="1632542"/>
            <a:ext cx="1378373" cy="4577264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1717-D3B0-4559-9259-DEFDE58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Appendix: LSAT</a:t>
            </a:r>
            <a:r>
              <a:rPr lang="en-IN" b="0" dirty="0">
                <a:solidFill>
                  <a:schemeClr val="tx1"/>
                </a:solidFill>
              </a:rPr>
              <a:t> – For every 1,000, students, we estimate the economic impact of All Access could potentially be between $108M and $161M</a:t>
            </a:r>
            <a:endParaRPr lang="en-IN" b="0" i="1" dirty="0">
              <a:solidFill>
                <a:schemeClr val="tx1"/>
              </a:solidFill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4619625" y="1290801"/>
            <a:ext cx="2727752" cy="33731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Status Quo</a:t>
            </a: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1344F0FB-007D-785B-B4D9-8B21421E8DE0}"/>
              </a:ext>
            </a:extLst>
          </p:cNvPr>
          <p:cNvSpPr>
            <a:spLocks/>
          </p:cNvSpPr>
          <p:nvPr/>
        </p:nvSpPr>
        <p:spPr>
          <a:xfrm>
            <a:off x="7524750" y="1290801"/>
            <a:ext cx="2609850" cy="337316"/>
          </a:xfrm>
          <a:prstGeom prst="round1Rect">
            <a:avLst>
              <a:gd name="adj" fmla="val 3872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With </a:t>
            </a:r>
            <a:r>
              <a:rPr lang="en-US" sz="1100" b="1" i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All Access</a:t>
            </a:r>
            <a:endParaRPr lang="en-US" sz="11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42BB2238-2DFC-7DBC-921E-8928E319D9CE}"/>
              </a:ext>
            </a:extLst>
          </p:cNvPr>
          <p:cNvSpPr>
            <a:spLocks/>
          </p:cNvSpPr>
          <p:nvPr/>
        </p:nvSpPr>
        <p:spPr>
          <a:xfrm>
            <a:off x="10465811" y="1290801"/>
            <a:ext cx="1411864" cy="33731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Economic impact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5E12D-BB87-775A-B81C-BE0EAE8FB040}"/>
              </a:ext>
            </a:extLst>
          </p:cNvPr>
          <p:cNvSpPr txBox="1"/>
          <p:nvPr/>
        </p:nvSpPr>
        <p:spPr>
          <a:xfrm>
            <a:off x="7848600" y="4854182"/>
            <a:ext cx="2286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Free</a:t>
            </a:r>
            <a:r>
              <a:rPr lang="en-US" sz="1200" dirty="0"/>
              <a:t> for students.</a:t>
            </a:r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Avoids $564k / year of </a:t>
            </a:r>
            <a:r>
              <a:rPr lang="en-US" sz="1200" dirty="0"/>
              <a:t>out-of-pocket expenses.</a:t>
            </a:r>
            <a:endParaRPr lang="en-IN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C3B9D0-F45F-AD85-82F1-B6078BE45FCA}"/>
              </a:ext>
            </a:extLst>
          </p:cNvPr>
          <p:cNvSpPr txBox="1"/>
          <p:nvPr/>
        </p:nvSpPr>
        <p:spPr>
          <a:xfrm>
            <a:off x="7523550" y="4854182"/>
            <a:ext cx="333375" cy="4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B050"/>
                </a:solidFill>
              </a:rPr>
              <a:t>✓</a:t>
            </a:r>
            <a:endParaRPr lang="en-IN" sz="1400" i="1" dirty="0">
              <a:solidFill>
                <a:srgbClr val="00B0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94A1DF6-EC26-CD41-9DE2-25CC9C1F7950}"/>
              </a:ext>
            </a:extLst>
          </p:cNvPr>
          <p:cNvSpPr/>
          <p:nvPr/>
        </p:nvSpPr>
        <p:spPr>
          <a:xfrm>
            <a:off x="4494277" y="4854182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99BF6C-D38D-4DF7-9C2B-08B7C609449D}"/>
              </a:ext>
            </a:extLst>
          </p:cNvPr>
          <p:cNvCxnSpPr>
            <a:cxnSpLocks/>
          </p:cNvCxnSpPr>
          <p:nvPr/>
        </p:nvCxnSpPr>
        <p:spPr>
          <a:xfrm>
            <a:off x="4799997" y="3552653"/>
            <a:ext cx="7037673" cy="0"/>
          </a:xfrm>
          <a:prstGeom prst="line">
            <a:avLst/>
          </a:prstGeom>
          <a:noFill/>
          <a:ln w="31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DB9123A-FA61-F368-703A-FCC4B4C249A6}"/>
              </a:ext>
            </a:extLst>
          </p:cNvPr>
          <p:cNvCxnSpPr>
            <a:cxnSpLocks/>
          </p:cNvCxnSpPr>
          <p:nvPr/>
        </p:nvCxnSpPr>
        <p:spPr>
          <a:xfrm>
            <a:off x="10331090" y="4832153"/>
            <a:ext cx="0" cy="78377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D3F9358-E044-2777-6DFE-9DFBFD6D9CF9}"/>
              </a:ext>
            </a:extLst>
          </p:cNvPr>
          <p:cNvSpPr/>
          <p:nvPr/>
        </p:nvSpPr>
        <p:spPr>
          <a:xfrm rot="5400000">
            <a:off x="10296100" y="4959198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670228" y="999309"/>
            <a:ext cx="5191572" cy="261610"/>
            <a:chOff x="6803578" y="999309"/>
            <a:chExt cx="5191572" cy="26161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1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05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FDBEE-6E7D-4C59-38D3-407F8A840D05}"/>
              </a:ext>
            </a:extLst>
          </p:cNvPr>
          <p:cNvGrpSpPr/>
          <p:nvPr/>
        </p:nvGrpSpPr>
        <p:grpSpPr>
          <a:xfrm>
            <a:off x="333140" y="3186648"/>
            <a:ext cx="1876661" cy="879302"/>
            <a:chOff x="333140" y="3186648"/>
            <a:chExt cx="1876661" cy="879302"/>
          </a:xfrm>
        </p:grpSpPr>
        <p:pic>
          <p:nvPicPr>
            <p:cNvPr id="13" name="Picture 14" descr="iStock_000008447895Large">
              <a:extLst>
                <a:ext uri="{FF2B5EF4-FFF2-40B4-BE49-F238E27FC236}">
                  <a16:creationId xmlns:a16="http://schemas.microsoft.com/office/drawing/2014/main" id="{21E8A98F-DA67-71B2-7900-E53EC7C21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140" y="3206982"/>
              <a:ext cx="1874227" cy="8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iStock_000008447895Large">
              <a:extLst>
                <a:ext uri="{FF2B5EF4-FFF2-40B4-BE49-F238E27FC236}">
                  <a16:creationId xmlns:a16="http://schemas.microsoft.com/office/drawing/2014/main" id="{9639E8BF-9AB5-E277-F062-3E8C9EC26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140" y="3206982"/>
              <a:ext cx="1874227" cy="8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64F2B2-7334-B394-C947-8B78C13A36BC}"/>
                </a:ext>
              </a:extLst>
            </p:cNvPr>
            <p:cNvSpPr/>
            <p:nvPr/>
          </p:nvSpPr>
          <p:spPr>
            <a:xfrm>
              <a:off x="352426" y="3186648"/>
              <a:ext cx="681950" cy="819791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2B492A-0C1A-DBF4-7207-81C6713FBA9B}"/>
                </a:ext>
              </a:extLst>
            </p:cNvPr>
            <p:cNvSpPr/>
            <p:nvPr/>
          </p:nvSpPr>
          <p:spPr>
            <a:xfrm>
              <a:off x="1067765" y="3186648"/>
              <a:ext cx="1142036" cy="819791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ABA8A650-6C17-DD42-A06B-7481B5B81979}"/>
              </a:ext>
            </a:extLst>
          </p:cNvPr>
          <p:cNvSpPr/>
          <p:nvPr/>
        </p:nvSpPr>
        <p:spPr>
          <a:xfrm>
            <a:off x="2678630" y="4735754"/>
            <a:ext cx="131444" cy="1112572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E16EA7E4-95ED-60A5-70EE-A93B3E7EA7F1}"/>
              </a:ext>
            </a:extLst>
          </p:cNvPr>
          <p:cNvSpPr/>
          <p:nvPr/>
        </p:nvSpPr>
        <p:spPr>
          <a:xfrm>
            <a:off x="2736169" y="2105468"/>
            <a:ext cx="131444" cy="1301156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EACFDB3-41CF-D5F4-FC78-70E33319132E}"/>
              </a:ext>
            </a:extLst>
          </p:cNvPr>
          <p:cNvCxnSpPr>
            <a:cxnSpLocks/>
            <a:stCxn id="12" idx="2"/>
            <a:endCxn id="21" idx="1"/>
          </p:cNvCxnSpPr>
          <p:nvPr/>
        </p:nvCxnSpPr>
        <p:spPr>
          <a:xfrm rot="16200000" flipH="1">
            <a:off x="1043215" y="3656624"/>
            <a:ext cx="1285601" cy="1985229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CDCD0F2-4DCC-FD0B-6DCF-B644F80CEB7B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 flipV="1">
            <a:off x="2209801" y="2756046"/>
            <a:ext cx="526368" cy="840498"/>
          </a:xfrm>
          <a:prstGeom prst="bentConnector3">
            <a:avLst>
              <a:gd name="adj1" fmla="val 50000"/>
            </a:avLst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765C12-404E-CAC6-50CE-C85BF5CC325F}"/>
              </a:ext>
            </a:extLst>
          </p:cNvPr>
          <p:cNvSpPr txBox="1"/>
          <p:nvPr/>
        </p:nvSpPr>
        <p:spPr>
          <a:xfrm>
            <a:off x="2859212" y="5068200"/>
            <a:ext cx="1476375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N" sz="1200" b="1" i="1" dirty="0"/>
              <a:t>470</a:t>
            </a:r>
            <a:r>
              <a:rPr lang="en-IN" sz="1200" b="1" i="1" baseline="30000" dirty="0"/>
              <a:t>1</a:t>
            </a:r>
            <a:r>
              <a:rPr lang="en-IN" sz="1200" b="1" i="1" dirty="0"/>
              <a:t> </a:t>
            </a:r>
            <a:r>
              <a:rPr lang="en-IN" sz="1200" dirty="0"/>
              <a:t>pay for test prep out</a:t>
            </a:r>
            <a:r>
              <a:rPr lang="en-US" sz="1200" dirty="0"/>
              <a:t>-of-pocket.</a:t>
            </a:r>
            <a:endParaRPr lang="en-IN" sz="12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128791-159E-6B66-8DCF-6315FE08F8C4}"/>
              </a:ext>
            </a:extLst>
          </p:cNvPr>
          <p:cNvSpPr/>
          <p:nvPr/>
        </p:nvSpPr>
        <p:spPr>
          <a:xfrm>
            <a:off x="2974211" y="4858596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5B4EBC-9C8C-5CC7-470D-6E8040753DE7}"/>
              </a:ext>
            </a:extLst>
          </p:cNvPr>
          <p:cNvSpPr txBox="1"/>
          <p:nvPr/>
        </p:nvSpPr>
        <p:spPr>
          <a:xfrm>
            <a:off x="2859212" y="2524433"/>
            <a:ext cx="1460500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N" sz="1200" b="1" i="1" dirty="0"/>
              <a:t>530</a:t>
            </a:r>
            <a:r>
              <a:rPr lang="en-IN" sz="1200" b="1" i="1" baseline="30000" dirty="0"/>
              <a:t>1 </a:t>
            </a:r>
            <a:r>
              <a:rPr lang="en-US" sz="1200" dirty="0"/>
              <a:t>don’t pay for test prep.</a:t>
            </a:r>
            <a:endParaRPr lang="en-IN" sz="12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034C1F-0209-4F19-A928-43C2375C4035}"/>
              </a:ext>
            </a:extLst>
          </p:cNvPr>
          <p:cNvSpPr/>
          <p:nvPr/>
        </p:nvSpPr>
        <p:spPr>
          <a:xfrm>
            <a:off x="2979934" y="2299545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13C4F44-8D2A-825A-74FD-42C6A45B1A7C}"/>
              </a:ext>
            </a:extLst>
          </p:cNvPr>
          <p:cNvCxnSpPr>
            <a:cxnSpLocks/>
            <a:stCxn id="33" idx="2"/>
            <a:endCxn id="39" idx="1"/>
          </p:cNvCxnSpPr>
          <p:nvPr/>
        </p:nvCxnSpPr>
        <p:spPr>
          <a:xfrm rot="16200000" flipH="1">
            <a:off x="3551940" y="3023620"/>
            <a:ext cx="879929" cy="804884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837A081-A2F5-1F16-2634-6D41F0F81D5B}"/>
              </a:ext>
            </a:extLst>
          </p:cNvPr>
          <p:cNvCxnSpPr>
            <a:cxnSpLocks/>
            <a:stCxn id="33" idx="0"/>
            <a:endCxn id="40" idx="1"/>
          </p:cNvCxnSpPr>
          <p:nvPr/>
        </p:nvCxnSpPr>
        <p:spPr>
          <a:xfrm rot="5400000" flipH="1" flipV="1">
            <a:off x="3909668" y="2039755"/>
            <a:ext cx="164473" cy="804884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E14F4-0B79-5C08-4A86-CE12FA61DDFB}"/>
              </a:ext>
            </a:extLst>
          </p:cNvPr>
          <p:cNvCxnSpPr>
            <a:cxnSpLocks/>
          </p:cNvCxnSpPr>
          <p:nvPr/>
        </p:nvCxnSpPr>
        <p:spPr>
          <a:xfrm>
            <a:off x="2867613" y="4703995"/>
            <a:ext cx="896243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D406BF4-FFE1-8B27-6B1F-05300E83A456}"/>
              </a:ext>
            </a:extLst>
          </p:cNvPr>
          <p:cNvGrpSpPr/>
          <p:nvPr/>
        </p:nvGrpSpPr>
        <p:grpSpPr>
          <a:xfrm>
            <a:off x="10297701" y="3676307"/>
            <a:ext cx="130629" cy="935653"/>
            <a:chOff x="10297701" y="3676307"/>
            <a:chExt cx="130629" cy="93565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947760-3401-07B6-A330-A6F540EDFCDB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90" y="3676307"/>
              <a:ext cx="0" cy="93565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D033292-E7B7-95AA-00D3-9B50EF8A4D04}"/>
                </a:ext>
              </a:extLst>
            </p:cNvPr>
            <p:cNvSpPr/>
            <p:nvPr/>
          </p:nvSpPr>
          <p:spPr>
            <a:xfrm rot="5400000">
              <a:off x="10296100" y="3935559"/>
              <a:ext cx="133832" cy="130629"/>
            </a:xfrm>
            <a:prstGeom prst="triangle">
              <a:avLst/>
            </a:prstGeom>
            <a:solidFill>
              <a:srgbClr val="005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CF37105-90FE-38C0-083E-F5D9CF7A09E1}"/>
              </a:ext>
            </a:extLst>
          </p:cNvPr>
          <p:cNvSpPr txBox="1"/>
          <p:nvPr/>
        </p:nvSpPr>
        <p:spPr>
          <a:xfrm>
            <a:off x="7848600" y="3702419"/>
            <a:ext cx="235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10 - 20% additional merit-based </a:t>
            </a:r>
            <a:r>
              <a:rPr lang="en-US" sz="1200" dirty="0">
                <a:sym typeface="Wingdings" panose="05000000000000000000" pitchFamily="2" charset="2"/>
              </a:rPr>
              <a:t>scholarships awarded out of average tuition of ~$146,000.</a:t>
            </a:r>
          </a:p>
        </p:txBody>
      </p:sp>
      <p:pic>
        <p:nvPicPr>
          <p:cNvPr id="96" name="Graphic 95" descr="Debt with solid fill">
            <a:extLst>
              <a:ext uri="{FF2B5EF4-FFF2-40B4-BE49-F238E27FC236}">
                <a16:creationId xmlns:a16="http://schemas.microsoft.com/office/drawing/2014/main" id="{C7960DB9-7E1F-9F23-B9D5-8FC9C34B3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7376" y="3850102"/>
            <a:ext cx="385723" cy="338757"/>
          </a:xfrm>
          <a:prstGeom prst="rect">
            <a:avLst/>
          </a:prstGeom>
        </p:spPr>
      </p:pic>
      <p:sp>
        <p:nvSpPr>
          <p:cNvPr id="39" name="Left Bracket 38">
            <a:extLst>
              <a:ext uri="{FF2B5EF4-FFF2-40B4-BE49-F238E27FC236}">
                <a16:creationId xmlns:a16="http://schemas.microsoft.com/office/drawing/2014/main" id="{589BBC82-E8ED-6239-D633-8CB05184E8B2}"/>
              </a:ext>
            </a:extLst>
          </p:cNvPr>
          <p:cNvSpPr/>
          <p:nvPr/>
        </p:nvSpPr>
        <p:spPr>
          <a:xfrm>
            <a:off x="4394346" y="3308388"/>
            <a:ext cx="131444" cy="1115278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9139DBD-2333-437D-086E-6802EC93988D}"/>
              </a:ext>
            </a:extLst>
          </p:cNvPr>
          <p:cNvSpPr/>
          <p:nvPr/>
        </p:nvSpPr>
        <p:spPr>
          <a:xfrm>
            <a:off x="4494277" y="3740891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D4322F-F68C-B507-58B9-A5620B7326D2}"/>
              </a:ext>
            </a:extLst>
          </p:cNvPr>
          <p:cNvGrpSpPr/>
          <p:nvPr/>
        </p:nvGrpSpPr>
        <p:grpSpPr>
          <a:xfrm>
            <a:off x="10297701" y="2196432"/>
            <a:ext cx="130629" cy="1232568"/>
            <a:chOff x="10297701" y="2196432"/>
            <a:chExt cx="130629" cy="1232568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C19B5D-E77F-5138-7C8F-782A8289060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90" y="2196432"/>
              <a:ext cx="0" cy="123256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0245240-D61A-A62F-2455-FE7C6A9ABC18}"/>
                </a:ext>
              </a:extLst>
            </p:cNvPr>
            <p:cNvSpPr/>
            <p:nvPr/>
          </p:nvSpPr>
          <p:spPr>
            <a:xfrm rot="5400000">
              <a:off x="10296100" y="2598944"/>
              <a:ext cx="133832" cy="130629"/>
            </a:xfrm>
            <a:prstGeom prst="triangle">
              <a:avLst/>
            </a:prstGeom>
            <a:solidFill>
              <a:srgbClr val="005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FCA4A15-B9A2-825F-C147-FF2DFD2E4666}"/>
              </a:ext>
            </a:extLst>
          </p:cNvPr>
          <p:cNvSpPr txBox="1"/>
          <p:nvPr/>
        </p:nvSpPr>
        <p:spPr>
          <a:xfrm>
            <a:off x="10506076" y="2156427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$103M</a:t>
            </a:r>
            <a:endParaRPr lang="en-IN" sz="800" i="1" dirty="0"/>
          </a:p>
        </p:txBody>
      </p:sp>
      <p:pic>
        <p:nvPicPr>
          <p:cNvPr id="110" name="Graphic 109" descr="Medal with solid fill">
            <a:extLst>
              <a:ext uri="{FF2B5EF4-FFF2-40B4-BE49-F238E27FC236}">
                <a16:creationId xmlns:a16="http://schemas.microsoft.com/office/drawing/2014/main" id="{C1E9632D-D034-19F7-E352-67787652A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5925" y="2559469"/>
            <a:ext cx="428625" cy="380069"/>
          </a:xfrm>
          <a:prstGeom prst="rect">
            <a:avLst/>
          </a:prstGeom>
        </p:spPr>
      </p:pic>
      <p:sp>
        <p:nvSpPr>
          <p:cNvPr id="40" name="Left Bracket 39">
            <a:extLst>
              <a:ext uri="{FF2B5EF4-FFF2-40B4-BE49-F238E27FC236}">
                <a16:creationId xmlns:a16="http://schemas.microsoft.com/office/drawing/2014/main" id="{561D5181-546F-8191-C846-B22F6E5C6B7E}"/>
              </a:ext>
            </a:extLst>
          </p:cNvPr>
          <p:cNvSpPr/>
          <p:nvPr/>
        </p:nvSpPr>
        <p:spPr>
          <a:xfrm>
            <a:off x="4394346" y="1713175"/>
            <a:ext cx="131444" cy="1293570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9FEE47F-D302-82EA-F607-0C7C20A42CAD}"/>
              </a:ext>
            </a:extLst>
          </p:cNvPr>
          <p:cNvSpPr/>
          <p:nvPr/>
        </p:nvSpPr>
        <p:spPr>
          <a:xfrm>
            <a:off x="4494277" y="2248353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A1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7523550" y="5711345"/>
            <a:ext cx="43065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C43E6FC9-C29C-94A0-2B40-54EDF2EF40D9}"/>
              </a:ext>
            </a:extLst>
          </p:cNvPr>
          <p:cNvSpPr txBox="1"/>
          <p:nvPr/>
        </p:nvSpPr>
        <p:spPr>
          <a:xfrm>
            <a:off x="1879773" y="1219196"/>
            <a:ext cx="2362966" cy="4462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60325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22121"/>
              </a:buClr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rgbClr val="005DE8"/>
                </a:solidFill>
                <a:latin typeface="Open Sans"/>
                <a:cs typeface="Arial" panose="020B0604020202020204" pitchFamily="34" charset="0"/>
              </a:rPr>
              <a:t>Hypothetical: Amongst a cohort of </a:t>
            </a:r>
            <a:r>
              <a:rPr lang="en-US" altLang="en-US" sz="1100" b="1" i="1" dirty="0">
                <a:solidFill>
                  <a:srgbClr val="005DE8"/>
                </a:solidFill>
                <a:latin typeface="Open Sans"/>
                <a:cs typeface="Arial" panose="020B0604020202020204" pitchFamily="34" charset="0"/>
              </a:rPr>
              <a:t>1,000 students taking the LSAT: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F7B086E-9222-A584-B239-59870AE4C648}"/>
              </a:ext>
            </a:extLst>
          </p:cNvPr>
          <p:cNvCxnSpPr>
            <a:cxnSpLocks/>
          </p:cNvCxnSpPr>
          <p:nvPr/>
        </p:nvCxnSpPr>
        <p:spPr>
          <a:xfrm>
            <a:off x="1879773" y="1664506"/>
            <a:ext cx="234813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8F050F-32FD-3267-5D2F-72CAA5FEFBAE}"/>
              </a:ext>
            </a:extLst>
          </p:cNvPr>
          <p:cNvSpPr txBox="1"/>
          <p:nvPr/>
        </p:nvSpPr>
        <p:spPr>
          <a:xfrm>
            <a:off x="6924066" y="4854182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i="1" dirty="0"/>
              <a:t>470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17581-8512-519D-DFBD-797C0EADC739}"/>
              </a:ext>
            </a:extLst>
          </p:cNvPr>
          <p:cNvSpPr txBox="1"/>
          <p:nvPr/>
        </p:nvSpPr>
        <p:spPr>
          <a:xfrm>
            <a:off x="6924066" y="3740891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IN" sz="1200" b="1" i="1" dirty="0"/>
              <a:t>265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035E31-5AB6-4301-66BE-A67B0C32B5BF}"/>
              </a:ext>
            </a:extLst>
          </p:cNvPr>
          <p:cNvSpPr txBox="1"/>
          <p:nvPr/>
        </p:nvSpPr>
        <p:spPr>
          <a:xfrm>
            <a:off x="6924066" y="2137191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IN" sz="1200" b="1" i="1" dirty="0"/>
              <a:t>265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09A99-2869-E5C2-2919-79FEEA72CE51}"/>
              </a:ext>
            </a:extLst>
          </p:cNvPr>
          <p:cNvSpPr txBox="1"/>
          <p:nvPr/>
        </p:nvSpPr>
        <p:spPr>
          <a:xfrm>
            <a:off x="6924066" y="1741690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IN" sz="1200" b="1" i="1" dirty="0"/>
              <a:t>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02F68A-6B2C-21A3-0858-D4444D0B33DD}"/>
              </a:ext>
            </a:extLst>
          </p:cNvPr>
          <p:cNvCxnSpPr>
            <a:cxnSpLocks/>
          </p:cNvCxnSpPr>
          <p:nvPr/>
        </p:nvCxnSpPr>
        <p:spPr>
          <a:xfrm>
            <a:off x="6924066" y="2018689"/>
            <a:ext cx="428625" cy="0"/>
          </a:xfrm>
          <a:prstGeom prst="line">
            <a:avLst/>
          </a:prstGeom>
          <a:ln w="19050">
            <a:solidFill>
              <a:srgbClr val="240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482A6E-2827-D493-DD7A-5725CA1A1F88}"/>
              </a:ext>
            </a:extLst>
          </p:cNvPr>
          <p:cNvSpPr txBox="1"/>
          <p:nvPr/>
        </p:nvSpPr>
        <p:spPr>
          <a:xfrm>
            <a:off x="4832938" y="4854182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Students paying for test prep out-of-pocket </a:t>
            </a:r>
            <a:r>
              <a:rPr lang="en-US" sz="1200" dirty="0"/>
              <a:t>(average of $1,200 each):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147D36-87C1-2ACE-AC6D-BBD7702A4845}"/>
              </a:ext>
            </a:extLst>
          </p:cNvPr>
          <p:cNvSpPr txBox="1"/>
          <p:nvPr/>
        </p:nvSpPr>
        <p:spPr>
          <a:xfrm>
            <a:off x="4799998" y="3740891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Don’t get merit scholarships </a:t>
            </a:r>
            <a:r>
              <a:rPr lang="en-US" sz="1200" dirty="0"/>
              <a:t>due to test score: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784461-8825-9797-D57F-BF79769D9ABB}"/>
              </a:ext>
            </a:extLst>
          </p:cNvPr>
          <p:cNvSpPr txBox="1"/>
          <p:nvPr/>
        </p:nvSpPr>
        <p:spPr>
          <a:xfrm>
            <a:off x="4799997" y="2137191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Don’t get into target school </a:t>
            </a:r>
            <a:r>
              <a:rPr lang="en-US" sz="1200" dirty="0"/>
              <a:t>due to test score: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105C0-8496-7973-C810-988D360AD0BD}"/>
              </a:ext>
            </a:extLst>
          </p:cNvPr>
          <p:cNvSpPr txBox="1"/>
          <p:nvPr/>
        </p:nvSpPr>
        <p:spPr>
          <a:xfrm>
            <a:off x="4799997" y="1741690"/>
            <a:ext cx="2032764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/>
              <a:t>Assumptions: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3841EF-043C-34EA-4E8D-51076AB13187}"/>
              </a:ext>
            </a:extLst>
          </p:cNvPr>
          <p:cNvCxnSpPr>
            <a:cxnSpLocks/>
          </p:cNvCxnSpPr>
          <p:nvPr/>
        </p:nvCxnSpPr>
        <p:spPr>
          <a:xfrm>
            <a:off x="4799997" y="2018689"/>
            <a:ext cx="2032764" cy="0"/>
          </a:xfrm>
          <a:prstGeom prst="line">
            <a:avLst/>
          </a:prstGeom>
          <a:ln w="19050">
            <a:solidFill>
              <a:srgbClr val="240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7AD720-F209-C951-CDF4-A2DF57C91C4F}"/>
              </a:ext>
            </a:extLst>
          </p:cNvPr>
          <p:cNvGrpSpPr/>
          <p:nvPr/>
        </p:nvGrpSpPr>
        <p:grpSpPr>
          <a:xfrm>
            <a:off x="7953375" y="1741690"/>
            <a:ext cx="2173501" cy="276999"/>
            <a:chOff x="8094112" y="1741690"/>
            <a:chExt cx="2032764" cy="27699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8E67E45-8542-9C6A-8298-D71DC6E361A9}"/>
                </a:ext>
              </a:extLst>
            </p:cNvPr>
            <p:cNvSpPr txBox="1"/>
            <p:nvPr/>
          </p:nvSpPr>
          <p:spPr>
            <a:xfrm>
              <a:off x="8094112" y="1741690"/>
              <a:ext cx="203276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dirty="0"/>
                <a:t>Assumptions: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652565-18C6-B32E-D3E8-E9368C741383}"/>
                </a:ext>
              </a:extLst>
            </p:cNvPr>
            <p:cNvCxnSpPr>
              <a:cxnSpLocks/>
            </p:cNvCxnSpPr>
            <p:nvPr/>
          </p:nvCxnSpPr>
          <p:spPr>
            <a:xfrm>
              <a:off x="8094112" y="2018689"/>
              <a:ext cx="2032764" cy="0"/>
            </a:xfrm>
            <a:prstGeom prst="line">
              <a:avLst/>
            </a:prstGeom>
            <a:ln w="19050">
              <a:solidFill>
                <a:srgbClr val="240F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EA66B0-1841-617C-3A9E-6A4A6460B9FD}"/>
              </a:ext>
            </a:extLst>
          </p:cNvPr>
          <p:cNvGrpSpPr/>
          <p:nvPr/>
        </p:nvGrpSpPr>
        <p:grpSpPr>
          <a:xfrm>
            <a:off x="10519331" y="1741690"/>
            <a:ext cx="1304824" cy="276999"/>
            <a:chOff x="10484564" y="1741690"/>
            <a:chExt cx="1304824" cy="2769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7AEA48-091F-44C2-5B35-C4A41933CE63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276999"/>
              <a:chOff x="8094112" y="1741690"/>
              <a:chExt cx="2032764" cy="27699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A3366-660F-3085-FE04-4664A7D9F520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High: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6BB1AA-A636-5321-CC0F-FE5B7FCD8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948541-54C7-54D5-0051-CBF9E8CCF878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276999"/>
              <a:chOff x="8094112" y="1741690"/>
              <a:chExt cx="2032764" cy="27699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C9FDD9-A973-504C-5812-AB4A8E67CA7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Low: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67F25F-3058-7243-496F-97D679E5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EEFFDD-C3FC-A47B-01BE-1781C7200004}"/>
              </a:ext>
            </a:extLst>
          </p:cNvPr>
          <p:cNvSpPr txBox="1"/>
          <p:nvPr/>
        </p:nvSpPr>
        <p:spPr>
          <a:xfrm>
            <a:off x="11162477" y="2156427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$152M</a:t>
            </a:r>
            <a:endParaRPr lang="en-IN" sz="800" i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10432-D16A-3224-2B02-DAFF1CB6848D}"/>
              </a:ext>
            </a:extLst>
          </p:cNvPr>
          <p:cNvSpPr txBox="1"/>
          <p:nvPr/>
        </p:nvSpPr>
        <p:spPr>
          <a:xfrm>
            <a:off x="10506076" y="3702419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$4M</a:t>
            </a:r>
            <a:endParaRPr lang="en-IN" sz="800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50F3D2-4533-18DC-3BEC-60CB13540A69}"/>
              </a:ext>
            </a:extLst>
          </p:cNvPr>
          <p:cNvSpPr txBox="1"/>
          <p:nvPr/>
        </p:nvSpPr>
        <p:spPr>
          <a:xfrm>
            <a:off x="11162477" y="3702419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$8M</a:t>
            </a:r>
            <a:endParaRPr lang="en-IN" sz="800" i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961903-4248-EE7A-8069-24152D891491}"/>
              </a:ext>
            </a:extLst>
          </p:cNvPr>
          <p:cNvSpPr txBox="1"/>
          <p:nvPr/>
        </p:nvSpPr>
        <p:spPr>
          <a:xfrm>
            <a:off x="10506076" y="4854182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$0.6M</a:t>
            </a:r>
            <a:endParaRPr lang="en-IN" sz="8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2CE14C-1F4F-F8B7-7C11-0C78616C612C}"/>
              </a:ext>
            </a:extLst>
          </p:cNvPr>
          <p:cNvSpPr txBox="1"/>
          <p:nvPr/>
        </p:nvSpPr>
        <p:spPr>
          <a:xfrm>
            <a:off x="11162477" y="4854182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$0.6M</a:t>
            </a:r>
            <a:endParaRPr lang="en-IN" sz="800" i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69903A-3BE6-831C-DE2F-A71FAEC23E60}"/>
              </a:ext>
            </a:extLst>
          </p:cNvPr>
          <p:cNvSpPr txBox="1"/>
          <p:nvPr/>
        </p:nvSpPr>
        <p:spPr>
          <a:xfrm>
            <a:off x="10506076" y="5863176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$108M</a:t>
            </a:r>
            <a:endParaRPr lang="en-IN" sz="800" i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8B5886-543A-1F54-FAC7-E62AE9425915}"/>
              </a:ext>
            </a:extLst>
          </p:cNvPr>
          <p:cNvSpPr txBox="1"/>
          <p:nvPr/>
        </p:nvSpPr>
        <p:spPr>
          <a:xfrm>
            <a:off x="11162477" y="5863176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$161M</a:t>
            </a:r>
            <a:endParaRPr lang="en-IN" sz="800" i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FC2608-015B-A127-095D-0FE94CB37D3F}"/>
              </a:ext>
            </a:extLst>
          </p:cNvPr>
          <p:cNvSpPr txBox="1"/>
          <p:nvPr/>
        </p:nvSpPr>
        <p:spPr>
          <a:xfrm>
            <a:off x="7848600" y="5864022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/>
              <a:t>Total impact per cohort:</a:t>
            </a:r>
            <a:endParaRPr lang="en-IN" sz="1200" dirty="0"/>
          </a:p>
        </p:txBody>
      </p:sp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FC4065E3-EBF5-2A20-DE86-7ED37A3512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8" y="1022839"/>
            <a:ext cx="1447800" cy="930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4BA419-8B99-6904-CF74-7A1FED9C4444}"/>
              </a:ext>
            </a:extLst>
          </p:cNvPr>
          <p:cNvSpPr txBox="1"/>
          <p:nvPr/>
        </p:nvSpPr>
        <p:spPr>
          <a:xfrm>
            <a:off x="-2" y="6194992"/>
            <a:ext cx="8267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LSAC Summary of Self-reported methods of test preparation</a:t>
            </a:r>
          </a:p>
          <a:p>
            <a:r>
              <a:rPr lang="en-US" sz="900" dirty="0"/>
              <a:t>2. Assumes 10-15% of students get into a highly ranked school.</a:t>
            </a:r>
          </a:p>
          <a:p>
            <a:r>
              <a:rPr lang="en-US" sz="900" dirty="0"/>
              <a:t>3. US News and World Report – median private sector income of $80,000, and top law schools median private sector starting salary of $160,000; assumes 30-year career with annual raises of 3% .</a:t>
            </a:r>
            <a:endParaRPr lang="en-IN" sz="900" i="1" dirty="0"/>
          </a:p>
        </p:txBody>
      </p:sp>
    </p:spTree>
    <p:extLst>
      <p:ext uri="{BB962C8B-B14F-4D97-AF65-F5344CB8AC3E}">
        <p14:creationId xmlns:p14="http://schemas.microsoft.com/office/powerpoint/2010/main" val="217518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E9F0587-F62C-F8E1-EB83-42A368E7934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81262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>
            <a:extLst>
              <a:ext uri="{FF2B5EF4-FFF2-40B4-BE49-F238E27FC236}">
                <a16:creationId xmlns:a16="http://schemas.microsoft.com/office/drawing/2014/main" id="{0CB5F5AD-3F14-AF84-906D-DB50CBD0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194"/>
            <a:ext cx="10859911" cy="713068"/>
          </a:xfrm>
        </p:spPr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Objective</a:t>
            </a:r>
            <a:r>
              <a:rPr lang="en-IN" b="0" dirty="0">
                <a:solidFill>
                  <a:schemeClr val="tx1"/>
                </a:solidFill>
              </a:rPr>
              <a:t> – Develop high-level ranges of All Access’ economic impact using “what-if” scenarios</a:t>
            </a:r>
            <a:endParaRPr lang="en-IN" b="0" i="1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E2A297-1D4B-B46F-8E76-1C9872A087DE}"/>
              </a:ext>
            </a:extLst>
          </p:cNvPr>
          <p:cNvSpPr txBox="1"/>
          <p:nvPr/>
        </p:nvSpPr>
        <p:spPr>
          <a:xfrm>
            <a:off x="2122705" y="1905506"/>
            <a:ext cx="7946590" cy="2693045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Estimate </a:t>
            </a:r>
            <a:r>
              <a:rPr lang="en-US" b="1" dirty="0"/>
              <a:t>potential ranges of economic impact created by All Access </a:t>
            </a:r>
            <a:r>
              <a:rPr lang="en-US" dirty="0"/>
              <a:t>using “what-if” scenarios based on reasonable and conservative assumptions.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Model the </a:t>
            </a:r>
            <a:r>
              <a:rPr lang="en-US" b="1" dirty="0"/>
              <a:t>potential economic impact for 3 hypothetical cohorts of 1,000 students </a:t>
            </a:r>
            <a:r>
              <a:rPr lang="en-US" dirty="0"/>
              <a:t>taking the most common graduate tests: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b="1" dirty="0"/>
              <a:t>GMAT </a:t>
            </a:r>
            <a:r>
              <a:rPr lang="en-US" dirty="0"/>
              <a:t>– Business School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‒"/>
            </a:pPr>
            <a:r>
              <a:rPr lang="en-US" b="1" dirty="0"/>
              <a:t>MCAT</a:t>
            </a:r>
            <a:r>
              <a:rPr lang="en-US" dirty="0"/>
              <a:t> – Medical School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b="1" dirty="0"/>
              <a:t>LSAT</a:t>
            </a:r>
            <a:r>
              <a:rPr lang="en-US" dirty="0"/>
              <a:t> – Law School</a:t>
            </a:r>
          </a:p>
        </p:txBody>
      </p:sp>
    </p:spTree>
    <p:extLst>
      <p:ext uri="{BB962C8B-B14F-4D97-AF65-F5344CB8AC3E}">
        <p14:creationId xmlns:p14="http://schemas.microsoft.com/office/powerpoint/2010/main" val="2496376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55221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8882076" y="1632542"/>
            <a:ext cx="2418952" cy="4111033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  <a:p>
            <a:endParaRPr lang="en-IN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1717-D3B0-4559-9259-DEFDE58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 b="0" dirty="0">
                <a:solidFill>
                  <a:schemeClr val="tx1"/>
                </a:solidFill>
              </a:rPr>
              <a:t>All Access has positive economic impacts in both the short term, and the long term</a:t>
            </a:r>
            <a:endParaRPr lang="en-IN" b="0" i="1" dirty="0">
              <a:solidFill>
                <a:schemeClr val="tx1"/>
              </a:solidFill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3843451" y="1290801"/>
            <a:ext cx="4861014" cy="44769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4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Sources of value</a:t>
            </a: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1344F0FB-007D-785B-B4D9-8B21421E8DE0}"/>
              </a:ext>
            </a:extLst>
          </p:cNvPr>
          <p:cNvSpPr>
            <a:spLocks/>
          </p:cNvSpPr>
          <p:nvPr/>
        </p:nvSpPr>
        <p:spPr>
          <a:xfrm>
            <a:off x="8882076" y="1290801"/>
            <a:ext cx="2418953" cy="44769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000000"/>
              </a:buClr>
            </a:pPr>
            <a:r>
              <a:rPr lang="en-US" sz="14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Estimated value for all 3 cohorts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99BF6C-D38D-4DF7-9C2B-08B7C609449D}"/>
              </a:ext>
            </a:extLst>
          </p:cNvPr>
          <p:cNvCxnSpPr>
            <a:cxnSpLocks/>
          </p:cNvCxnSpPr>
          <p:nvPr/>
        </p:nvCxnSpPr>
        <p:spPr>
          <a:xfrm>
            <a:off x="4013190" y="4078162"/>
            <a:ext cx="7037673" cy="0"/>
          </a:xfrm>
          <a:prstGeom prst="line">
            <a:avLst/>
          </a:prstGeom>
          <a:noFill/>
          <a:ln w="3175" cap="flat" cmpd="sng" algn="ctr">
            <a:solidFill>
              <a:srgbClr val="240F6E"/>
            </a:solidFill>
            <a:prstDash val="solid"/>
            <a:miter lim="800000"/>
          </a:ln>
          <a:effectLst/>
        </p:spPr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109456" y="999309"/>
            <a:ext cx="5191572" cy="307777"/>
            <a:chOff x="6803578" y="999309"/>
            <a:chExt cx="5191572" cy="307777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4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40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3843451" y="5090910"/>
            <a:ext cx="72104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844E89-D72E-FC77-3F3D-36D0DCCE76A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" y="1262172"/>
            <a:ext cx="1217949" cy="521978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BF0E07BC-99E1-2DB6-AE2A-AA5AF66039B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71" y="1216549"/>
            <a:ext cx="1076325" cy="717550"/>
          </a:xfrm>
          <a:prstGeom prst="rect">
            <a:avLst/>
          </a:prstGeom>
        </p:spPr>
      </p:pic>
      <p:pic>
        <p:nvPicPr>
          <p:cNvPr id="15" name="Picture 14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9EFDAD1E-F2BC-A610-FD9D-A3B0A4E4632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46" y="1844161"/>
            <a:ext cx="1447800" cy="93072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36D433C-7F03-6559-C17E-0FD57D80F6D5}"/>
              </a:ext>
            </a:extLst>
          </p:cNvPr>
          <p:cNvGrpSpPr/>
          <p:nvPr/>
        </p:nvGrpSpPr>
        <p:grpSpPr>
          <a:xfrm>
            <a:off x="8935560" y="1741690"/>
            <a:ext cx="2110655" cy="307777"/>
            <a:chOff x="10484564" y="1741690"/>
            <a:chExt cx="1304824" cy="30777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A04AEC1-3C61-BB92-E897-7D4F8ACB818A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307777"/>
              <a:chOff x="8094112" y="1741690"/>
              <a:chExt cx="2032764" cy="30777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10701CD-C87A-1841-02DF-488D468EF9D8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30777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400" b="1" dirty="0"/>
                  <a:t>High: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5ED189B0-6F1F-D56B-B6C4-2CB082A965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CB9ADEB-BC8A-1977-1F2F-8B5765331F99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307777"/>
              <a:chOff x="8094112" y="1741690"/>
              <a:chExt cx="2032764" cy="307777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9E9F514-3BD8-C2B2-8854-D959A41C703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307777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400" b="1" dirty="0"/>
                  <a:t>Low:</a:t>
                </a: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351F144-B41A-9F81-D768-F0988E67E8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46A4CAC-6FE3-4AEB-97D8-1CE32437AE0F}"/>
              </a:ext>
            </a:extLst>
          </p:cNvPr>
          <p:cNvSpPr txBox="1"/>
          <p:nvPr/>
        </p:nvSpPr>
        <p:spPr>
          <a:xfrm>
            <a:off x="8914119" y="4325500"/>
            <a:ext cx="98796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$352M</a:t>
            </a:r>
            <a:endParaRPr lang="en-IN" sz="1400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B298F-B4A3-74FF-D079-63648F5EE75F}"/>
              </a:ext>
            </a:extLst>
          </p:cNvPr>
          <p:cNvSpPr txBox="1"/>
          <p:nvPr/>
        </p:nvSpPr>
        <p:spPr>
          <a:xfrm>
            <a:off x="9975899" y="4325500"/>
            <a:ext cx="110049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-       $754M</a:t>
            </a:r>
            <a:endParaRPr lang="en-IN" sz="1400" i="1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56250E0-4CFB-58DA-2948-7E326DCE447B}"/>
              </a:ext>
            </a:extLst>
          </p:cNvPr>
          <p:cNvSpPr>
            <a:spLocks noChangeAspect="1"/>
          </p:cNvSpPr>
          <p:nvPr/>
        </p:nvSpPr>
        <p:spPr>
          <a:xfrm>
            <a:off x="3954766" y="4250788"/>
            <a:ext cx="457200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C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A245D4F-42E4-0BD7-A3A2-58B663CB374C}"/>
              </a:ext>
            </a:extLst>
          </p:cNvPr>
          <p:cNvSpPr txBox="1"/>
          <p:nvPr/>
        </p:nvSpPr>
        <p:spPr>
          <a:xfrm>
            <a:off x="4542830" y="4217778"/>
            <a:ext cx="416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sym typeface="Wingdings" panose="05000000000000000000" pitchFamily="2" charset="2"/>
              </a:rPr>
              <a:t>Increased lifetime earnings due to improved admissions to target schools:</a:t>
            </a:r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87BD44-0C9F-4D16-3507-F95627B8A7AB}"/>
              </a:ext>
            </a:extLst>
          </p:cNvPr>
          <p:cNvSpPr txBox="1"/>
          <p:nvPr/>
        </p:nvSpPr>
        <p:spPr>
          <a:xfrm>
            <a:off x="8914119" y="3301676"/>
            <a:ext cx="98796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$11.5M</a:t>
            </a:r>
            <a:endParaRPr lang="en-IN" sz="1400" i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CA1B6F-1930-58DD-F699-A65D61253B5D}"/>
              </a:ext>
            </a:extLst>
          </p:cNvPr>
          <p:cNvSpPr txBox="1"/>
          <p:nvPr/>
        </p:nvSpPr>
        <p:spPr>
          <a:xfrm>
            <a:off x="9975899" y="3301676"/>
            <a:ext cx="110049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-          $23M</a:t>
            </a:r>
            <a:endParaRPr lang="en-IN" sz="1400" i="1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5211509-01BB-F746-0365-AC9E98B15DA5}"/>
              </a:ext>
            </a:extLst>
          </p:cNvPr>
          <p:cNvSpPr>
            <a:spLocks noChangeAspect="1"/>
          </p:cNvSpPr>
          <p:nvPr/>
        </p:nvSpPr>
        <p:spPr>
          <a:xfrm>
            <a:off x="3954766" y="3226964"/>
            <a:ext cx="457200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607C3B6-B636-E6DE-13D0-A8187399C243}"/>
              </a:ext>
            </a:extLst>
          </p:cNvPr>
          <p:cNvSpPr txBox="1"/>
          <p:nvPr/>
        </p:nvSpPr>
        <p:spPr>
          <a:xfrm>
            <a:off x="4542830" y="3226964"/>
            <a:ext cx="416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Increased amounts of merit scholarship awarded: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E553023-A927-B463-A188-D2E5165DD0B7}"/>
              </a:ext>
            </a:extLst>
          </p:cNvPr>
          <p:cNvSpPr txBox="1"/>
          <p:nvPr/>
        </p:nvSpPr>
        <p:spPr>
          <a:xfrm>
            <a:off x="8914119" y="2258616"/>
            <a:ext cx="98796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$2.1M</a:t>
            </a:r>
            <a:endParaRPr lang="en-IN" sz="14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A5AEA9F-38AA-38FE-8C87-BCD883FFA064}"/>
              </a:ext>
            </a:extLst>
          </p:cNvPr>
          <p:cNvSpPr txBox="1"/>
          <p:nvPr/>
        </p:nvSpPr>
        <p:spPr>
          <a:xfrm>
            <a:off x="9975899" y="2258616"/>
            <a:ext cx="110049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-          $2.1M</a:t>
            </a:r>
            <a:endParaRPr lang="en-IN" sz="1400" i="1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EC6DEBC-44C8-7B5F-8C11-E2E1DD26BD11}"/>
              </a:ext>
            </a:extLst>
          </p:cNvPr>
          <p:cNvSpPr>
            <a:spLocks noChangeAspect="1"/>
          </p:cNvSpPr>
          <p:nvPr/>
        </p:nvSpPr>
        <p:spPr>
          <a:xfrm>
            <a:off x="3954766" y="2183904"/>
            <a:ext cx="457200" cy="457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b="1" dirty="0"/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C0F44B7-55C7-BE3D-54B3-6A1D48C47CED}"/>
              </a:ext>
            </a:extLst>
          </p:cNvPr>
          <p:cNvSpPr txBox="1"/>
          <p:nvPr/>
        </p:nvSpPr>
        <p:spPr>
          <a:xfrm>
            <a:off x="4542830" y="2255454"/>
            <a:ext cx="416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1" dirty="0"/>
              <a:t>Lower out-of-pocket cost for test prep: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CAB6D07-1A3F-9B06-B8F6-1CF1DA6062B7}"/>
              </a:ext>
            </a:extLst>
          </p:cNvPr>
          <p:cNvCxnSpPr>
            <a:cxnSpLocks/>
          </p:cNvCxnSpPr>
          <p:nvPr/>
        </p:nvCxnSpPr>
        <p:spPr>
          <a:xfrm>
            <a:off x="4013190" y="2945134"/>
            <a:ext cx="7037673" cy="0"/>
          </a:xfrm>
          <a:prstGeom prst="line">
            <a:avLst/>
          </a:prstGeom>
          <a:noFill/>
          <a:ln w="3175" cap="flat" cmpd="sng" algn="ctr">
            <a:solidFill>
              <a:schemeClr val="tx2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08038AC-4156-7077-F870-31821E342193}"/>
              </a:ext>
            </a:extLst>
          </p:cNvPr>
          <p:cNvSpPr txBox="1"/>
          <p:nvPr/>
        </p:nvSpPr>
        <p:spPr>
          <a:xfrm>
            <a:off x="4542830" y="5242741"/>
            <a:ext cx="4161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400" b="1" dirty="0"/>
              <a:t>Total impact: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DB53A61-A86C-D33F-8358-AF69F72F6EE7}"/>
              </a:ext>
            </a:extLst>
          </p:cNvPr>
          <p:cNvSpPr txBox="1"/>
          <p:nvPr/>
        </p:nvSpPr>
        <p:spPr>
          <a:xfrm>
            <a:off x="8914119" y="5242741"/>
            <a:ext cx="987963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$366M</a:t>
            </a:r>
            <a:endParaRPr lang="en-IN" sz="1400" i="1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9379FCA-7D18-369E-BD14-3E7632437094}"/>
              </a:ext>
            </a:extLst>
          </p:cNvPr>
          <p:cNvSpPr txBox="1"/>
          <p:nvPr/>
        </p:nvSpPr>
        <p:spPr>
          <a:xfrm>
            <a:off x="9975899" y="5242741"/>
            <a:ext cx="110049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400" b="1" dirty="0"/>
              <a:t>-       $779M</a:t>
            </a:r>
            <a:endParaRPr lang="en-IN" sz="1400" i="1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1831B93C-362D-BE72-2803-B8ECAA954A6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4371" y="3190526"/>
            <a:ext cx="2113574" cy="1261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4572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3 cohorts of 1,000 students each take </a:t>
            </a:r>
            <a:r>
              <a:rPr lang="en-US" alt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GMAT, MCAT, or LSAT</a:t>
            </a:r>
          </a:p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altLang="en-US" sz="1400" b="1" i="1" dirty="0">
              <a:solidFill>
                <a:srgbClr val="22212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C2317B7A-D001-605D-AFDC-1ED5C55EB3A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7711" y="2883315"/>
            <a:ext cx="1728470" cy="3055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5720" rIns="45720" rtlCol="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240F6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Hypothesis</a:t>
            </a:r>
          </a:p>
        </p:txBody>
      </p:sp>
      <p:sp>
        <p:nvSpPr>
          <p:cNvPr id="36" name="Rectangle: Diagonal Corners Rounded 7">
            <a:extLst>
              <a:ext uri="{FF2B5EF4-FFF2-40B4-BE49-F238E27FC236}">
                <a16:creationId xmlns:a16="http://schemas.microsoft.com/office/drawing/2014/main" id="{5A045D07-FB04-BBD3-F17A-18E1FC96C94A}"/>
              </a:ext>
            </a:extLst>
          </p:cNvPr>
          <p:cNvSpPr>
            <a:spLocks/>
          </p:cNvSpPr>
          <p:nvPr/>
        </p:nvSpPr>
        <p:spPr>
          <a:xfrm>
            <a:off x="324371" y="2765699"/>
            <a:ext cx="604504" cy="594345"/>
          </a:xfrm>
          <a:custGeom>
            <a:avLst/>
            <a:gdLst>
              <a:gd name="connsiteX0" fmla="*/ 169857 w 804062"/>
              <a:gd name="connsiteY0" fmla="*/ 0 h 790548"/>
              <a:gd name="connsiteX1" fmla="*/ 804062 w 804062"/>
              <a:gd name="connsiteY1" fmla="*/ 0 h 790548"/>
              <a:gd name="connsiteX2" fmla="*/ 804062 w 804062"/>
              <a:gd name="connsiteY2" fmla="*/ 0 h 790548"/>
              <a:gd name="connsiteX3" fmla="*/ 804062 w 804062"/>
              <a:gd name="connsiteY3" fmla="*/ 620691 h 790548"/>
              <a:gd name="connsiteX4" fmla="*/ 634205 w 804062"/>
              <a:gd name="connsiteY4" fmla="*/ 790548 h 790548"/>
              <a:gd name="connsiteX5" fmla="*/ 0 w 804062"/>
              <a:gd name="connsiteY5" fmla="*/ 790548 h 790548"/>
              <a:gd name="connsiteX6" fmla="*/ 0 w 804062"/>
              <a:gd name="connsiteY6" fmla="*/ 790548 h 790548"/>
              <a:gd name="connsiteX7" fmla="*/ 0 w 804062"/>
              <a:gd name="connsiteY7" fmla="*/ 169857 h 790548"/>
              <a:gd name="connsiteX8" fmla="*/ 169857 w 804062"/>
              <a:gd name="connsiteY8" fmla="*/ 0 h 790548"/>
              <a:gd name="connsiteX0" fmla="*/ 804062 w 895502"/>
              <a:gd name="connsiteY0" fmla="*/ 620691 h 790548"/>
              <a:gd name="connsiteX1" fmla="*/ 634205 w 895502"/>
              <a:gd name="connsiteY1" fmla="*/ 790548 h 790548"/>
              <a:gd name="connsiteX2" fmla="*/ 0 w 895502"/>
              <a:gd name="connsiteY2" fmla="*/ 790548 h 790548"/>
              <a:gd name="connsiteX3" fmla="*/ 0 w 895502"/>
              <a:gd name="connsiteY3" fmla="*/ 790548 h 790548"/>
              <a:gd name="connsiteX4" fmla="*/ 0 w 895502"/>
              <a:gd name="connsiteY4" fmla="*/ 169857 h 790548"/>
              <a:gd name="connsiteX5" fmla="*/ 169857 w 895502"/>
              <a:gd name="connsiteY5" fmla="*/ 0 h 790548"/>
              <a:gd name="connsiteX6" fmla="*/ 804062 w 895502"/>
              <a:gd name="connsiteY6" fmla="*/ 0 h 790548"/>
              <a:gd name="connsiteX7" fmla="*/ 804062 w 895502"/>
              <a:gd name="connsiteY7" fmla="*/ 0 h 790548"/>
              <a:gd name="connsiteX8" fmla="*/ 895502 w 895502"/>
              <a:gd name="connsiteY8" fmla="*/ 712131 h 790548"/>
              <a:gd name="connsiteX0" fmla="*/ 804062 w 804062"/>
              <a:gd name="connsiteY0" fmla="*/ 620691 h 790548"/>
              <a:gd name="connsiteX1" fmla="*/ 634205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790548 h 790548"/>
              <a:gd name="connsiteX4" fmla="*/ 0 w 804062"/>
              <a:gd name="connsiteY4" fmla="*/ 169857 h 790548"/>
              <a:gd name="connsiteX5" fmla="*/ 169857 w 804062"/>
              <a:gd name="connsiteY5" fmla="*/ 0 h 790548"/>
              <a:gd name="connsiteX6" fmla="*/ 804062 w 804062"/>
              <a:gd name="connsiteY6" fmla="*/ 0 h 790548"/>
              <a:gd name="connsiteX7" fmla="*/ 804062 w 804062"/>
              <a:gd name="connsiteY7" fmla="*/ 0 h 790548"/>
              <a:gd name="connsiteX0" fmla="*/ 634205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169857 h 790548"/>
              <a:gd name="connsiteX4" fmla="*/ 169857 w 804062"/>
              <a:gd name="connsiteY4" fmla="*/ 0 h 790548"/>
              <a:gd name="connsiteX5" fmla="*/ 804062 w 804062"/>
              <a:gd name="connsiteY5" fmla="*/ 0 h 790548"/>
              <a:gd name="connsiteX6" fmla="*/ 804062 w 804062"/>
              <a:gd name="connsiteY6" fmla="*/ 0 h 790548"/>
              <a:gd name="connsiteX0" fmla="*/ 0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169857 h 790548"/>
              <a:gd name="connsiteX3" fmla="*/ 169857 w 804062"/>
              <a:gd name="connsiteY3" fmla="*/ 0 h 790548"/>
              <a:gd name="connsiteX4" fmla="*/ 804062 w 804062"/>
              <a:gd name="connsiteY4" fmla="*/ 0 h 790548"/>
              <a:gd name="connsiteX5" fmla="*/ 804062 w 804062"/>
              <a:gd name="connsiteY5" fmla="*/ 0 h 79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62" h="790548">
                <a:moveTo>
                  <a:pt x="0" y="790548"/>
                </a:moveTo>
                <a:lnTo>
                  <a:pt x="0" y="790548"/>
                </a:lnTo>
                <a:lnTo>
                  <a:pt x="0" y="169857"/>
                </a:lnTo>
                <a:cubicBezTo>
                  <a:pt x="0" y="76048"/>
                  <a:pt x="76048" y="0"/>
                  <a:pt x="169857" y="0"/>
                </a:cubicBezTo>
                <a:lnTo>
                  <a:pt x="804062" y="0"/>
                </a:lnTo>
                <a:lnTo>
                  <a:pt x="804062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8769A1-96AF-D77D-7E3C-4A30F0871937}"/>
              </a:ext>
            </a:extLst>
          </p:cNvPr>
          <p:cNvSpPr/>
          <p:nvPr/>
        </p:nvSpPr>
        <p:spPr>
          <a:xfrm>
            <a:off x="2671104" y="2183904"/>
            <a:ext cx="1019382" cy="183581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Short term benefit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6EB680-874F-0C11-20BA-B09F49904EB3}"/>
              </a:ext>
            </a:extLst>
          </p:cNvPr>
          <p:cNvSpPr/>
          <p:nvPr/>
        </p:nvSpPr>
        <p:spPr>
          <a:xfrm>
            <a:off x="2671104" y="4135186"/>
            <a:ext cx="1019382" cy="8881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Long term benefit</a:t>
            </a:r>
          </a:p>
        </p:txBody>
      </p:sp>
    </p:spTree>
    <p:extLst>
      <p:ext uri="{BB962C8B-B14F-4D97-AF65-F5344CB8AC3E}">
        <p14:creationId xmlns:p14="http://schemas.microsoft.com/office/powerpoint/2010/main" val="196472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4292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78FC2608-015B-A127-095D-0FE94CB37D3F}"/>
              </a:ext>
            </a:extLst>
          </p:cNvPr>
          <p:cNvSpPr txBox="1"/>
          <p:nvPr/>
        </p:nvSpPr>
        <p:spPr>
          <a:xfrm>
            <a:off x="7596332" y="537756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/>
              <a:t>Total impact per cohort:</a:t>
            </a:r>
            <a:endParaRPr lang="en-IN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784461-8825-9797-D57F-BF79769D9ABB}"/>
              </a:ext>
            </a:extLst>
          </p:cNvPr>
          <p:cNvSpPr txBox="1"/>
          <p:nvPr/>
        </p:nvSpPr>
        <p:spPr>
          <a:xfrm>
            <a:off x="4263679" y="4375382"/>
            <a:ext cx="491735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Increased lifetime earnings for ~35-70</a:t>
            </a:r>
            <a:r>
              <a:rPr lang="en-US" sz="1200" b="1" baseline="30000" dirty="0">
                <a:sym typeface="Wingdings" panose="05000000000000000000" pitchFamily="2" charset="2"/>
              </a:rPr>
              <a:t>1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b="1" dirty="0">
                <a:sym typeface="Wingdings" panose="05000000000000000000" pitchFamily="2" charset="2"/>
              </a:rPr>
              <a:t>students who get admitted to their target schools </a:t>
            </a:r>
            <a:r>
              <a:rPr lang="en-US" sz="1200" dirty="0">
                <a:sym typeface="Wingdings" panose="05000000000000000000" pitchFamily="2" charset="2"/>
              </a:rPr>
              <a:t>who otherwise wouldn’t have due to low test scores.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3CF0A3-D192-57AD-B42D-4FC295EAC923}"/>
              </a:ext>
            </a:extLst>
          </p:cNvPr>
          <p:cNvCxnSpPr>
            <a:cxnSpLocks/>
          </p:cNvCxnSpPr>
          <p:nvPr/>
        </p:nvCxnSpPr>
        <p:spPr>
          <a:xfrm>
            <a:off x="9436987" y="4431932"/>
            <a:ext cx="0" cy="72005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6">
            <a:extLst>
              <a:ext uri="{FF2B5EF4-FFF2-40B4-BE49-F238E27FC236}">
                <a16:creationId xmlns:a16="http://schemas.microsoft.com/office/drawing/2014/main" id="{8433530A-379B-8878-3725-3AED679D24C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4371" y="3190526"/>
            <a:ext cx="2113574" cy="1261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4572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Amongst a cohort of </a:t>
            </a:r>
            <a:r>
              <a:rPr lang="en-US" alt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1,000 students taking the GMAT:</a:t>
            </a:r>
          </a:p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altLang="en-US" sz="1400" b="1" i="1" dirty="0">
              <a:solidFill>
                <a:srgbClr val="22212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C65709B1-4D2C-DEB0-B3B8-5940699E686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7711" y="2883315"/>
            <a:ext cx="1728470" cy="3055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5720" rIns="45720" rtlCol="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240F6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Hypothesis</a:t>
            </a:r>
          </a:p>
        </p:txBody>
      </p:sp>
      <p:sp>
        <p:nvSpPr>
          <p:cNvPr id="34" name="Rectangle: Diagonal Corners Rounded 7">
            <a:extLst>
              <a:ext uri="{FF2B5EF4-FFF2-40B4-BE49-F238E27FC236}">
                <a16:creationId xmlns:a16="http://schemas.microsoft.com/office/drawing/2014/main" id="{805EE3BE-55FB-431E-3DE5-D3684497BBBD}"/>
              </a:ext>
            </a:extLst>
          </p:cNvPr>
          <p:cNvSpPr>
            <a:spLocks/>
          </p:cNvSpPr>
          <p:nvPr/>
        </p:nvSpPr>
        <p:spPr>
          <a:xfrm>
            <a:off x="324371" y="2765699"/>
            <a:ext cx="604504" cy="594345"/>
          </a:xfrm>
          <a:custGeom>
            <a:avLst/>
            <a:gdLst>
              <a:gd name="connsiteX0" fmla="*/ 169857 w 804062"/>
              <a:gd name="connsiteY0" fmla="*/ 0 h 790548"/>
              <a:gd name="connsiteX1" fmla="*/ 804062 w 804062"/>
              <a:gd name="connsiteY1" fmla="*/ 0 h 790548"/>
              <a:gd name="connsiteX2" fmla="*/ 804062 w 804062"/>
              <a:gd name="connsiteY2" fmla="*/ 0 h 790548"/>
              <a:gd name="connsiteX3" fmla="*/ 804062 w 804062"/>
              <a:gd name="connsiteY3" fmla="*/ 620691 h 790548"/>
              <a:gd name="connsiteX4" fmla="*/ 634205 w 804062"/>
              <a:gd name="connsiteY4" fmla="*/ 790548 h 790548"/>
              <a:gd name="connsiteX5" fmla="*/ 0 w 804062"/>
              <a:gd name="connsiteY5" fmla="*/ 790548 h 790548"/>
              <a:gd name="connsiteX6" fmla="*/ 0 w 804062"/>
              <a:gd name="connsiteY6" fmla="*/ 790548 h 790548"/>
              <a:gd name="connsiteX7" fmla="*/ 0 w 804062"/>
              <a:gd name="connsiteY7" fmla="*/ 169857 h 790548"/>
              <a:gd name="connsiteX8" fmla="*/ 169857 w 804062"/>
              <a:gd name="connsiteY8" fmla="*/ 0 h 790548"/>
              <a:gd name="connsiteX0" fmla="*/ 804062 w 895502"/>
              <a:gd name="connsiteY0" fmla="*/ 620691 h 790548"/>
              <a:gd name="connsiteX1" fmla="*/ 634205 w 895502"/>
              <a:gd name="connsiteY1" fmla="*/ 790548 h 790548"/>
              <a:gd name="connsiteX2" fmla="*/ 0 w 895502"/>
              <a:gd name="connsiteY2" fmla="*/ 790548 h 790548"/>
              <a:gd name="connsiteX3" fmla="*/ 0 w 895502"/>
              <a:gd name="connsiteY3" fmla="*/ 790548 h 790548"/>
              <a:gd name="connsiteX4" fmla="*/ 0 w 895502"/>
              <a:gd name="connsiteY4" fmla="*/ 169857 h 790548"/>
              <a:gd name="connsiteX5" fmla="*/ 169857 w 895502"/>
              <a:gd name="connsiteY5" fmla="*/ 0 h 790548"/>
              <a:gd name="connsiteX6" fmla="*/ 804062 w 895502"/>
              <a:gd name="connsiteY6" fmla="*/ 0 h 790548"/>
              <a:gd name="connsiteX7" fmla="*/ 804062 w 895502"/>
              <a:gd name="connsiteY7" fmla="*/ 0 h 790548"/>
              <a:gd name="connsiteX8" fmla="*/ 895502 w 895502"/>
              <a:gd name="connsiteY8" fmla="*/ 712131 h 790548"/>
              <a:gd name="connsiteX0" fmla="*/ 804062 w 804062"/>
              <a:gd name="connsiteY0" fmla="*/ 620691 h 790548"/>
              <a:gd name="connsiteX1" fmla="*/ 634205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790548 h 790548"/>
              <a:gd name="connsiteX4" fmla="*/ 0 w 804062"/>
              <a:gd name="connsiteY4" fmla="*/ 169857 h 790548"/>
              <a:gd name="connsiteX5" fmla="*/ 169857 w 804062"/>
              <a:gd name="connsiteY5" fmla="*/ 0 h 790548"/>
              <a:gd name="connsiteX6" fmla="*/ 804062 w 804062"/>
              <a:gd name="connsiteY6" fmla="*/ 0 h 790548"/>
              <a:gd name="connsiteX7" fmla="*/ 804062 w 804062"/>
              <a:gd name="connsiteY7" fmla="*/ 0 h 790548"/>
              <a:gd name="connsiteX0" fmla="*/ 634205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169857 h 790548"/>
              <a:gd name="connsiteX4" fmla="*/ 169857 w 804062"/>
              <a:gd name="connsiteY4" fmla="*/ 0 h 790548"/>
              <a:gd name="connsiteX5" fmla="*/ 804062 w 804062"/>
              <a:gd name="connsiteY5" fmla="*/ 0 h 790548"/>
              <a:gd name="connsiteX6" fmla="*/ 804062 w 804062"/>
              <a:gd name="connsiteY6" fmla="*/ 0 h 790548"/>
              <a:gd name="connsiteX0" fmla="*/ 0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169857 h 790548"/>
              <a:gd name="connsiteX3" fmla="*/ 169857 w 804062"/>
              <a:gd name="connsiteY3" fmla="*/ 0 h 790548"/>
              <a:gd name="connsiteX4" fmla="*/ 804062 w 804062"/>
              <a:gd name="connsiteY4" fmla="*/ 0 h 790548"/>
              <a:gd name="connsiteX5" fmla="*/ 804062 w 804062"/>
              <a:gd name="connsiteY5" fmla="*/ 0 h 79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62" h="790548">
                <a:moveTo>
                  <a:pt x="0" y="790548"/>
                </a:moveTo>
                <a:lnTo>
                  <a:pt x="0" y="790548"/>
                </a:lnTo>
                <a:lnTo>
                  <a:pt x="0" y="169857"/>
                </a:lnTo>
                <a:cubicBezTo>
                  <a:pt x="0" y="76048"/>
                  <a:pt x="76048" y="0"/>
                  <a:pt x="169857" y="0"/>
                </a:cubicBezTo>
                <a:lnTo>
                  <a:pt x="804062" y="0"/>
                </a:lnTo>
                <a:lnTo>
                  <a:pt x="804062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1717-D3B0-4559-9259-DEFDE58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GMAT</a:t>
            </a:r>
            <a:r>
              <a:rPr lang="en-IN" b="0" dirty="0">
                <a:solidFill>
                  <a:schemeClr val="tx1"/>
                </a:solidFill>
              </a:rPr>
              <a:t> – For every 1,000, students, we estimate the economic impact of All Access could potentially be between $147M and $293M</a:t>
            </a:r>
            <a:endParaRPr lang="en-IN" b="0" i="1" dirty="0">
              <a:solidFill>
                <a:schemeClr val="tx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A50774A-742E-6CD2-EC60-AF7397B1344C}"/>
              </a:ext>
            </a:extLst>
          </p:cNvPr>
          <p:cNvSpPr txBox="1"/>
          <p:nvPr/>
        </p:nvSpPr>
        <p:spPr>
          <a:xfrm>
            <a:off x="0" y="6627168"/>
            <a:ext cx="8267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1. Assumes 10-20% of students are admitted to their target school. Poets &amp; Quants, </a:t>
            </a:r>
            <a:r>
              <a:rPr lang="en-US" sz="800" i="1" dirty="0">
                <a:hlinkClick r:id="rId7"/>
              </a:rPr>
              <a:t>The MBA Premium: What MBAs Earn Over A Lifetime Will Shock You</a:t>
            </a:r>
            <a:endParaRPr lang="en-IN" sz="800" i="1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3725522" y="1981919"/>
            <a:ext cx="5449810" cy="33731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Sources of value</a:t>
            </a: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42BB2238-2DFC-7DBC-921E-8928E319D9CE}"/>
              </a:ext>
            </a:extLst>
          </p:cNvPr>
          <p:cNvSpPr>
            <a:spLocks/>
          </p:cNvSpPr>
          <p:nvPr/>
        </p:nvSpPr>
        <p:spPr>
          <a:xfrm>
            <a:off x="9571708" y="1981919"/>
            <a:ext cx="2185722" cy="33731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Estimated economic impact</a:t>
            </a: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D3F9358-E044-2777-6DFE-9DFBFD6D9CF9}"/>
              </a:ext>
            </a:extLst>
          </p:cNvPr>
          <p:cNvSpPr/>
          <p:nvPr/>
        </p:nvSpPr>
        <p:spPr>
          <a:xfrm rot="5400000">
            <a:off x="9401997" y="4493591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521333" y="1690427"/>
            <a:ext cx="5191572" cy="261610"/>
            <a:chOff x="6803578" y="999309"/>
            <a:chExt cx="5191572" cy="26161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1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05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B2460CC-22E7-86C1-3240-6EEFEDD8020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2" y="1869689"/>
            <a:ext cx="1217949" cy="52197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E14F4-0B79-5C08-4A86-CE12FA61DDFB}"/>
              </a:ext>
            </a:extLst>
          </p:cNvPr>
          <p:cNvCxnSpPr>
            <a:cxnSpLocks/>
          </p:cNvCxnSpPr>
          <p:nvPr/>
        </p:nvCxnSpPr>
        <p:spPr>
          <a:xfrm>
            <a:off x="3771897" y="4358214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47760-3401-07B6-A330-A6F540EDFCDB}"/>
              </a:ext>
            </a:extLst>
          </p:cNvPr>
          <p:cNvCxnSpPr>
            <a:cxnSpLocks/>
          </p:cNvCxnSpPr>
          <p:nvPr/>
        </p:nvCxnSpPr>
        <p:spPr>
          <a:xfrm>
            <a:off x="9436987" y="3583934"/>
            <a:ext cx="0" cy="66589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0D033292-E7B7-95AA-00D3-9B50EF8A4D04}"/>
              </a:ext>
            </a:extLst>
          </p:cNvPr>
          <p:cNvSpPr/>
          <p:nvPr/>
        </p:nvSpPr>
        <p:spPr>
          <a:xfrm rot="5400000">
            <a:off x="9401997" y="3620735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0C19B5D-E77F-5138-7C8F-782A82890602}"/>
              </a:ext>
            </a:extLst>
          </p:cNvPr>
          <p:cNvCxnSpPr>
            <a:cxnSpLocks/>
          </p:cNvCxnSpPr>
          <p:nvPr/>
        </p:nvCxnSpPr>
        <p:spPr>
          <a:xfrm>
            <a:off x="9436987" y="2770587"/>
            <a:ext cx="0" cy="58945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70245240-D61A-A62F-2455-FE7C6A9ABC18}"/>
              </a:ext>
            </a:extLst>
          </p:cNvPr>
          <p:cNvSpPr/>
          <p:nvPr/>
        </p:nvSpPr>
        <p:spPr>
          <a:xfrm rot="5400000">
            <a:off x="9401997" y="2807383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7596332" y="5356772"/>
            <a:ext cx="413792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9570868" y="2313115"/>
            <a:ext cx="2177566" cy="3428466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EA66B0-1841-617C-3A9E-6A4A6460B9FD}"/>
              </a:ext>
            </a:extLst>
          </p:cNvPr>
          <p:cNvGrpSpPr/>
          <p:nvPr/>
        </p:nvGrpSpPr>
        <p:grpSpPr>
          <a:xfrm>
            <a:off x="9651532" y="2432808"/>
            <a:ext cx="2061373" cy="276999"/>
            <a:chOff x="10484564" y="1741690"/>
            <a:chExt cx="1304824" cy="2769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7AEA48-091F-44C2-5B35-C4A41933CE63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276999"/>
              <a:chOff x="8094112" y="1741690"/>
              <a:chExt cx="2032764" cy="27699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A3366-660F-3085-FE04-4664A7D9F520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High: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6BB1AA-A636-5321-CC0F-FE5B7FCD8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948541-54C7-54D5-0051-CBF9E8CCF878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276999"/>
              <a:chOff x="8094112" y="1741690"/>
              <a:chExt cx="2032764" cy="27699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C9FDD9-A973-504C-5812-AB4A8E67CA7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Low: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67F25F-3058-7243-496F-97D679E5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E69903A-3BE6-831C-DE2F-A71FAEC23E60}"/>
              </a:ext>
            </a:extLst>
          </p:cNvPr>
          <p:cNvSpPr txBox="1"/>
          <p:nvPr/>
        </p:nvSpPr>
        <p:spPr>
          <a:xfrm>
            <a:off x="9630591" y="5376723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$147M</a:t>
            </a:r>
            <a:endParaRPr lang="en-IN" sz="800" i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8B5886-543A-1F54-FAC7-E62AE9425915}"/>
              </a:ext>
            </a:extLst>
          </p:cNvPr>
          <p:cNvSpPr txBox="1"/>
          <p:nvPr/>
        </p:nvSpPr>
        <p:spPr>
          <a:xfrm>
            <a:off x="10667579" y="5376723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$293M</a:t>
            </a:r>
            <a:endParaRPr lang="en-IN" sz="8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44098-D665-F8A6-AB7B-5602C18FB24B}"/>
              </a:ext>
            </a:extLst>
          </p:cNvPr>
          <p:cNvCxnSpPr>
            <a:cxnSpLocks/>
          </p:cNvCxnSpPr>
          <p:nvPr/>
        </p:nvCxnSpPr>
        <p:spPr>
          <a:xfrm>
            <a:off x="3771897" y="3573843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96" name="Graphic 95" descr="Debt with solid fill">
            <a:extLst>
              <a:ext uri="{FF2B5EF4-FFF2-40B4-BE49-F238E27FC236}">
                <a16:creationId xmlns:a16="http://schemas.microsoft.com/office/drawing/2014/main" id="{C7960DB9-7E1F-9F23-B9D5-8FC9C34B37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94217" y="4009572"/>
            <a:ext cx="385723" cy="338757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39139DBD-2333-437D-086E-6802EC93988D}"/>
              </a:ext>
            </a:extLst>
          </p:cNvPr>
          <p:cNvSpPr/>
          <p:nvPr/>
        </p:nvSpPr>
        <p:spPr>
          <a:xfrm>
            <a:off x="3769482" y="3674543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147D36-87C1-2ACE-AC6D-BBD7702A4845}"/>
              </a:ext>
            </a:extLst>
          </p:cNvPr>
          <p:cNvSpPr txBox="1"/>
          <p:nvPr/>
        </p:nvSpPr>
        <p:spPr>
          <a:xfrm>
            <a:off x="4263679" y="3654699"/>
            <a:ext cx="491735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35-70 additional students get merit scholarships.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10432-D16A-3224-2B02-DAFF1CB6848D}"/>
              </a:ext>
            </a:extLst>
          </p:cNvPr>
          <p:cNvSpPr txBox="1"/>
          <p:nvPr/>
        </p:nvSpPr>
        <p:spPr>
          <a:xfrm>
            <a:off x="9630591" y="3616227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$2.5M</a:t>
            </a:r>
            <a:endParaRPr lang="en-IN" sz="800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50F3D2-4533-18DC-3BEC-60CB13540A69}"/>
              </a:ext>
            </a:extLst>
          </p:cNvPr>
          <p:cNvSpPr txBox="1"/>
          <p:nvPr/>
        </p:nvSpPr>
        <p:spPr>
          <a:xfrm>
            <a:off x="10667579" y="3616227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$5.0M</a:t>
            </a:r>
            <a:endParaRPr lang="en-IN" sz="800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C3B9D0-F45F-AD85-82F1-B6078BE45FCA}"/>
              </a:ext>
            </a:extLst>
          </p:cNvPr>
          <p:cNvSpPr txBox="1"/>
          <p:nvPr/>
        </p:nvSpPr>
        <p:spPr>
          <a:xfrm>
            <a:off x="3694015" y="2980764"/>
            <a:ext cx="333375" cy="4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B050"/>
                </a:solidFill>
              </a:rPr>
              <a:t>✓</a:t>
            </a:r>
            <a:endParaRPr lang="en-IN" sz="1400" i="1" dirty="0">
              <a:solidFill>
                <a:srgbClr val="00B0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94A1DF6-EC26-CD41-9DE2-25CC9C1F7950}"/>
              </a:ext>
            </a:extLst>
          </p:cNvPr>
          <p:cNvSpPr/>
          <p:nvPr/>
        </p:nvSpPr>
        <p:spPr>
          <a:xfrm>
            <a:off x="3769482" y="2752759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482A6E-2827-D493-DD7A-5725CA1A1F88}"/>
              </a:ext>
            </a:extLst>
          </p:cNvPr>
          <p:cNvSpPr txBox="1"/>
          <p:nvPr/>
        </p:nvSpPr>
        <p:spPr>
          <a:xfrm>
            <a:off x="4263679" y="2752937"/>
            <a:ext cx="49173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300 Students avoid paying for test prep out-of-pocket </a:t>
            </a:r>
            <a:r>
              <a:rPr lang="en-US" sz="1200" dirty="0"/>
              <a:t>(average of $1,600 each).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961903-4248-EE7A-8069-24152D891491}"/>
              </a:ext>
            </a:extLst>
          </p:cNvPr>
          <p:cNvSpPr txBox="1"/>
          <p:nvPr/>
        </p:nvSpPr>
        <p:spPr>
          <a:xfrm>
            <a:off x="9630591" y="2752937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$0.5M</a:t>
            </a:r>
            <a:endParaRPr lang="en-IN" sz="8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2CE14C-1F4F-F8B7-7C11-0C78616C612C}"/>
              </a:ext>
            </a:extLst>
          </p:cNvPr>
          <p:cNvSpPr txBox="1"/>
          <p:nvPr/>
        </p:nvSpPr>
        <p:spPr>
          <a:xfrm>
            <a:off x="10667579" y="2752937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$0.5M</a:t>
            </a:r>
            <a:endParaRPr lang="en-IN" sz="8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B54394-BC9E-3D17-C93E-00B97E594594}"/>
              </a:ext>
            </a:extLst>
          </p:cNvPr>
          <p:cNvSpPr/>
          <p:nvPr/>
        </p:nvSpPr>
        <p:spPr>
          <a:xfrm>
            <a:off x="2483579" y="2718206"/>
            <a:ext cx="1019382" cy="157238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Short term benefit</a:t>
            </a:r>
          </a:p>
        </p:txBody>
      </p:sp>
      <p:pic>
        <p:nvPicPr>
          <p:cNvPr id="110" name="Graphic 109" descr="Medal with solid fill">
            <a:extLst>
              <a:ext uri="{FF2B5EF4-FFF2-40B4-BE49-F238E27FC236}">
                <a16:creationId xmlns:a16="http://schemas.microsoft.com/office/drawing/2014/main" id="{C1E9632D-D034-19F7-E352-67787652AA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72766" y="4771917"/>
            <a:ext cx="428625" cy="380069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B9FEE47F-D302-82EA-F607-0C7C20A42CAD}"/>
              </a:ext>
            </a:extLst>
          </p:cNvPr>
          <p:cNvSpPr/>
          <p:nvPr/>
        </p:nvSpPr>
        <p:spPr>
          <a:xfrm>
            <a:off x="3769482" y="4409029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C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CA4A15-B9A2-825F-C147-FF2DFD2E4666}"/>
              </a:ext>
            </a:extLst>
          </p:cNvPr>
          <p:cNvSpPr txBox="1"/>
          <p:nvPr/>
        </p:nvSpPr>
        <p:spPr>
          <a:xfrm>
            <a:off x="9630591" y="4394618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$144M</a:t>
            </a:r>
            <a:endParaRPr lang="en-IN" sz="800" i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EEFFDD-C3FC-A47B-01BE-1781C7200004}"/>
              </a:ext>
            </a:extLst>
          </p:cNvPr>
          <p:cNvSpPr txBox="1"/>
          <p:nvPr/>
        </p:nvSpPr>
        <p:spPr>
          <a:xfrm>
            <a:off x="10667579" y="4394618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$287M</a:t>
            </a:r>
            <a:endParaRPr lang="en-IN" sz="8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C91FF4-F750-2305-6380-71E43D212CBA}"/>
              </a:ext>
            </a:extLst>
          </p:cNvPr>
          <p:cNvSpPr/>
          <p:nvPr/>
        </p:nvSpPr>
        <p:spPr>
          <a:xfrm>
            <a:off x="2483579" y="4401915"/>
            <a:ext cx="1019382" cy="8881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Long term benefit</a:t>
            </a:r>
          </a:p>
        </p:txBody>
      </p:sp>
    </p:spTree>
    <p:extLst>
      <p:ext uri="{BB962C8B-B14F-4D97-AF65-F5344CB8AC3E}">
        <p14:creationId xmlns:p14="http://schemas.microsoft.com/office/powerpoint/2010/main" val="48800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6690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78FC2608-015B-A127-095D-0FE94CB37D3F}"/>
              </a:ext>
            </a:extLst>
          </p:cNvPr>
          <p:cNvSpPr txBox="1"/>
          <p:nvPr/>
        </p:nvSpPr>
        <p:spPr>
          <a:xfrm>
            <a:off x="7596332" y="537756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/>
              <a:t>Total impact per cohort:</a:t>
            </a:r>
            <a:endParaRPr lang="en-IN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784461-8825-9797-D57F-BF79769D9ABB}"/>
              </a:ext>
            </a:extLst>
          </p:cNvPr>
          <p:cNvSpPr txBox="1"/>
          <p:nvPr/>
        </p:nvSpPr>
        <p:spPr>
          <a:xfrm>
            <a:off x="4263679" y="4375382"/>
            <a:ext cx="491735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Increased lifetime earnings for ~30-90</a:t>
            </a:r>
            <a:r>
              <a:rPr lang="en-US" sz="1200" b="1" baseline="30000" dirty="0">
                <a:sym typeface="Wingdings" panose="05000000000000000000" pitchFamily="2" charset="2"/>
              </a:rPr>
              <a:t>1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b="1" dirty="0">
                <a:sym typeface="Wingdings" panose="05000000000000000000" pitchFamily="2" charset="2"/>
              </a:rPr>
              <a:t>students who get admitted to medical school </a:t>
            </a:r>
            <a:r>
              <a:rPr lang="en-US" sz="1200" dirty="0">
                <a:sym typeface="Wingdings" panose="05000000000000000000" pitchFamily="2" charset="2"/>
              </a:rPr>
              <a:t>who otherwise wouldn’t have due to low test scores.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3CF0A3-D192-57AD-B42D-4FC295EAC923}"/>
              </a:ext>
            </a:extLst>
          </p:cNvPr>
          <p:cNvCxnSpPr>
            <a:cxnSpLocks/>
          </p:cNvCxnSpPr>
          <p:nvPr/>
        </p:nvCxnSpPr>
        <p:spPr>
          <a:xfrm>
            <a:off x="9436987" y="4431932"/>
            <a:ext cx="0" cy="72005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6">
            <a:extLst>
              <a:ext uri="{FF2B5EF4-FFF2-40B4-BE49-F238E27FC236}">
                <a16:creationId xmlns:a16="http://schemas.microsoft.com/office/drawing/2014/main" id="{8433530A-379B-8878-3725-3AED679D24C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4371" y="3190526"/>
            <a:ext cx="2113574" cy="1261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4572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Amongst a cohort of </a:t>
            </a:r>
            <a:r>
              <a:rPr lang="en-US" alt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1,000 students taking the MCAT:</a:t>
            </a:r>
          </a:p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altLang="en-US" sz="1400" b="1" i="1" dirty="0">
              <a:solidFill>
                <a:srgbClr val="22212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C65709B1-4D2C-DEB0-B3B8-5940699E686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7711" y="2883315"/>
            <a:ext cx="1728470" cy="3055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5720" rIns="45720" rtlCol="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240F6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Hypothesis</a:t>
            </a:r>
          </a:p>
        </p:txBody>
      </p:sp>
      <p:sp>
        <p:nvSpPr>
          <p:cNvPr id="34" name="Rectangle: Diagonal Corners Rounded 7">
            <a:extLst>
              <a:ext uri="{FF2B5EF4-FFF2-40B4-BE49-F238E27FC236}">
                <a16:creationId xmlns:a16="http://schemas.microsoft.com/office/drawing/2014/main" id="{805EE3BE-55FB-431E-3DE5-D3684497BBBD}"/>
              </a:ext>
            </a:extLst>
          </p:cNvPr>
          <p:cNvSpPr>
            <a:spLocks/>
          </p:cNvSpPr>
          <p:nvPr/>
        </p:nvSpPr>
        <p:spPr>
          <a:xfrm>
            <a:off x="324371" y="2765699"/>
            <a:ext cx="604504" cy="594345"/>
          </a:xfrm>
          <a:custGeom>
            <a:avLst/>
            <a:gdLst>
              <a:gd name="connsiteX0" fmla="*/ 169857 w 804062"/>
              <a:gd name="connsiteY0" fmla="*/ 0 h 790548"/>
              <a:gd name="connsiteX1" fmla="*/ 804062 w 804062"/>
              <a:gd name="connsiteY1" fmla="*/ 0 h 790548"/>
              <a:gd name="connsiteX2" fmla="*/ 804062 w 804062"/>
              <a:gd name="connsiteY2" fmla="*/ 0 h 790548"/>
              <a:gd name="connsiteX3" fmla="*/ 804062 w 804062"/>
              <a:gd name="connsiteY3" fmla="*/ 620691 h 790548"/>
              <a:gd name="connsiteX4" fmla="*/ 634205 w 804062"/>
              <a:gd name="connsiteY4" fmla="*/ 790548 h 790548"/>
              <a:gd name="connsiteX5" fmla="*/ 0 w 804062"/>
              <a:gd name="connsiteY5" fmla="*/ 790548 h 790548"/>
              <a:gd name="connsiteX6" fmla="*/ 0 w 804062"/>
              <a:gd name="connsiteY6" fmla="*/ 790548 h 790548"/>
              <a:gd name="connsiteX7" fmla="*/ 0 w 804062"/>
              <a:gd name="connsiteY7" fmla="*/ 169857 h 790548"/>
              <a:gd name="connsiteX8" fmla="*/ 169857 w 804062"/>
              <a:gd name="connsiteY8" fmla="*/ 0 h 790548"/>
              <a:gd name="connsiteX0" fmla="*/ 804062 w 895502"/>
              <a:gd name="connsiteY0" fmla="*/ 620691 h 790548"/>
              <a:gd name="connsiteX1" fmla="*/ 634205 w 895502"/>
              <a:gd name="connsiteY1" fmla="*/ 790548 h 790548"/>
              <a:gd name="connsiteX2" fmla="*/ 0 w 895502"/>
              <a:gd name="connsiteY2" fmla="*/ 790548 h 790548"/>
              <a:gd name="connsiteX3" fmla="*/ 0 w 895502"/>
              <a:gd name="connsiteY3" fmla="*/ 790548 h 790548"/>
              <a:gd name="connsiteX4" fmla="*/ 0 w 895502"/>
              <a:gd name="connsiteY4" fmla="*/ 169857 h 790548"/>
              <a:gd name="connsiteX5" fmla="*/ 169857 w 895502"/>
              <a:gd name="connsiteY5" fmla="*/ 0 h 790548"/>
              <a:gd name="connsiteX6" fmla="*/ 804062 w 895502"/>
              <a:gd name="connsiteY6" fmla="*/ 0 h 790548"/>
              <a:gd name="connsiteX7" fmla="*/ 804062 w 895502"/>
              <a:gd name="connsiteY7" fmla="*/ 0 h 790548"/>
              <a:gd name="connsiteX8" fmla="*/ 895502 w 895502"/>
              <a:gd name="connsiteY8" fmla="*/ 712131 h 790548"/>
              <a:gd name="connsiteX0" fmla="*/ 804062 w 804062"/>
              <a:gd name="connsiteY0" fmla="*/ 620691 h 790548"/>
              <a:gd name="connsiteX1" fmla="*/ 634205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790548 h 790548"/>
              <a:gd name="connsiteX4" fmla="*/ 0 w 804062"/>
              <a:gd name="connsiteY4" fmla="*/ 169857 h 790548"/>
              <a:gd name="connsiteX5" fmla="*/ 169857 w 804062"/>
              <a:gd name="connsiteY5" fmla="*/ 0 h 790548"/>
              <a:gd name="connsiteX6" fmla="*/ 804062 w 804062"/>
              <a:gd name="connsiteY6" fmla="*/ 0 h 790548"/>
              <a:gd name="connsiteX7" fmla="*/ 804062 w 804062"/>
              <a:gd name="connsiteY7" fmla="*/ 0 h 790548"/>
              <a:gd name="connsiteX0" fmla="*/ 634205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169857 h 790548"/>
              <a:gd name="connsiteX4" fmla="*/ 169857 w 804062"/>
              <a:gd name="connsiteY4" fmla="*/ 0 h 790548"/>
              <a:gd name="connsiteX5" fmla="*/ 804062 w 804062"/>
              <a:gd name="connsiteY5" fmla="*/ 0 h 790548"/>
              <a:gd name="connsiteX6" fmla="*/ 804062 w 804062"/>
              <a:gd name="connsiteY6" fmla="*/ 0 h 790548"/>
              <a:gd name="connsiteX0" fmla="*/ 0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169857 h 790548"/>
              <a:gd name="connsiteX3" fmla="*/ 169857 w 804062"/>
              <a:gd name="connsiteY3" fmla="*/ 0 h 790548"/>
              <a:gd name="connsiteX4" fmla="*/ 804062 w 804062"/>
              <a:gd name="connsiteY4" fmla="*/ 0 h 790548"/>
              <a:gd name="connsiteX5" fmla="*/ 804062 w 804062"/>
              <a:gd name="connsiteY5" fmla="*/ 0 h 79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62" h="790548">
                <a:moveTo>
                  <a:pt x="0" y="790548"/>
                </a:moveTo>
                <a:lnTo>
                  <a:pt x="0" y="790548"/>
                </a:lnTo>
                <a:lnTo>
                  <a:pt x="0" y="169857"/>
                </a:lnTo>
                <a:cubicBezTo>
                  <a:pt x="0" y="76048"/>
                  <a:pt x="76048" y="0"/>
                  <a:pt x="169857" y="0"/>
                </a:cubicBezTo>
                <a:lnTo>
                  <a:pt x="804062" y="0"/>
                </a:lnTo>
                <a:lnTo>
                  <a:pt x="804062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3725522" y="1981919"/>
            <a:ext cx="5449810" cy="33731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Sources of value</a:t>
            </a: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42BB2238-2DFC-7DBC-921E-8928E319D9CE}"/>
              </a:ext>
            </a:extLst>
          </p:cNvPr>
          <p:cNvSpPr>
            <a:spLocks/>
          </p:cNvSpPr>
          <p:nvPr/>
        </p:nvSpPr>
        <p:spPr>
          <a:xfrm>
            <a:off x="9571708" y="1981919"/>
            <a:ext cx="2185722" cy="33731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Estimated economic impact</a:t>
            </a: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D3F9358-E044-2777-6DFE-9DFBFD6D9CF9}"/>
              </a:ext>
            </a:extLst>
          </p:cNvPr>
          <p:cNvSpPr/>
          <p:nvPr/>
        </p:nvSpPr>
        <p:spPr>
          <a:xfrm rot="5400000">
            <a:off x="9401997" y="4493591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521333" y="1690427"/>
            <a:ext cx="5191572" cy="261610"/>
            <a:chOff x="6803578" y="999309"/>
            <a:chExt cx="5191572" cy="26161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1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05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E14F4-0B79-5C08-4A86-CE12FA61DDFB}"/>
              </a:ext>
            </a:extLst>
          </p:cNvPr>
          <p:cNvCxnSpPr>
            <a:cxnSpLocks/>
          </p:cNvCxnSpPr>
          <p:nvPr/>
        </p:nvCxnSpPr>
        <p:spPr>
          <a:xfrm>
            <a:off x="3771897" y="4358214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47760-3401-07B6-A330-A6F540EDFCDB}"/>
              </a:ext>
            </a:extLst>
          </p:cNvPr>
          <p:cNvCxnSpPr>
            <a:cxnSpLocks/>
          </p:cNvCxnSpPr>
          <p:nvPr/>
        </p:nvCxnSpPr>
        <p:spPr>
          <a:xfrm>
            <a:off x="9436987" y="3691098"/>
            <a:ext cx="0" cy="60125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0D033292-E7B7-95AA-00D3-9B50EF8A4D04}"/>
              </a:ext>
            </a:extLst>
          </p:cNvPr>
          <p:cNvSpPr/>
          <p:nvPr/>
        </p:nvSpPr>
        <p:spPr>
          <a:xfrm rot="5400000">
            <a:off x="9401997" y="3716432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0C19B5D-E77F-5138-7C8F-782A82890602}"/>
              </a:ext>
            </a:extLst>
          </p:cNvPr>
          <p:cNvCxnSpPr>
            <a:cxnSpLocks/>
          </p:cNvCxnSpPr>
          <p:nvPr/>
        </p:nvCxnSpPr>
        <p:spPr>
          <a:xfrm>
            <a:off x="9436987" y="2770587"/>
            <a:ext cx="0" cy="6584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70245240-D61A-A62F-2455-FE7C6A9ABC18}"/>
              </a:ext>
            </a:extLst>
          </p:cNvPr>
          <p:cNvSpPr/>
          <p:nvPr/>
        </p:nvSpPr>
        <p:spPr>
          <a:xfrm rot="5400000">
            <a:off x="9401997" y="2807383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7596332" y="5356772"/>
            <a:ext cx="413792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9579862" y="2323660"/>
            <a:ext cx="2177566" cy="3399314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EA66B0-1841-617C-3A9E-6A4A6460B9FD}"/>
              </a:ext>
            </a:extLst>
          </p:cNvPr>
          <p:cNvGrpSpPr/>
          <p:nvPr/>
        </p:nvGrpSpPr>
        <p:grpSpPr>
          <a:xfrm>
            <a:off x="9651532" y="2432808"/>
            <a:ext cx="2061373" cy="276999"/>
            <a:chOff x="10484564" y="1741690"/>
            <a:chExt cx="1304824" cy="2769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7AEA48-091F-44C2-5B35-C4A41933CE63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276999"/>
              <a:chOff x="8094112" y="1741690"/>
              <a:chExt cx="2032764" cy="27699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A3366-660F-3085-FE04-4664A7D9F520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High: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6BB1AA-A636-5321-CC0F-FE5B7FCD8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948541-54C7-54D5-0051-CBF9E8CCF878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276999"/>
              <a:chOff x="8094112" y="1741690"/>
              <a:chExt cx="2032764" cy="27699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C9FDD9-A973-504C-5812-AB4A8E67CA7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Low: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67F25F-3058-7243-496F-97D679E5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E69903A-3BE6-831C-DE2F-A71FAEC23E60}"/>
              </a:ext>
            </a:extLst>
          </p:cNvPr>
          <p:cNvSpPr txBox="1"/>
          <p:nvPr/>
        </p:nvSpPr>
        <p:spPr>
          <a:xfrm>
            <a:off x="9630591" y="5376723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$111M</a:t>
            </a:r>
            <a:endParaRPr lang="en-IN" sz="800" i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8B5886-543A-1F54-FAC7-E62AE9425915}"/>
              </a:ext>
            </a:extLst>
          </p:cNvPr>
          <p:cNvSpPr txBox="1"/>
          <p:nvPr/>
        </p:nvSpPr>
        <p:spPr>
          <a:xfrm>
            <a:off x="10667579" y="5376723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$326M</a:t>
            </a:r>
            <a:endParaRPr lang="en-IN" sz="8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44098-D665-F8A6-AB7B-5602C18FB24B}"/>
              </a:ext>
            </a:extLst>
          </p:cNvPr>
          <p:cNvCxnSpPr>
            <a:cxnSpLocks/>
          </p:cNvCxnSpPr>
          <p:nvPr/>
        </p:nvCxnSpPr>
        <p:spPr>
          <a:xfrm>
            <a:off x="3771897" y="3573843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96" name="Graphic 95" descr="Debt with solid fill">
            <a:extLst>
              <a:ext uri="{FF2B5EF4-FFF2-40B4-BE49-F238E27FC236}">
                <a16:creationId xmlns:a16="http://schemas.microsoft.com/office/drawing/2014/main" id="{C7960DB9-7E1F-9F23-B9D5-8FC9C34B37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94217" y="4010742"/>
            <a:ext cx="385723" cy="338757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39139DBD-2333-437D-086E-6802EC93988D}"/>
              </a:ext>
            </a:extLst>
          </p:cNvPr>
          <p:cNvSpPr/>
          <p:nvPr/>
        </p:nvSpPr>
        <p:spPr>
          <a:xfrm>
            <a:off x="3769482" y="3675713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147D36-87C1-2ACE-AC6D-BBD7702A4845}"/>
              </a:ext>
            </a:extLst>
          </p:cNvPr>
          <p:cNvSpPr txBox="1"/>
          <p:nvPr/>
        </p:nvSpPr>
        <p:spPr>
          <a:xfrm>
            <a:off x="4263681" y="3655869"/>
            <a:ext cx="491735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35-70 additional students get merit scholarships.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10432-D16A-3224-2B02-DAFF1CB6848D}"/>
              </a:ext>
            </a:extLst>
          </p:cNvPr>
          <p:cNvSpPr txBox="1"/>
          <p:nvPr/>
        </p:nvSpPr>
        <p:spPr>
          <a:xfrm>
            <a:off x="9630591" y="3617397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$5M</a:t>
            </a:r>
            <a:endParaRPr lang="en-IN" sz="800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50F3D2-4533-18DC-3BEC-60CB13540A69}"/>
              </a:ext>
            </a:extLst>
          </p:cNvPr>
          <p:cNvSpPr txBox="1"/>
          <p:nvPr/>
        </p:nvSpPr>
        <p:spPr>
          <a:xfrm>
            <a:off x="10667579" y="3617397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$10M</a:t>
            </a:r>
            <a:endParaRPr lang="en-IN" sz="800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C3B9D0-F45F-AD85-82F1-B6078BE45FCA}"/>
              </a:ext>
            </a:extLst>
          </p:cNvPr>
          <p:cNvSpPr txBox="1"/>
          <p:nvPr/>
        </p:nvSpPr>
        <p:spPr>
          <a:xfrm>
            <a:off x="3694015" y="2970223"/>
            <a:ext cx="333375" cy="4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B050"/>
                </a:solidFill>
              </a:rPr>
              <a:t>✓</a:t>
            </a:r>
            <a:endParaRPr lang="en-IN" sz="1400" i="1" dirty="0">
              <a:solidFill>
                <a:srgbClr val="00B0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94A1DF6-EC26-CD41-9DE2-25CC9C1F7950}"/>
              </a:ext>
            </a:extLst>
          </p:cNvPr>
          <p:cNvSpPr/>
          <p:nvPr/>
        </p:nvSpPr>
        <p:spPr>
          <a:xfrm>
            <a:off x="3769482" y="2742218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482A6E-2827-D493-DD7A-5725CA1A1F88}"/>
              </a:ext>
            </a:extLst>
          </p:cNvPr>
          <p:cNvSpPr txBox="1"/>
          <p:nvPr/>
        </p:nvSpPr>
        <p:spPr>
          <a:xfrm>
            <a:off x="4263681" y="2742396"/>
            <a:ext cx="49173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390 students avoid paying for test prep out-of-pocket </a:t>
            </a:r>
            <a:r>
              <a:rPr lang="en-US" sz="1200" dirty="0"/>
              <a:t>(average of $2,600 each).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961903-4248-EE7A-8069-24152D891491}"/>
              </a:ext>
            </a:extLst>
          </p:cNvPr>
          <p:cNvSpPr txBox="1"/>
          <p:nvPr/>
        </p:nvSpPr>
        <p:spPr>
          <a:xfrm>
            <a:off x="9630591" y="2742396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$1.1M</a:t>
            </a:r>
            <a:endParaRPr lang="en-IN" sz="8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2CE14C-1F4F-F8B7-7C11-0C78616C612C}"/>
              </a:ext>
            </a:extLst>
          </p:cNvPr>
          <p:cNvSpPr txBox="1"/>
          <p:nvPr/>
        </p:nvSpPr>
        <p:spPr>
          <a:xfrm>
            <a:off x="10667579" y="2742396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$1.1M</a:t>
            </a:r>
            <a:endParaRPr lang="en-IN" sz="8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B54394-BC9E-3D17-C93E-00B97E594594}"/>
              </a:ext>
            </a:extLst>
          </p:cNvPr>
          <p:cNvSpPr/>
          <p:nvPr/>
        </p:nvSpPr>
        <p:spPr>
          <a:xfrm>
            <a:off x="2483579" y="2718205"/>
            <a:ext cx="1019382" cy="157414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Short term benefit</a:t>
            </a:r>
          </a:p>
        </p:txBody>
      </p:sp>
      <p:pic>
        <p:nvPicPr>
          <p:cNvPr id="110" name="Graphic 109" descr="Medal with solid fill">
            <a:extLst>
              <a:ext uri="{FF2B5EF4-FFF2-40B4-BE49-F238E27FC236}">
                <a16:creationId xmlns:a16="http://schemas.microsoft.com/office/drawing/2014/main" id="{C1E9632D-D034-19F7-E352-67787652AA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72766" y="4771917"/>
            <a:ext cx="428625" cy="380069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B9FEE47F-D302-82EA-F607-0C7C20A42CAD}"/>
              </a:ext>
            </a:extLst>
          </p:cNvPr>
          <p:cNvSpPr/>
          <p:nvPr/>
        </p:nvSpPr>
        <p:spPr>
          <a:xfrm>
            <a:off x="3769482" y="4409029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C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CA4A15-B9A2-825F-C147-FF2DFD2E4666}"/>
              </a:ext>
            </a:extLst>
          </p:cNvPr>
          <p:cNvSpPr txBox="1"/>
          <p:nvPr/>
        </p:nvSpPr>
        <p:spPr>
          <a:xfrm>
            <a:off x="9630591" y="4394618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$105M</a:t>
            </a:r>
            <a:endParaRPr lang="en-IN" sz="800" i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EEFFDD-C3FC-A47B-01BE-1781C7200004}"/>
              </a:ext>
            </a:extLst>
          </p:cNvPr>
          <p:cNvSpPr txBox="1"/>
          <p:nvPr/>
        </p:nvSpPr>
        <p:spPr>
          <a:xfrm>
            <a:off x="10667579" y="4394618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$315M</a:t>
            </a:r>
            <a:endParaRPr lang="en-IN" sz="8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C91FF4-F750-2305-6380-71E43D212CBA}"/>
              </a:ext>
            </a:extLst>
          </p:cNvPr>
          <p:cNvSpPr/>
          <p:nvPr/>
        </p:nvSpPr>
        <p:spPr>
          <a:xfrm>
            <a:off x="2483579" y="4401915"/>
            <a:ext cx="1019382" cy="8881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Long term benefit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3A418AC-FE46-522B-DB43-3F2ECCDF48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7" y="1812273"/>
            <a:ext cx="1076325" cy="717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C274B1-D6D4-93EA-0053-D5CE1EDE8E42}"/>
              </a:ext>
            </a:extLst>
          </p:cNvPr>
          <p:cNvSpPr txBox="1"/>
          <p:nvPr/>
        </p:nvSpPr>
        <p:spPr>
          <a:xfrm>
            <a:off x="-11421" y="6639355"/>
            <a:ext cx="83515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Tx/>
              <a:buAutoNum type="arabicPeriod"/>
            </a:pPr>
            <a:r>
              <a:rPr lang="en-US" sz="900" dirty="0"/>
              <a:t>Assumes an additional 8-25% of students are admitted to school.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3628AAF-4FFF-B5A5-1D02-7C8D650D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194"/>
            <a:ext cx="10859911" cy="713068"/>
          </a:xfrm>
        </p:spPr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MCAT</a:t>
            </a:r>
            <a:r>
              <a:rPr lang="en-IN" b="0" dirty="0">
                <a:solidFill>
                  <a:schemeClr val="tx1"/>
                </a:solidFill>
              </a:rPr>
              <a:t> – For every 1,000, students, we estimate the economic impact of All Access could potentially be between $111M and $326M</a:t>
            </a:r>
            <a:endParaRPr lang="en-IN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7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260127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50D61024-47DE-F346-CC1E-CF1D25D4D48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2" y="1639523"/>
            <a:ext cx="1447800" cy="930728"/>
          </a:xfrm>
          <a:prstGeom prst="rect">
            <a:avLst/>
          </a:prstGeom>
        </p:spPr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78FC2608-015B-A127-095D-0FE94CB37D3F}"/>
              </a:ext>
            </a:extLst>
          </p:cNvPr>
          <p:cNvSpPr txBox="1"/>
          <p:nvPr/>
        </p:nvSpPr>
        <p:spPr>
          <a:xfrm>
            <a:off x="7596332" y="5377569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/>
              <a:t>Total impact per cohort:</a:t>
            </a:r>
            <a:endParaRPr lang="en-IN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784461-8825-9797-D57F-BF79769D9ABB}"/>
              </a:ext>
            </a:extLst>
          </p:cNvPr>
          <p:cNvSpPr txBox="1"/>
          <p:nvPr/>
        </p:nvSpPr>
        <p:spPr>
          <a:xfrm>
            <a:off x="4263679" y="4375382"/>
            <a:ext cx="491735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Increased lifetime earnings for ~27-40</a:t>
            </a:r>
            <a:r>
              <a:rPr lang="en-US" sz="1200" b="1" baseline="30000" dirty="0">
                <a:sym typeface="Wingdings" panose="05000000000000000000" pitchFamily="2" charset="2"/>
              </a:rPr>
              <a:t>1</a:t>
            </a:r>
            <a:r>
              <a:rPr lang="en-US" sz="1200" dirty="0">
                <a:sym typeface="Wingdings" panose="05000000000000000000" pitchFamily="2" charset="2"/>
              </a:rPr>
              <a:t> </a:t>
            </a:r>
            <a:r>
              <a:rPr lang="en-US" sz="1200" b="1" dirty="0">
                <a:sym typeface="Wingdings" panose="05000000000000000000" pitchFamily="2" charset="2"/>
              </a:rPr>
              <a:t>students who get admitted to their target schools </a:t>
            </a:r>
            <a:r>
              <a:rPr lang="en-US" sz="1200" dirty="0">
                <a:sym typeface="Wingdings" panose="05000000000000000000" pitchFamily="2" charset="2"/>
              </a:rPr>
              <a:t>who otherwise wouldn’t have due to low test scores.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3CF0A3-D192-57AD-B42D-4FC295EAC923}"/>
              </a:ext>
            </a:extLst>
          </p:cNvPr>
          <p:cNvCxnSpPr>
            <a:cxnSpLocks/>
          </p:cNvCxnSpPr>
          <p:nvPr/>
        </p:nvCxnSpPr>
        <p:spPr>
          <a:xfrm>
            <a:off x="9436987" y="4431932"/>
            <a:ext cx="0" cy="720054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6">
            <a:extLst>
              <a:ext uri="{FF2B5EF4-FFF2-40B4-BE49-F238E27FC236}">
                <a16:creationId xmlns:a16="http://schemas.microsoft.com/office/drawing/2014/main" id="{8433530A-379B-8878-3725-3AED679D24CC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4371" y="3190526"/>
            <a:ext cx="2113574" cy="1261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1440" tIns="91440" rIns="91440" bIns="45720">
            <a:noAutofit/>
          </a:bodyPr>
          <a:lstStyle>
            <a:lvl1pPr defTabSz="895350"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6125" indent="-130175" defTabSz="895350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33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05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177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4925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Amongst a cohort of </a:t>
            </a:r>
            <a:r>
              <a:rPr lang="en-US" altLang="en-US" sz="1400" b="1" i="1" dirty="0">
                <a:solidFill>
                  <a:srgbClr val="222121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1,000 students taking the LSAT:</a:t>
            </a:r>
          </a:p>
          <a:p>
            <a:pPr marL="136525" lvl="1" indent="-136525" defTabSz="457200" fontAlgn="base">
              <a:spcBef>
                <a:spcPts val="200"/>
              </a:spcBef>
              <a:spcAft>
                <a:spcPts val="600"/>
              </a:spcAft>
              <a:buClr>
                <a:srgbClr val="240F6E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altLang="en-US" sz="1400" b="1" i="1" dirty="0">
              <a:solidFill>
                <a:srgbClr val="222121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C65709B1-4D2C-DEB0-B3B8-5940699E686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7711" y="2883315"/>
            <a:ext cx="1728470" cy="30558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45720" rIns="45720" rtlCol="0" anchor="t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 kumimoji="0" sz="1000" b="1" i="0" u="none" strike="noStrike" kern="0" cap="none" spc="0" normalizeH="0" baseline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 panose="020B0604020202020204"/>
              </a:defRPr>
            </a:lvl1pPr>
            <a:lvl2pPr marL="6858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2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defTabSz="914400">
              <a:lnSpc>
                <a:spcPct val="14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b="0" i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240F6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Hypothesis</a:t>
            </a:r>
          </a:p>
        </p:txBody>
      </p:sp>
      <p:sp>
        <p:nvSpPr>
          <p:cNvPr id="34" name="Rectangle: Diagonal Corners Rounded 7">
            <a:extLst>
              <a:ext uri="{FF2B5EF4-FFF2-40B4-BE49-F238E27FC236}">
                <a16:creationId xmlns:a16="http://schemas.microsoft.com/office/drawing/2014/main" id="{805EE3BE-55FB-431E-3DE5-D3684497BBBD}"/>
              </a:ext>
            </a:extLst>
          </p:cNvPr>
          <p:cNvSpPr>
            <a:spLocks/>
          </p:cNvSpPr>
          <p:nvPr/>
        </p:nvSpPr>
        <p:spPr>
          <a:xfrm>
            <a:off x="324371" y="2765699"/>
            <a:ext cx="604504" cy="594345"/>
          </a:xfrm>
          <a:custGeom>
            <a:avLst/>
            <a:gdLst>
              <a:gd name="connsiteX0" fmla="*/ 169857 w 804062"/>
              <a:gd name="connsiteY0" fmla="*/ 0 h 790548"/>
              <a:gd name="connsiteX1" fmla="*/ 804062 w 804062"/>
              <a:gd name="connsiteY1" fmla="*/ 0 h 790548"/>
              <a:gd name="connsiteX2" fmla="*/ 804062 w 804062"/>
              <a:gd name="connsiteY2" fmla="*/ 0 h 790548"/>
              <a:gd name="connsiteX3" fmla="*/ 804062 w 804062"/>
              <a:gd name="connsiteY3" fmla="*/ 620691 h 790548"/>
              <a:gd name="connsiteX4" fmla="*/ 634205 w 804062"/>
              <a:gd name="connsiteY4" fmla="*/ 790548 h 790548"/>
              <a:gd name="connsiteX5" fmla="*/ 0 w 804062"/>
              <a:gd name="connsiteY5" fmla="*/ 790548 h 790548"/>
              <a:gd name="connsiteX6" fmla="*/ 0 w 804062"/>
              <a:gd name="connsiteY6" fmla="*/ 790548 h 790548"/>
              <a:gd name="connsiteX7" fmla="*/ 0 w 804062"/>
              <a:gd name="connsiteY7" fmla="*/ 169857 h 790548"/>
              <a:gd name="connsiteX8" fmla="*/ 169857 w 804062"/>
              <a:gd name="connsiteY8" fmla="*/ 0 h 790548"/>
              <a:gd name="connsiteX0" fmla="*/ 804062 w 895502"/>
              <a:gd name="connsiteY0" fmla="*/ 620691 h 790548"/>
              <a:gd name="connsiteX1" fmla="*/ 634205 w 895502"/>
              <a:gd name="connsiteY1" fmla="*/ 790548 h 790548"/>
              <a:gd name="connsiteX2" fmla="*/ 0 w 895502"/>
              <a:gd name="connsiteY2" fmla="*/ 790548 h 790548"/>
              <a:gd name="connsiteX3" fmla="*/ 0 w 895502"/>
              <a:gd name="connsiteY3" fmla="*/ 790548 h 790548"/>
              <a:gd name="connsiteX4" fmla="*/ 0 w 895502"/>
              <a:gd name="connsiteY4" fmla="*/ 169857 h 790548"/>
              <a:gd name="connsiteX5" fmla="*/ 169857 w 895502"/>
              <a:gd name="connsiteY5" fmla="*/ 0 h 790548"/>
              <a:gd name="connsiteX6" fmla="*/ 804062 w 895502"/>
              <a:gd name="connsiteY6" fmla="*/ 0 h 790548"/>
              <a:gd name="connsiteX7" fmla="*/ 804062 w 895502"/>
              <a:gd name="connsiteY7" fmla="*/ 0 h 790548"/>
              <a:gd name="connsiteX8" fmla="*/ 895502 w 895502"/>
              <a:gd name="connsiteY8" fmla="*/ 712131 h 790548"/>
              <a:gd name="connsiteX0" fmla="*/ 804062 w 804062"/>
              <a:gd name="connsiteY0" fmla="*/ 620691 h 790548"/>
              <a:gd name="connsiteX1" fmla="*/ 634205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790548 h 790548"/>
              <a:gd name="connsiteX4" fmla="*/ 0 w 804062"/>
              <a:gd name="connsiteY4" fmla="*/ 169857 h 790548"/>
              <a:gd name="connsiteX5" fmla="*/ 169857 w 804062"/>
              <a:gd name="connsiteY5" fmla="*/ 0 h 790548"/>
              <a:gd name="connsiteX6" fmla="*/ 804062 w 804062"/>
              <a:gd name="connsiteY6" fmla="*/ 0 h 790548"/>
              <a:gd name="connsiteX7" fmla="*/ 804062 w 804062"/>
              <a:gd name="connsiteY7" fmla="*/ 0 h 790548"/>
              <a:gd name="connsiteX0" fmla="*/ 634205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790548 h 790548"/>
              <a:gd name="connsiteX3" fmla="*/ 0 w 804062"/>
              <a:gd name="connsiteY3" fmla="*/ 169857 h 790548"/>
              <a:gd name="connsiteX4" fmla="*/ 169857 w 804062"/>
              <a:gd name="connsiteY4" fmla="*/ 0 h 790548"/>
              <a:gd name="connsiteX5" fmla="*/ 804062 w 804062"/>
              <a:gd name="connsiteY5" fmla="*/ 0 h 790548"/>
              <a:gd name="connsiteX6" fmla="*/ 804062 w 804062"/>
              <a:gd name="connsiteY6" fmla="*/ 0 h 790548"/>
              <a:gd name="connsiteX0" fmla="*/ 0 w 804062"/>
              <a:gd name="connsiteY0" fmla="*/ 790548 h 790548"/>
              <a:gd name="connsiteX1" fmla="*/ 0 w 804062"/>
              <a:gd name="connsiteY1" fmla="*/ 790548 h 790548"/>
              <a:gd name="connsiteX2" fmla="*/ 0 w 804062"/>
              <a:gd name="connsiteY2" fmla="*/ 169857 h 790548"/>
              <a:gd name="connsiteX3" fmla="*/ 169857 w 804062"/>
              <a:gd name="connsiteY3" fmla="*/ 0 h 790548"/>
              <a:gd name="connsiteX4" fmla="*/ 804062 w 804062"/>
              <a:gd name="connsiteY4" fmla="*/ 0 h 790548"/>
              <a:gd name="connsiteX5" fmla="*/ 804062 w 804062"/>
              <a:gd name="connsiteY5" fmla="*/ 0 h 79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062" h="790548">
                <a:moveTo>
                  <a:pt x="0" y="790548"/>
                </a:moveTo>
                <a:lnTo>
                  <a:pt x="0" y="790548"/>
                </a:lnTo>
                <a:lnTo>
                  <a:pt x="0" y="169857"/>
                </a:lnTo>
                <a:cubicBezTo>
                  <a:pt x="0" y="76048"/>
                  <a:pt x="76048" y="0"/>
                  <a:pt x="169857" y="0"/>
                </a:cubicBezTo>
                <a:lnTo>
                  <a:pt x="804062" y="0"/>
                </a:lnTo>
                <a:lnTo>
                  <a:pt x="804062" y="0"/>
                </a:lnTo>
              </a:path>
            </a:pathLst>
          </a:cu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3725522" y="1981919"/>
            <a:ext cx="5449810" cy="33731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Sources of value</a:t>
            </a: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42BB2238-2DFC-7DBC-921E-8928E319D9CE}"/>
              </a:ext>
            </a:extLst>
          </p:cNvPr>
          <p:cNvSpPr>
            <a:spLocks/>
          </p:cNvSpPr>
          <p:nvPr/>
        </p:nvSpPr>
        <p:spPr>
          <a:xfrm>
            <a:off x="9571708" y="1981919"/>
            <a:ext cx="2185722" cy="33731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Estimated economic impact</a:t>
            </a:r>
          </a:p>
        </p:txBody>
      </p: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D3F9358-E044-2777-6DFE-9DFBFD6D9CF9}"/>
              </a:ext>
            </a:extLst>
          </p:cNvPr>
          <p:cNvSpPr/>
          <p:nvPr/>
        </p:nvSpPr>
        <p:spPr>
          <a:xfrm rot="5400000">
            <a:off x="9401997" y="4493591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565856" y="1690427"/>
            <a:ext cx="5191572" cy="261610"/>
            <a:chOff x="6803578" y="999309"/>
            <a:chExt cx="5191572" cy="26161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1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05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E14F4-0B79-5C08-4A86-CE12FA61DDFB}"/>
              </a:ext>
            </a:extLst>
          </p:cNvPr>
          <p:cNvCxnSpPr>
            <a:cxnSpLocks/>
          </p:cNvCxnSpPr>
          <p:nvPr/>
        </p:nvCxnSpPr>
        <p:spPr>
          <a:xfrm>
            <a:off x="3771897" y="4358214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4947760-3401-07B6-A330-A6F540EDFCDB}"/>
              </a:ext>
            </a:extLst>
          </p:cNvPr>
          <p:cNvCxnSpPr>
            <a:cxnSpLocks/>
          </p:cNvCxnSpPr>
          <p:nvPr/>
        </p:nvCxnSpPr>
        <p:spPr>
          <a:xfrm>
            <a:off x="9436987" y="3691098"/>
            <a:ext cx="0" cy="60125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0D033292-E7B7-95AA-00D3-9B50EF8A4D04}"/>
              </a:ext>
            </a:extLst>
          </p:cNvPr>
          <p:cNvSpPr/>
          <p:nvPr/>
        </p:nvSpPr>
        <p:spPr>
          <a:xfrm rot="5400000">
            <a:off x="9401997" y="3716432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0C19B5D-E77F-5138-7C8F-782A82890602}"/>
              </a:ext>
            </a:extLst>
          </p:cNvPr>
          <p:cNvCxnSpPr>
            <a:cxnSpLocks/>
          </p:cNvCxnSpPr>
          <p:nvPr/>
        </p:nvCxnSpPr>
        <p:spPr>
          <a:xfrm>
            <a:off x="9436987" y="2770587"/>
            <a:ext cx="0" cy="658413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id="{70245240-D61A-A62F-2455-FE7C6A9ABC18}"/>
              </a:ext>
            </a:extLst>
          </p:cNvPr>
          <p:cNvSpPr/>
          <p:nvPr/>
        </p:nvSpPr>
        <p:spPr>
          <a:xfrm rot="5400000">
            <a:off x="9401997" y="2807383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7596332" y="5356772"/>
            <a:ext cx="413792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9579862" y="2323660"/>
            <a:ext cx="2177566" cy="3399314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EA66B0-1841-617C-3A9E-6A4A6460B9FD}"/>
              </a:ext>
            </a:extLst>
          </p:cNvPr>
          <p:cNvGrpSpPr/>
          <p:nvPr/>
        </p:nvGrpSpPr>
        <p:grpSpPr>
          <a:xfrm>
            <a:off x="9651532" y="2432808"/>
            <a:ext cx="2061373" cy="276999"/>
            <a:chOff x="10484564" y="1741690"/>
            <a:chExt cx="1304824" cy="2769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7AEA48-091F-44C2-5B35-C4A41933CE63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276999"/>
              <a:chOff x="8094112" y="1741690"/>
              <a:chExt cx="2032764" cy="27699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A3366-660F-3085-FE04-4664A7D9F520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High: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6BB1AA-A636-5321-CC0F-FE5B7FCD8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948541-54C7-54D5-0051-CBF9E8CCF878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276999"/>
              <a:chOff x="8094112" y="1741690"/>
              <a:chExt cx="2032764" cy="27699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C9FDD9-A973-504C-5812-AB4A8E67CA7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Low: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67F25F-3058-7243-496F-97D679E5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E69903A-3BE6-831C-DE2F-A71FAEC23E60}"/>
              </a:ext>
            </a:extLst>
          </p:cNvPr>
          <p:cNvSpPr txBox="1"/>
          <p:nvPr/>
        </p:nvSpPr>
        <p:spPr>
          <a:xfrm>
            <a:off x="9630591" y="5376723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$108M</a:t>
            </a:r>
            <a:endParaRPr lang="en-IN" sz="800" i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8B5886-543A-1F54-FAC7-E62AE9425915}"/>
              </a:ext>
            </a:extLst>
          </p:cNvPr>
          <p:cNvSpPr txBox="1"/>
          <p:nvPr/>
        </p:nvSpPr>
        <p:spPr>
          <a:xfrm>
            <a:off x="10667579" y="5376723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$161M</a:t>
            </a:r>
            <a:endParaRPr lang="en-IN" sz="800" i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044098-D665-F8A6-AB7B-5602C18FB24B}"/>
              </a:ext>
            </a:extLst>
          </p:cNvPr>
          <p:cNvCxnSpPr>
            <a:cxnSpLocks/>
          </p:cNvCxnSpPr>
          <p:nvPr/>
        </p:nvCxnSpPr>
        <p:spPr>
          <a:xfrm>
            <a:off x="3771897" y="3573843"/>
            <a:ext cx="795528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pic>
        <p:nvPicPr>
          <p:cNvPr id="96" name="Graphic 95" descr="Debt with solid fill">
            <a:extLst>
              <a:ext uri="{FF2B5EF4-FFF2-40B4-BE49-F238E27FC236}">
                <a16:creationId xmlns:a16="http://schemas.microsoft.com/office/drawing/2014/main" id="{C7960DB9-7E1F-9F23-B9D5-8FC9C34B3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94217" y="4010742"/>
            <a:ext cx="385723" cy="338757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39139DBD-2333-437D-086E-6802EC93988D}"/>
              </a:ext>
            </a:extLst>
          </p:cNvPr>
          <p:cNvSpPr/>
          <p:nvPr/>
        </p:nvSpPr>
        <p:spPr>
          <a:xfrm>
            <a:off x="3769482" y="3675713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147D36-87C1-2ACE-AC6D-BBD7702A4845}"/>
              </a:ext>
            </a:extLst>
          </p:cNvPr>
          <p:cNvSpPr txBox="1"/>
          <p:nvPr/>
        </p:nvSpPr>
        <p:spPr>
          <a:xfrm>
            <a:off x="4263681" y="3655869"/>
            <a:ext cx="4917358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27-54 additional students get merit scholarships.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10432-D16A-3224-2B02-DAFF1CB6848D}"/>
              </a:ext>
            </a:extLst>
          </p:cNvPr>
          <p:cNvSpPr txBox="1"/>
          <p:nvPr/>
        </p:nvSpPr>
        <p:spPr>
          <a:xfrm>
            <a:off x="9630591" y="3617397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$4M</a:t>
            </a:r>
            <a:endParaRPr lang="en-IN" sz="800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50F3D2-4533-18DC-3BEC-60CB13540A69}"/>
              </a:ext>
            </a:extLst>
          </p:cNvPr>
          <p:cNvSpPr txBox="1"/>
          <p:nvPr/>
        </p:nvSpPr>
        <p:spPr>
          <a:xfrm>
            <a:off x="10667579" y="3617397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$8M</a:t>
            </a:r>
            <a:endParaRPr lang="en-IN" sz="800" i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C3B9D0-F45F-AD85-82F1-B6078BE45FCA}"/>
              </a:ext>
            </a:extLst>
          </p:cNvPr>
          <p:cNvSpPr txBox="1"/>
          <p:nvPr/>
        </p:nvSpPr>
        <p:spPr>
          <a:xfrm>
            <a:off x="3694015" y="2970223"/>
            <a:ext cx="333375" cy="4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B050"/>
                </a:solidFill>
              </a:rPr>
              <a:t>✓</a:t>
            </a:r>
            <a:endParaRPr lang="en-IN" sz="1400" i="1" dirty="0">
              <a:solidFill>
                <a:srgbClr val="00B0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94A1DF6-EC26-CD41-9DE2-25CC9C1F7950}"/>
              </a:ext>
            </a:extLst>
          </p:cNvPr>
          <p:cNvSpPr/>
          <p:nvPr/>
        </p:nvSpPr>
        <p:spPr>
          <a:xfrm>
            <a:off x="3769482" y="2742218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B482A6E-2827-D493-DD7A-5725CA1A1F88}"/>
              </a:ext>
            </a:extLst>
          </p:cNvPr>
          <p:cNvSpPr txBox="1"/>
          <p:nvPr/>
        </p:nvSpPr>
        <p:spPr>
          <a:xfrm>
            <a:off x="4263681" y="2742396"/>
            <a:ext cx="491735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470 students avoid paying for test prep out-of-pocket </a:t>
            </a:r>
            <a:r>
              <a:rPr lang="en-US" sz="1200" dirty="0"/>
              <a:t>(average of $1,200 each).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961903-4248-EE7A-8069-24152D891491}"/>
              </a:ext>
            </a:extLst>
          </p:cNvPr>
          <p:cNvSpPr txBox="1"/>
          <p:nvPr/>
        </p:nvSpPr>
        <p:spPr>
          <a:xfrm>
            <a:off x="9630591" y="2742396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$0.6M</a:t>
            </a:r>
            <a:endParaRPr lang="en-IN" sz="8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2CE14C-1F4F-F8B7-7C11-0C78616C612C}"/>
              </a:ext>
            </a:extLst>
          </p:cNvPr>
          <p:cNvSpPr txBox="1"/>
          <p:nvPr/>
        </p:nvSpPr>
        <p:spPr>
          <a:xfrm>
            <a:off x="10667579" y="2742396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$0.6M</a:t>
            </a:r>
            <a:endParaRPr lang="en-IN" sz="8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B54394-BC9E-3D17-C93E-00B97E594594}"/>
              </a:ext>
            </a:extLst>
          </p:cNvPr>
          <p:cNvSpPr/>
          <p:nvPr/>
        </p:nvSpPr>
        <p:spPr>
          <a:xfrm>
            <a:off x="2483579" y="2718205"/>
            <a:ext cx="1019382" cy="1574145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Short term benefit</a:t>
            </a:r>
          </a:p>
        </p:txBody>
      </p:sp>
      <p:pic>
        <p:nvPicPr>
          <p:cNvPr id="110" name="Graphic 109" descr="Medal with solid fill">
            <a:extLst>
              <a:ext uri="{FF2B5EF4-FFF2-40B4-BE49-F238E27FC236}">
                <a16:creationId xmlns:a16="http://schemas.microsoft.com/office/drawing/2014/main" id="{C1E9632D-D034-19F7-E352-67787652AA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72766" y="4771917"/>
            <a:ext cx="428625" cy="380069"/>
          </a:xfrm>
          <a:prstGeom prst="rect">
            <a:avLst/>
          </a:prstGeom>
        </p:spPr>
      </p:pic>
      <p:sp>
        <p:nvSpPr>
          <p:cNvPr id="100" name="Oval 99">
            <a:extLst>
              <a:ext uri="{FF2B5EF4-FFF2-40B4-BE49-F238E27FC236}">
                <a16:creationId xmlns:a16="http://schemas.microsoft.com/office/drawing/2014/main" id="{B9FEE47F-D302-82EA-F607-0C7C20A42CAD}"/>
              </a:ext>
            </a:extLst>
          </p:cNvPr>
          <p:cNvSpPr/>
          <p:nvPr/>
        </p:nvSpPr>
        <p:spPr>
          <a:xfrm>
            <a:off x="3769482" y="4409029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C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FCA4A15-B9A2-825F-C147-FF2DFD2E4666}"/>
              </a:ext>
            </a:extLst>
          </p:cNvPr>
          <p:cNvSpPr txBox="1"/>
          <p:nvPr/>
        </p:nvSpPr>
        <p:spPr>
          <a:xfrm>
            <a:off x="9630591" y="4394618"/>
            <a:ext cx="96489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$103M</a:t>
            </a:r>
            <a:endParaRPr lang="en-IN" sz="800" i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7EEFFDD-C3FC-A47B-01BE-1781C7200004}"/>
              </a:ext>
            </a:extLst>
          </p:cNvPr>
          <p:cNvSpPr txBox="1"/>
          <p:nvPr/>
        </p:nvSpPr>
        <p:spPr>
          <a:xfrm>
            <a:off x="10667579" y="4394618"/>
            <a:ext cx="107479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$152M</a:t>
            </a:r>
            <a:endParaRPr lang="en-IN" sz="8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C91FF4-F750-2305-6380-71E43D212CBA}"/>
              </a:ext>
            </a:extLst>
          </p:cNvPr>
          <p:cNvSpPr/>
          <p:nvPr/>
        </p:nvSpPr>
        <p:spPr>
          <a:xfrm>
            <a:off x="2483579" y="4401915"/>
            <a:ext cx="1019382" cy="88817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Long term benefit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42BDD1-C956-35CD-3C9D-AFBEA46569F9}"/>
              </a:ext>
            </a:extLst>
          </p:cNvPr>
          <p:cNvSpPr txBox="1"/>
          <p:nvPr/>
        </p:nvSpPr>
        <p:spPr>
          <a:xfrm>
            <a:off x="-2" y="6641560"/>
            <a:ext cx="8267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1. Assumes 10-15% of students get into a highly ranked school.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E5F586-987F-BA4F-72B5-F7121A5BC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48194"/>
            <a:ext cx="10859911" cy="713068"/>
          </a:xfrm>
        </p:spPr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LSAT</a:t>
            </a:r>
            <a:r>
              <a:rPr lang="en-IN" b="0" dirty="0">
                <a:solidFill>
                  <a:schemeClr val="tx1"/>
                </a:solidFill>
              </a:rPr>
              <a:t> – For every 1,000, students, we estimate the economic impact of All Access could potentially be between $108M and $161M</a:t>
            </a:r>
            <a:endParaRPr lang="en-IN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7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49A440F-FBA8-AC2D-5C6D-0F1C7550FB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8291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22" imgH="623" progId="TCLayout.ActiveDocument.1">
                  <p:embed/>
                </p:oleObj>
              </mc:Choice>
              <mc:Fallback>
                <p:oleObj name="think-cell Slide" r:id="rId3" imgW="622" imgH="6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456E55E-F676-3391-A805-FC2922268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79475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2056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C1C371F3-62F9-C8E4-3093-3CD2126ED515}"/>
              </a:ext>
            </a:extLst>
          </p:cNvPr>
          <p:cNvSpPr txBox="1"/>
          <p:nvPr/>
        </p:nvSpPr>
        <p:spPr>
          <a:xfrm>
            <a:off x="7848600" y="2098719"/>
            <a:ext cx="25146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Increased chance of admission </a:t>
            </a:r>
            <a:r>
              <a:rPr lang="en-US" sz="1200" dirty="0"/>
              <a:t>to target school.</a:t>
            </a:r>
            <a:endParaRPr lang="en-US" sz="1200" b="1" dirty="0"/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Additional ~35-70</a:t>
            </a:r>
            <a:r>
              <a:rPr lang="en-US" sz="1200" b="1" baseline="30000" dirty="0">
                <a:sym typeface="Wingdings" panose="05000000000000000000" pitchFamily="2" charset="2"/>
              </a:rPr>
              <a:t>1</a:t>
            </a:r>
            <a:r>
              <a:rPr lang="en-US" sz="1200" dirty="0">
                <a:sym typeface="Wingdings" panose="05000000000000000000" pitchFamily="2" charset="2"/>
              </a:rPr>
              <a:t> students go to target school.</a:t>
            </a:r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Lifetime earnings increase by $4.1M</a:t>
            </a:r>
            <a:r>
              <a:rPr lang="en-US" sz="1200" b="1" baseline="30000" dirty="0">
                <a:sym typeface="Wingdings" panose="05000000000000000000" pitchFamily="2" charset="2"/>
              </a:rPr>
              <a:t>2</a:t>
            </a:r>
            <a:r>
              <a:rPr lang="en-US" sz="1200" b="1" dirty="0">
                <a:sym typeface="Wingdings" panose="05000000000000000000" pitchFamily="2" charset="2"/>
              </a:rPr>
              <a:t> per student.</a:t>
            </a:r>
            <a:endParaRPr lang="en-US" sz="1200" baseline="300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10473965" y="1632542"/>
            <a:ext cx="1378373" cy="4577264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1717-D3B0-4559-9259-DEFDE58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Appendix: GMAT</a:t>
            </a:r>
            <a:r>
              <a:rPr lang="en-IN" b="0" dirty="0">
                <a:solidFill>
                  <a:schemeClr val="tx1"/>
                </a:solidFill>
              </a:rPr>
              <a:t> – For every 1,000, students, we estimate the economic impact of All Access could potentially be between $147M and $293M</a:t>
            </a:r>
            <a:endParaRPr lang="en-IN" b="0" i="1" dirty="0">
              <a:solidFill>
                <a:schemeClr val="tx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A50774A-742E-6CD2-EC60-AF7397B1344C}"/>
              </a:ext>
            </a:extLst>
          </p:cNvPr>
          <p:cNvSpPr txBox="1"/>
          <p:nvPr/>
        </p:nvSpPr>
        <p:spPr>
          <a:xfrm>
            <a:off x="0" y="6510205"/>
            <a:ext cx="826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1. Assumes 10-20% of students are admitted to their target school</a:t>
            </a:r>
          </a:p>
          <a:p>
            <a:r>
              <a:rPr lang="en-US" sz="800" dirty="0"/>
              <a:t>2. Poets &amp; Quants, </a:t>
            </a:r>
            <a:r>
              <a:rPr lang="en-US" sz="800" i="1" dirty="0">
                <a:hlinkClick r:id="rId5"/>
              </a:rPr>
              <a:t>The MBA Premium: What MBAs Earn Over A Lifetime Will Shock You</a:t>
            </a:r>
            <a:endParaRPr lang="en-IN" sz="800" i="1" dirty="0"/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4619625" y="1290801"/>
            <a:ext cx="2727752" cy="33731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Status Quo</a:t>
            </a: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1344F0FB-007D-785B-B4D9-8B21421E8DE0}"/>
              </a:ext>
            </a:extLst>
          </p:cNvPr>
          <p:cNvSpPr>
            <a:spLocks/>
          </p:cNvSpPr>
          <p:nvPr/>
        </p:nvSpPr>
        <p:spPr>
          <a:xfrm>
            <a:off x="7524750" y="1290801"/>
            <a:ext cx="2609850" cy="337316"/>
          </a:xfrm>
          <a:prstGeom prst="round1Rect">
            <a:avLst>
              <a:gd name="adj" fmla="val 3872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With </a:t>
            </a:r>
            <a:r>
              <a:rPr lang="en-US" sz="1100" b="1" i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All Access</a:t>
            </a:r>
            <a:endParaRPr lang="en-US" sz="11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42BB2238-2DFC-7DBC-921E-8928E319D9CE}"/>
              </a:ext>
            </a:extLst>
          </p:cNvPr>
          <p:cNvSpPr>
            <a:spLocks/>
          </p:cNvSpPr>
          <p:nvPr/>
        </p:nvSpPr>
        <p:spPr>
          <a:xfrm>
            <a:off x="10465811" y="1290801"/>
            <a:ext cx="1411864" cy="33731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Economic impact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5E12D-BB87-775A-B81C-BE0EAE8FB040}"/>
              </a:ext>
            </a:extLst>
          </p:cNvPr>
          <p:cNvSpPr txBox="1"/>
          <p:nvPr/>
        </p:nvSpPr>
        <p:spPr>
          <a:xfrm>
            <a:off x="7848600" y="4854182"/>
            <a:ext cx="2286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Free</a:t>
            </a:r>
            <a:r>
              <a:rPr lang="en-US" sz="1200" dirty="0"/>
              <a:t> for students.</a:t>
            </a:r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Avoids $480k / year of </a:t>
            </a:r>
            <a:r>
              <a:rPr lang="en-US" sz="1200" dirty="0"/>
              <a:t>out-of-pocket expenses.</a:t>
            </a:r>
            <a:endParaRPr lang="en-IN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C3B9D0-F45F-AD85-82F1-B6078BE45FCA}"/>
              </a:ext>
            </a:extLst>
          </p:cNvPr>
          <p:cNvSpPr txBox="1"/>
          <p:nvPr/>
        </p:nvSpPr>
        <p:spPr>
          <a:xfrm>
            <a:off x="7523550" y="4854182"/>
            <a:ext cx="333375" cy="4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B050"/>
                </a:solidFill>
              </a:rPr>
              <a:t>✓</a:t>
            </a:r>
            <a:endParaRPr lang="en-IN" sz="1400" i="1" dirty="0">
              <a:solidFill>
                <a:srgbClr val="00B0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94A1DF6-EC26-CD41-9DE2-25CC9C1F7950}"/>
              </a:ext>
            </a:extLst>
          </p:cNvPr>
          <p:cNvSpPr/>
          <p:nvPr/>
        </p:nvSpPr>
        <p:spPr>
          <a:xfrm>
            <a:off x="4494277" y="4854182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99BF6C-D38D-4DF7-9C2B-08B7C609449D}"/>
              </a:ext>
            </a:extLst>
          </p:cNvPr>
          <p:cNvCxnSpPr>
            <a:cxnSpLocks/>
          </p:cNvCxnSpPr>
          <p:nvPr/>
        </p:nvCxnSpPr>
        <p:spPr>
          <a:xfrm>
            <a:off x="4799997" y="3552653"/>
            <a:ext cx="7037673" cy="0"/>
          </a:xfrm>
          <a:prstGeom prst="line">
            <a:avLst/>
          </a:prstGeom>
          <a:noFill/>
          <a:ln w="31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DB9123A-FA61-F368-703A-FCC4B4C249A6}"/>
              </a:ext>
            </a:extLst>
          </p:cNvPr>
          <p:cNvCxnSpPr>
            <a:cxnSpLocks/>
          </p:cNvCxnSpPr>
          <p:nvPr/>
        </p:nvCxnSpPr>
        <p:spPr>
          <a:xfrm>
            <a:off x="10331090" y="4832153"/>
            <a:ext cx="0" cy="78377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D3F9358-E044-2777-6DFE-9DFBFD6D9CF9}"/>
              </a:ext>
            </a:extLst>
          </p:cNvPr>
          <p:cNvSpPr/>
          <p:nvPr/>
        </p:nvSpPr>
        <p:spPr>
          <a:xfrm rot="5400000">
            <a:off x="10296100" y="4959198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670228" y="999309"/>
            <a:ext cx="5191572" cy="261610"/>
            <a:chOff x="6803578" y="999309"/>
            <a:chExt cx="5191572" cy="26161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1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05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B2460CC-22E7-86C1-3240-6EEFEDD802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2" y="1178571"/>
            <a:ext cx="1217949" cy="52197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FDBEE-6E7D-4C59-38D3-407F8A840D05}"/>
              </a:ext>
            </a:extLst>
          </p:cNvPr>
          <p:cNvGrpSpPr/>
          <p:nvPr/>
        </p:nvGrpSpPr>
        <p:grpSpPr>
          <a:xfrm>
            <a:off x="333140" y="3186648"/>
            <a:ext cx="1876661" cy="879302"/>
            <a:chOff x="333140" y="3186648"/>
            <a:chExt cx="1876661" cy="879302"/>
          </a:xfrm>
        </p:grpSpPr>
        <p:pic>
          <p:nvPicPr>
            <p:cNvPr id="13" name="Picture 14" descr="iStock_000008447895Large">
              <a:extLst>
                <a:ext uri="{FF2B5EF4-FFF2-40B4-BE49-F238E27FC236}">
                  <a16:creationId xmlns:a16="http://schemas.microsoft.com/office/drawing/2014/main" id="{21E8A98F-DA67-71B2-7900-E53EC7C21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140" y="3206982"/>
              <a:ext cx="1874227" cy="8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iStock_000008447895Large">
              <a:extLst>
                <a:ext uri="{FF2B5EF4-FFF2-40B4-BE49-F238E27FC236}">
                  <a16:creationId xmlns:a16="http://schemas.microsoft.com/office/drawing/2014/main" id="{9639E8BF-9AB5-E277-F062-3E8C9EC26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140" y="3206982"/>
              <a:ext cx="1874227" cy="8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64F2B2-7334-B394-C947-8B78C13A36BC}"/>
                </a:ext>
              </a:extLst>
            </p:cNvPr>
            <p:cNvSpPr/>
            <p:nvPr/>
          </p:nvSpPr>
          <p:spPr>
            <a:xfrm>
              <a:off x="352426" y="3186648"/>
              <a:ext cx="681950" cy="819791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2B492A-0C1A-DBF4-7207-81C6713FBA9B}"/>
                </a:ext>
              </a:extLst>
            </p:cNvPr>
            <p:cNvSpPr/>
            <p:nvPr/>
          </p:nvSpPr>
          <p:spPr>
            <a:xfrm>
              <a:off x="1067765" y="3186648"/>
              <a:ext cx="1142036" cy="819791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ABA8A650-6C17-DD42-A06B-7481B5B81979}"/>
              </a:ext>
            </a:extLst>
          </p:cNvPr>
          <p:cNvSpPr/>
          <p:nvPr/>
        </p:nvSpPr>
        <p:spPr>
          <a:xfrm>
            <a:off x="2678630" y="4735754"/>
            <a:ext cx="131444" cy="1112572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E16EA7E4-95ED-60A5-70EE-A93B3E7EA7F1}"/>
              </a:ext>
            </a:extLst>
          </p:cNvPr>
          <p:cNvSpPr/>
          <p:nvPr/>
        </p:nvSpPr>
        <p:spPr>
          <a:xfrm>
            <a:off x="2736169" y="2105468"/>
            <a:ext cx="131444" cy="1301156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EACFDB3-41CF-D5F4-FC78-70E33319132E}"/>
              </a:ext>
            </a:extLst>
          </p:cNvPr>
          <p:cNvCxnSpPr>
            <a:cxnSpLocks/>
            <a:stCxn id="12" idx="2"/>
            <a:endCxn id="21" idx="1"/>
          </p:cNvCxnSpPr>
          <p:nvPr/>
        </p:nvCxnSpPr>
        <p:spPr>
          <a:xfrm rot="16200000" flipH="1">
            <a:off x="1043215" y="3656624"/>
            <a:ext cx="1285601" cy="1985229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CDCD0F2-4DCC-FD0B-6DCF-B644F80CEB7B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 flipV="1">
            <a:off x="2209801" y="2756046"/>
            <a:ext cx="526368" cy="840498"/>
          </a:xfrm>
          <a:prstGeom prst="bentConnector3">
            <a:avLst>
              <a:gd name="adj1" fmla="val 50000"/>
            </a:avLst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765C12-404E-CAC6-50CE-C85BF5CC325F}"/>
              </a:ext>
            </a:extLst>
          </p:cNvPr>
          <p:cNvSpPr txBox="1"/>
          <p:nvPr/>
        </p:nvSpPr>
        <p:spPr>
          <a:xfrm>
            <a:off x="2859212" y="5068200"/>
            <a:ext cx="1476375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N" sz="1200" b="1" i="1" dirty="0"/>
              <a:t>300 </a:t>
            </a:r>
            <a:r>
              <a:rPr lang="en-IN" sz="1200" dirty="0"/>
              <a:t>pay for test prep out</a:t>
            </a:r>
            <a:r>
              <a:rPr lang="en-US" sz="1200" dirty="0"/>
              <a:t>-of-pocket.</a:t>
            </a:r>
            <a:endParaRPr lang="en-IN" sz="12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128791-159E-6B66-8DCF-6315FE08F8C4}"/>
              </a:ext>
            </a:extLst>
          </p:cNvPr>
          <p:cNvSpPr/>
          <p:nvPr/>
        </p:nvSpPr>
        <p:spPr>
          <a:xfrm>
            <a:off x="2974211" y="4858596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5B4EBC-9C8C-5CC7-470D-6E8040753DE7}"/>
              </a:ext>
            </a:extLst>
          </p:cNvPr>
          <p:cNvSpPr txBox="1"/>
          <p:nvPr/>
        </p:nvSpPr>
        <p:spPr>
          <a:xfrm>
            <a:off x="2859212" y="2524433"/>
            <a:ext cx="1460500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N" sz="1200" b="1" i="1" dirty="0"/>
              <a:t>700</a:t>
            </a:r>
            <a:r>
              <a:rPr lang="en-IN" sz="1200" b="1" i="1" baseline="30000" dirty="0"/>
              <a:t> </a:t>
            </a:r>
            <a:r>
              <a:rPr lang="en-US" sz="1200" dirty="0"/>
              <a:t>don’t pay for test prep.</a:t>
            </a:r>
            <a:endParaRPr lang="en-IN" sz="12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034C1F-0209-4F19-A928-43C2375C4035}"/>
              </a:ext>
            </a:extLst>
          </p:cNvPr>
          <p:cNvSpPr/>
          <p:nvPr/>
        </p:nvSpPr>
        <p:spPr>
          <a:xfrm>
            <a:off x="2979934" y="2299545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13C4F44-8D2A-825A-74FD-42C6A45B1A7C}"/>
              </a:ext>
            </a:extLst>
          </p:cNvPr>
          <p:cNvCxnSpPr>
            <a:cxnSpLocks/>
            <a:stCxn id="33" idx="2"/>
            <a:endCxn id="39" idx="1"/>
          </p:cNvCxnSpPr>
          <p:nvPr/>
        </p:nvCxnSpPr>
        <p:spPr>
          <a:xfrm rot="16200000" flipH="1">
            <a:off x="3551940" y="3023620"/>
            <a:ext cx="879929" cy="804884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837A081-A2F5-1F16-2634-6D41F0F81D5B}"/>
              </a:ext>
            </a:extLst>
          </p:cNvPr>
          <p:cNvCxnSpPr>
            <a:cxnSpLocks/>
            <a:stCxn id="33" idx="0"/>
            <a:endCxn id="40" idx="1"/>
          </p:cNvCxnSpPr>
          <p:nvPr/>
        </p:nvCxnSpPr>
        <p:spPr>
          <a:xfrm rot="5400000" flipH="1" flipV="1">
            <a:off x="3909668" y="2039755"/>
            <a:ext cx="164473" cy="804884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E14F4-0B79-5C08-4A86-CE12FA61DDFB}"/>
              </a:ext>
            </a:extLst>
          </p:cNvPr>
          <p:cNvCxnSpPr>
            <a:cxnSpLocks/>
          </p:cNvCxnSpPr>
          <p:nvPr/>
        </p:nvCxnSpPr>
        <p:spPr>
          <a:xfrm>
            <a:off x="2867613" y="4703995"/>
            <a:ext cx="896243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D406BF4-FFE1-8B27-6B1F-05300E83A456}"/>
              </a:ext>
            </a:extLst>
          </p:cNvPr>
          <p:cNvGrpSpPr/>
          <p:nvPr/>
        </p:nvGrpSpPr>
        <p:grpSpPr>
          <a:xfrm>
            <a:off x="10297701" y="3676307"/>
            <a:ext cx="130629" cy="935653"/>
            <a:chOff x="10297701" y="3676307"/>
            <a:chExt cx="130629" cy="93565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947760-3401-07B6-A330-A6F540EDFCDB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90" y="3676307"/>
              <a:ext cx="0" cy="93565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D033292-E7B7-95AA-00D3-9B50EF8A4D04}"/>
                </a:ext>
              </a:extLst>
            </p:cNvPr>
            <p:cNvSpPr/>
            <p:nvPr/>
          </p:nvSpPr>
          <p:spPr>
            <a:xfrm rot="5400000">
              <a:off x="10296100" y="3935559"/>
              <a:ext cx="133832" cy="130629"/>
            </a:xfrm>
            <a:prstGeom prst="triangle">
              <a:avLst/>
            </a:prstGeom>
            <a:solidFill>
              <a:srgbClr val="005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CF37105-90FE-38C0-083E-F5D9CF7A09E1}"/>
              </a:ext>
            </a:extLst>
          </p:cNvPr>
          <p:cNvSpPr txBox="1"/>
          <p:nvPr/>
        </p:nvSpPr>
        <p:spPr>
          <a:xfrm>
            <a:off x="7848600" y="3702419"/>
            <a:ext cx="235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10 - 20% additional merit-based </a:t>
            </a:r>
            <a:r>
              <a:rPr lang="en-US" sz="1200" dirty="0">
                <a:sym typeface="Wingdings" panose="05000000000000000000" pitchFamily="2" charset="2"/>
              </a:rPr>
              <a:t>scholarships awarded out of average tuition of ~$70,000.</a:t>
            </a:r>
          </a:p>
        </p:txBody>
      </p:sp>
      <p:pic>
        <p:nvPicPr>
          <p:cNvPr id="96" name="Graphic 95" descr="Debt with solid fill">
            <a:extLst>
              <a:ext uri="{FF2B5EF4-FFF2-40B4-BE49-F238E27FC236}">
                <a16:creationId xmlns:a16="http://schemas.microsoft.com/office/drawing/2014/main" id="{C7960DB9-7E1F-9F23-B9D5-8FC9C34B37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7376" y="3850102"/>
            <a:ext cx="385723" cy="338757"/>
          </a:xfrm>
          <a:prstGeom prst="rect">
            <a:avLst/>
          </a:prstGeom>
        </p:spPr>
      </p:pic>
      <p:sp>
        <p:nvSpPr>
          <p:cNvPr id="39" name="Left Bracket 38">
            <a:extLst>
              <a:ext uri="{FF2B5EF4-FFF2-40B4-BE49-F238E27FC236}">
                <a16:creationId xmlns:a16="http://schemas.microsoft.com/office/drawing/2014/main" id="{589BBC82-E8ED-6239-D633-8CB05184E8B2}"/>
              </a:ext>
            </a:extLst>
          </p:cNvPr>
          <p:cNvSpPr/>
          <p:nvPr/>
        </p:nvSpPr>
        <p:spPr>
          <a:xfrm>
            <a:off x="4394346" y="3308388"/>
            <a:ext cx="131444" cy="1115278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9139DBD-2333-437D-086E-6802EC93988D}"/>
              </a:ext>
            </a:extLst>
          </p:cNvPr>
          <p:cNvSpPr/>
          <p:nvPr/>
        </p:nvSpPr>
        <p:spPr>
          <a:xfrm>
            <a:off x="4494277" y="3740891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D4322F-F68C-B507-58B9-A5620B7326D2}"/>
              </a:ext>
            </a:extLst>
          </p:cNvPr>
          <p:cNvGrpSpPr/>
          <p:nvPr/>
        </p:nvGrpSpPr>
        <p:grpSpPr>
          <a:xfrm>
            <a:off x="10297701" y="2196432"/>
            <a:ext cx="130629" cy="1232568"/>
            <a:chOff x="10297701" y="2196432"/>
            <a:chExt cx="130629" cy="1232568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C19B5D-E77F-5138-7C8F-782A8289060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90" y="2196432"/>
              <a:ext cx="0" cy="123256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0245240-D61A-A62F-2455-FE7C6A9ABC18}"/>
                </a:ext>
              </a:extLst>
            </p:cNvPr>
            <p:cNvSpPr/>
            <p:nvPr/>
          </p:nvSpPr>
          <p:spPr>
            <a:xfrm rot="5400000">
              <a:off x="10296100" y="2598944"/>
              <a:ext cx="133832" cy="130629"/>
            </a:xfrm>
            <a:prstGeom prst="triangle">
              <a:avLst/>
            </a:prstGeom>
            <a:solidFill>
              <a:srgbClr val="005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FCA4A15-B9A2-825F-C147-FF2DFD2E4666}"/>
              </a:ext>
            </a:extLst>
          </p:cNvPr>
          <p:cNvSpPr txBox="1"/>
          <p:nvPr/>
        </p:nvSpPr>
        <p:spPr>
          <a:xfrm>
            <a:off x="10506076" y="2156427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$144M</a:t>
            </a:r>
            <a:endParaRPr lang="en-IN" sz="800" i="1" dirty="0"/>
          </a:p>
        </p:txBody>
      </p:sp>
      <p:pic>
        <p:nvPicPr>
          <p:cNvPr id="110" name="Graphic 109" descr="Medal with solid fill">
            <a:extLst>
              <a:ext uri="{FF2B5EF4-FFF2-40B4-BE49-F238E27FC236}">
                <a16:creationId xmlns:a16="http://schemas.microsoft.com/office/drawing/2014/main" id="{C1E9632D-D034-19F7-E352-67787652AA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75925" y="2559469"/>
            <a:ext cx="428625" cy="380069"/>
          </a:xfrm>
          <a:prstGeom prst="rect">
            <a:avLst/>
          </a:prstGeom>
        </p:spPr>
      </p:pic>
      <p:sp>
        <p:nvSpPr>
          <p:cNvPr id="40" name="Left Bracket 39">
            <a:extLst>
              <a:ext uri="{FF2B5EF4-FFF2-40B4-BE49-F238E27FC236}">
                <a16:creationId xmlns:a16="http://schemas.microsoft.com/office/drawing/2014/main" id="{561D5181-546F-8191-C846-B22F6E5C6B7E}"/>
              </a:ext>
            </a:extLst>
          </p:cNvPr>
          <p:cNvSpPr/>
          <p:nvPr/>
        </p:nvSpPr>
        <p:spPr>
          <a:xfrm>
            <a:off x="4394346" y="1713175"/>
            <a:ext cx="131444" cy="1293570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9FEE47F-D302-82EA-F607-0C7C20A42CAD}"/>
              </a:ext>
            </a:extLst>
          </p:cNvPr>
          <p:cNvSpPr/>
          <p:nvPr/>
        </p:nvSpPr>
        <p:spPr>
          <a:xfrm>
            <a:off x="4494277" y="2248353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A1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7523550" y="5711345"/>
            <a:ext cx="43065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C43E6FC9-C29C-94A0-2B40-54EDF2EF40D9}"/>
              </a:ext>
            </a:extLst>
          </p:cNvPr>
          <p:cNvSpPr txBox="1"/>
          <p:nvPr/>
        </p:nvSpPr>
        <p:spPr>
          <a:xfrm>
            <a:off x="1879773" y="1219196"/>
            <a:ext cx="2362966" cy="4462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60325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22121"/>
              </a:buClr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rgbClr val="005DE8"/>
                </a:solidFill>
                <a:latin typeface="Open Sans"/>
                <a:cs typeface="Arial" panose="020B0604020202020204" pitchFamily="34" charset="0"/>
              </a:rPr>
              <a:t>Hypothetical: Amongst a cohort of </a:t>
            </a:r>
            <a:r>
              <a:rPr lang="en-US" altLang="en-US" sz="1100" b="1" i="1" dirty="0">
                <a:solidFill>
                  <a:srgbClr val="005DE8"/>
                </a:solidFill>
                <a:latin typeface="Open Sans"/>
                <a:cs typeface="Arial" panose="020B0604020202020204" pitchFamily="34" charset="0"/>
              </a:rPr>
              <a:t>1,000 students taking the GMAT: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F7B086E-9222-A584-B239-59870AE4C648}"/>
              </a:ext>
            </a:extLst>
          </p:cNvPr>
          <p:cNvCxnSpPr>
            <a:cxnSpLocks/>
          </p:cNvCxnSpPr>
          <p:nvPr/>
        </p:nvCxnSpPr>
        <p:spPr>
          <a:xfrm>
            <a:off x="1879773" y="1664506"/>
            <a:ext cx="234813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8F050F-32FD-3267-5D2F-72CAA5FEFBAE}"/>
              </a:ext>
            </a:extLst>
          </p:cNvPr>
          <p:cNvSpPr txBox="1"/>
          <p:nvPr/>
        </p:nvSpPr>
        <p:spPr>
          <a:xfrm>
            <a:off x="6924066" y="4854182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i="1" dirty="0"/>
              <a:t>300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17581-8512-519D-DFBD-797C0EADC739}"/>
              </a:ext>
            </a:extLst>
          </p:cNvPr>
          <p:cNvSpPr txBox="1"/>
          <p:nvPr/>
        </p:nvSpPr>
        <p:spPr>
          <a:xfrm>
            <a:off x="6924066" y="3740891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IN" sz="1200" b="1" i="1" dirty="0"/>
              <a:t>350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035E31-5AB6-4301-66BE-A67B0C32B5BF}"/>
              </a:ext>
            </a:extLst>
          </p:cNvPr>
          <p:cNvSpPr txBox="1"/>
          <p:nvPr/>
        </p:nvSpPr>
        <p:spPr>
          <a:xfrm>
            <a:off x="6924066" y="2137191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IN" sz="1200" b="1" i="1" dirty="0"/>
              <a:t>350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09A99-2869-E5C2-2919-79FEEA72CE51}"/>
              </a:ext>
            </a:extLst>
          </p:cNvPr>
          <p:cNvSpPr txBox="1"/>
          <p:nvPr/>
        </p:nvSpPr>
        <p:spPr>
          <a:xfrm>
            <a:off x="6924066" y="1741690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IN" sz="1200" b="1" i="1" dirty="0"/>
              <a:t>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02F68A-6B2C-21A3-0858-D4444D0B33DD}"/>
              </a:ext>
            </a:extLst>
          </p:cNvPr>
          <p:cNvCxnSpPr>
            <a:cxnSpLocks/>
          </p:cNvCxnSpPr>
          <p:nvPr/>
        </p:nvCxnSpPr>
        <p:spPr>
          <a:xfrm>
            <a:off x="6924066" y="2018689"/>
            <a:ext cx="428625" cy="0"/>
          </a:xfrm>
          <a:prstGeom prst="line">
            <a:avLst/>
          </a:prstGeom>
          <a:ln w="19050">
            <a:solidFill>
              <a:srgbClr val="240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482A6E-2827-D493-DD7A-5725CA1A1F88}"/>
              </a:ext>
            </a:extLst>
          </p:cNvPr>
          <p:cNvSpPr txBox="1"/>
          <p:nvPr/>
        </p:nvSpPr>
        <p:spPr>
          <a:xfrm>
            <a:off x="4832938" y="4854182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Students paying for test prep out-of-pocket </a:t>
            </a:r>
            <a:r>
              <a:rPr lang="en-US" sz="1200" dirty="0"/>
              <a:t>(average of $1,600 each):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147D36-87C1-2ACE-AC6D-BBD7702A4845}"/>
              </a:ext>
            </a:extLst>
          </p:cNvPr>
          <p:cNvSpPr txBox="1"/>
          <p:nvPr/>
        </p:nvSpPr>
        <p:spPr>
          <a:xfrm>
            <a:off x="4799998" y="3740891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Don’t get merit scholarships </a:t>
            </a:r>
            <a:r>
              <a:rPr lang="en-US" sz="1200" dirty="0"/>
              <a:t>due to test score: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784461-8825-9797-D57F-BF79769D9ABB}"/>
              </a:ext>
            </a:extLst>
          </p:cNvPr>
          <p:cNvSpPr txBox="1"/>
          <p:nvPr/>
        </p:nvSpPr>
        <p:spPr>
          <a:xfrm>
            <a:off x="4799997" y="2137191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Don’t get into target school </a:t>
            </a:r>
            <a:r>
              <a:rPr lang="en-US" sz="1200" dirty="0"/>
              <a:t>due to test score: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105C0-8496-7973-C810-988D360AD0BD}"/>
              </a:ext>
            </a:extLst>
          </p:cNvPr>
          <p:cNvSpPr txBox="1"/>
          <p:nvPr/>
        </p:nvSpPr>
        <p:spPr>
          <a:xfrm>
            <a:off x="4799997" y="1741690"/>
            <a:ext cx="2032764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/>
              <a:t>Assumptions: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3841EF-043C-34EA-4E8D-51076AB13187}"/>
              </a:ext>
            </a:extLst>
          </p:cNvPr>
          <p:cNvCxnSpPr>
            <a:cxnSpLocks/>
          </p:cNvCxnSpPr>
          <p:nvPr/>
        </p:nvCxnSpPr>
        <p:spPr>
          <a:xfrm>
            <a:off x="4799997" y="2018689"/>
            <a:ext cx="2032764" cy="0"/>
          </a:xfrm>
          <a:prstGeom prst="line">
            <a:avLst/>
          </a:prstGeom>
          <a:ln w="19050">
            <a:solidFill>
              <a:srgbClr val="240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7AD720-F209-C951-CDF4-A2DF57C91C4F}"/>
              </a:ext>
            </a:extLst>
          </p:cNvPr>
          <p:cNvGrpSpPr/>
          <p:nvPr/>
        </p:nvGrpSpPr>
        <p:grpSpPr>
          <a:xfrm>
            <a:off x="7953375" y="1741690"/>
            <a:ext cx="2173501" cy="276999"/>
            <a:chOff x="8094112" y="1741690"/>
            <a:chExt cx="2032764" cy="27699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8E67E45-8542-9C6A-8298-D71DC6E361A9}"/>
                </a:ext>
              </a:extLst>
            </p:cNvPr>
            <p:cNvSpPr txBox="1"/>
            <p:nvPr/>
          </p:nvSpPr>
          <p:spPr>
            <a:xfrm>
              <a:off x="8094112" y="1741690"/>
              <a:ext cx="203276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dirty="0"/>
                <a:t>Assumptions: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652565-18C6-B32E-D3E8-E9368C741383}"/>
                </a:ext>
              </a:extLst>
            </p:cNvPr>
            <p:cNvCxnSpPr>
              <a:cxnSpLocks/>
            </p:cNvCxnSpPr>
            <p:nvPr/>
          </p:nvCxnSpPr>
          <p:spPr>
            <a:xfrm>
              <a:off x="8094112" y="2018689"/>
              <a:ext cx="2032764" cy="0"/>
            </a:xfrm>
            <a:prstGeom prst="line">
              <a:avLst/>
            </a:prstGeom>
            <a:ln w="19050">
              <a:solidFill>
                <a:srgbClr val="240F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EA66B0-1841-617C-3A9E-6A4A6460B9FD}"/>
              </a:ext>
            </a:extLst>
          </p:cNvPr>
          <p:cNvGrpSpPr/>
          <p:nvPr/>
        </p:nvGrpSpPr>
        <p:grpSpPr>
          <a:xfrm>
            <a:off x="10519331" y="1741690"/>
            <a:ext cx="1304824" cy="276999"/>
            <a:chOff x="10484564" y="1741690"/>
            <a:chExt cx="1304824" cy="2769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7AEA48-091F-44C2-5B35-C4A41933CE63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276999"/>
              <a:chOff x="8094112" y="1741690"/>
              <a:chExt cx="2032764" cy="27699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A3366-660F-3085-FE04-4664A7D9F520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High: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6BB1AA-A636-5321-CC0F-FE5B7FCD8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948541-54C7-54D5-0051-CBF9E8CCF878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276999"/>
              <a:chOff x="8094112" y="1741690"/>
              <a:chExt cx="2032764" cy="27699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C9FDD9-A973-504C-5812-AB4A8E67CA7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Low: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67F25F-3058-7243-496F-97D679E5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EEFFDD-C3FC-A47B-01BE-1781C7200004}"/>
              </a:ext>
            </a:extLst>
          </p:cNvPr>
          <p:cNvSpPr txBox="1"/>
          <p:nvPr/>
        </p:nvSpPr>
        <p:spPr>
          <a:xfrm>
            <a:off x="11162477" y="2156427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$287M</a:t>
            </a:r>
            <a:endParaRPr lang="en-IN" sz="800" i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10432-D16A-3224-2B02-DAFF1CB6848D}"/>
              </a:ext>
            </a:extLst>
          </p:cNvPr>
          <p:cNvSpPr txBox="1"/>
          <p:nvPr/>
        </p:nvSpPr>
        <p:spPr>
          <a:xfrm>
            <a:off x="10506076" y="3702419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$2.5M</a:t>
            </a:r>
            <a:endParaRPr lang="en-IN" sz="800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50F3D2-4533-18DC-3BEC-60CB13540A69}"/>
              </a:ext>
            </a:extLst>
          </p:cNvPr>
          <p:cNvSpPr txBox="1"/>
          <p:nvPr/>
        </p:nvSpPr>
        <p:spPr>
          <a:xfrm>
            <a:off x="11162477" y="3702419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$5.0M</a:t>
            </a:r>
            <a:endParaRPr lang="en-IN" sz="800" i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961903-4248-EE7A-8069-24152D891491}"/>
              </a:ext>
            </a:extLst>
          </p:cNvPr>
          <p:cNvSpPr txBox="1"/>
          <p:nvPr/>
        </p:nvSpPr>
        <p:spPr>
          <a:xfrm>
            <a:off x="10506076" y="4854182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$0.5M</a:t>
            </a:r>
            <a:endParaRPr lang="en-IN" sz="8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2CE14C-1F4F-F8B7-7C11-0C78616C612C}"/>
              </a:ext>
            </a:extLst>
          </p:cNvPr>
          <p:cNvSpPr txBox="1"/>
          <p:nvPr/>
        </p:nvSpPr>
        <p:spPr>
          <a:xfrm>
            <a:off x="11162477" y="4854182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$0.5M</a:t>
            </a:r>
            <a:endParaRPr lang="en-IN" sz="800" i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69903A-3BE6-831C-DE2F-A71FAEC23E60}"/>
              </a:ext>
            </a:extLst>
          </p:cNvPr>
          <p:cNvSpPr txBox="1"/>
          <p:nvPr/>
        </p:nvSpPr>
        <p:spPr>
          <a:xfrm>
            <a:off x="10506076" y="5863176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$147M</a:t>
            </a:r>
            <a:endParaRPr lang="en-IN" sz="800" i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8B5886-543A-1F54-FAC7-E62AE9425915}"/>
              </a:ext>
            </a:extLst>
          </p:cNvPr>
          <p:cNvSpPr txBox="1"/>
          <p:nvPr/>
        </p:nvSpPr>
        <p:spPr>
          <a:xfrm>
            <a:off x="11162477" y="5863176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$293M</a:t>
            </a:r>
            <a:endParaRPr lang="en-IN" sz="800" i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FC2608-015B-A127-095D-0FE94CB37D3F}"/>
              </a:ext>
            </a:extLst>
          </p:cNvPr>
          <p:cNvSpPr txBox="1"/>
          <p:nvPr/>
        </p:nvSpPr>
        <p:spPr>
          <a:xfrm>
            <a:off x="7848600" y="5864022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/>
              <a:t>Total impact per cohort: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56386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BD1E53E-D138-49D6-A27B-DFB4008F3F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7032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D1E53E-D138-49D6-A27B-DFB4008F3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>
            <a:extLst>
              <a:ext uri="{FF2B5EF4-FFF2-40B4-BE49-F238E27FC236}">
                <a16:creationId xmlns:a16="http://schemas.microsoft.com/office/drawing/2014/main" id="{C1C371F3-62F9-C8E4-3093-3CD2126ED515}"/>
              </a:ext>
            </a:extLst>
          </p:cNvPr>
          <p:cNvSpPr txBox="1"/>
          <p:nvPr/>
        </p:nvSpPr>
        <p:spPr>
          <a:xfrm>
            <a:off x="7848600" y="2098719"/>
            <a:ext cx="251460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Increased chance of admission </a:t>
            </a:r>
            <a:r>
              <a:rPr lang="en-US" sz="1200" dirty="0"/>
              <a:t>to target school.</a:t>
            </a:r>
            <a:endParaRPr lang="en-US" sz="1200" b="1" dirty="0"/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Additional ~30-90</a:t>
            </a:r>
            <a:r>
              <a:rPr lang="en-US" sz="1200" b="1" baseline="30000" dirty="0">
                <a:sym typeface="Wingdings" panose="05000000000000000000" pitchFamily="2" charset="2"/>
              </a:rPr>
              <a:t>2</a:t>
            </a:r>
            <a:r>
              <a:rPr lang="en-US" sz="1200" dirty="0">
                <a:sym typeface="Wingdings" panose="05000000000000000000" pitchFamily="2" charset="2"/>
              </a:rPr>
              <a:t> students go to target school.</a:t>
            </a:r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Lifetime earnings increase by $3.5M</a:t>
            </a:r>
            <a:r>
              <a:rPr lang="en-US" sz="1200" b="1" baseline="30000" dirty="0">
                <a:sym typeface="Wingdings" panose="05000000000000000000" pitchFamily="2" charset="2"/>
              </a:rPr>
              <a:t>2</a:t>
            </a:r>
            <a:r>
              <a:rPr lang="en-US" sz="1200" b="1" dirty="0">
                <a:sym typeface="Wingdings" panose="05000000000000000000" pitchFamily="2" charset="2"/>
              </a:rPr>
              <a:t> per student.</a:t>
            </a:r>
            <a:endParaRPr lang="en-US" sz="1200" baseline="30000" dirty="0">
              <a:sym typeface="Wingdings" panose="05000000000000000000" pitchFamily="2" charset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7C06E-DCBC-1554-D21D-49DD31567934}"/>
              </a:ext>
            </a:extLst>
          </p:cNvPr>
          <p:cNvSpPr txBox="1"/>
          <p:nvPr/>
        </p:nvSpPr>
        <p:spPr>
          <a:xfrm>
            <a:off x="10473965" y="1632542"/>
            <a:ext cx="1378373" cy="4577264"/>
          </a:xfrm>
          <a:prstGeom prst="rect">
            <a:avLst/>
          </a:prstGeom>
          <a:solidFill>
            <a:srgbClr val="5F5F5F">
              <a:alpha val="20784"/>
            </a:srgbClr>
          </a:solidFill>
        </p:spPr>
        <p:txBody>
          <a:bodyPr wrap="square" rtlCol="0">
            <a:noAutofit/>
          </a:bodyPr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1717-D3B0-4559-9259-DEFDE58B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 dirty="0">
                <a:solidFill>
                  <a:schemeClr val="tx1"/>
                </a:solidFill>
              </a:rPr>
              <a:t>Appendix: MCAT</a:t>
            </a:r>
            <a:r>
              <a:rPr lang="en-IN" b="0" dirty="0">
                <a:solidFill>
                  <a:schemeClr val="tx1"/>
                </a:solidFill>
              </a:rPr>
              <a:t> – For every 1,000, students, we estimate the economic impact of All Access could potentially be between $111M and $326M</a:t>
            </a:r>
            <a:endParaRPr lang="en-IN" b="0" i="1" dirty="0">
              <a:solidFill>
                <a:schemeClr val="tx1"/>
              </a:solidFill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6B2BC010-6E6F-28EC-884A-34897A9D697E}"/>
              </a:ext>
            </a:extLst>
          </p:cNvPr>
          <p:cNvSpPr>
            <a:spLocks/>
          </p:cNvSpPr>
          <p:nvPr/>
        </p:nvSpPr>
        <p:spPr>
          <a:xfrm>
            <a:off x="4619625" y="1290801"/>
            <a:ext cx="2727752" cy="337316"/>
          </a:xfrm>
          <a:prstGeom prst="round1Rect">
            <a:avLst>
              <a:gd name="adj" fmla="val 38722"/>
            </a:avLst>
          </a:prstGeom>
          <a:solidFill>
            <a:srgbClr val="240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Status Quo</a:t>
            </a: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1344F0FB-007D-785B-B4D9-8B21421E8DE0}"/>
              </a:ext>
            </a:extLst>
          </p:cNvPr>
          <p:cNvSpPr>
            <a:spLocks/>
          </p:cNvSpPr>
          <p:nvPr/>
        </p:nvSpPr>
        <p:spPr>
          <a:xfrm>
            <a:off x="7524750" y="1290801"/>
            <a:ext cx="2609850" cy="337316"/>
          </a:xfrm>
          <a:prstGeom prst="round1Rect">
            <a:avLst>
              <a:gd name="adj" fmla="val 3872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With </a:t>
            </a:r>
            <a:r>
              <a:rPr lang="en-US" sz="1100" b="1" i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All Access</a:t>
            </a:r>
            <a:endParaRPr lang="en-US" sz="1100" b="1" kern="0" dirty="0">
              <a:solidFill>
                <a:schemeClr val="bg1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46" name="Rectangle: Single Corner Rounded 45">
            <a:extLst>
              <a:ext uri="{FF2B5EF4-FFF2-40B4-BE49-F238E27FC236}">
                <a16:creationId xmlns:a16="http://schemas.microsoft.com/office/drawing/2014/main" id="{42BB2238-2DFC-7DBC-921E-8928E319D9CE}"/>
              </a:ext>
            </a:extLst>
          </p:cNvPr>
          <p:cNvSpPr>
            <a:spLocks/>
          </p:cNvSpPr>
          <p:nvPr/>
        </p:nvSpPr>
        <p:spPr>
          <a:xfrm>
            <a:off x="10465811" y="1290801"/>
            <a:ext cx="1411864" cy="337316"/>
          </a:xfrm>
          <a:prstGeom prst="round1Rect">
            <a:avLst>
              <a:gd name="adj" fmla="val 387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buClr>
                <a:srgbClr val="000000"/>
              </a:buClr>
            </a:pPr>
            <a:r>
              <a:rPr lang="en-US" sz="1100" b="1" kern="0" dirty="0">
                <a:solidFill>
                  <a:schemeClr val="bg1"/>
                </a:solidFill>
                <a:cs typeface="Arial" panose="020B0604020202020204" pitchFamily="34" charset="0"/>
                <a:sym typeface="Arial"/>
              </a:rPr>
              <a:t>Economic impact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25E12D-BB87-775A-B81C-BE0EAE8FB040}"/>
              </a:ext>
            </a:extLst>
          </p:cNvPr>
          <p:cNvSpPr txBox="1"/>
          <p:nvPr/>
        </p:nvSpPr>
        <p:spPr>
          <a:xfrm>
            <a:off x="7848600" y="4854182"/>
            <a:ext cx="228600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Free</a:t>
            </a:r>
            <a:r>
              <a:rPr lang="en-US" sz="1200" dirty="0"/>
              <a:t> for students.</a:t>
            </a:r>
          </a:p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Avoids $1.1M / year of </a:t>
            </a:r>
            <a:r>
              <a:rPr lang="en-US" sz="1200" dirty="0"/>
              <a:t>out-of-pocket expenses.</a:t>
            </a:r>
            <a:endParaRPr lang="en-IN" sz="12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8C3B9D0-F45F-AD85-82F1-B6078BE45FCA}"/>
              </a:ext>
            </a:extLst>
          </p:cNvPr>
          <p:cNvSpPr txBox="1"/>
          <p:nvPr/>
        </p:nvSpPr>
        <p:spPr>
          <a:xfrm>
            <a:off x="7523550" y="4854182"/>
            <a:ext cx="333375" cy="45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800" b="1" dirty="0">
                <a:solidFill>
                  <a:srgbClr val="00B050"/>
                </a:solidFill>
              </a:rPr>
              <a:t>✓</a:t>
            </a:r>
            <a:endParaRPr lang="en-IN" sz="1400" i="1" dirty="0">
              <a:solidFill>
                <a:srgbClr val="00B050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94A1DF6-EC26-CD41-9DE2-25CC9C1F7950}"/>
              </a:ext>
            </a:extLst>
          </p:cNvPr>
          <p:cNvSpPr/>
          <p:nvPr/>
        </p:nvSpPr>
        <p:spPr>
          <a:xfrm>
            <a:off x="4494277" y="4854182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B99BF6C-D38D-4DF7-9C2B-08B7C609449D}"/>
              </a:ext>
            </a:extLst>
          </p:cNvPr>
          <p:cNvCxnSpPr>
            <a:cxnSpLocks/>
          </p:cNvCxnSpPr>
          <p:nvPr/>
        </p:nvCxnSpPr>
        <p:spPr>
          <a:xfrm>
            <a:off x="4799997" y="3552653"/>
            <a:ext cx="7037673" cy="0"/>
          </a:xfrm>
          <a:prstGeom prst="line">
            <a:avLst/>
          </a:prstGeom>
          <a:noFill/>
          <a:ln w="317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DB9123A-FA61-F368-703A-FCC4B4C249A6}"/>
              </a:ext>
            </a:extLst>
          </p:cNvPr>
          <p:cNvCxnSpPr>
            <a:cxnSpLocks/>
          </p:cNvCxnSpPr>
          <p:nvPr/>
        </p:nvCxnSpPr>
        <p:spPr>
          <a:xfrm>
            <a:off x="10331090" y="4832153"/>
            <a:ext cx="0" cy="783776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Isosceles Triangle 118">
            <a:extLst>
              <a:ext uri="{FF2B5EF4-FFF2-40B4-BE49-F238E27FC236}">
                <a16:creationId xmlns:a16="http://schemas.microsoft.com/office/drawing/2014/main" id="{1D3F9358-E044-2777-6DFE-9DFBFD6D9CF9}"/>
              </a:ext>
            </a:extLst>
          </p:cNvPr>
          <p:cNvSpPr/>
          <p:nvPr/>
        </p:nvSpPr>
        <p:spPr>
          <a:xfrm rot="5400000">
            <a:off x="10296100" y="4959198"/>
            <a:ext cx="133832" cy="130629"/>
          </a:xfrm>
          <a:prstGeom prst="triangle">
            <a:avLst/>
          </a:prstGeom>
          <a:solidFill>
            <a:srgbClr val="005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2EA02F8-CA02-4BBA-0146-C9F50D081A5D}"/>
              </a:ext>
            </a:extLst>
          </p:cNvPr>
          <p:cNvGrpSpPr/>
          <p:nvPr/>
        </p:nvGrpSpPr>
        <p:grpSpPr>
          <a:xfrm>
            <a:off x="6670228" y="999309"/>
            <a:ext cx="5191572" cy="261610"/>
            <a:chOff x="6803578" y="999309"/>
            <a:chExt cx="5191572" cy="26161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E9E6E6E-09F8-2846-4C2D-649D32E967E0}"/>
                </a:ext>
              </a:extLst>
            </p:cNvPr>
            <p:cNvSpPr txBox="1"/>
            <p:nvPr/>
          </p:nvSpPr>
          <p:spPr>
            <a:xfrm>
              <a:off x="6803578" y="999309"/>
              <a:ext cx="5150297" cy="2616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60325" marR="0" lvl="1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22121"/>
                </a:buClr>
                <a:buSzTx/>
                <a:buFontTx/>
                <a:buNone/>
                <a:tabLst/>
                <a:defRPr/>
              </a:pPr>
              <a:r>
                <a:rPr lang="en-US" sz="1100" i="1" dirty="0">
                  <a:solidFill>
                    <a:schemeClr val="accent5">
                      <a:lumMod val="60000"/>
                      <a:lumOff val="4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ILLUSTRATIVE EXAMPLE USING EDUCATED ASSUMPTIONS</a:t>
              </a:r>
              <a:endParaRPr kumimoji="0" lang="en-US" altLang="en-US" sz="1050" i="1" strike="noStrike" kern="1200" cap="none" spc="0" normalizeH="0" baseline="3000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1890504-0BEF-E369-555E-15C734EC2411}"/>
                </a:ext>
              </a:extLst>
            </p:cNvPr>
            <p:cNvCxnSpPr>
              <a:cxnSpLocks/>
            </p:cNvCxnSpPr>
            <p:nvPr/>
          </p:nvCxnSpPr>
          <p:spPr>
            <a:xfrm>
              <a:off x="8484870" y="1216831"/>
              <a:ext cx="347853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FFDEAA1-A467-9FFF-75A7-2A2BC3D5F8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57050" y="1044575"/>
              <a:ext cx="38100" cy="1778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FDBEE-6E7D-4C59-38D3-407F8A840D05}"/>
              </a:ext>
            </a:extLst>
          </p:cNvPr>
          <p:cNvGrpSpPr/>
          <p:nvPr/>
        </p:nvGrpSpPr>
        <p:grpSpPr>
          <a:xfrm>
            <a:off x="333140" y="3186648"/>
            <a:ext cx="1876661" cy="879302"/>
            <a:chOff x="333140" y="3186648"/>
            <a:chExt cx="1876661" cy="879302"/>
          </a:xfrm>
        </p:grpSpPr>
        <p:pic>
          <p:nvPicPr>
            <p:cNvPr id="13" name="Picture 14" descr="iStock_000008447895Large">
              <a:extLst>
                <a:ext uri="{FF2B5EF4-FFF2-40B4-BE49-F238E27FC236}">
                  <a16:creationId xmlns:a16="http://schemas.microsoft.com/office/drawing/2014/main" id="{21E8A98F-DA67-71B2-7900-E53EC7C21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140" y="3206982"/>
              <a:ext cx="1874227" cy="8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iStock_000008447895Large">
              <a:extLst>
                <a:ext uri="{FF2B5EF4-FFF2-40B4-BE49-F238E27FC236}">
                  <a16:creationId xmlns:a16="http://schemas.microsoft.com/office/drawing/2014/main" id="{9639E8BF-9AB5-E277-F062-3E8C9EC26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140" y="3206982"/>
              <a:ext cx="1874227" cy="85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64F2B2-7334-B394-C947-8B78C13A36BC}"/>
                </a:ext>
              </a:extLst>
            </p:cNvPr>
            <p:cNvSpPr/>
            <p:nvPr/>
          </p:nvSpPr>
          <p:spPr>
            <a:xfrm>
              <a:off x="352426" y="3186648"/>
              <a:ext cx="681950" cy="819791"/>
            </a:xfrm>
            <a:prstGeom prst="rect">
              <a:avLst/>
            </a:prstGeom>
            <a:noFill/>
            <a:ln>
              <a:solidFill>
                <a:schemeClr val="accent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82B492A-0C1A-DBF4-7207-81C6713FBA9B}"/>
                </a:ext>
              </a:extLst>
            </p:cNvPr>
            <p:cNvSpPr/>
            <p:nvPr/>
          </p:nvSpPr>
          <p:spPr>
            <a:xfrm>
              <a:off x="1067765" y="3186648"/>
              <a:ext cx="1142036" cy="819791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ABA8A650-6C17-DD42-A06B-7481B5B81979}"/>
              </a:ext>
            </a:extLst>
          </p:cNvPr>
          <p:cNvSpPr/>
          <p:nvPr/>
        </p:nvSpPr>
        <p:spPr>
          <a:xfrm>
            <a:off x="2678630" y="4735754"/>
            <a:ext cx="131444" cy="1112572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Left Bracket 24">
            <a:extLst>
              <a:ext uri="{FF2B5EF4-FFF2-40B4-BE49-F238E27FC236}">
                <a16:creationId xmlns:a16="http://schemas.microsoft.com/office/drawing/2014/main" id="{E16EA7E4-95ED-60A5-70EE-A93B3E7EA7F1}"/>
              </a:ext>
            </a:extLst>
          </p:cNvPr>
          <p:cNvSpPr/>
          <p:nvPr/>
        </p:nvSpPr>
        <p:spPr>
          <a:xfrm>
            <a:off x="2736169" y="2105468"/>
            <a:ext cx="131444" cy="1301156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EACFDB3-41CF-D5F4-FC78-70E33319132E}"/>
              </a:ext>
            </a:extLst>
          </p:cNvPr>
          <p:cNvCxnSpPr>
            <a:cxnSpLocks/>
            <a:stCxn id="12" idx="2"/>
            <a:endCxn id="21" idx="1"/>
          </p:cNvCxnSpPr>
          <p:nvPr/>
        </p:nvCxnSpPr>
        <p:spPr>
          <a:xfrm rot="16200000" flipH="1">
            <a:off x="1043215" y="3656624"/>
            <a:ext cx="1285601" cy="1985229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ECDCD0F2-4DCC-FD0B-6DCF-B644F80CEB7B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 flipV="1">
            <a:off x="2209801" y="2756046"/>
            <a:ext cx="526368" cy="840498"/>
          </a:xfrm>
          <a:prstGeom prst="bentConnector3">
            <a:avLst>
              <a:gd name="adj1" fmla="val 50000"/>
            </a:avLst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765C12-404E-CAC6-50CE-C85BF5CC325F}"/>
              </a:ext>
            </a:extLst>
          </p:cNvPr>
          <p:cNvSpPr txBox="1"/>
          <p:nvPr/>
        </p:nvSpPr>
        <p:spPr>
          <a:xfrm>
            <a:off x="2859212" y="5068200"/>
            <a:ext cx="1476375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N" sz="1200" b="1" i="1" dirty="0"/>
              <a:t>390</a:t>
            </a:r>
            <a:r>
              <a:rPr lang="en-IN" sz="1200" b="1" i="1" baseline="30000" dirty="0"/>
              <a:t>1</a:t>
            </a:r>
            <a:r>
              <a:rPr lang="en-IN" sz="1200" b="1" i="1" dirty="0"/>
              <a:t> </a:t>
            </a:r>
            <a:r>
              <a:rPr lang="en-IN" sz="1200" dirty="0"/>
              <a:t>pay for test prep out</a:t>
            </a:r>
            <a:r>
              <a:rPr lang="en-US" sz="1200" dirty="0"/>
              <a:t>-of-pocket.</a:t>
            </a:r>
            <a:endParaRPr lang="en-IN" sz="12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128791-159E-6B66-8DCF-6315FE08F8C4}"/>
              </a:ext>
            </a:extLst>
          </p:cNvPr>
          <p:cNvSpPr/>
          <p:nvPr/>
        </p:nvSpPr>
        <p:spPr>
          <a:xfrm>
            <a:off x="2974211" y="4858596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5B4EBC-9C8C-5CC7-470D-6E8040753DE7}"/>
              </a:ext>
            </a:extLst>
          </p:cNvPr>
          <p:cNvSpPr txBox="1"/>
          <p:nvPr/>
        </p:nvSpPr>
        <p:spPr>
          <a:xfrm>
            <a:off x="2859212" y="2524433"/>
            <a:ext cx="1460500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IN" sz="1200" b="1" i="1" dirty="0"/>
              <a:t>610</a:t>
            </a:r>
            <a:r>
              <a:rPr lang="en-IN" sz="1200" b="1" i="1" baseline="30000" dirty="0"/>
              <a:t>1 </a:t>
            </a:r>
            <a:r>
              <a:rPr lang="en-US" sz="1200" dirty="0"/>
              <a:t>don’t pay for test prep.</a:t>
            </a:r>
            <a:endParaRPr lang="en-IN" sz="12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034C1F-0209-4F19-A928-43C2375C4035}"/>
              </a:ext>
            </a:extLst>
          </p:cNvPr>
          <p:cNvSpPr/>
          <p:nvPr/>
        </p:nvSpPr>
        <p:spPr>
          <a:xfrm>
            <a:off x="2979934" y="2299545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C13C4F44-8D2A-825A-74FD-42C6A45B1A7C}"/>
              </a:ext>
            </a:extLst>
          </p:cNvPr>
          <p:cNvCxnSpPr>
            <a:cxnSpLocks/>
            <a:stCxn id="33" idx="2"/>
            <a:endCxn id="39" idx="1"/>
          </p:cNvCxnSpPr>
          <p:nvPr/>
        </p:nvCxnSpPr>
        <p:spPr>
          <a:xfrm rot="16200000" flipH="1">
            <a:off x="3551940" y="3023620"/>
            <a:ext cx="879929" cy="804884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837A081-A2F5-1F16-2634-6D41F0F81D5B}"/>
              </a:ext>
            </a:extLst>
          </p:cNvPr>
          <p:cNvCxnSpPr>
            <a:cxnSpLocks/>
            <a:stCxn id="33" idx="0"/>
            <a:endCxn id="40" idx="1"/>
          </p:cNvCxnSpPr>
          <p:nvPr/>
        </p:nvCxnSpPr>
        <p:spPr>
          <a:xfrm rot="5400000" flipH="1" flipV="1">
            <a:off x="3909668" y="2039755"/>
            <a:ext cx="164473" cy="804884"/>
          </a:xfrm>
          <a:prstGeom prst="bentConnector2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2CE14F4-0B79-5C08-4A86-CE12FA61DDFB}"/>
              </a:ext>
            </a:extLst>
          </p:cNvPr>
          <p:cNvCxnSpPr>
            <a:cxnSpLocks/>
          </p:cNvCxnSpPr>
          <p:nvPr/>
        </p:nvCxnSpPr>
        <p:spPr>
          <a:xfrm>
            <a:off x="2867613" y="4703995"/>
            <a:ext cx="896243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D406BF4-FFE1-8B27-6B1F-05300E83A456}"/>
              </a:ext>
            </a:extLst>
          </p:cNvPr>
          <p:cNvGrpSpPr/>
          <p:nvPr/>
        </p:nvGrpSpPr>
        <p:grpSpPr>
          <a:xfrm>
            <a:off x="10297701" y="3676307"/>
            <a:ext cx="130629" cy="935653"/>
            <a:chOff x="10297701" y="3676307"/>
            <a:chExt cx="130629" cy="935653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4947760-3401-07B6-A330-A6F540EDFCDB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90" y="3676307"/>
              <a:ext cx="0" cy="93565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0D033292-E7B7-95AA-00D3-9B50EF8A4D04}"/>
                </a:ext>
              </a:extLst>
            </p:cNvPr>
            <p:cNvSpPr/>
            <p:nvPr/>
          </p:nvSpPr>
          <p:spPr>
            <a:xfrm rot="5400000">
              <a:off x="10296100" y="3935559"/>
              <a:ext cx="133832" cy="130629"/>
            </a:xfrm>
            <a:prstGeom prst="triangle">
              <a:avLst/>
            </a:prstGeom>
            <a:solidFill>
              <a:srgbClr val="005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CF37105-90FE-38C0-083E-F5D9CF7A09E1}"/>
              </a:ext>
            </a:extLst>
          </p:cNvPr>
          <p:cNvSpPr txBox="1"/>
          <p:nvPr/>
        </p:nvSpPr>
        <p:spPr>
          <a:xfrm>
            <a:off x="7848600" y="3702419"/>
            <a:ext cx="235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ym typeface="Wingdings" panose="05000000000000000000" pitchFamily="2" charset="2"/>
              </a:rPr>
              <a:t>10 - 20% additional merit-based </a:t>
            </a:r>
            <a:r>
              <a:rPr lang="en-US" sz="1200" dirty="0">
                <a:sym typeface="Wingdings" panose="05000000000000000000" pitchFamily="2" charset="2"/>
              </a:rPr>
              <a:t>scholarships awarded out of average tuition of ~$200,000.</a:t>
            </a:r>
          </a:p>
        </p:txBody>
      </p:sp>
      <p:pic>
        <p:nvPicPr>
          <p:cNvPr id="96" name="Graphic 95" descr="Debt with solid fill">
            <a:extLst>
              <a:ext uri="{FF2B5EF4-FFF2-40B4-BE49-F238E27FC236}">
                <a16:creationId xmlns:a16="http://schemas.microsoft.com/office/drawing/2014/main" id="{C7960DB9-7E1F-9F23-B9D5-8FC9C34B37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7376" y="3850102"/>
            <a:ext cx="385723" cy="338757"/>
          </a:xfrm>
          <a:prstGeom prst="rect">
            <a:avLst/>
          </a:prstGeom>
        </p:spPr>
      </p:pic>
      <p:sp>
        <p:nvSpPr>
          <p:cNvPr id="39" name="Left Bracket 38">
            <a:extLst>
              <a:ext uri="{FF2B5EF4-FFF2-40B4-BE49-F238E27FC236}">
                <a16:creationId xmlns:a16="http://schemas.microsoft.com/office/drawing/2014/main" id="{589BBC82-E8ED-6239-D633-8CB05184E8B2}"/>
              </a:ext>
            </a:extLst>
          </p:cNvPr>
          <p:cNvSpPr/>
          <p:nvPr/>
        </p:nvSpPr>
        <p:spPr>
          <a:xfrm>
            <a:off x="4394346" y="3308388"/>
            <a:ext cx="131444" cy="1115278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9139DBD-2333-437D-086E-6802EC93988D}"/>
              </a:ext>
            </a:extLst>
          </p:cNvPr>
          <p:cNvSpPr/>
          <p:nvPr/>
        </p:nvSpPr>
        <p:spPr>
          <a:xfrm>
            <a:off x="4494277" y="3740891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A2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D4322F-F68C-B507-58B9-A5620B7326D2}"/>
              </a:ext>
            </a:extLst>
          </p:cNvPr>
          <p:cNvGrpSpPr/>
          <p:nvPr/>
        </p:nvGrpSpPr>
        <p:grpSpPr>
          <a:xfrm>
            <a:off x="10297701" y="2196432"/>
            <a:ext cx="130629" cy="1232568"/>
            <a:chOff x="10297701" y="2196432"/>
            <a:chExt cx="130629" cy="1232568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0C19B5D-E77F-5138-7C8F-782A8289060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1090" y="2196432"/>
              <a:ext cx="0" cy="1232568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0245240-D61A-A62F-2455-FE7C6A9ABC18}"/>
                </a:ext>
              </a:extLst>
            </p:cNvPr>
            <p:cNvSpPr/>
            <p:nvPr/>
          </p:nvSpPr>
          <p:spPr>
            <a:xfrm rot="5400000">
              <a:off x="10296100" y="2598944"/>
              <a:ext cx="133832" cy="130629"/>
            </a:xfrm>
            <a:prstGeom prst="triangle">
              <a:avLst/>
            </a:prstGeom>
            <a:solidFill>
              <a:srgbClr val="005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5FCA4A15-B9A2-825F-C147-FF2DFD2E4666}"/>
              </a:ext>
            </a:extLst>
          </p:cNvPr>
          <p:cNvSpPr txBox="1"/>
          <p:nvPr/>
        </p:nvSpPr>
        <p:spPr>
          <a:xfrm>
            <a:off x="10506076" y="2156427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$105M</a:t>
            </a:r>
            <a:endParaRPr lang="en-IN" sz="800" i="1" dirty="0"/>
          </a:p>
        </p:txBody>
      </p:sp>
      <p:pic>
        <p:nvPicPr>
          <p:cNvPr id="110" name="Graphic 109" descr="Medal with solid fill">
            <a:extLst>
              <a:ext uri="{FF2B5EF4-FFF2-40B4-BE49-F238E27FC236}">
                <a16:creationId xmlns:a16="http://schemas.microsoft.com/office/drawing/2014/main" id="{C1E9632D-D034-19F7-E352-67787652A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5925" y="2559469"/>
            <a:ext cx="428625" cy="380069"/>
          </a:xfrm>
          <a:prstGeom prst="rect">
            <a:avLst/>
          </a:prstGeom>
        </p:spPr>
      </p:pic>
      <p:sp>
        <p:nvSpPr>
          <p:cNvPr id="40" name="Left Bracket 39">
            <a:extLst>
              <a:ext uri="{FF2B5EF4-FFF2-40B4-BE49-F238E27FC236}">
                <a16:creationId xmlns:a16="http://schemas.microsoft.com/office/drawing/2014/main" id="{561D5181-546F-8191-C846-B22F6E5C6B7E}"/>
              </a:ext>
            </a:extLst>
          </p:cNvPr>
          <p:cNvSpPr/>
          <p:nvPr/>
        </p:nvSpPr>
        <p:spPr>
          <a:xfrm>
            <a:off x="4394346" y="1713175"/>
            <a:ext cx="131444" cy="1293570"/>
          </a:xfrm>
          <a:prstGeom prst="leftBracket">
            <a:avLst/>
          </a:prstGeom>
          <a:ln w="635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9FEE47F-D302-82EA-F607-0C7C20A42CAD}"/>
              </a:ext>
            </a:extLst>
          </p:cNvPr>
          <p:cNvSpPr/>
          <p:nvPr/>
        </p:nvSpPr>
        <p:spPr>
          <a:xfrm>
            <a:off x="4494277" y="2248353"/>
            <a:ext cx="236157" cy="23774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/>
              <a:t>A1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8E668D5-6CCA-9379-B0D0-252065681E2C}"/>
              </a:ext>
            </a:extLst>
          </p:cNvPr>
          <p:cNvCxnSpPr>
            <a:cxnSpLocks/>
          </p:cNvCxnSpPr>
          <p:nvPr/>
        </p:nvCxnSpPr>
        <p:spPr>
          <a:xfrm>
            <a:off x="7523550" y="5711345"/>
            <a:ext cx="43065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C43E6FC9-C29C-94A0-2B40-54EDF2EF40D9}"/>
              </a:ext>
            </a:extLst>
          </p:cNvPr>
          <p:cNvSpPr txBox="1"/>
          <p:nvPr/>
        </p:nvSpPr>
        <p:spPr>
          <a:xfrm>
            <a:off x="1879773" y="1219196"/>
            <a:ext cx="2362966" cy="4462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60325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22121"/>
              </a:buClr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rgbClr val="005DE8"/>
                </a:solidFill>
                <a:latin typeface="Open Sans"/>
                <a:cs typeface="Arial" panose="020B0604020202020204" pitchFamily="34" charset="0"/>
              </a:rPr>
              <a:t>Hypothetical: Amongst a cohort of </a:t>
            </a:r>
            <a:r>
              <a:rPr lang="en-US" altLang="en-US" sz="1100" b="1" i="1" dirty="0">
                <a:solidFill>
                  <a:srgbClr val="005DE8"/>
                </a:solidFill>
                <a:latin typeface="Open Sans"/>
                <a:cs typeface="Arial" panose="020B0604020202020204" pitchFamily="34" charset="0"/>
              </a:rPr>
              <a:t>1,000 students taking the MCAT: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F7B086E-9222-A584-B239-59870AE4C648}"/>
              </a:ext>
            </a:extLst>
          </p:cNvPr>
          <p:cNvCxnSpPr>
            <a:cxnSpLocks/>
          </p:cNvCxnSpPr>
          <p:nvPr/>
        </p:nvCxnSpPr>
        <p:spPr>
          <a:xfrm>
            <a:off x="1879773" y="1664506"/>
            <a:ext cx="234813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E8F050F-32FD-3267-5D2F-72CAA5FEFBAE}"/>
              </a:ext>
            </a:extLst>
          </p:cNvPr>
          <p:cNvSpPr txBox="1"/>
          <p:nvPr/>
        </p:nvSpPr>
        <p:spPr>
          <a:xfrm>
            <a:off x="6924066" y="4854182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i="1" dirty="0"/>
              <a:t>390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17581-8512-519D-DFBD-797C0EADC739}"/>
              </a:ext>
            </a:extLst>
          </p:cNvPr>
          <p:cNvSpPr txBox="1"/>
          <p:nvPr/>
        </p:nvSpPr>
        <p:spPr>
          <a:xfrm>
            <a:off x="6924066" y="3740891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IN" sz="1200" b="1" i="1" dirty="0"/>
              <a:t>250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035E31-5AB6-4301-66BE-A67B0C32B5BF}"/>
              </a:ext>
            </a:extLst>
          </p:cNvPr>
          <p:cNvSpPr txBox="1"/>
          <p:nvPr/>
        </p:nvSpPr>
        <p:spPr>
          <a:xfrm>
            <a:off x="6924066" y="2137191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IN" sz="1200" b="1" i="1" dirty="0"/>
              <a:t>360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709A99-2869-E5C2-2919-79FEEA72CE51}"/>
              </a:ext>
            </a:extLst>
          </p:cNvPr>
          <p:cNvSpPr txBox="1"/>
          <p:nvPr/>
        </p:nvSpPr>
        <p:spPr>
          <a:xfrm>
            <a:off x="6924066" y="1741690"/>
            <a:ext cx="422606" cy="276999"/>
          </a:xfrm>
          <a:prstGeom prst="rect">
            <a:avLst/>
          </a:prstGeom>
          <a:noFill/>
        </p:spPr>
        <p:txBody>
          <a:bodyPr wrap="square" lIns="0" rIns="4572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IN" sz="1200" b="1" i="1" dirty="0"/>
              <a:t>N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02F68A-6B2C-21A3-0858-D4444D0B33DD}"/>
              </a:ext>
            </a:extLst>
          </p:cNvPr>
          <p:cNvCxnSpPr>
            <a:cxnSpLocks/>
          </p:cNvCxnSpPr>
          <p:nvPr/>
        </p:nvCxnSpPr>
        <p:spPr>
          <a:xfrm>
            <a:off x="6924066" y="2018689"/>
            <a:ext cx="428625" cy="0"/>
          </a:xfrm>
          <a:prstGeom prst="line">
            <a:avLst/>
          </a:prstGeom>
          <a:ln w="19050">
            <a:solidFill>
              <a:srgbClr val="240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3B482A6E-2827-D493-DD7A-5725CA1A1F88}"/>
              </a:ext>
            </a:extLst>
          </p:cNvPr>
          <p:cNvSpPr txBox="1"/>
          <p:nvPr/>
        </p:nvSpPr>
        <p:spPr>
          <a:xfrm>
            <a:off x="4832938" y="4854182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Students paying for test prep out-of-pocket </a:t>
            </a:r>
            <a:r>
              <a:rPr lang="en-US" sz="1200" dirty="0"/>
              <a:t>(average of $2,700 each):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147D36-87C1-2ACE-AC6D-BBD7702A4845}"/>
              </a:ext>
            </a:extLst>
          </p:cNvPr>
          <p:cNvSpPr txBox="1"/>
          <p:nvPr/>
        </p:nvSpPr>
        <p:spPr>
          <a:xfrm>
            <a:off x="4799998" y="3740891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Don’t get merit scholarships </a:t>
            </a:r>
            <a:r>
              <a:rPr lang="en-US" sz="1200" dirty="0"/>
              <a:t>due to test score:</a:t>
            </a:r>
            <a:endParaRPr lang="en-IN" sz="1200" dirty="0">
              <a:solidFill>
                <a:schemeClr val="accent5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784461-8825-9797-D57F-BF79769D9ABB}"/>
              </a:ext>
            </a:extLst>
          </p:cNvPr>
          <p:cNvSpPr txBox="1"/>
          <p:nvPr/>
        </p:nvSpPr>
        <p:spPr>
          <a:xfrm>
            <a:off x="4799997" y="2137191"/>
            <a:ext cx="203276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91440" indent="-9144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200" b="1" dirty="0"/>
              <a:t>Don’t get into target school </a:t>
            </a:r>
            <a:r>
              <a:rPr lang="en-US" sz="1200" dirty="0"/>
              <a:t>due to test score:</a:t>
            </a:r>
            <a:endParaRPr lang="en-US" sz="1200" b="1" dirty="0">
              <a:solidFill>
                <a:schemeClr val="accent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1105C0-8496-7973-C810-988D360AD0BD}"/>
              </a:ext>
            </a:extLst>
          </p:cNvPr>
          <p:cNvSpPr txBox="1"/>
          <p:nvPr/>
        </p:nvSpPr>
        <p:spPr>
          <a:xfrm>
            <a:off x="4799997" y="1741690"/>
            <a:ext cx="2032764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200" b="1" dirty="0"/>
              <a:t>Assumptions: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B3841EF-043C-34EA-4E8D-51076AB13187}"/>
              </a:ext>
            </a:extLst>
          </p:cNvPr>
          <p:cNvCxnSpPr>
            <a:cxnSpLocks/>
          </p:cNvCxnSpPr>
          <p:nvPr/>
        </p:nvCxnSpPr>
        <p:spPr>
          <a:xfrm>
            <a:off x="4799997" y="2018689"/>
            <a:ext cx="2032764" cy="0"/>
          </a:xfrm>
          <a:prstGeom prst="line">
            <a:avLst/>
          </a:prstGeom>
          <a:ln w="19050">
            <a:solidFill>
              <a:srgbClr val="240F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E7AD720-F209-C951-CDF4-A2DF57C91C4F}"/>
              </a:ext>
            </a:extLst>
          </p:cNvPr>
          <p:cNvGrpSpPr/>
          <p:nvPr/>
        </p:nvGrpSpPr>
        <p:grpSpPr>
          <a:xfrm>
            <a:off x="7953375" y="1741690"/>
            <a:ext cx="2173501" cy="276999"/>
            <a:chOff x="8094112" y="1741690"/>
            <a:chExt cx="2032764" cy="27699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8E67E45-8542-9C6A-8298-D71DC6E361A9}"/>
                </a:ext>
              </a:extLst>
            </p:cNvPr>
            <p:cNvSpPr txBox="1"/>
            <p:nvPr/>
          </p:nvSpPr>
          <p:spPr>
            <a:xfrm>
              <a:off x="8094112" y="1741690"/>
              <a:ext cx="2032764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200" b="1" dirty="0"/>
                <a:t>Assumptions: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4652565-18C6-B32E-D3E8-E9368C741383}"/>
                </a:ext>
              </a:extLst>
            </p:cNvPr>
            <p:cNvCxnSpPr>
              <a:cxnSpLocks/>
            </p:cNvCxnSpPr>
            <p:nvPr/>
          </p:nvCxnSpPr>
          <p:spPr>
            <a:xfrm>
              <a:off x="8094112" y="2018689"/>
              <a:ext cx="2032764" cy="0"/>
            </a:xfrm>
            <a:prstGeom prst="line">
              <a:avLst/>
            </a:prstGeom>
            <a:ln w="19050">
              <a:solidFill>
                <a:srgbClr val="240F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EA66B0-1841-617C-3A9E-6A4A6460B9FD}"/>
              </a:ext>
            </a:extLst>
          </p:cNvPr>
          <p:cNvGrpSpPr/>
          <p:nvPr/>
        </p:nvGrpSpPr>
        <p:grpSpPr>
          <a:xfrm>
            <a:off x="10519331" y="1741690"/>
            <a:ext cx="1304824" cy="276999"/>
            <a:chOff x="10484564" y="1741690"/>
            <a:chExt cx="1304824" cy="2769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E7AEA48-091F-44C2-5B35-C4A41933CE63}"/>
                </a:ext>
              </a:extLst>
            </p:cNvPr>
            <p:cNvGrpSpPr/>
            <p:nvPr/>
          </p:nvGrpSpPr>
          <p:grpSpPr>
            <a:xfrm>
              <a:off x="11191876" y="1741690"/>
              <a:ext cx="597512" cy="276999"/>
              <a:chOff x="8094112" y="1741690"/>
              <a:chExt cx="2032764" cy="276999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09A3366-660F-3085-FE04-4664A7D9F520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High: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E6BB1AA-A636-5321-CC0F-FE5B7FCD84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948541-54C7-54D5-0051-CBF9E8CCF878}"/>
                </a:ext>
              </a:extLst>
            </p:cNvPr>
            <p:cNvGrpSpPr/>
            <p:nvPr/>
          </p:nvGrpSpPr>
          <p:grpSpPr>
            <a:xfrm>
              <a:off x="10484564" y="1741690"/>
              <a:ext cx="597512" cy="276999"/>
              <a:chOff x="8094112" y="1741690"/>
              <a:chExt cx="2032764" cy="27699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0C9FDD9-A973-504C-5812-AB4A8E67CA73}"/>
                  </a:ext>
                </a:extLst>
              </p:cNvPr>
              <p:cNvSpPr txBox="1"/>
              <p:nvPr/>
            </p:nvSpPr>
            <p:spPr>
              <a:xfrm>
                <a:off x="8094112" y="1741690"/>
                <a:ext cx="2032764" cy="276999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1200" b="1" dirty="0"/>
                  <a:t>Low: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F67F25F-3058-7243-496F-97D679E59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94112" y="2018689"/>
                <a:ext cx="2032764" cy="0"/>
              </a:xfrm>
              <a:prstGeom prst="line">
                <a:avLst/>
              </a:prstGeom>
              <a:ln w="19050">
                <a:solidFill>
                  <a:srgbClr val="240F6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EEFFDD-C3FC-A47B-01BE-1781C7200004}"/>
              </a:ext>
            </a:extLst>
          </p:cNvPr>
          <p:cNvSpPr txBox="1"/>
          <p:nvPr/>
        </p:nvSpPr>
        <p:spPr>
          <a:xfrm>
            <a:off x="11162477" y="2156427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$315M</a:t>
            </a:r>
            <a:endParaRPr lang="en-IN" sz="800" i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8E10432-D16A-3224-2B02-DAFF1CB6848D}"/>
              </a:ext>
            </a:extLst>
          </p:cNvPr>
          <p:cNvSpPr txBox="1"/>
          <p:nvPr/>
        </p:nvSpPr>
        <p:spPr>
          <a:xfrm>
            <a:off x="10506076" y="3702419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$5M</a:t>
            </a:r>
            <a:endParaRPr lang="en-IN" sz="800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350F3D2-4533-18DC-3BEC-60CB13540A69}"/>
              </a:ext>
            </a:extLst>
          </p:cNvPr>
          <p:cNvSpPr txBox="1"/>
          <p:nvPr/>
        </p:nvSpPr>
        <p:spPr>
          <a:xfrm>
            <a:off x="11162477" y="3702419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$10M</a:t>
            </a:r>
            <a:endParaRPr lang="en-IN" sz="800" i="1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961903-4248-EE7A-8069-24152D891491}"/>
              </a:ext>
            </a:extLst>
          </p:cNvPr>
          <p:cNvSpPr txBox="1"/>
          <p:nvPr/>
        </p:nvSpPr>
        <p:spPr>
          <a:xfrm>
            <a:off x="10506076" y="4854182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$1.1M</a:t>
            </a:r>
            <a:endParaRPr lang="en-IN" sz="800" i="1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2CE14C-1F4F-F8B7-7C11-0C78616C612C}"/>
              </a:ext>
            </a:extLst>
          </p:cNvPr>
          <p:cNvSpPr txBox="1"/>
          <p:nvPr/>
        </p:nvSpPr>
        <p:spPr>
          <a:xfrm>
            <a:off x="11162477" y="4854182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 $1.1M</a:t>
            </a:r>
            <a:endParaRPr lang="en-IN" sz="800" i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69903A-3BE6-831C-DE2F-A71FAEC23E60}"/>
              </a:ext>
            </a:extLst>
          </p:cNvPr>
          <p:cNvSpPr txBox="1"/>
          <p:nvPr/>
        </p:nvSpPr>
        <p:spPr>
          <a:xfrm>
            <a:off x="10506076" y="5863176"/>
            <a:ext cx="610767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$111M</a:t>
            </a:r>
            <a:endParaRPr lang="en-IN" sz="800" i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28B5886-543A-1F54-FAC7-E62AE9425915}"/>
              </a:ext>
            </a:extLst>
          </p:cNvPr>
          <p:cNvSpPr txBox="1"/>
          <p:nvPr/>
        </p:nvSpPr>
        <p:spPr>
          <a:xfrm>
            <a:off x="11162477" y="5863176"/>
            <a:ext cx="680335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spcAft>
                <a:spcPts val="900"/>
              </a:spcAft>
            </a:pPr>
            <a:r>
              <a:rPr lang="en-US" sz="1200" b="1" dirty="0">
                <a:solidFill>
                  <a:schemeClr val="accent1"/>
                </a:solidFill>
              </a:rPr>
              <a:t>-  $326M</a:t>
            </a:r>
            <a:endParaRPr lang="en-IN" sz="800" i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FC2608-015B-A127-095D-0FE94CB37D3F}"/>
              </a:ext>
            </a:extLst>
          </p:cNvPr>
          <p:cNvSpPr txBox="1"/>
          <p:nvPr/>
        </p:nvSpPr>
        <p:spPr>
          <a:xfrm>
            <a:off x="7848600" y="5864022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 dirty="0"/>
              <a:t>Total impact per cohort:</a:t>
            </a:r>
            <a:endParaRPr lang="en-IN" sz="1200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1D024E7-AA52-7A26-1DE7-EAAE1A98D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9" y="1188974"/>
            <a:ext cx="1076325" cy="7175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B5309E-9F60-A251-A5E4-C7BE72CBA8C6}"/>
              </a:ext>
            </a:extLst>
          </p:cNvPr>
          <p:cNvSpPr txBox="1"/>
          <p:nvPr/>
        </p:nvSpPr>
        <p:spPr>
          <a:xfrm>
            <a:off x="-32687" y="6075827"/>
            <a:ext cx="83515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AutoNum type="arabicPeriod"/>
            </a:pPr>
            <a:r>
              <a:rPr lang="en-US" sz="900" dirty="0">
                <a:hlinkClick r:id="rId11"/>
              </a:rPr>
              <a:t>AAMC MCAT data </a:t>
            </a:r>
            <a:endParaRPr lang="en-US" sz="900" dirty="0"/>
          </a:p>
          <a:p>
            <a:pPr marL="114300" indent="-114300">
              <a:buFontTx/>
              <a:buAutoNum type="arabicPeriod"/>
            </a:pPr>
            <a:r>
              <a:rPr lang="en-US" sz="900" dirty="0"/>
              <a:t>Assumes 8-25% of students get into a highly ranked school.</a:t>
            </a:r>
          </a:p>
          <a:p>
            <a:pPr marL="114300" indent="-114300">
              <a:buFontTx/>
              <a:buAutoNum type="arabicPeriod"/>
            </a:pPr>
            <a:r>
              <a:rPr lang="en-US" sz="900" dirty="0"/>
              <a:t>Assumes half still attend some graduate school (average lifetime income of $3.2M) and half enter the workforce after their four-year degree (average lifetime income of $2.8M). Those who graduate medical school and become primary care physicians (no specialty) have an estimated lifetime income of $6.5M</a:t>
            </a:r>
            <a:endParaRPr lang="en-IN" sz="900" i="1" dirty="0"/>
          </a:p>
        </p:txBody>
      </p:sp>
    </p:spTree>
    <p:extLst>
      <p:ext uri="{BB962C8B-B14F-4D97-AF65-F5344CB8AC3E}">
        <p14:creationId xmlns:p14="http://schemas.microsoft.com/office/powerpoint/2010/main" val="3654514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13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20&quot;&gt;&lt;elem m_fUsage=&quot;1.03495988038375252849E+00&quot;&gt;&lt;m_msothmcolidx val=&quot;0&quot;/&gt;&lt;m_rgb r=&quot;AB&quot; g=&quot;D4&quot; b=&quot;FF&quot;/&gt;&lt;/elem&gt;&lt;elem m_fUsage=&quot;1.00000000000000000000E+00&quot;&gt;&lt;m_msothmcolidx val=&quot;0&quot;/&gt;&lt;m_rgb r=&quot;C7&quot; g=&quot;DE&quot; b=&quot;FF&quot;/&gt;&lt;/elem&gt;&lt;elem m_fUsage=&quot;9.00000000000000022204E-01&quot;&gt;&lt;m_msothmcolidx val=&quot;0&quot;/&gt;&lt;m_rgb r=&quot;58&quot; g=&quot;9B&quot; b=&quot;FF&quot;/&gt;&lt;/elem&gt;&lt;elem m_fUsage=&quot;8.99017025741984165954E-01&quot;&gt;&lt;m_msothmcolidx val=&quot;0&quot;/&gt;&lt;m_rgb r=&quot;7E&quot; g=&quot;B2&quot; b=&quot;E6&quot;/&gt;&lt;/elem&gt;&lt;elem m_fUsage=&quot;8.10000000000000053291E-01&quot;&gt;&lt;m_msothmcolidx val=&quot;0&quot;/&gt;&lt;m_rgb r=&quot;FB&quot; g=&quot;E9&quot; b=&quot;A7&quot;/&gt;&lt;/elem&gt;&lt;elem m_fUsage=&quot;7.29000000000000092371E-01&quot;&gt;&lt;m_msothmcolidx val=&quot;0&quot;/&gt;&lt;m_rgb r=&quot;9E&quot; g=&quot;15&quot; b=&quot;39&quot;/&gt;&lt;/elem&gt;&lt;elem m_fUsage=&quot;6.56100000000000127542E-01&quot;&gt;&lt;m_msothmcolidx val=&quot;0&quot;/&gt;&lt;m_rgb r=&quot;08&quot; g=&quot;2E&quot; b=&quot;CF&quot;/&gt;&lt;/elem&gt;&lt;elem m_fUsage=&quot;6.02865022932900118668E-01&quot;&gt;&lt;m_msothmcolidx val=&quot;0&quot;/&gt;&lt;m_rgb r=&quot;9E&quot; g=&quot;2B&quot; b=&quot;C6&quot;/&gt;&lt;/elem&gt;&lt;elem m_fUsage=&quot;5.90490000000000181402E-01&quot;&gt;&lt;m_msothmcolidx val=&quot;0&quot;/&gt;&lt;m_rgb r=&quot;C8&quot; g=&quot;E1&quot; b=&quot;C8&quot;/&gt;&lt;/elem&gt;&lt;elem m_fUsage=&quot;5.00612140111345804705E-01&quot;&gt;&lt;m_msothmcolidx val=&quot;0&quot;/&gt;&lt;m_rgb r=&quot;00&quot; g=&quot;20&quot; b=&quot;60&quot;/&gt;&lt;/elem&gt;&lt;elem m_fUsage=&quot;4.78296900000000135833E-01&quot;&gt;&lt;m_msothmcolidx val=&quot;0&quot;/&gt;&lt;m_rgb r=&quot;8B&quot; g=&quot;A6&quot; b=&quot;16&quot;/&gt;&lt;/elem&gt;&lt;elem m_fUsage=&quot;4.30467210000000155556E-01&quot;&gt;&lt;m_msothmcolidx val=&quot;0&quot;/&gt;&lt;m_rgb r=&quot;00&quot; g=&quot;49&quot; b=&quot;1E&quot;/&gt;&lt;/elem&gt;&lt;elem m_fUsage=&quot;3.87420489000000145552E-01&quot;&gt;&lt;m_msothmcolidx val=&quot;0&quot;/&gt;&lt;m_rgb r=&quot;C1&quot; g=&quot;8A&quot; b=&quot;24&quot;/&gt;&lt;/elem&gt;&lt;elem m_fUsage=&quot;3.80701153738459585618E-01&quot;&gt;&lt;m_msothmcolidx val=&quot;0&quot;/&gt;&lt;m_rgb r=&quot;A9&quot; g=&quot;CC&quot; b=&quot;EE&quot;/&gt;&lt;/elem&gt;&lt;elem m_fUsage=&quot;1.90952518496770390355E-01&quot;&gt;&lt;m_msothmcolidx val=&quot;0&quot;/&gt;&lt;m_rgb r=&quot;17&quot; g=&quot;92&quot; b=&quot;0A&quot;/&gt;&lt;/elem&gt;&lt;elem m_fUsage=&quot;1.21576654590569363523E-01&quot;&gt;&lt;m_msothmcolidx val=&quot;0&quot;/&gt;&lt;m_rgb r=&quot;F0&quot; g=&quot;F0&quot; b=&quot;F0&quot;/&gt;&lt;/elem&gt;&lt;elem m_fUsage=&quot;1.12020844792617910168E-01&quot;&gt;&lt;m_msothmcolidx val=&quot;0&quot;/&gt;&lt;m_rgb r=&quot;FF&quot; g=&quot;C8&quot; b=&quot;2E&quot;/&gt;&lt;/elem&gt;&lt;elem m_fUsage=&quot;3.43368382029251573151E-02&quot;&gt;&lt;m_msothmcolidx val=&quot;14&quot;/&gt;&lt;/elem&gt;&lt;elem m_fUsage=&quot;3.09031543826326429714E-02&quot;&gt;&lt;m_msothmcolidx val=&quot;0&quot;/&gt;&lt;m_rgb r=&quot;14&quot; g=&quot;3F&quot; b=&quot;6A&quot;/&gt;&lt;/elem&gt;&lt;elem m_fUsage=&quot;1.33027946472911474951E-02&quot;&gt;&lt;m_msothmcolidx val=&quot;0&quot;/&gt;&lt;m_rgb r=&quot;FB&quot; g=&quot;00&quot; b=&quot;0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aK1BmJc0CvLENH_DBo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nTALBA4k6uwPRO0jOjR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aK1BmJc0CvLENH_DBoO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nTALBA4k6uwPRO0jOjR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aK1BmJc0CvLENH_DBo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nTALBA4k6uwPRO0jOjR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4aK1BmJc0CvLENH_DBo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nTALBA4k6uwPRO0jOjRw"/>
</p:tagLst>
</file>

<file path=ppt/theme/theme1.xml><?xml version="1.0" encoding="utf-8"?>
<a:theme xmlns:a="http://schemas.openxmlformats.org/drawingml/2006/main" name="Office Theme">
  <a:themeElements>
    <a:clrScheme name="Custom 38">
      <a:dk1>
        <a:srgbClr val="222121"/>
      </a:dk1>
      <a:lt1>
        <a:srgbClr val="FFFFFF"/>
      </a:lt1>
      <a:dk2>
        <a:srgbClr val="240F6E"/>
      </a:dk2>
      <a:lt2>
        <a:srgbClr val="EFEFEF"/>
      </a:lt2>
      <a:accent1>
        <a:srgbClr val="005DE8"/>
      </a:accent1>
      <a:accent2>
        <a:srgbClr val="2B8623"/>
      </a:accent2>
      <a:accent3>
        <a:srgbClr val="C1D82F"/>
      </a:accent3>
      <a:accent4>
        <a:srgbClr val="FFC82E"/>
      </a:accent4>
      <a:accent5>
        <a:srgbClr val="D6083B"/>
      </a:accent5>
      <a:accent6>
        <a:srgbClr val="DE1B90"/>
      </a:accent6>
      <a:hlink>
        <a:srgbClr val="005DE8"/>
      </a:hlink>
      <a:folHlink>
        <a:srgbClr val="DE1B90"/>
      </a:folHlink>
    </a:clrScheme>
    <a:fontScheme name="Custom 6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imal theme">
  <a:themeElements>
    <a:clrScheme name="New KAPLAN Colors">
      <a:dk1>
        <a:srgbClr val="240F6E"/>
      </a:dk1>
      <a:lt1>
        <a:srgbClr val="005DE8"/>
      </a:lt1>
      <a:dk2>
        <a:srgbClr val="240F6E"/>
      </a:dk2>
      <a:lt2>
        <a:srgbClr val="FBFAFB"/>
      </a:lt2>
      <a:accent1>
        <a:srgbClr val="C0DF16"/>
      </a:accent1>
      <a:accent2>
        <a:srgbClr val="D6083B"/>
      </a:accent2>
      <a:accent3>
        <a:srgbClr val="287D20"/>
      </a:accent3>
      <a:accent4>
        <a:srgbClr val="DE1B90"/>
      </a:accent4>
      <a:accent5>
        <a:srgbClr val="FFC82E"/>
      </a:accent5>
      <a:accent6>
        <a:srgbClr val="005DE8"/>
      </a:accent6>
      <a:hlink>
        <a:srgbClr val="007DB3"/>
      </a:hlink>
      <a:folHlink>
        <a:srgbClr val="AB0C7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000" dirty="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nimal theme" id="{E9EAA2CB-E815-4279-B4CE-5F51AAE089FA}" vid="{16D340D9-328B-439B-971A-B15F57BDED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53497</TotalTime>
  <Words>1386</Words>
  <Application>Microsoft Office PowerPoint</Application>
  <PresentationFormat>Widescreen</PresentationFormat>
  <Paragraphs>334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Merriweather</vt:lpstr>
      <vt:lpstr>Open Sans</vt:lpstr>
      <vt:lpstr>Open Sans Light</vt:lpstr>
      <vt:lpstr>Wingdings</vt:lpstr>
      <vt:lpstr>Office Theme</vt:lpstr>
      <vt:lpstr>Minimal theme</vt:lpstr>
      <vt:lpstr>think-cell Slide</vt:lpstr>
      <vt:lpstr>All Access economic value</vt:lpstr>
      <vt:lpstr>Objective – Develop high-level ranges of All Access’ economic impact using “what-if” scenarios</vt:lpstr>
      <vt:lpstr>All Access has positive economic impacts in both the short term, and the long term</vt:lpstr>
      <vt:lpstr>GMAT – For every 1,000, students, we estimate the economic impact of All Access could potentially be between $147M and $293M</vt:lpstr>
      <vt:lpstr>MCAT – For every 1,000, students, we estimate the economic impact of All Access could potentially be between $111M and $326M</vt:lpstr>
      <vt:lpstr>LSAT – For every 1,000, students, we estimate the economic impact of All Access could potentially be between $108M and $161M</vt:lpstr>
      <vt:lpstr>Appendix</vt:lpstr>
      <vt:lpstr>Appendix: GMAT – For every 1,000, students, we estimate the economic impact of All Access could potentially be between $147M and $293M</vt:lpstr>
      <vt:lpstr>Appendix: MCAT – For every 1,000, students, we estimate the economic impact of All Access could potentially be between $111M and $326M</vt:lpstr>
      <vt:lpstr>Appendix: LSAT – For every 1,000, students, we estimate the economic impact of All Access could potentially be between $108M and $161M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Akhil Menon</dc:creator>
  <cp:lastModifiedBy>Jared Halvorson</cp:lastModifiedBy>
  <cp:revision>677</cp:revision>
  <dcterms:created xsi:type="dcterms:W3CDTF">2022-09-01T04:17:45Z</dcterms:created>
  <dcterms:modified xsi:type="dcterms:W3CDTF">2023-10-04T22:00:05Z</dcterms:modified>
</cp:coreProperties>
</file>