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415" r:id="rId2"/>
    <p:sldId id="413" r:id="rId3"/>
    <p:sldId id="282" r:id="rId4"/>
    <p:sldId id="414" r:id="rId5"/>
    <p:sldId id="416" r:id="rId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3AB37A-3E04-4ACD-9868-D4361919BBE4}" v="6" dt="2021-07-09T21:14:50.8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487180627845248E-2"/>
          <c:y val="0.12689034445915498"/>
          <c:w val="0.9329403146640568"/>
          <c:h val="0.7177987596683157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shade val="65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'Ad Valorem Tax Base (2)'!$A$38:$A$53</c:f>
              <c:strCache>
                <c:ptCount val="16"/>
                <c:pt idx="0">
                  <c:v>2005-06</c:v>
                </c:pt>
                <c:pt idx="1">
                  <c:v>2006-07</c:v>
                </c:pt>
                <c:pt idx="2">
                  <c:v>2007-08</c:v>
                </c:pt>
                <c:pt idx="3">
                  <c:v>2008-09</c:v>
                </c:pt>
                <c:pt idx="4">
                  <c:v>2009-10</c:v>
                </c:pt>
                <c:pt idx="5">
                  <c:v>2010-11</c:v>
                </c:pt>
                <c:pt idx="6">
                  <c:v>2011-12</c:v>
                </c:pt>
                <c:pt idx="7">
                  <c:v>2012-13</c:v>
                </c:pt>
                <c:pt idx="8">
                  <c:v>2013-14</c:v>
                </c:pt>
                <c:pt idx="9">
                  <c:v>2014-15</c:v>
                </c:pt>
                <c:pt idx="10">
                  <c:v>2015-16</c:v>
                </c:pt>
                <c:pt idx="11">
                  <c:v>2016-17</c:v>
                </c:pt>
                <c:pt idx="12">
                  <c:v>2017-18</c:v>
                </c:pt>
                <c:pt idx="13">
                  <c:v>2018-19</c:v>
                </c:pt>
                <c:pt idx="14">
                  <c:v>2019-20</c:v>
                </c:pt>
                <c:pt idx="15">
                  <c:v>2020-21</c:v>
                </c:pt>
              </c:strCache>
            </c:strRef>
          </c:cat>
          <c:val>
            <c:numRef>
              <c:f>'Ad Valorem Tax Base (2)'!$B$38:$B$53</c:f>
            </c:numRef>
          </c:val>
          <c:extLst>
            <c:ext xmlns:c16="http://schemas.microsoft.com/office/drawing/2014/chart" uri="{C3380CC4-5D6E-409C-BE32-E72D297353CC}">
              <c16:uniqueId val="{00000000-4426-4818-AC8A-151888FBD847}"/>
            </c:ext>
          </c:extLst>
        </c:ser>
        <c:ser>
          <c:idx val="1"/>
          <c:order val="1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'Ad Valorem Tax Base (2)'!$A$38:$A$53</c:f>
              <c:strCache>
                <c:ptCount val="16"/>
                <c:pt idx="0">
                  <c:v>2005-06</c:v>
                </c:pt>
                <c:pt idx="1">
                  <c:v>2006-07</c:v>
                </c:pt>
                <c:pt idx="2">
                  <c:v>2007-08</c:v>
                </c:pt>
                <c:pt idx="3">
                  <c:v>2008-09</c:v>
                </c:pt>
                <c:pt idx="4">
                  <c:v>2009-10</c:v>
                </c:pt>
                <c:pt idx="5">
                  <c:v>2010-11</c:v>
                </c:pt>
                <c:pt idx="6">
                  <c:v>2011-12</c:v>
                </c:pt>
                <c:pt idx="7">
                  <c:v>2012-13</c:v>
                </c:pt>
                <c:pt idx="8">
                  <c:v>2013-14</c:v>
                </c:pt>
                <c:pt idx="9">
                  <c:v>2014-15</c:v>
                </c:pt>
                <c:pt idx="10">
                  <c:v>2015-16</c:v>
                </c:pt>
                <c:pt idx="11">
                  <c:v>2016-17</c:v>
                </c:pt>
                <c:pt idx="12">
                  <c:v>2017-18</c:v>
                </c:pt>
                <c:pt idx="13">
                  <c:v>2018-19</c:v>
                </c:pt>
                <c:pt idx="14">
                  <c:v>2019-20</c:v>
                </c:pt>
                <c:pt idx="15">
                  <c:v>2020-21</c:v>
                </c:pt>
              </c:strCache>
            </c:strRef>
          </c:cat>
          <c:val>
            <c:numRef>
              <c:f>'Ad Valorem Tax Base (2)'!$C$38:$C$53</c:f>
            </c:numRef>
          </c:val>
          <c:extLst>
            <c:ext xmlns:c16="http://schemas.microsoft.com/office/drawing/2014/chart" uri="{C3380CC4-5D6E-409C-BE32-E72D297353CC}">
              <c16:uniqueId val="{00000001-4426-4818-AC8A-151888FBD847}"/>
            </c:ext>
          </c:extLst>
        </c:ser>
        <c:ser>
          <c:idx val="2"/>
          <c:order val="2"/>
          <c:spPr>
            <a:solidFill>
              <a:schemeClr val="accent1">
                <a:tint val="65000"/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426-4818-AC8A-151888FBD847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426-4818-AC8A-151888FBD847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426-4818-AC8A-151888FBD847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4426-4818-AC8A-151888FBD84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'Ad Valorem Tax Base (2)'!$A$38:$A$53</c:f>
              <c:strCache>
                <c:ptCount val="16"/>
                <c:pt idx="0">
                  <c:v>2005-06</c:v>
                </c:pt>
                <c:pt idx="1">
                  <c:v>2006-07</c:v>
                </c:pt>
                <c:pt idx="2">
                  <c:v>2007-08</c:v>
                </c:pt>
                <c:pt idx="3">
                  <c:v>2008-09</c:v>
                </c:pt>
                <c:pt idx="4">
                  <c:v>2009-10</c:v>
                </c:pt>
                <c:pt idx="5">
                  <c:v>2010-11</c:v>
                </c:pt>
                <c:pt idx="6">
                  <c:v>2011-12</c:v>
                </c:pt>
                <c:pt idx="7">
                  <c:v>2012-13</c:v>
                </c:pt>
                <c:pt idx="8">
                  <c:v>2013-14</c:v>
                </c:pt>
                <c:pt idx="9">
                  <c:v>2014-15</c:v>
                </c:pt>
                <c:pt idx="10">
                  <c:v>2015-16</c:v>
                </c:pt>
                <c:pt idx="11">
                  <c:v>2016-17</c:v>
                </c:pt>
                <c:pt idx="12">
                  <c:v>2017-18</c:v>
                </c:pt>
                <c:pt idx="13">
                  <c:v>2018-19</c:v>
                </c:pt>
                <c:pt idx="14">
                  <c:v>2019-20</c:v>
                </c:pt>
                <c:pt idx="15">
                  <c:v>2020-21</c:v>
                </c:pt>
              </c:strCache>
            </c:strRef>
          </c:cat>
          <c:val>
            <c:numRef>
              <c:f>'Ad Valorem Tax Base (2)'!$D$38:$D$53</c:f>
              <c:numCache>
                <c:formatCode>General</c:formatCode>
                <c:ptCount val="16"/>
                <c:pt idx="0">
                  <c:v>2.4470000000000001</c:v>
                </c:pt>
                <c:pt idx="1">
                  <c:v>2.3736000000000002</c:v>
                </c:pt>
                <c:pt idx="2">
                  <c:v>2.3736000000000002</c:v>
                </c:pt>
                <c:pt idx="3">
                  <c:v>2.4476</c:v>
                </c:pt>
                <c:pt idx="4">
                  <c:v>2.4470000000000001</c:v>
                </c:pt>
                <c:pt idx="5">
                  <c:v>2.4470000000000001</c:v>
                </c:pt>
                <c:pt idx="6">
                  <c:v>2.4470000000000001</c:v>
                </c:pt>
                <c:pt idx="7">
                  <c:v>2.4470000000000001</c:v>
                </c:pt>
                <c:pt idx="8">
                  <c:v>2.4470000000000001</c:v>
                </c:pt>
                <c:pt idx="9">
                  <c:v>2.4470000000000001</c:v>
                </c:pt>
                <c:pt idx="10">
                  <c:v>2.4470000000000001</c:v>
                </c:pt>
                <c:pt idx="11">
                  <c:v>2.3292000000000002</c:v>
                </c:pt>
                <c:pt idx="12">
                  <c:v>2.3292000000000002</c:v>
                </c:pt>
                <c:pt idx="13">
                  <c:v>2.2387000000000001</c:v>
                </c:pt>
                <c:pt idx="14" formatCode="0.000">
                  <c:v>2.2000000000000002</c:v>
                </c:pt>
                <c:pt idx="15" formatCode="0.000">
                  <c:v>2.2349999999999999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426-4818-AC8A-151888FBD84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94537344"/>
        <c:axId val="194556288"/>
      </c:barChart>
      <c:catAx>
        <c:axId val="1945373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2820000" spcFirstLastPara="1" vertOverflow="ellipsis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556288"/>
        <c:crosses val="autoZero"/>
        <c:auto val="1"/>
        <c:lblAlgn val="ctr"/>
        <c:lblOffset val="100"/>
        <c:noMultiLvlLbl val="0"/>
      </c:catAx>
      <c:valAx>
        <c:axId val="194556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537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738374882485377E-2"/>
          <c:y val="3.1584653362797074E-2"/>
          <c:w val="0.93892827391559441"/>
          <c:h val="0.827076432326992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BB8-4D2C-9B6D-30277A82DF8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BB8-4D2C-9B6D-30277A82DF8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BB8-4D2C-9B6D-30277A82DF8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BB8-4D2C-9B6D-30277A82DF80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BB8-4D2C-9B6D-30277A82DF8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B8-4D2C-9B6D-30277A82DF80}"/>
              </c:ext>
            </c:extLst>
          </c:dPt>
          <c:dLbls>
            <c:dLbl>
              <c:idx val="4"/>
              <c:layout>
                <c:manualLayout>
                  <c:x val="7.7919450745879337E-3"/>
                  <c:y val="-1.3809994412570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BB8-4D2C-9B6D-30277A82DF80}"/>
                </c:ext>
              </c:extLst>
            </c:dLbl>
            <c:dLbl>
              <c:idx val="5"/>
              <c:layout>
                <c:manualLayout>
                  <c:x val="-2.2262700213108383E-3"/>
                  <c:y val="-2.0714991618855795E-2"/>
                </c:manualLayout>
              </c:layout>
              <c:tx>
                <c:rich>
                  <a:bodyPr/>
                  <a:lstStyle/>
                  <a:p>
                    <a:fld id="{7979DC1C-68A5-40DA-98D4-0BBDC779ACD2}" type="VALUE">
                      <a:rPr lang="en-US" b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BB8-4D2C-9B6D-30277A82DF80}"/>
                </c:ext>
              </c:extLst>
            </c:dLbl>
            <c:dLbl>
              <c:idx val="6"/>
              <c:layout>
                <c:manualLayout>
                  <c:x val="3.3394050319662575E-3"/>
                  <c:y val="-1.3809994412570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BB8-4D2C-9B6D-30277A82DF80}"/>
                </c:ext>
              </c:extLst>
            </c:dLbl>
            <c:dLbl>
              <c:idx val="7"/>
              <c:layout>
                <c:manualLayout>
                  <c:x val="1.1131350106554191E-2"/>
                  <c:y val="-1.1508328677142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BB8-4D2C-9B6D-30277A82DF80}"/>
                </c:ext>
              </c:extLst>
            </c:dLbl>
            <c:dLbl>
              <c:idx val="8"/>
              <c:layout>
                <c:manualLayout>
                  <c:x val="6.678810063932515E-3"/>
                  <c:y val="-1.611166014799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BB8-4D2C-9B6D-30277A82DF80}"/>
                </c:ext>
              </c:extLst>
            </c:dLbl>
            <c:dLbl>
              <c:idx val="9"/>
              <c:layout>
                <c:manualLayout>
                  <c:x val="5.5656750532770954E-3"/>
                  <c:y val="-2.30166573542841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BB8-4D2C-9B6D-30277A82DF80}"/>
                </c:ext>
              </c:extLst>
            </c:dLbl>
            <c:dLbl>
              <c:idx val="10"/>
              <c:layout>
                <c:manualLayout>
                  <c:x val="2.2262700213106753E-3"/>
                  <c:y val="-1.3809994412570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BB8-4D2C-9B6D-30277A82DF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Aventura</c:v>
                </c:pt>
                <c:pt idx="1">
                  <c:v>Doral</c:v>
                </c:pt>
                <c:pt idx="2">
                  <c:v>Bal Harbor</c:v>
                </c:pt>
                <c:pt idx="3">
                  <c:v>Sunny Isles</c:v>
                </c:pt>
                <c:pt idx="4">
                  <c:v>Miami Lakes</c:v>
                </c:pt>
                <c:pt idx="5">
                  <c:v>Pinecrest</c:v>
                </c:pt>
                <c:pt idx="6">
                  <c:v>Palmetto Bay</c:v>
                </c:pt>
                <c:pt idx="7">
                  <c:v>Cutler Bay</c:v>
                </c:pt>
                <c:pt idx="8">
                  <c:v>Key Biscayne</c:v>
                </c:pt>
                <c:pt idx="9">
                  <c:v>Bay Harbor Islands</c:v>
                </c:pt>
                <c:pt idx="10">
                  <c:v>South Miami</c:v>
                </c:pt>
                <c:pt idx="11">
                  <c:v>Coral Gables</c:v>
                </c:pt>
                <c:pt idx="12">
                  <c:v>Homestead</c:v>
                </c:pt>
                <c:pt idx="13">
                  <c:v>Miami     </c:v>
                </c:pt>
                <c:pt idx="14">
                  <c:v>Opa-Locka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1.7261</c:v>
                </c:pt>
                <c:pt idx="1">
                  <c:v>1.9</c:v>
                </c:pt>
                <c:pt idx="2">
                  <c:v>1.9654</c:v>
                </c:pt>
                <c:pt idx="3">
                  <c:v>2.2000000000000002</c:v>
                </c:pt>
                <c:pt idx="4">
                  <c:v>2.3127</c:v>
                </c:pt>
                <c:pt idx="5">
                  <c:v>2.35</c:v>
                </c:pt>
                <c:pt idx="6">
                  <c:v>2.4</c:v>
                </c:pt>
                <c:pt idx="7">
                  <c:v>2.6198000000000001</c:v>
                </c:pt>
                <c:pt idx="8">
                  <c:v>3.2021999999999999</c:v>
                </c:pt>
                <c:pt idx="9">
                  <c:v>3.6244999999999998</c:v>
                </c:pt>
                <c:pt idx="10">
                  <c:v>4.3</c:v>
                </c:pt>
                <c:pt idx="11">
                  <c:v>5.5590000000000002</c:v>
                </c:pt>
                <c:pt idx="12">
                  <c:v>6.2054999999999998</c:v>
                </c:pt>
                <c:pt idx="13">
                  <c:v>7.6665000000000001</c:v>
                </c:pt>
                <c:pt idx="14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BB8-4D2C-9B6D-30277A82DF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3995384"/>
        <c:axId val="453996040"/>
      </c:barChart>
      <c:catAx>
        <c:axId val="453995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3996040"/>
        <c:crosses val="autoZero"/>
        <c:auto val="1"/>
        <c:lblAlgn val="ctr"/>
        <c:lblOffset val="100"/>
        <c:noMultiLvlLbl val="0"/>
      </c:catAx>
      <c:valAx>
        <c:axId val="453996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3995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0.40132</cdr:x>
      <cdr:y>0.75802</cdr:y>
    </cdr:from>
    <cdr:to>
      <cdr:x>0.43956</cdr:x>
      <cdr:y>0.81112</cdr:y>
    </cdr:to>
    <cdr:sp macro="" textlink="">
      <cdr:nvSpPr>
        <cdr:cNvPr id="3" name="Arrow: Down 2">
          <a:extLst xmlns:a="http://schemas.openxmlformats.org/drawingml/2006/main">
            <a:ext uri="{FF2B5EF4-FFF2-40B4-BE49-F238E27FC236}">
              <a16:creationId xmlns:a16="http://schemas.microsoft.com/office/drawing/2014/main" id="{A16555C6-E07C-45C6-9751-3AD16971F750}"/>
            </a:ext>
          </a:extLst>
        </cdr:cNvPr>
        <cdr:cNvSpPr/>
      </cdr:nvSpPr>
      <cdr:spPr>
        <a:xfrm xmlns:a="http://schemas.openxmlformats.org/drawingml/2006/main" rot="13568032">
          <a:off x="4502303" y="3070883"/>
          <a:ext cx="222067" cy="419512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FFF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62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00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4995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276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559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71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784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28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9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67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11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90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751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69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69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31030-4A7D-45E1-9483-BCECC284D941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0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290A4-CE77-494C-B202-31AB3D2E7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5956" y="2651125"/>
            <a:ext cx="5577843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br>
              <a:rPr lang="en-US" sz="4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FISCAL YEAR 2022</a:t>
            </a:r>
            <a:br>
              <a:rPr lang="en-US" sz="4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MAXIMUM MILLAGE RATE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260FA3-54ED-452F-9D86-B4DF59B62A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435" y="1261330"/>
            <a:ext cx="4857522" cy="433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912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D0A01-4D49-43CB-B980-333721900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805605" cy="102669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u="sng" dirty="0"/>
              <a:t>Palmetto Bay’s Millage Rate History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BB04B8-8AC7-4E4A-9A31-AE6308650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fld id="{6D22F896-40B5-4ADD-8801-0D06FADFA095}" type="slidenum">
              <a:rPr lang="en-US"/>
              <a:pPr/>
              <a:t>2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18AEE2B-D7DB-45A7-B73C-12B20D1AD3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9119536"/>
              </p:ext>
            </p:extLst>
          </p:nvPr>
        </p:nvGraphicFramePr>
        <p:xfrm>
          <a:off x="320040" y="1973179"/>
          <a:ext cx="11496821" cy="445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9009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9D06A-BC68-451C-BD5D-A12DD809D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783" y="451513"/>
            <a:ext cx="10065443" cy="751048"/>
          </a:xfrm>
        </p:spPr>
        <p:txBody>
          <a:bodyPr/>
          <a:lstStyle/>
          <a:p>
            <a:pPr algn="ctr"/>
            <a:r>
              <a:rPr lang="en-US" dirty="0"/>
              <a:t>Millage Rate Comparison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94B591-5893-450F-B193-EB117130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C894E9-1440-4D51-BA81-0BCAE0B3192C}"/>
              </a:ext>
            </a:extLst>
          </p:cNvPr>
          <p:cNvSpPr txBox="1"/>
          <p:nvPr/>
        </p:nvSpPr>
        <p:spPr>
          <a:xfrm>
            <a:off x="144379" y="5377279"/>
            <a:ext cx="113193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Century Gothic" panose="020B0502020202020204" pitchFamily="34" charset="0"/>
              </a:rPr>
              <a:t>Palmetto Bay would be the 7</a:t>
            </a:r>
            <a:r>
              <a:rPr lang="en-US" sz="1600" b="1" baseline="30000" dirty="0">
                <a:latin typeface="Century Gothic" panose="020B0502020202020204" pitchFamily="34" charset="0"/>
              </a:rPr>
              <a:t>th</a:t>
            </a:r>
            <a:r>
              <a:rPr lang="en-US" sz="1600" b="1" dirty="0">
                <a:latin typeface="Century Gothic" panose="020B0502020202020204" pitchFamily="34" charset="0"/>
              </a:rPr>
              <a:t> lowest millage rate among 35 municipalities in the county.  The cities with a lower rate have a lesser percentage of homesteaded properties and higher average taxable values. Homesteaded properties are capped at a maximum increase 0f 3% annually.</a:t>
            </a:r>
          </a:p>
          <a:p>
            <a:endParaRPr lang="en-US" sz="16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F93FBF-5FC2-4C09-ABA9-CF20C1AACD5E}"/>
              </a:ext>
            </a:extLst>
          </p:cNvPr>
          <p:cNvSpPr txBox="1"/>
          <p:nvPr/>
        </p:nvSpPr>
        <p:spPr>
          <a:xfrm>
            <a:off x="519713" y="6248400"/>
            <a:ext cx="7254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Source:  Miami Dade County Property Appraiser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008EC49-ABDB-47FD-BF22-D3A9322009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4922045"/>
              </p:ext>
            </p:extLst>
          </p:nvPr>
        </p:nvGraphicFramePr>
        <p:xfrm>
          <a:off x="664309" y="1094154"/>
          <a:ext cx="10972634" cy="4181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2987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3CE4E-D0BB-4CCA-B532-AEB8B7BD4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2012"/>
            <a:ext cx="10515600" cy="84739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MILLAGE RATE OPTIONS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F06025-8A33-4F49-9358-F1479CD77A0C}"/>
              </a:ext>
            </a:extLst>
          </p:cNvPr>
          <p:cNvSpPr txBox="1"/>
          <p:nvPr/>
        </p:nvSpPr>
        <p:spPr>
          <a:xfrm>
            <a:off x="249382" y="2757245"/>
            <a:ext cx="118357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j-lt"/>
              </a:rPr>
              <a:t>MILLAGE RATE AT </a:t>
            </a:r>
            <a:r>
              <a:rPr lang="en-US" sz="3600" dirty="0">
                <a:highlight>
                  <a:srgbClr val="FFFF00"/>
                </a:highlight>
                <a:latin typeface="+mj-lt"/>
              </a:rPr>
              <a:t>2.400</a:t>
            </a:r>
            <a:r>
              <a:rPr lang="en-US" sz="3600" dirty="0">
                <a:latin typeface="+mj-lt"/>
              </a:rPr>
              <a:t> - Additional Revenue: </a:t>
            </a:r>
            <a:r>
              <a:rPr lang="en-US" sz="3600" dirty="0">
                <a:highlight>
                  <a:srgbClr val="FFFF00"/>
                </a:highlight>
                <a:latin typeface="+mj-lt"/>
              </a:rPr>
              <a:t>$527,774 </a:t>
            </a:r>
          </a:p>
          <a:p>
            <a:r>
              <a:rPr lang="en-US" dirty="0"/>
              <a:t>Special Events		$200,000</a:t>
            </a:r>
          </a:p>
          <a:p>
            <a:r>
              <a:rPr lang="en-US" dirty="0"/>
              <a:t>Police Officer		$150,000</a:t>
            </a:r>
          </a:p>
          <a:p>
            <a:r>
              <a:rPr lang="en-US" dirty="0"/>
              <a:t>Additional Personnel	$218,000</a:t>
            </a:r>
          </a:p>
          <a:p>
            <a:r>
              <a:rPr lang="en-US" dirty="0"/>
              <a:t>  -Administrative Assistant for Village Clerk and Attorney</a:t>
            </a:r>
          </a:p>
          <a:p>
            <a:r>
              <a:rPr lang="en-US" dirty="0"/>
              <a:t>  -Public Information Officer (PIO)</a:t>
            </a:r>
          </a:p>
          <a:p>
            <a:r>
              <a:rPr lang="en-US" dirty="0"/>
              <a:t>  -AV Technician</a:t>
            </a:r>
          </a:p>
          <a:p>
            <a:r>
              <a:rPr lang="en-US" dirty="0"/>
              <a:t>  -Reservation Specialist for Parks and Recreation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01F8D9-2B4F-4D8D-B093-A6883157256D}"/>
              </a:ext>
            </a:extLst>
          </p:cNvPr>
          <p:cNvSpPr txBox="1"/>
          <p:nvPr/>
        </p:nvSpPr>
        <p:spPr>
          <a:xfrm>
            <a:off x="249382" y="5342568"/>
            <a:ext cx="119426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j-lt"/>
              </a:rPr>
              <a:t>MILLAGE RATE AT </a:t>
            </a:r>
            <a:r>
              <a:rPr lang="en-US" sz="3600" dirty="0">
                <a:highlight>
                  <a:srgbClr val="FFFF00"/>
                </a:highlight>
                <a:latin typeface="+mj-lt"/>
              </a:rPr>
              <a:t>2.600</a:t>
            </a:r>
            <a:r>
              <a:rPr lang="en-US" sz="3600" dirty="0">
                <a:latin typeface="+mj-lt"/>
              </a:rPr>
              <a:t> – Additional Revenue: </a:t>
            </a:r>
            <a:r>
              <a:rPr lang="en-US" sz="3600" dirty="0">
                <a:highlight>
                  <a:srgbClr val="FFFF00"/>
                </a:highlight>
                <a:latin typeface="+mj-lt"/>
              </a:rPr>
              <a:t>$1,167,500</a:t>
            </a:r>
          </a:p>
          <a:p>
            <a:r>
              <a:rPr lang="en-US" dirty="0"/>
              <a:t>Capital Replacement Program		$600,000 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7050B2-59CB-4777-A424-5DF452B90575}"/>
              </a:ext>
            </a:extLst>
          </p:cNvPr>
          <p:cNvSpPr txBox="1"/>
          <p:nvPr/>
        </p:nvSpPr>
        <p:spPr>
          <a:xfrm>
            <a:off x="249382" y="1706951"/>
            <a:ext cx="99428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j-lt"/>
              </a:rPr>
              <a:t>MILLAGE RATE AT </a:t>
            </a:r>
            <a:r>
              <a:rPr lang="en-US" sz="3600" dirty="0">
                <a:highlight>
                  <a:srgbClr val="FFFF00"/>
                </a:highlight>
                <a:latin typeface="+mj-lt"/>
              </a:rPr>
              <a:t>2.235</a:t>
            </a:r>
          </a:p>
          <a:p>
            <a:r>
              <a:rPr lang="en-US" dirty="0"/>
              <a:t>SERVICES WOULD HAVE TO BE HELD AT FISCAL YEAR 2021 LEVELS</a:t>
            </a:r>
          </a:p>
        </p:txBody>
      </p:sp>
    </p:spTree>
    <p:extLst>
      <p:ext uri="{BB962C8B-B14F-4D97-AF65-F5344CB8AC3E}">
        <p14:creationId xmlns:p14="http://schemas.microsoft.com/office/powerpoint/2010/main" val="2945209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2F54-5052-495A-809C-4A7369829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31520"/>
            <a:ext cx="9076623" cy="798896"/>
          </a:xfrm>
        </p:spPr>
        <p:txBody>
          <a:bodyPr/>
          <a:lstStyle/>
          <a:p>
            <a:pPr algn="ctr"/>
            <a:r>
              <a:rPr lang="en-US" dirty="0"/>
              <a:t>Average cost to Palmetto Bay Resident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543F63-9265-4E55-BE64-A568A161F013}"/>
              </a:ext>
            </a:extLst>
          </p:cNvPr>
          <p:cNvSpPr txBox="1"/>
          <p:nvPr/>
        </p:nvSpPr>
        <p:spPr>
          <a:xfrm>
            <a:off x="1097280" y="1930399"/>
            <a:ext cx="99140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average taxable residential value of a Palmetto Bay home for FY2022 is $326,075</a:t>
            </a:r>
          </a:p>
          <a:p>
            <a:endParaRPr lang="en-US" sz="2400" dirty="0"/>
          </a:p>
          <a:p>
            <a:r>
              <a:rPr lang="en-US" sz="2400" dirty="0"/>
              <a:t>MILLAGE RATE AT 2.235 - $728.79</a:t>
            </a:r>
          </a:p>
          <a:p>
            <a:endParaRPr lang="en-US" sz="2400" dirty="0"/>
          </a:p>
          <a:p>
            <a:r>
              <a:rPr lang="en-US" sz="2400" dirty="0"/>
              <a:t>MILLAGE RATE AT 2.400 - $782.59 </a:t>
            </a:r>
            <a:r>
              <a:rPr lang="en-US" sz="2400" dirty="0">
                <a:highlight>
                  <a:srgbClr val="FFFF00"/>
                </a:highlight>
              </a:rPr>
              <a:t>($53.80 increase </a:t>
            </a:r>
            <a:r>
              <a:rPr lang="en-US" sz="2400" dirty="0"/>
              <a:t>from 2.235)</a:t>
            </a:r>
          </a:p>
          <a:p>
            <a:endParaRPr lang="en-US" sz="2400" dirty="0"/>
          </a:p>
          <a:p>
            <a:r>
              <a:rPr lang="en-US" sz="2400" dirty="0"/>
              <a:t>MILLAGE RATE AT 2.600 - $847.81 </a:t>
            </a:r>
            <a:r>
              <a:rPr lang="en-US" sz="2400" dirty="0">
                <a:highlight>
                  <a:srgbClr val="FFFF00"/>
                </a:highlight>
              </a:rPr>
              <a:t>($119.02 increase</a:t>
            </a:r>
            <a:r>
              <a:rPr lang="en-US" sz="2400" dirty="0"/>
              <a:t> from 2.235)</a:t>
            </a:r>
          </a:p>
        </p:txBody>
      </p:sp>
    </p:spTree>
    <p:extLst>
      <p:ext uri="{BB962C8B-B14F-4D97-AF65-F5344CB8AC3E}">
        <p14:creationId xmlns:p14="http://schemas.microsoft.com/office/powerpoint/2010/main" val="13972148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121</TotalTime>
  <Words>225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Trebuchet MS</vt:lpstr>
      <vt:lpstr>Wingdings 3</vt:lpstr>
      <vt:lpstr>Facet</vt:lpstr>
      <vt:lpstr> FISCAL YEAR 2022 MAXIMUM MILLAGE RATE</vt:lpstr>
      <vt:lpstr>Palmetto Bay’s Millage Rate History</vt:lpstr>
      <vt:lpstr>Millage Rate Comparison</vt:lpstr>
      <vt:lpstr>MILLAGE RATE OPTIONS</vt:lpstr>
      <vt:lpstr>Average cost to Palmetto Bay Resident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Palmetto Bay’s Millage Rate History</dc:title>
  <dc:creator>Desmond Chin</dc:creator>
  <cp:lastModifiedBy>Nick Marano</cp:lastModifiedBy>
  <cp:revision>13</cp:revision>
  <cp:lastPrinted>2021-07-07T19:03:06Z</cp:lastPrinted>
  <dcterms:created xsi:type="dcterms:W3CDTF">2021-07-07T18:33:25Z</dcterms:created>
  <dcterms:modified xsi:type="dcterms:W3CDTF">2021-07-09T21:21:58Z</dcterms:modified>
</cp:coreProperties>
</file>