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notesMasterIdLst>
    <p:notesMasterId r:id="rId22"/>
  </p:notesMasterIdLst>
  <p:sldIdLst>
    <p:sldId id="415" r:id="rId2"/>
    <p:sldId id="413" r:id="rId3"/>
    <p:sldId id="259" r:id="rId4"/>
    <p:sldId id="424" r:id="rId5"/>
    <p:sldId id="426" r:id="rId6"/>
    <p:sldId id="425" r:id="rId7"/>
    <p:sldId id="427" r:id="rId8"/>
    <p:sldId id="428" r:id="rId9"/>
    <p:sldId id="430" r:id="rId10"/>
    <p:sldId id="429" r:id="rId11"/>
    <p:sldId id="431" r:id="rId12"/>
    <p:sldId id="432" r:id="rId13"/>
    <p:sldId id="433" r:id="rId14"/>
    <p:sldId id="434" r:id="rId15"/>
    <p:sldId id="416" r:id="rId16"/>
    <p:sldId id="417" r:id="rId17"/>
    <p:sldId id="418" r:id="rId18"/>
    <p:sldId id="419" r:id="rId19"/>
    <p:sldId id="420" r:id="rId20"/>
    <p:sldId id="421" r:id="rId21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4BD498C-B108-40EE-8AD7-D834F6085B01}" v="53" dt="2021-09-13T17:43:19.35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15" autoAdjust="0"/>
  </p:normalViewPr>
  <p:slideViewPr>
    <p:cSldViewPr snapToGrid="0">
      <p:cViewPr varScale="1">
        <p:scale>
          <a:sx n="113" d="100"/>
          <a:sy n="113" d="100"/>
        </p:scale>
        <p:origin x="45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microsoft.com/office/2015/10/relationships/revisionInfo" Target="revisionInfo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REVENUES</a:t>
            </a:r>
          </a:p>
        </c:rich>
      </c:tx>
      <c:layout>
        <c:manualLayout>
          <c:xMode val="edge"/>
          <c:yMode val="edge"/>
          <c:x val="0.4027074888812901"/>
          <c:y val="0.8923828448884029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3977940452755905"/>
          <c:y val="0.12099426505998941"/>
          <c:w val="0.6172085985940261"/>
          <c:h val="0.66025047751014543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A532-4602-91B0-66BBC20FAF1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532-4602-91B0-66BBC20FAF1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A532-4602-91B0-66BBC20FAF1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9D0B-4091-8062-ADCF6A85262B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9D0B-4091-8062-ADCF6A85262B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9D0B-4091-8062-ADCF6A85262B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9D0B-4091-8062-ADCF6A85262B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9D0B-4091-8062-ADCF6A85262B}"/>
              </c:ext>
            </c:extLst>
          </c:dPt>
          <c:dLbls>
            <c:dLbl>
              <c:idx val="0"/>
              <c:layout>
                <c:manualLayout>
                  <c:x val="6.2854999975607756E-2"/>
                  <c:y val="7.6688109284676259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532-4602-91B0-66BBC20FAF1E}"/>
                </c:ext>
              </c:extLst>
            </c:dLbl>
            <c:dLbl>
              <c:idx val="1"/>
              <c:layout>
                <c:manualLayout>
                  <c:x val="-1.8165329794831517E-2"/>
                  <c:y val="1.2709952466169263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532-4602-91B0-66BBC20FAF1E}"/>
                </c:ext>
              </c:extLst>
            </c:dLbl>
            <c:dLbl>
              <c:idx val="2"/>
              <c:layout>
                <c:manualLayout>
                  <c:x val="-2.1214042382693976E-2"/>
                  <c:y val="9.2290225621910332E-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532-4602-91B0-66BBC20FAF1E}"/>
                </c:ext>
              </c:extLst>
            </c:dLbl>
            <c:dLbl>
              <c:idx val="4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443350225189298"/>
                      <c:h val="0.1147349371999375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9D0B-4091-8062-ADCF6A85262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Sheet1!$A$2:$A$9</c:f>
              <c:strCache>
                <c:ptCount val="8"/>
                <c:pt idx="0">
                  <c:v>Ad-Valorem Taxes</c:v>
                </c:pt>
                <c:pt idx="1">
                  <c:v>Utility Taxes</c:v>
                </c:pt>
                <c:pt idx="2">
                  <c:v>Franchise Fees</c:v>
                </c:pt>
                <c:pt idx="3">
                  <c:v>Licenses and Permits</c:v>
                </c:pt>
                <c:pt idx="4">
                  <c:v>Intergovernmental Revenue</c:v>
                </c:pt>
                <c:pt idx="5">
                  <c:v>Fines and Forfeitures</c:v>
                </c:pt>
                <c:pt idx="6">
                  <c:v>Charges for Services</c:v>
                </c:pt>
                <c:pt idx="7">
                  <c:v>Other Income</c:v>
                </c:pt>
              </c:strCache>
            </c:strRef>
          </c:cat>
          <c:val>
            <c:numRef>
              <c:f>Sheet1!$B$2:$B$9</c:f>
              <c:numCache>
                <c:formatCode>_(* #,##0_);_(* \(#,##0\);_(* "-"_);_(@_)</c:formatCode>
                <c:ptCount val="8"/>
                <c:pt idx="0">
                  <c:v>6894470</c:v>
                </c:pt>
                <c:pt idx="1">
                  <c:v>3130000</c:v>
                </c:pt>
                <c:pt idx="2">
                  <c:v>850000</c:v>
                </c:pt>
                <c:pt idx="3">
                  <c:v>315000</c:v>
                </c:pt>
                <c:pt idx="4">
                  <c:v>1904000</c:v>
                </c:pt>
                <c:pt idx="5">
                  <c:v>108500</c:v>
                </c:pt>
                <c:pt idx="6">
                  <c:v>592750</c:v>
                </c:pt>
                <c:pt idx="7">
                  <c:v>413980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532-4602-91B0-66BBC20FAF1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EXPENDITURES</a:t>
            </a:r>
          </a:p>
        </c:rich>
      </c:tx>
      <c:layout>
        <c:manualLayout>
          <c:xMode val="edge"/>
          <c:yMode val="edge"/>
          <c:x val="0.4087614839653953"/>
          <c:y val="0.910070014362461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8924750393392378"/>
          <c:y val="0.11997424632951105"/>
          <c:w val="0.61496007668574648"/>
          <c:h val="0.75542855044651092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E1E-4C66-9731-BEE72EF3426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E1E-4C66-9731-BEE72EF3426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E1E-4C66-9731-BEE72EF3426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CE1E-4C66-9731-BEE72EF34269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CE1E-4C66-9731-BEE72EF34269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CE1E-4C66-9731-BEE72EF34269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CE1E-4C66-9731-BEE72EF34269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6-FF9C-4281-AF7B-7F9A3AEA58B8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FF9C-4281-AF7B-7F9A3AEA58B8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F9C-4281-AF7B-7F9A3AEA58B8}"/>
              </c:ext>
            </c:extLst>
          </c:dPt>
          <c:dPt>
            <c:idx val="1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FF9C-4281-AF7B-7F9A3AEA58B8}"/>
              </c:ext>
            </c:extLst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F9C-4281-AF7B-7F9A3AEA58B8}"/>
              </c:ext>
            </c:extLst>
          </c:dPt>
          <c:dLbls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9-CE1E-4C66-9731-BEE72EF34269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161752983941345"/>
                      <c:h val="0.1206016280270164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D-CE1E-4C66-9731-BEE72EF34269}"/>
                </c:ext>
              </c:extLst>
            </c:dLbl>
            <c:dLbl>
              <c:idx val="7"/>
              <c:layout>
                <c:manualLayout>
                  <c:x val="6.3372850084862806E-2"/>
                  <c:y val="4.619496060346817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F9C-4281-AF7B-7F9A3AEA58B8}"/>
                </c:ext>
              </c:extLst>
            </c:dLbl>
            <c:dLbl>
              <c:idx val="8"/>
              <c:layout>
                <c:manualLayout>
                  <c:x val="1.7049028051181102E-2"/>
                  <c:y val="2.260445234962768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F9C-4281-AF7B-7F9A3AEA58B8}"/>
                </c:ext>
              </c:extLst>
            </c:dLbl>
            <c:dLbl>
              <c:idx val="9"/>
              <c:layout>
                <c:manualLayout>
                  <c:x val="-0.19373964333354521"/>
                  <c:y val="-5.4153014853041359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EDE8CF71-77C8-41D6-AF23-75E1EAED383F}" type="CATEGORYNAME">
                      <a:rPr lang="en-US"/>
                      <a:pPr>
                        <a:defRPr/>
                      </a:pPr>
                      <a:t>[CATEGORY NAME]</a:t>
                    </a:fld>
                    <a:r>
                      <a:rPr lang="en-US" baseline="0" dirty="0"/>
                      <a:t>
</a:t>
                    </a:r>
                    <a:fld id="{12554A94-6B71-4A74-A8B8-1DA792502B7D}" type="PERCENTAGE">
                      <a:rPr lang="en-US" baseline="0" smtClean="0"/>
                      <a:pPr>
                        <a:defRPr/>
                      </a:pPr>
                      <a:t>[PERCENTAGE]</a:t>
                    </a:fld>
                    <a:endParaRPr lang="en-US" baseline="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1798438799139688"/>
                      <c:h val="0.1572978651296061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FF9C-4281-AF7B-7F9A3AEA58B8}"/>
                </c:ext>
              </c:extLst>
            </c:dLbl>
            <c:dLbl>
              <c:idx val="10"/>
              <c:layout>
                <c:manualLayout>
                  <c:x val="-3.6780880905511811E-3"/>
                  <c:y val="2.3364602401291682E-2"/>
                </c:manualLayout>
              </c:layout>
              <c:tx>
                <c:rich>
                  <a:bodyPr/>
                  <a:lstStyle/>
                  <a:p>
                    <a:fld id="{774F55A5-DFC6-4FE0-B2DF-E1C3B47F6BD2}" type="CATEGORYNAME">
                      <a:rPr lang="en-US"/>
                      <a:pPr/>
                      <a:t>[CATEGORY NAME]</a:t>
                    </a:fld>
                    <a:r>
                      <a:rPr lang="en-US" baseline="0" dirty="0"/>
                      <a:t>
</a:t>
                    </a:r>
                    <a:fld id="{2FDD48A4-8815-4D46-B7CE-F4D2520CFF95}" type="PERCENTAGE">
                      <a:rPr lang="en-US" baseline="0" smtClean="0"/>
                      <a:pPr/>
                      <a:t>[PERCENTAGE]</a:t>
                    </a:fld>
                    <a:endParaRPr lang="en-US" baseline="0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FF9C-4281-AF7B-7F9A3AEA58B8}"/>
                </c:ext>
              </c:extLst>
            </c:dLbl>
            <c:dLbl>
              <c:idx val="11"/>
              <c:layout>
                <c:manualLayout>
                  <c:x val="-0.11911268544413828"/>
                  <c:y val="3.0975969402011496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F9C-4281-AF7B-7F9A3AEA58B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Sheet1!$A$2:$A$13</c:f>
              <c:strCache>
                <c:ptCount val="12"/>
                <c:pt idx="0">
                  <c:v>Village Council</c:v>
                </c:pt>
                <c:pt idx="1">
                  <c:v>Village Manager</c:v>
                </c:pt>
                <c:pt idx="2">
                  <c:v>Village Clerk</c:v>
                </c:pt>
                <c:pt idx="3">
                  <c:v>Village Attorney</c:v>
                </c:pt>
                <c:pt idx="4">
                  <c:v>Finance Department</c:v>
                </c:pt>
                <c:pt idx="5">
                  <c:v>Human Resources</c:v>
                </c:pt>
                <c:pt idx="6">
                  <c:v>Planning  &amp; Zoning</c:v>
                </c:pt>
                <c:pt idx="7">
                  <c:v>General Government</c:v>
                </c:pt>
                <c:pt idx="8">
                  <c:v>Facilities Maintenance</c:v>
                </c:pt>
                <c:pt idx="9">
                  <c:v>Police Services</c:v>
                </c:pt>
                <c:pt idx="10">
                  <c:v>Parks &amp; Recreation</c:v>
                </c:pt>
                <c:pt idx="11">
                  <c:v>Debt</c:v>
                </c:pt>
              </c:strCache>
            </c:strRef>
          </c:cat>
          <c:val>
            <c:numRef>
              <c:f>Sheet1!$B$2:$B$13</c:f>
              <c:numCache>
                <c:formatCode>_(* #,##0_);_(* \(#,##0\);_(* "-"_);_(@_)</c:formatCode>
                <c:ptCount val="12"/>
                <c:pt idx="0">
                  <c:v>160885</c:v>
                </c:pt>
                <c:pt idx="1">
                  <c:v>350824</c:v>
                </c:pt>
                <c:pt idx="2">
                  <c:v>339869</c:v>
                </c:pt>
                <c:pt idx="3">
                  <c:v>292676</c:v>
                </c:pt>
                <c:pt idx="4">
                  <c:v>491782</c:v>
                </c:pt>
                <c:pt idx="5">
                  <c:v>393407</c:v>
                </c:pt>
                <c:pt idx="6">
                  <c:v>435761</c:v>
                </c:pt>
                <c:pt idx="7">
                  <c:v>818500</c:v>
                </c:pt>
                <c:pt idx="8">
                  <c:v>821023</c:v>
                </c:pt>
                <c:pt idx="9">
                  <c:v>8537500</c:v>
                </c:pt>
                <c:pt idx="10">
                  <c:v>2384287</c:v>
                </c:pt>
                <c:pt idx="11">
                  <c:v>816455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F9C-4281-AF7B-7F9A3AEA58B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0.47144</cdr:x>
      <cdr:y>0.81642</cdr:y>
    </cdr:from>
    <cdr:to>
      <cdr:x>0.66539</cdr:x>
      <cdr:y>1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1FAE4E5D-E6A3-4A28-A2DD-05CAA38DD0AD}"/>
            </a:ext>
          </a:extLst>
        </cdr:cNvPr>
        <cdr:cNvSpPr txBox="1"/>
      </cdr:nvSpPr>
      <cdr:spPr>
        <a:xfrm xmlns:a="http://schemas.openxmlformats.org/drawingml/2006/main">
          <a:off x="2222654" y="4605003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0.29134</cdr:x>
      <cdr:y>0.81642</cdr:y>
    </cdr:from>
    <cdr:to>
      <cdr:x>0.69395</cdr:x>
      <cdr:y>1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CA2CEEBE-EA90-4D4A-93D7-4661BF1C338A}"/>
            </a:ext>
          </a:extLst>
        </cdr:cNvPr>
        <cdr:cNvSpPr txBox="1"/>
      </cdr:nvSpPr>
      <cdr:spPr>
        <a:xfrm xmlns:a="http://schemas.openxmlformats.org/drawingml/2006/main">
          <a:off x="1373569" y="4066646"/>
          <a:ext cx="1898137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9D52CA-6D86-4DB5-A410-5AE2F693B966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98E52D-3283-497C-9BD8-0D0EBA5B9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3046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98E52D-3283-497C-9BD8-0D0EBA5B9B5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9205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DA950-077F-446E-ACE5-82B51C46F648}" type="datetime1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E628E-CB5F-4BFB-A999-32705F0E0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462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51638-464D-4D91-8E48-1753CAFC1DE3}" type="datetime1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E628E-CB5F-4BFB-A999-32705F0E0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00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6D2E2-7BF3-4C7B-8191-DB518E745C57}" type="datetime1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E628E-CB5F-4BFB-A999-32705F0E027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049953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C86B7-30EE-4F95-BE83-6FFF95FAF1A8}" type="datetime1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E628E-CB5F-4BFB-A999-32705F0E0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2766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C5F8A-7874-407F-BF77-5CC46BE930A7}" type="datetime1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E628E-CB5F-4BFB-A999-32705F0E027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915599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A5C86-3A1B-4707-90EC-789F05563171}" type="datetime1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E628E-CB5F-4BFB-A999-32705F0E0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2717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40FC2-796A-4F27-B9F5-E1CF93DA6C48}" type="datetime1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E628E-CB5F-4BFB-A999-32705F0E0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7842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0F5E6-F0DE-438A-88F2-D5C0D1319974}" type="datetime1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E628E-CB5F-4BFB-A999-32705F0E0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288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0123-48FD-4D32-9868-978A13F7C585}" type="datetime1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E628E-CB5F-4BFB-A999-32705F0E0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595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4E3E7-10A5-4662-8FC9-469C98C589F3}" type="datetime1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E628E-CB5F-4BFB-A999-32705F0E0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467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E2939-08B5-4B22-8AB3-BA4691E6058C}" type="datetime1">
              <a:rPr lang="en-US" smtClean="0"/>
              <a:t>9/13/2021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E628E-CB5F-4BFB-A999-32705F0E0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54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AF5C6-B288-4D52-BECE-F122BDCAED54}" type="datetime1">
              <a:rPr lang="en-US" smtClean="0"/>
              <a:t>9/13/2021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E628E-CB5F-4BFB-A999-32705F0E0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611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B7658-3454-47CC-8AD5-CF853E597A02}" type="datetime1">
              <a:rPr lang="en-US" smtClean="0"/>
              <a:t>9/13/2021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E628E-CB5F-4BFB-A999-32705F0E0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190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967C8-772C-4694-8665-02FF84394170}" type="datetime1">
              <a:rPr lang="en-US" smtClean="0"/>
              <a:t>9/13/2021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E628E-CB5F-4BFB-A999-32705F0E0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751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2B7E1-DB0D-483C-B4BC-FF8E3EB7B9E6}" type="datetime1">
              <a:rPr lang="en-US" smtClean="0"/>
              <a:t>9/13/2021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E628E-CB5F-4BFB-A999-32705F0E0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569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E628E-CB5F-4BFB-A999-32705F0E027E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ECFC4-ECBC-4DC4-98EE-37DECA87C5F1}" type="datetime1">
              <a:rPr lang="en-US" smtClean="0"/>
              <a:t>9/13/2021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169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5017EF-C88E-4E10-BEC7-3604FF3E8345}" type="datetime1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27E628E-CB5F-4BFB-A999-32705F0E0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80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package" Target="../embeddings/Microsoft_Excel_Worksheet2.xlsx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package" Target="../embeddings/Microsoft_Excel_Worksheet3.xlsx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package" Target="../embeddings/Microsoft_Excel_Worksheet5.xlsx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7290A4-CE77-494C-B202-31AB3D2E77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75956" y="2651125"/>
            <a:ext cx="5577843" cy="1325563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br>
              <a:rPr lang="en-US" sz="48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4800" dirty="0">
                <a:solidFill>
                  <a:schemeClr val="accent1">
                    <a:lumMod val="75000"/>
                  </a:schemeClr>
                </a:solidFill>
              </a:rPr>
              <a:t>FISCAL YEAR 2022</a:t>
            </a:r>
            <a:br>
              <a:rPr lang="en-US" sz="48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sz="4800" dirty="0">
                <a:solidFill>
                  <a:schemeClr val="accent1">
                    <a:lumMod val="75000"/>
                  </a:schemeClr>
                </a:solidFill>
              </a:rPr>
              <a:t>BUDGET HIGHLIGHTS AND OVERVIEW</a:t>
            </a:r>
            <a:br>
              <a:rPr lang="en-US" sz="4800" dirty="0">
                <a:solidFill>
                  <a:schemeClr val="accent1">
                    <a:lumMod val="75000"/>
                  </a:schemeClr>
                </a:solidFill>
              </a:rPr>
            </a:br>
            <a:endParaRPr lang="en-US" sz="48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1260FA3-54ED-452F-9D86-B4DF59B62A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8435" y="1261330"/>
            <a:ext cx="4857522" cy="4335340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73EA08-B3C9-4C4F-88AF-21D2F996A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E628E-CB5F-4BFB-A999-32705F0E027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9122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9D2F54-5052-495A-809C-4A73698295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731520"/>
            <a:ext cx="9076623" cy="798896"/>
          </a:xfrm>
        </p:spPr>
        <p:txBody>
          <a:bodyPr/>
          <a:lstStyle/>
          <a:p>
            <a:pPr algn="ctr"/>
            <a:r>
              <a:rPr lang="en-US" dirty="0"/>
              <a:t>HR/Communications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662997-616B-4077-B39C-71943D8AA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E628E-CB5F-4BFB-A999-32705F0E027E}" type="slidenum">
              <a:rPr lang="en-US" smtClean="0"/>
              <a:t>10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B2F4EEA-C1AB-4D19-8E8F-493BD20166CF}"/>
              </a:ext>
            </a:extLst>
          </p:cNvPr>
          <p:cNvSpPr txBox="1"/>
          <p:nvPr/>
        </p:nvSpPr>
        <p:spPr>
          <a:xfrm>
            <a:off x="7081177" y="1915886"/>
            <a:ext cx="3736920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Proposed Changes for FY 22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Hire Public Information Officer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ARPA Funding through 2024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Hire Videographer</a:t>
            </a:r>
          </a:p>
          <a:p>
            <a:endParaRPr lang="en-US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DD9A5DD8-850D-460F-8C1B-10E799AF79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037679"/>
              </p:ext>
            </p:extLst>
          </p:nvPr>
        </p:nvGraphicFramePr>
        <p:xfrm>
          <a:off x="187456" y="2014573"/>
          <a:ext cx="6893721" cy="2974224"/>
        </p:xfrm>
        <a:graphic>
          <a:graphicData uri="http://schemas.openxmlformats.org/drawingml/2006/table">
            <a:tbl>
              <a:tblPr/>
              <a:tblGrid>
                <a:gridCol w="281305">
                  <a:extLst>
                    <a:ext uri="{9D8B030D-6E8A-4147-A177-3AD203B41FA5}">
                      <a16:colId xmlns:a16="http://schemas.microsoft.com/office/drawing/2014/main" val="579073094"/>
                    </a:ext>
                  </a:extLst>
                </a:gridCol>
                <a:gridCol w="2694976">
                  <a:extLst>
                    <a:ext uri="{9D8B030D-6E8A-4147-A177-3AD203B41FA5}">
                      <a16:colId xmlns:a16="http://schemas.microsoft.com/office/drawing/2014/main" val="2303935678"/>
                    </a:ext>
                  </a:extLst>
                </a:gridCol>
                <a:gridCol w="489680">
                  <a:extLst>
                    <a:ext uri="{9D8B030D-6E8A-4147-A177-3AD203B41FA5}">
                      <a16:colId xmlns:a16="http://schemas.microsoft.com/office/drawing/2014/main" val="2235811054"/>
                    </a:ext>
                  </a:extLst>
                </a:gridCol>
                <a:gridCol w="489680">
                  <a:extLst>
                    <a:ext uri="{9D8B030D-6E8A-4147-A177-3AD203B41FA5}">
                      <a16:colId xmlns:a16="http://schemas.microsoft.com/office/drawing/2014/main" val="1797817459"/>
                    </a:ext>
                  </a:extLst>
                </a:gridCol>
                <a:gridCol w="489680">
                  <a:extLst>
                    <a:ext uri="{9D8B030D-6E8A-4147-A177-3AD203B41FA5}">
                      <a16:colId xmlns:a16="http://schemas.microsoft.com/office/drawing/2014/main" val="4211408323"/>
                    </a:ext>
                  </a:extLst>
                </a:gridCol>
                <a:gridCol w="489680">
                  <a:extLst>
                    <a:ext uri="{9D8B030D-6E8A-4147-A177-3AD203B41FA5}">
                      <a16:colId xmlns:a16="http://schemas.microsoft.com/office/drawing/2014/main" val="4267457170"/>
                    </a:ext>
                  </a:extLst>
                </a:gridCol>
                <a:gridCol w="489680">
                  <a:extLst>
                    <a:ext uri="{9D8B030D-6E8A-4147-A177-3AD203B41FA5}">
                      <a16:colId xmlns:a16="http://schemas.microsoft.com/office/drawing/2014/main" val="260060112"/>
                    </a:ext>
                  </a:extLst>
                </a:gridCol>
                <a:gridCol w="489680">
                  <a:extLst>
                    <a:ext uri="{9D8B030D-6E8A-4147-A177-3AD203B41FA5}">
                      <a16:colId xmlns:a16="http://schemas.microsoft.com/office/drawing/2014/main" val="1905962845"/>
                    </a:ext>
                  </a:extLst>
                </a:gridCol>
                <a:gridCol w="489680">
                  <a:extLst>
                    <a:ext uri="{9D8B030D-6E8A-4147-A177-3AD203B41FA5}">
                      <a16:colId xmlns:a16="http://schemas.microsoft.com/office/drawing/2014/main" val="3892122468"/>
                    </a:ext>
                  </a:extLst>
                </a:gridCol>
                <a:gridCol w="489680">
                  <a:extLst>
                    <a:ext uri="{9D8B030D-6E8A-4147-A177-3AD203B41FA5}">
                      <a16:colId xmlns:a16="http://schemas.microsoft.com/office/drawing/2014/main" val="1078416022"/>
                    </a:ext>
                  </a:extLst>
                </a:gridCol>
              </a:tblGrid>
              <a:tr h="680193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effectLst/>
                          <a:latin typeface="Century Gothic" panose="020B0502020202020204" pitchFamily="34" charset="0"/>
                        </a:rPr>
                        <a:t>VILLAGE POSITION DETAIL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effectLst/>
                          <a:latin typeface="Century Gothic" panose="020B0502020202020204" pitchFamily="34" charset="0"/>
                        </a:rPr>
                        <a:t>FY 18-19</a:t>
                      </a:r>
                      <a:br>
                        <a:rPr lang="en-US" sz="1000" b="1" i="0" u="none" strike="noStrike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en-US" sz="1000" b="1" i="0" u="none" strike="noStrike">
                          <a:effectLst/>
                          <a:latin typeface="Century Gothic" panose="020B0502020202020204" pitchFamily="34" charset="0"/>
                        </a:rPr>
                        <a:t>Final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effectLst/>
                          <a:latin typeface="Century Gothic" panose="020B0502020202020204" pitchFamily="34" charset="0"/>
                        </a:rPr>
                        <a:t>FY 19-20</a:t>
                      </a:r>
                      <a:br>
                        <a:rPr lang="en-US" sz="1000" b="1" i="0" u="none" strike="noStrike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en-US" sz="1000" b="1" i="0" u="none" strike="noStrike">
                          <a:effectLst/>
                          <a:latin typeface="Century Gothic" panose="020B0502020202020204" pitchFamily="34" charset="0"/>
                        </a:rPr>
                        <a:t>Final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effectLst/>
                          <a:latin typeface="Century Gothic" panose="020B0502020202020204" pitchFamily="34" charset="0"/>
                        </a:rPr>
                        <a:t>FY 20-21</a:t>
                      </a:r>
                      <a:br>
                        <a:rPr lang="en-US" sz="1000" b="1" i="0" u="none" strike="noStrike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en-US" sz="1000" b="1" i="0" u="none" strike="noStrike">
                          <a:effectLst/>
                          <a:latin typeface="Century Gothic" panose="020B0502020202020204" pitchFamily="34" charset="0"/>
                        </a:rPr>
                        <a:t>Adopted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effectLst/>
                          <a:latin typeface="Century Gothic" panose="020B0502020202020204" pitchFamily="34" charset="0"/>
                        </a:rPr>
                        <a:t>FY 21-22</a:t>
                      </a:r>
                      <a:br>
                        <a:rPr lang="en-US" sz="1000" b="1" i="0" u="none" strike="noStrike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en-US" sz="1000" b="1" i="0" u="none" strike="noStrike">
                          <a:effectLst/>
                          <a:latin typeface="Century Gothic" panose="020B0502020202020204" pitchFamily="34" charset="0"/>
                        </a:rPr>
                        <a:t>Proposed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E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9084709"/>
                  </a:ext>
                </a:extLst>
              </a:tr>
              <a:tr h="291511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effectLst/>
                          <a:latin typeface="Century Gothic" panose="020B0502020202020204" pitchFamily="34" charset="0"/>
                        </a:rPr>
                        <a:t>Human Resources &amp; Communications Division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effectLst/>
                          <a:latin typeface="Century Gothic" panose="020B0502020202020204" pitchFamily="34" charset="0"/>
                        </a:rPr>
                        <a:t>PT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effectLst/>
                          <a:latin typeface="Century Gothic" panose="020B0502020202020204" pitchFamily="34" charset="0"/>
                        </a:rPr>
                        <a:t>FT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effectLst/>
                          <a:latin typeface="Century Gothic" panose="020B0502020202020204" pitchFamily="34" charset="0"/>
                        </a:rPr>
                        <a:t>PT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effectLst/>
                          <a:latin typeface="Century Gothic" panose="020B0502020202020204" pitchFamily="34" charset="0"/>
                        </a:rPr>
                        <a:t>FT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effectLst/>
                          <a:latin typeface="Century Gothic" panose="020B0502020202020204" pitchFamily="34" charset="0"/>
                        </a:rPr>
                        <a:t>PT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effectLst/>
                          <a:latin typeface="Century Gothic" panose="020B0502020202020204" pitchFamily="34" charset="0"/>
                        </a:rPr>
                        <a:t>FT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effectLst/>
                          <a:latin typeface="Century Gothic" panose="020B0502020202020204" pitchFamily="34" charset="0"/>
                        </a:rPr>
                        <a:t>PT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5ED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effectLst/>
                          <a:latin typeface="Century Gothic" panose="020B0502020202020204" pitchFamily="34" charset="0"/>
                        </a:rPr>
                        <a:t>FT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5ED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7972707"/>
                  </a:ext>
                </a:extLst>
              </a:tr>
              <a:tr h="24616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Human Resources &amp; Communications Dir.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5ED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5ED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0800511"/>
                  </a:ext>
                </a:extLst>
              </a:tr>
              <a:tr h="24616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Administrative Aide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5ED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5ED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3781499"/>
                  </a:ext>
                </a:extLst>
              </a:tr>
              <a:tr h="24616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HR &amp; Communications Manager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5ED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5ED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1367208"/>
                  </a:ext>
                </a:extLst>
              </a:tr>
              <a:tr h="24616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Public Information Officer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5ED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103896"/>
                  </a:ext>
                </a:extLst>
              </a:tr>
              <a:tr h="24616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Media Specialist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5ED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5ED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2525555"/>
                  </a:ext>
                </a:extLst>
              </a:tr>
              <a:tr h="24616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Videographer/ Video Editor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5ED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0281492"/>
                  </a:ext>
                </a:extLst>
              </a:tr>
              <a:tr h="24616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Grantwriter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ED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ED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3752837"/>
                  </a:ext>
                </a:extLst>
              </a:tr>
              <a:tr h="27936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i="0" u="none" strike="noStrike">
                          <a:effectLst/>
                          <a:latin typeface="Century Gothic" panose="020B0502020202020204" pitchFamily="34" charset="0"/>
                        </a:rPr>
                        <a:t>Total Positions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effectLst/>
                          <a:latin typeface="Century Gothic" panose="020B0502020202020204" pitchFamily="34" charset="0"/>
                        </a:rPr>
                        <a:t>4.0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effectLst/>
                          <a:latin typeface="Century Gothic" panose="020B0502020202020204" pitchFamily="34" charset="0"/>
                        </a:rPr>
                        <a:t>4.0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effectLst/>
                          <a:latin typeface="Century Gothic" panose="020B0502020202020204" pitchFamily="34" charset="0"/>
                        </a:rPr>
                        <a:t>4.0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ED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effectLst/>
                          <a:latin typeface="Century Gothic" panose="020B0502020202020204" pitchFamily="34" charset="0"/>
                        </a:rPr>
                        <a:t>6.0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ED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04962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40321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9D2F54-5052-495A-809C-4A73698295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731520"/>
            <a:ext cx="9076623" cy="798896"/>
          </a:xfrm>
        </p:spPr>
        <p:txBody>
          <a:bodyPr/>
          <a:lstStyle/>
          <a:p>
            <a:pPr algn="ctr"/>
            <a:r>
              <a:rPr lang="en-US" dirty="0"/>
              <a:t>Community and Economic Development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662997-616B-4077-B39C-71943D8AA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E628E-CB5F-4BFB-A999-32705F0E027E}" type="slidenum">
              <a:rPr lang="en-US" smtClean="0"/>
              <a:t>11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B2F4EEA-C1AB-4D19-8E8F-493BD20166CF}"/>
              </a:ext>
            </a:extLst>
          </p:cNvPr>
          <p:cNvSpPr txBox="1"/>
          <p:nvPr/>
        </p:nvSpPr>
        <p:spPr>
          <a:xfrm>
            <a:off x="7081177" y="1915886"/>
            <a:ext cx="5010987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Proposed Changes for FY 22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Hire Village Planner (convert FT contractor </a:t>
            </a:r>
          </a:p>
          <a:p>
            <a:r>
              <a:rPr lang="en-US" dirty="0"/>
              <a:t>to PT)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Hire CRS Resiliency Administrator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ARPA Funding through 2024</a:t>
            </a:r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D204F33-0D24-44B9-A898-782E6A5D5D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2228736"/>
              </p:ext>
            </p:extLst>
          </p:nvPr>
        </p:nvGraphicFramePr>
        <p:xfrm>
          <a:off x="232229" y="1915887"/>
          <a:ext cx="6531433" cy="4490602"/>
        </p:xfrm>
        <a:graphic>
          <a:graphicData uri="http://schemas.openxmlformats.org/drawingml/2006/table">
            <a:tbl>
              <a:tblPr/>
              <a:tblGrid>
                <a:gridCol w="1096926">
                  <a:extLst>
                    <a:ext uri="{9D8B030D-6E8A-4147-A177-3AD203B41FA5}">
                      <a16:colId xmlns:a16="http://schemas.microsoft.com/office/drawing/2014/main" val="3284763430"/>
                    </a:ext>
                  </a:extLst>
                </a:gridCol>
                <a:gridCol w="2114237">
                  <a:extLst>
                    <a:ext uri="{9D8B030D-6E8A-4147-A177-3AD203B41FA5}">
                      <a16:colId xmlns:a16="http://schemas.microsoft.com/office/drawing/2014/main" val="3691592780"/>
                    </a:ext>
                  </a:extLst>
                </a:gridCol>
                <a:gridCol w="415771">
                  <a:extLst>
                    <a:ext uri="{9D8B030D-6E8A-4147-A177-3AD203B41FA5}">
                      <a16:colId xmlns:a16="http://schemas.microsoft.com/office/drawing/2014/main" val="3635222831"/>
                    </a:ext>
                  </a:extLst>
                </a:gridCol>
                <a:gridCol w="415771">
                  <a:extLst>
                    <a:ext uri="{9D8B030D-6E8A-4147-A177-3AD203B41FA5}">
                      <a16:colId xmlns:a16="http://schemas.microsoft.com/office/drawing/2014/main" val="3910895250"/>
                    </a:ext>
                  </a:extLst>
                </a:gridCol>
                <a:gridCol w="415771">
                  <a:extLst>
                    <a:ext uri="{9D8B030D-6E8A-4147-A177-3AD203B41FA5}">
                      <a16:colId xmlns:a16="http://schemas.microsoft.com/office/drawing/2014/main" val="2761131776"/>
                    </a:ext>
                  </a:extLst>
                </a:gridCol>
                <a:gridCol w="415771">
                  <a:extLst>
                    <a:ext uri="{9D8B030D-6E8A-4147-A177-3AD203B41FA5}">
                      <a16:colId xmlns:a16="http://schemas.microsoft.com/office/drawing/2014/main" val="2034000284"/>
                    </a:ext>
                  </a:extLst>
                </a:gridCol>
                <a:gridCol w="415771">
                  <a:extLst>
                    <a:ext uri="{9D8B030D-6E8A-4147-A177-3AD203B41FA5}">
                      <a16:colId xmlns:a16="http://schemas.microsoft.com/office/drawing/2014/main" val="1969632529"/>
                    </a:ext>
                  </a:extLst>
                </a:gridCol>
                <a:gridCol w="415771">
                  <a:extLst>
                    <a:ext uri="{9D8B030D-6E8A-4147-A177-3AD203B41FA5}">
                      <a16:colId xmlns:a16="http://schemas.microsoft.com/office/drawing/2014/main" val="3513863861"/>
                    </a:ext>
                  </a:extLst>
                </a:gridCol>
                <a:gridCol w="412822">
                  <a:extLst>
                    <a:ext uri="{9D8B030D-6E8A-4147-A177-3AD203B41FA5}">
                      <a16:colId xmlns:a16="http://schemas.microsoft.com/office/drawing/2014/main" val="1898032364"/>
                    </a:ext>
                  </a:extLst>
                </a:gridCol>
                <a:gridCol w="412822">
                  <a:extLst>
                    <a:ext uri="{9D8B030D-6E8A-4147-A177-3AD203B41FA5}">
                      <a16:colId xmlns:a16="http://schemas.microsoft.com/office/drawing/2014/main" val="3768280190"/>
                    </a:ext>
                  </a:extLst>
                </a:gridCol>
              </a:tblGrid>
              <a:tr h="511218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Century Gothic" panose="020B0502020202020204" pitchFamily="34" charset="0"/>
                        </a:rPr>
                        <a:t>VILLAGE POSITION DETAIL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Century Gothic" panose="020B0502020202020204" pitchFamily="34" charset="0"/>
                        </a:rPr>
                        <a:t>FY 18-19</a:t>
                      </a:r>
                      <a:br>
                        <a:rPr lang="en-US" sz="800" b="1" i="0" u="none" strike="noStrike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en-US" sz="800" b="1" i="0" u="none" strike="noStrike">
                          <a:effectLst/>
                          <a:latin typeface="Century Gothic" panose="020B0502020202020204" pitchFamily="34" charset="0"/>
                        </a:rPr>
                        <a:t>Final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Century Gothic" panose="020B0502020202020204" pitchFamily="34" charset="0"/>
                        </a:rPr>
                        <a:t>FY 19-20</a:t>
                      </a:r>
                      <a:br>
                        <a:rPr lang="en-US" sz="800" b="1" i="0" u="none" strike="noStrike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en-US" sz="800" b="1" i="0" u="none" strike="noStrike">
                          <a:effectLst/>
                          <a:latin typeface="Century Gothic" panose="020B0502020202020204" pitchFamily="34" charset="0"/>
                        </a:rPr>
                        <a:t>Final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Century Gothic" panose="020B0502020202020204" pitchFamily="34" charset="0"/>
                        </a:rPr>
                        <a:t>FY 20-21</a:t>
                      </a:r>
                      <a:br>
                        <a:rPr lang="en-US" sz="800" b="1" i="0" u="none" strike="noStrike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en-US" sz="800" b="1" i="0" u="none" strike="noStrike">
                          <a:effectLst/>
                          <a:latin typeface="Century Gothic" panose="020B0502020202020204" pitchFamily="34" charset="0"/>
                        </a:rPr>
                        <a:t>Adopted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Century Gothic" panose="020B0502020202020204" pitchFamily="34" charset="0"/>
                        </a:rPr>
                        <a:t>FY 21-22</a:t>
                      </a:r>
                      <a:br>
                        <a:rPr lang="en-US" sz="800" b="1" i="0" u="none" strike="noStrike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en-US" sz="800" b="1" i="0" u="none" strike="noStrike">
                          <a:effectLst/>
                          <a:latin typeface="Century Gothic" panose="020B0502020202020204" pitchFamily="34" charset="0"/>
                        </a:rPr>
                        <a:t>Proposed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E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2608726"/>
                  </a:ext>
                </a:extLst>
              </a:tr>
              <a:tr h="191706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effectLst/>
                          <a:latin typeface="Century Gothic" panose="020B0502020202020204" pitchFamily="34" charset="0"/>
                        </a:rPr>
                        <a:t>Dept. of Community &amp; Economic Dev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effectLst/>
                          <a:latin typeface="Century Gothic" panose="020B0502020202020204" pitchFamily="34" charset="0"/>
                        </a:rPr>
                        <a:t>PT</a:t>
                      </a:r>
                    </a:p>
                  </a:txBody>
                  <a:tcPr marL="8051" marR="8051" marT="80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effectLst/>
                          <a:latin typeface="Century Gothic" panose="020B0502020202020204" pitchFamily="34" charset="0"/>
                        </a:rPr>
                        <a:t>FT</a:t>
                      </a:r>
                    </a:p>
                  </a:txBody>
                  <a:tcPr marL="8051" marR="8051" marT="805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effectLst/>
                          <a:latin typeface="Century Gothic" panose="020B0502020202020204" pitchFamily="34" charset="0"/>
                        </a:rPr>
                        <a:t>PT</a:t>
                      </a:r>
                    </a:p>
                  </a:txBody>
                  <a:tcPr marL="8051" marR="8051" marT="80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effectLst/>
                          <a:latin typeface="Century Gothic" panose="020B0502020202020204" pitchFamily="34" charset="0"/>
                        </a:rPr>
                        <a:t>FT</a:t>
                      </a:r>
                    </a:p>
                  </a:txBody>
                  <a:tcPr marL="8051" marR="8051" marT="805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effectLst/>
                          <a:latin typeface="Century Gothic" panose="020B0502020202020204" pitchFamily="34" charset="0"/>
                        </a:rPr>
                        <a:t>PT</a:t>
                      </a:r>
                    </a:p>
                  </a:txBody>
                  <a:tcPr marL="8051" marR="8051" marT="80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effectLst/>
                          <a:latin typeface="Century Gothic" panose="020B0502020202020204" pitchFamily="34" charset="0"/>
                        </a:rPr>
                        <a:t>FT</a:t>
                      </a:r>
                    </a:p>
                  </a:txBody>
                  <a:tcPr marL="8051" marR="8051" marT="805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effectLst/>
                          <a:latin typeface="Century Gothic" panose="020B0502020202020204" pitchFamily="34" charset="0"/>
                        </a:rPr>
                        <a:t>PT</a:t>
                      </a:r>
                    </a:p>
                  </a:txBody>
                  <a:tcPr marL="8051" marR="8051" marT="80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4E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effectLst/>
                          <a:latin typeface="Century Gothic" panose="020B0502020202020204" pitchFamily="34" charset="0"/>
                        </a:rPr>
                        <a:t>FT</a:t>
                      </a:r>
                    </a:p>
                  </a:txBody>
                  <a:tcPr marL="8051" marR="8051" marT="8051" marB="0" anchor="ctr">
                    <a:lnL>
                      <a:noFill/>
                    </a:lnL>
                    <a:lnR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4E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0342634"/>
                  </a:ext>
                </a:extLst>
              </a:tr>
              <a:tr h="191706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1" u="none" strike="noStrike">
                          <a:effectLst/>
                          <a:latin typeface="Century Gothic" panose="020B0502020202020204" pitchFamily="34" charset="0"/>
                        </a:rPr>
                        <a:t>Planning &amp; Zoning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Community &amp; Econ. Dev. Dir.</a:t>
                      </a:r>
                    </a:p>
                  </a:txBody>
                  <a:tcPr marL="8051" marR="8051" marT="805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8051" marR="8051" marT="805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8051" marR="8051" marT="805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8051" marR="8051" marT="805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4E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8051" marR="8051" marT="8051" marB="0" anchor="b">
                    <a:lnL>
                      <a:noFill/>
                    </a:lnL>
                    <a:lnR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4E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7624587"/>
                  </a:ext>
                </a:extLst>
              </a:tr>
              <a:tr h="18501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Village Planner</a:t>
                      </a:r>
                    </a:p>
                  </a:txBody>
                  <a:tcPr marL="8051" marR="8051" marT="805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051" marR="8051" marT="805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051" marR="8051" marT="805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051" marR="8051" marT="805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4E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8051" marR="8051" marT="8051" marB="0" anchor="b">
                    <a:lnL>
                      <a:noFill/>
                    </a:lnL>
                    <a:lnR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8820281"/>
                  </a:ext>
                </a:extLst>
              </a:tr>
              <a:tr h="18501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Planning &amp; Zoning Administrator</a:t>
                      </a:r>
                    </a:p>
                  </a:txBody>
                  <a:tcPr marL="8051" marR="8051" marT="805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8051" marR="8051" marT="805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8051" marR="8051" marT="805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8051" marR="8051" marT="805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4E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051" marR="8051" marT="8051" marB="0" anchor="b">
                    <a:lnL>
                      <a:noFill/>
                    </a:lnL>
                    <a:lnR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4E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6708866"/>
                  </a:ext>
                </a:extLst>
              </a:tr>
              <a:tr h="18501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Resiliency Administrator</a:t>
                      </a:r>
                    </a:p>
                  </a:txBody>
                  <a:tcPr marL="8051" marR="8051" marT="805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051" marR="8051" marT="805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051" marR="8051" marT="805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051" marR="8051" marT="805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4E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8051" marR="8051" marT="8051" marB="0" anchor="b">
                    <a:lnL>
                      <a:noFill/>
                    </a:lnL>
                    <a:lnR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8518641"/>
                  </a:ext>
                </a:extLst>
              </a:tr>
              <a:tr h="18501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Administrative Assistant</a:t>
                      </a:r>
                    </a:p>
                  </a:txBody>
                  <a:tcPr marL="8051" marR="8051" marT="805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8051" marR="8051" marT="805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8051" marR="8051" marT="805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051" marR="8051" marT="805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4E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051" marR="8051" marT="8051" marB="0" anchor="b">
                    <a:lnL>
                      <a:noFill/>
                    </a:lnL>
                    <a:lnR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4E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3899464"/>
                  </a:ext>
                </a:extLst>
              </a:tr>
              <a:tr h="18501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effectLst/>
                          <a:latin typeface="Century Gothic" panose="020B0502020202020204" pitchFamily="34" charset="0"/>
                        </a:rPr>
                        <a:t>Total Planning &amp; Zoning Positions</a:t>
                      </a:r>
                    </a:p>
                  </a:txBody>
                  <a:tcPr marL="8051" marR="8051" marT="805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Century Gothic" panose="020B0502020202020204" pitchFamily="34" charset="0"/>
                        </a:rPr>
                        <a:t>3.0</a:t>
                      </a:r>
                    </a:p>
                  </a:txBody>
                  <a:tcPr marL="8051" marR="8051" marT="805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Century Gothic" panose="020B0502020202020204" pitchFamily="34" charset="0"/>
                        </a:rPr>
                        <a:t>3.0</a:t>
                      </a:r>
                    </a:p>
                  </a:txBody>
                  <a:tcPr marL="8051" marR="8051" marT="805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Century Gothic" panose="020B0502020202020204" pitchFamily="34" charset="0"/>
                        </a:rPr>
                        <a:t>2.0</a:t>
                      </a:r>
                    </a:p>
                  </a:txBody>
                  <a:tcPr marL="8051" marR="8051" marT="805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E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Century Gothic" panose="020B0502020202020204" pitchFamily="34" charset="0"/>
                        </a:rPr>
                        <a:t>3.0</a:t>
                      </a:r>
                    </a:p>
                  </a:txBody>
                  <a:tcPr marL="8051" marR="8051" marT="8051" marB="0" anchor="b">
                    <a:lnL>
                      <a:noFill/>
                    </a:lnL>
                    <a:lnR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E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4423456"/>
                  </a:ext>
                </a:extLst>
              </a:tr>
              <a:tr h="285631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1" u="none" strike="noStrike">
                          <a:effectLst/>
                          <a:latin typeface="Century Gothic" panose="020B0502020202020204" pitchFamily="34" charset="0"/>
                        </a:rPr>
                        <a:t>Building &amp; Permitting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Building Official</a:t>
                      </a:r>
                    </a:p>
                  </a:txBody>
                  <a:tcPr marL="8051" marR="8051" marT="805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8051" marR="8051" marT="805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8051" marR="8051" marT="805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8051" marR="8051" marT="805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4E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8051" marR="8051" marT="8051" marB="0" anchor="b">
                    <a:lnL>
                      <a:noFill/>
                    </a:lnL>
                    <a:lnR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4E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8611706"/>
                  </a:ext>
                </a:extLst>
              </a:tr>
              <a:tr h="20996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1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Chief Building Inspector</a:t>
                      </a:r>
                    </a:p>
                  </a:txBody>
                  <a:tcPr marL="8051" marR="8051" marT="805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051" marR="8051" marT="805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8051" marR="8051" marT="805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8051" marR="8051" marT="805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4E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8051" marR="8051" marT="8051" marB="0" anchor="b">
                    <a:lnL>
                      <a:noFill/>
                    </a:lnL>
                    <a:lnR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4E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7532010"/>
                  </a:ext>
                </a:extLst>
              </a:tr>
              <a:tr h="20996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1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Office Manager</a:t>
                      </a:r>
                    </a:p>
                  </a:txBody>
                  <a:tcPr marL="8051" marR="8051" marT="805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8051" marR="8051" marT="805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8051" marR="8051" marT="805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8051" marR="8051" marT="805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4E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8051" marR="8051" marT="8051" marB="0" anchor="b">
                    <a:lnL>
                      <a:noFill/>
                    </a:lnL>
                    <a:lnR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4E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5832331"/>
                  </a:ext>
                </a:extLst>
              </a:tr>
              <a:tr h="20996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1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Code Compliance Coordinator</a:t>
                      </a:r>
                    </a:p>
                  </a:txBody>
                  <a:tcPr marL="8051" marR="8051" marT="805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8051" marR="8051" marT="805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8051" marR="8051" marT="805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8051" marR="8051" marT="805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4E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8051" marR="8051" marT="8051" marB="0" anchor="b">
                    <a:lnL>
                      <a:noFill/>
                    </a:lnL>
                    <a:lnR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4E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5074063"/>
                  </a:ext>
                </a:extLst>
              </a:tr>
              <a:tr h="20996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1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Code Compliance Inspector</a:t>
                      </a:r>
                    </a:p>
                  </a:txBody>
                  <a:tcPr marL="8051" marR="8051" marT="805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8051" marR="8051" marT="805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8051" marR="8051" marT="805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8051" marR="8051" marT="805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4E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8051" marR="8051" marT="8051" marB="0" anchor="b">
                    <a:lnL>
                      <a:noFill/>
                    </a:lnL>
                    <a:lnR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4E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6554110"/>
                  </a:ext>
                </a:extLst>
              </a:tr>
              <a:tr h="20996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1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Code Compliance Officer</a:t>
                      </a:r>
                    </a:p>
                  </a:txBody>
                  <a:tcPr marL="8051" marR="8051" marT="805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4.0</a:t>
                      </a:r>
                    </a:p>
                  </a:txBody>
                  <a:tcPr marL="8051" marR="8051" marT="805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3.0</a:t>
                      </a:r>
                    </a:p>
                  </a:txBody>
                  <a:tcPr marL="8051" marR="8051" marT="805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3.0</a:t>
                      </a:r>
                    </a:p>
                  </a:txBody>
                  <a:tcPr marL="8051" marR="8051" marT="805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4E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3.0</a:t>
                      </a:r>
                    </a:p>
                  </a:txBody>
                  <a:tcPr marL="8051" marR="8051" marT="8051" marB="0" anchor="b">
                    <a:lnL>
                      <a:noFill/>
                    </a:lnL>
                    <a:lnR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4E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8072109"/>
                  </a:ext>
                </a:extLst>
              </a:tr>
              <a:tr h="20996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1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Zoning Administrator</a:t>
                      </a:r>
                    </a:p>
                  </a:txBody>
                  <a:tcPr marL="8051" marR="8051" marT="805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8051" marR="8051" marT="805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8051" marR="8051" marT="805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8051" marR="8051" marT="805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4E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8051" marR="8051" marT="8051" marB="0" anchor="b">
                    <a:lnL>
                      <a:noFill/>
                    </a:lnL>
                    <a:lnR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4E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1330257"/>
                  </a:ext>
                </a:extLst>
              </a:tr>
              <a:tr h="20996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1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Permit Clerk </a:t>
                      </a:r>
                    </a:p>
                  </a:txBody>
                  <a:tcPr marL="8051" marR="8051" marT="805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3.0</a:t>
                      </a:r>
                    </a:p>
                  </a:txBody>
                  <a:tcPr marL="8051" marR="8051" marT="805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3.0</a:t>
                      </a:r>
                    </a:p>
                  </a:txBody>
                  <a:tcPr marL="8051" marR="8051" marT="805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3.0</a:t>
                      </a:r>
                    </a:p>
                  </a:txBody>
                  <a:tcPr marL="8051" marR="8051" marT="805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4E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3.0</a:t>
                      </a:r>
                    </a:p>
                  </a:txBody>
                  <a:tcPr marL="8051" marR="8051" marT="8051" marB="0" anchor="b">
                    <a:lnL>
                      <a:noFill/>
                    </a:lnL>
                    <a:lnR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4E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479399"/>
                  </a:ext>
                </a:extLst>
              </a:tr>
              <a:tr h="20996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1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Scanner</a:t>
                      </a:r>
                    </a:p>
                  </a:txBody>
                  <a:tcPr marL="8051" marR="8051" marT="805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051" marR="8051" marT="805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051" marR="8051" marT="805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051" marR="8051" marT="805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4E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051" marR="8051" marT="8051" marB="0" anchor="b">
                    <a:lnL>
                      <a:noFill/>
                    </a:lnL>
                    <a:lnR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4E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6452616"/>
                  </a:ext>
                </a:extLst>
              </a:tr>
              <a:tr h="20996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1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Plans Processing Clerk</a:t>
                      </a:r>
                    </a:p>
                  </a:txBody>
                  <a:tcPr marL="8051" marR="8051" marT="805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8051" marR="8051" marT="805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8051" marR="8051" marT="805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8051" marR="8051" marT="805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4E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8051" marR="8051" marT="8051" marB="0" anchor="b">
                    <a:lnL>
                      <a:noFill/>
                    </a:lnL>
                    <a:lnR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4E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8498794"/>
                  </a:ext>
                </a:extLst>
              </a:tr>
              <a:tr h="20996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effectLst/>
                          <a:latin typeface="Century Gothic" panose="020B0502020202020204" pitchFamily="34" charset="0"/>
                        </a:rPr>
                        <a:t>Total Building &amp; Permitting Positions</a:t>
                      </a:r>
                    </a:p>
                  </a:txBody>
                  <a:tcPr marL="8051" marR="8051" marT="805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Century Gothic" panose="020B0502020202020204" pitchFamily="34" charset="0"/>
                        </a:rPr>
                        <a:t>13.0</a:t>
                      </a:r>
                    </a:p>
                  </a:txBody>
                  <a:tcPr marL="8051" marR="8051" marT="805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Century Gothic" panose="020B0502020202020204" pitchFamily="34" charset="0"/>
                        </a:rPr>
                        <a:t>13.0</a:t>
                      </a:r>
                    </a:p>
                  </a:txBody>
                  <a:tcPr marL="8051" marR="8051" marT="805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Century Gothic" panose="020B0502020202020204" pitchFamily="34" charset="0"/>
                        </a:rPr>
                        <a:t>13.0</a:t>
                      </a:r>
                    </a:p>
                  </a:txBody>
                  <a:tcPr marL="8051" marR="8051" marT="805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E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Century Gothic" panose="020B0502020202020204" pitchFamily="34" charset="0"/>
                        </a:rPr>
                        <a:t>13.0</a:t>
                      </a:r>
                    </a:p>
                  </a:txBody>
                  <a:tcPr marL="8051" marR="8051" marT="8051" marB="0" anchor="b">
                    <a:lnL>
                      <a:noFill/>
                    </a:lnL>
                    <a:lnR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E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7708982"/>
                  </a:ext>
                </a:extLst>
              </a:tr>
              <a:tr h="285631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effectLst/>
                          <a:latin typeface="Century Gothic" panose="020B0502020202020204" pitchFamily="34" charset="0"/>
                        </a:rPr>
                        <a:t>Total Community &amp; Economic Dev. Village Positions</a:t>
                      </a:r>
                    </a:p>
                  </a:txBody>
                  <a:tcPr marL="8051" marR="8051" marT="805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1C8F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Century Gothic" panose="020B0502020202020204" pitchFamily="34" charset="0"/>
                        </a:rPr>
                        <a:t>16.0</a:t>
                      </a:r>
                    </a:p>
                  </a:txBody>
                  <a:tcPr marL="8051" marR="8051" marT="805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Century Gothic" panose="020B0502020202020204" pitchFamily="34" charset="0"/>
                        </a:rPr>
                        <a:t>16.0</a:t>
                      </a:r>
                    </a:p>
                  </a:txBody>
                  <a:tcPr marL="8051" marR="8051" marT="805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Century Gothic" panose="020B0502020202020204" pitchFamily="34" charset="0"/>
                        </a:rPr>
                        <a:t>15.0</a:t>
                      </a:r>
                    </a:p>
                  </a:txBody>
                  <a:tcPr marL="8051" marR="8051" marT="805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051" marR="8051" marT="8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E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 dirty="0">
                          <a:effectLst/>
                          <a:latin typeface="Century Gothic" panose="020B0502020202020204" pitchFamily="34" charset="0"/>
                        </a:rPr>
                        <a:t>16.0</a:t>
                      </a:r>
                    </a:p>
                  </a:txBody>
                  <a:tcPr marL="8051" marR="8051" marT="8051" marB="0" anchor="b">
                    <a:lnL>
                      <a:noFill/>
                    </a:lnL>
                    <a:lnR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E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88344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68870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9D2F54-5052-495A-809C-4A73698295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731520"/>
            <a:ext cx="9076623" cy="798896"/>
          </a:xfrm>
        </p:spPr>
        <p:txBody>
          <a:bodyPr/>
          <a:lstStyle/>
          <a:p>
            <a:pPr algn="ctr"/>
            <a:r>
              <a:rPr lang="en-US" dirty="0"/>
              <a:t>Parks and Recreation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662997-616B-4077-B39C-71943D8AA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E628E-CB5F-4BFB-A999-32705F0E027E}" type="slidenum">
              <a:rPr lang="en-US" smtClean="0"/>
              <a:t>12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B2F4EEA-C1AB-4D19-8E8F-493BD20166CF}"/>
              </a:ext>
            </a:extLst>
          </p:cNvPr>
          <p:cNvSpPr txBox="1"/>
          <p:nvPr/>
        </p:nvSpPr>
        <p:spPr>
          <a:xfrm>
            <a:off x="7081177" y="1915886"/>
            <a:ext cx="4929106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Proposed Changes for FY 22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Hire Special Events/Programs Coordinator, </a:t>
            </a:r>
          </a:p>
          <a:p>
            <a:r>
              <a:rPr lang="en-US" dirty="0"/>
              <a:t>Reservation Specialist, Maintenance Worker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ARPA Funding through 2024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Hire 2 Park Service Leads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Eliminate 6 PT positions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D34994D6-56D7-4622-841D-05E016916D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4887876"/>
              </p:ext>
            </p:extLst>
          </p:nvPr>
        </p:nvGraphicFramePr>
        <p:xfrm>
          <a:off x="232231" y="1690070"/>
          <a:ext cx="6850739" cy="4768788"/>
        </p:xfrm>
        <a:graphic>
          <a:graphicData uri="http://schemas.openxmlformats.org/drawingml/2006/table">
            <a:tbl>
              <a:tblPr/>
              <a:tblGrid>
                <a:gridCol w="295481">
                  <a:extLst>
                    <a:ext uri="{9D8B030D-6E8A-4147-A177-3AD203B41FA5}">
                      <a16:colId xmlns:a16="http://schemas.microsoft.com/office/drawing/2014/main" val="509540910"/>
                    </a:ext>
                  </a:extLst>
                </a:gridCol>
                <a:gridCol w="2440442">
                  <a:extLst>
                    <a:ext uri="{9D8B030D-6E8A-4147-A177-3AD203B41FA5}">
                      <a16:colId xmlns:a16="http://schemas.microsoft.com/office/drawing/2014/main" val="1671007092"/>
                    </a:ext>
                  </a:extLst>
                </a:gridCol>
                <a:gridCol w="514352">
                  <a:extLst>
                    <a:ext uri="{9D8B030D-6E8A-4147-A177-3AD203B41FA5}">
                      <a16:colId xmlns:a16="http://schemas.microsoft.com/office/drawing/2014/main" val="605292655"/>
                    </a:ext>
                  </a:extLst>
                </a:gridCol>
                <a:gridCol w="514352">
                  <a:extLst>
                    <a:ext uri="{9D8B030D-6E8A-4147-A177-3AD203B41FA5}">
                      <a16:colId xmlns:a16="http://schemas.microsoft.com/office/drawing/2014/main" val="889839241"/>
                    </a:ext>
                  </a:extLst>
                </a:gridCol>
                <a:gridCol w="514352">
                  <a:extLst>
                    <a:ext uri="{9D8B030D-6E8A-4147-A177-3AD203B41FA5}">
                      <a16:colId xmlns:a16="http://schemas.microsoft.com/office/drawing/2014/main" val="3093127690"/>
                    </a:ext>
                  </a:extLst>
                </a:gridCol>
                <a:gridCol w="514352">
                  <a:extLst>
                    <a:ext uri="{9D8B030D-6E8A-4147-A177-3AD203B41FA5}">
                      <a16:colId xmlns:a16="http://schemas.microsoft.com/office/drawing/2014/main" val="1323929057"/>
                    </a:ext>
                  </a:extLst>
                </a:gridCol>
                <a:gridCol w="514352">
                  <a:extLst>
                    <a:ext uri="{9D8B030D-6E8A-4147-A177-3AD203B41FA5}">
                      <a16:colId xmlns:a16="http://schemas.microsoft.com/office/drawing/2014/main" val="4036697198"/>
                    </a:ext>
                  </a:extLst>
                </a:gridCol>
                <a:gridCol w="514352">
                  <a:extLst>
                    <a:ext uri="{9D8B030D-6E8A-4147-A177-3AD203B41FA5}">
                      <a16:colId xmlns:a16="http://schemas.microsoft.com/office/drawing/2014/main" val="920544961"/>
                    </a:ext>
                  </a:extLst>
                </a:gridCol>
                <a:gridCol w="514352">
                  <a:extLst>
                    <a:ext uri="{9D8B030D-6E8A-4147-A177-3AD203B41FA5}">
                      <a16:colId xmlns:a16="http://schemas.microsoft.com/office/drawing/2014/main" val="63844759"/>
                    </a:ext>
                  </a:extLst>
                </a:gridCol>
                <a:gridCol w="514352">
                  <a:extLst>
                    <a:ext uri="{9D8B030D-6E8A-4147-A177-3AD203B41FA5}">
                      <a16:colId xmlns:a16="http://schemas.microsoft.com/office/drawing/2014/main" val="2501965117"/>
                    </a:ext>
                  </a:extLst>
                </a:gridCol>
              </a:tblGrid>
              <a:tr h="755521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effectLst/>
                          <a:latin typeface="Century Gothic" panose="020B0502020202020204" pitchFamily="34" charset="0"/>
                        </a:rPr>
                        <a:t>VILLAGE POSITION DETAIL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effectLst/>
                          <a:latin typeface="Century Gothic" panose="020B0502020202020204" pitchFamily="34" charset="0"/>
                        </a:rPr>
                        <a:t>FY 18-19</a:t>
                      </a:r>
                      <a:br>
                        <a:rPr lang="en-US" sz="900" b="1" i="0" u="none" strike="noStrike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en-US" sz="900" b="1" i="0" u="none" strike="noStrike">
                          <a:effectLst/>
                          <a:latin typeface="Century Gothic" panose="020B0502020202020204" pitchFamily="34" charset="0"/>
                        </a:rPr>
                        <a:t>Final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effectLst/>
                          <a:latin typeface="Century Gothic" panose="020B0502020202020204" pitchFamily="34" charset="0"/>
                        </a:rPr>
                        <a:t>FY 19-20</a:t>
                      </a:r>
                      <a:br>
                        <a:rPr lang="en-US" sz="900" b="1" i="0" u="none" strike="noStrike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en-US" sz="900" b="1" i="0" u="none" strike="noStrike">
                          <a:effectLst/>
                          <a:latin typeface="Century Gothic" panose="020B0502020202020204" pitchFamily="34" charset="0"/>
                        </a:rPr>
                        <a:t>Final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effectLst/>
                          <a:latin typeface="Century Gothic" panose="020B0502020202020204" pitchFamily="34" charset="0"/>
                        </a:rPr>
                        <a:t>FY 20-21</a:t>
                      </a:r>
                      <a:br>
                        <a:rPr lang="en-US" sz="900" b="1" i="0" u="none" strike="noStrike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en-US" sz="900" b="1" i="0" u="none" strike="noStrike">
                          <a:effectLst/>
                          <a:latin typeface="Century Gothic" panose="020B0502020202020204" pitchFamily="34" charset="0"/>
                        </a:rPr>
                        <a:t>Adopted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effectLst/>
                          <a:latin typeface="Century Gothic" panose="020B0502020202020204" pitchFamily="34" charset="0"/>
                        </a:rPr>
                        <a:t>FY 21-22</a:t>
                      </a:r>
                      <a:br>
                        <a:rPr lang="en-US" sz="1000" b="1" i="0" u="none" strike="noStrike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en-US" sz="1000" b="1" i="0" u="none" strike="noStrike">
                          <a:effectLst/>
                          <a:latin typeface="Century Gothic" panose="020B0502020202020204" pitchFamily="34" charset="0"/>
                        </a:rPr>
                        <a:t>Proposed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E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8856690"/>
                  </a:ext>
                </a:extLst>
              </a:tr>
              <a:tr h="323795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effectLst/>
                          <a:latin typeface="Century Gothic" panose="020B0502020202020204" pitchFamily="34" charset="0"/>
                        </a:rPr>
                        <a:t>Parks &amp; Recreation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effectLst/>
                          <a:latin typeface="Century Gothic" panose="020B0502020202020204" pitchFamily="34" charset="0"/>
                        </a:rPr>
                        <a:t>PT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effectLst/>
                          <a:latin typeface="Century Gothic" panose="020B0502020202020204" pitchFamily="34" charset="0"/>
                        </a:rPr>
                        <a:t>FT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effectLst/>
                          <a:latin typeface="Century Gothic" panose="020B0502020202020204" pitchFamily="34" charset="0"/>
                        </a:rPr>
                        <a:t>PT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effectLst/>
                          <a:latin typeface="Century Gothic" panose="020B0502020202020204" pitchFamily="34" charset="0"/>
                        </a:rPr>
                        <a:t>FT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effectLst/>
                          <a:latin typeface="Century Gothic" panose="020B0502020202020204" pitchFamily="34" charset="0"/>
                        </a:rPr>
                        <a:t>PT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effectLst/>
                          <a:latin typeface="Century Gothic" panose="020B0502020202020204" pitchFamily="34" charset="0"/>
                        </a:rPr>
                        <a:t>FT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effectLst/>
                          <a:latin typeface="Century Gothic" panose="020B0502020202020204" pitchFamily="34" charset="0"/>
                        </a:rPr>
                        <a:t>PT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5ED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effectLst/>
                          <a:latin typeface="Century Gothic" panose="020B0502020202020204" pitchFamily="34" charset="0"/>
                        </a:rPr>
                        <a:t>FT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5ED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5092728"/>
                  </a:ext>
                </a:extLst>
              </a:tr>
              <a:tr h="259936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1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Parks and Recreation Director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5ED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5ED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6050037"/>
                  </a:ext>
                </a:extLst>
              </a:tr>
              <a:tr h="259936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1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Administrative Assistant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5ED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5ED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90508"/>
                  </a:ext>
                </a:extLst>
              </a:tr>
              <a:tr h="259936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1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Parks and Recreation Manager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5ED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5ED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7661967"/>
                  </a:ext>
                </a:extLst>
              </a:tr>
              <a:tr h="259936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Parks &amp; Recreation Supervisor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3.0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3.0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2.0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5ED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2.0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5ED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72464"/>
                  </a:ext>
                </a:extLst>
              </a:tr>
              <a:tr h="259936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Special Events Supervisor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5ED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5ED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402971"/>
                  </a:ext>
                </a:extLst>
              </a:tr>
              <a:tr h="259936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Special Events &amp; Programs Coord.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5ED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3716266"/>
                  </a:ext>
                </a:extLst>
              </a:tr>
              <a:tr h="259936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Park Reservations Specialist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5ED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888072"/>
                  </a:ext>
                </a:extLst>
              </a:tr>
              <a:tr h="259936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Recreation Attendant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3.0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3.0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3.0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3.0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5ED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5ED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9544177"/>
                  </a:ext>
                </a:extLst>
              </a:tr>
              <a:tr h="259936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Facilities Maint. Superintendent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5ED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5ED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6519665"/>
                  </a:ext>
                </a:extLst>
              </a:tr>
              <a:tr h="259936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Facilities Maint. Superintendent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5ED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5ED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0713187"/>
                  </a:ext>
                </a:extLst>
              </a:tr>
              <a:tr h="259936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Parks Maintenance Worker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2.0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4.0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5ED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5.0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1091422"/>
                  </a:ext>
                </a:extLst>
              </a:tr>
              <a:tr h="259936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Park Service Leader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5ED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2.0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0469486"/>
                  </a:ext>
                </a:extLst>
              </a:tr>
              <a:tr h="259936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Park Service Aide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21.0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20.0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20.0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16.0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ED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ED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5296945"/>
                  </a:ext>
                </a:extLst>
              </a:tr>
              <a:tr h="310304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i="0" u="none" strike="noStrike">
                          <a:effectLst/>
                          <a:latin typeface="Century Gothic" panose="020B0502020202020204" pitchFamily="34" charset="0"/>
                        </a:rPr>
                        <a:t>Total Positions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effectLst/>
                          <a:latin typeface="Century Gothic" panose="020B0502020202020204" pitchFamily="34" charset="0"/>
                        </a:rPr>
                        <a:t>24.0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effectLst/>
                          <a:latin typeface="Century Gothic" panose="020B0502020202020204" pitchFamily="34" charset="0"/>
                        </a:rPr>
                        <a:t>8.0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effectLst/>
                          <a:latin typeface="Century Gothic" panose="020B0502020202020204" pitchFamily="34" charset="0"/>
                        </a:rPr>
                        <a:t>23.0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effectLst/>
                          <a:latin typeface="Century Gothic" panose="020B0502020202020204" pitchFamily="34" charset="0"/>
                        </a:rPr>
                        <a:t>8.0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effectLst/>
                          <a:latin typeface="Century Gothic" panose="020B0502020202020204" pitchFamily="34" charset="0"/>
                        </a:rPr>
                        <a:t>25.0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effectLst/>
                          <a:latin typeface="Century Gothic" panose="020B0502020202020204" pitchFamily="34" charset="0"/>
                        </a:rPr>
                        <a:t>11.0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effectLst/>
                          <a:latin typeface="Century Gothic" panose="020B0502020202020204" pitchFamily="34" charset="0"/>
                        </a:rPr>
                        <a:t>19.0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ED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effectLst/>
                          <a:latin typeface="Century Gothic" panose="020B0502020202020204" pitchFamily="34" charset="0"/>
                        </a:rPr>
                        <a:t>16.0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ED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20977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45719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9D2F54-5052-495A-809C-4A73698295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731520"/>
            <a:ext cx="9076623" cy="798896"/>
          </a:xfrm>
        </p:spPr>
        <p:txBody>
          <a:bodyPr/>
          <a:lstStyle/>
          <a:p>
            <a:pPr algn="ctr"/>
            <a:r>
              <a:rPr lang="en-US" dirty="0"/>
              <a:t>Public Services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662997-616B-4077-B39C-71943D8AA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E628E-CB5F-4BFB-A999-32705F0E027E}" type="slidenum">
              <a:rPr lang="en-US" smtClean="0"/>
              <a:t>13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B2F4EEA-C1AB-4D19-8E8F-493BD20166CF}"/>
              </a:ext>
            </a:extLst>
          </p:cNvPr>
          <p:cNvSpPr txBox="1"/>
          <p:nvPr/>
        </p:nvSpPr>
        <p:spPr>
          <a:xfrm>
            <a:off x="7081177" y="1915886"/>
            <a:ext cx="3736920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Proposed Changes for FY 22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Hire Arborist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ARPA Funding through 2024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Hire Administrative Assistant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ARPA Funding through 2024</a:t>
            </a:r>
          </a:p>
          <a:p>
            <a:endParaRPr lang="en-US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13A23829-2EB1-42AB-8536-6F573ADC5A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786765"/>
              </p:ext>
            </p:extLst>
          </p:nvPr>
        </p:nvGraphicFramePr>
        <p:xfrm>
          <a:off x="101600" y="1669145"/>
          <a:ext cx="7008602" cy="4789717"/>
        </p:xfrm>
        <a:graphic>
          <a:graphicData uri="http://schemas.openxmlformats.org/drawingml/2006/table">
            <a:tbl>
              <a:tblPr/>
              <a:tblGrid>
                <a:gridCol w="946924">
                  <a:extLst>
                    <a:ext uri="{9D8B030D-6E8A-4147-A177-3AD203B41FA5}">
                      <a16:colId xmlns:a16="http://schemas.microsoft.com/office/drawing/2014/main" val="1734637983"/>
                    </a:ext>
                  </a:extLst>
                </a:gridCol>
                <a:gridCol w="2240036">
                  <a:extLst>
                    <a:ext uri="{9D8B030D-6E8A-4147-A177-3AD203B41FA5}">
                      <a16:colId xmlns:a16="http://schemas.microsoft.com/office/drawing/2014/main" val="2273908972"/>
                    </a:ext>
                  </a:extLst>
                </a:gridCol>
                <a:gridCol w="478554">
                  <a:extLst>
                    <a:ext uri="{9D8B030D-6E8A-4147-A177-3AD203B41FA5}">
                      <a16:colId xmlns:a16="http://schemas.microsoft.com/office/drawing/2014/main" val="2692371510"/>
                    </a:ext>
                  </a:extLst>
                </a:gridCol>
                <a:gridCol w="478554">
                  <a:extLst>
                    <a:ext uri="{9D8B030D-6E8A-4147-A177-3AD203B41FA5}">
                      <a16:colId xmlns:a16="http://schemas.microsoft.com/office/drawing/2014/main" val="1195162602"/>
                    </a:ext>
                  </a:extLst>
                </a:gridCol>
                <a:gridCol w="478554">
                  <a:extLst>
                    <a:ext uri="{9D8B030D-6E8A-4147-A177-3AD203B41FA5}">
                      <a16:colId xmlns:a16="http://schemas.microsoft.com/office/drawing/2014/main" val="3591197089"/>
                    </a:ext>
                  </a:extLst>
                </a:gridCol>
                <a:gridCol w="478554">
                  <a:extLst>
                    <a:ext uri="{9D8B030D-6E8A-4147-A177-3AD203B41FA5}">
                      <a16:colId xmlns:a16="http://schemas.microsoft.com/office/drawing/2014/main" val="193138318"/>
                    </a:ext>
                  </a:extLst>
                </a:gridCol>
                <a:gridCol w="478554">
                  <a:extLst>
                    <a:ext uri="{9D8B030D-6E8A-4147-A177-3AD203B41FA5}">
                      <a16:colId xmlns:a16="http://schemas.microsoft.com/office/drawing/2014/main" val="2238151469"/>
                    </a:ext>
                  </a:extLst>
                </a:gridCol>
                <a:gridCol w="478554">
                  <a:extLst>
                    <a:ext uri="{9D8B030D-6E8A-4147-A177-3AD203B41FA5}">
                      <a16:colId xmlns:a16="http://schemas.microsoft.com/office/drawing/2014/main" val="1389789079"/>
                    </a:ext>
                  </a:extLst>
                </a:gridCol>
                <a:gridCol w="475159">
                  <a:extLst>
                    <a:ext uri="{9D8B030D-6E8A-4147-A177-3AD203B41FA5}">
                      <a16:colId xmlns:a16="http://schemas.microsoft.com/office/drawing/2014/main" val="3727290900"/>
                    </a:ext>
                  </a:extLst>
                </a:gridCol>
                <a:gridCol w="475159">
                  <a:extLst>
                    <a:ext uri="{9D8B030D-6E8A-4147-A177-3AD203B41FA5}">
                      <a16:colId xmlns:a16="http://schemas.microsoft.com/office/drawing/2014/main" val="617030598"/>
                    </a:ext>
                  </a:extLst>
                </a:gridCol>
              </a:tblGrid>
              <a:tr h="597380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Century Gothic" panose="020B0502020202020204" pitchFamily="34" charset="0"/>
                        </a:rPr>
                        <a:t>VILLAGE POSITION DETAIL</a:t>
                      </a:r>
                    </a:p>
                  </a:txBody>
                  <a:tcPr marL="8645" marR="8645" marT="8645" marB="0" anchor="b">
                    <a:lnL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effectLst/>
                          <a:latin typeface="Century Gothic" panose="020B0502020202020204" pitchFamily="34" charset="0"/>
                        </a:rPr>
                        <a:t>FY 18-19</a:t>
                      </a:r>
                      <a:br>
                        <a:rPr lang="en-US" sz="900" b="1" i="0" u="none" strike="noStrike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en-US" sz="900" b="1" i="0" u="none" strike="noStrike">
                          <a:effectLst/>
                          <a:latin typeface="Century Gothic" panose="020B0502020202020204" pitchFamily="34" charset="0"/>
                        </a:rPr>
                        <a:t>Final</a:t>
                      </a:r>
                    </a:p>
                  </a:txBody>
                  <a:tcPr marL="8645" marR="8645" marT="8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effectLst/>
                          <a:latin typeface="Century Gothic" panose="020B0502020202020204" pitchFamily="34" charset="0"/>
                        </a:rPr>
                        <a:t>FY 19-20</a:t>
                      </a:r>
                      <a:br>
                        <a:rPr lang="en-US" sz="900" b="1" i="0" u="none" strike="noStrike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en-US" sz="900" b="1" i="0" u="none" strike="noStrike">
                          <a:effectLst/>
                          <a:latin typeface="Century Gothic" panose="020B0502020202020204" pitchFamily="34" charset="0"/>
                        </a:rPr>
                        <a:t>Final</a:t>
                      </a:r>
                    </a:p>
                  </a:txBody>
                  <a:tcPr marL="8645" marR="8645" marT="8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effectLst/>
                          <a:latin typeface="Century Gothic" panose="020B0502020202020204" pitchFamily="34" charset="0"/>
                        </a:rPr>
                        <a:t>FY 20-21</a:t>
                      </a:r>
                      <a:br>
                        <a:rPr lang="en-US" sz="900" b="1" i="0" u="none" strike="noStrike" dirty="0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en-US" sz="900" b="1" i="0" u="none" strike="noStrike" dirty="0">
                          <a:effectLst/>
                          <a:latin typeface="Century Gothic" panose="020B0502020202020204" pitchFamily="34" charset="0"/>
                        </a:rPr>
                        <a:t>Adopted</a:t>
                      </a:r>
                    </a:p>
                  </a:txBody>
                  <a:tcPr marL="8645" marR="8645" marT="8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effectLst/>
                          <a:latin typeface="Century Gothic" panose="020B0502020202020204" pitchFamily="34" charset="0"/>
                        </a:rPr>
                        <a:t>FY 21-22</a:t>
                      </a:r>
                      <a:br>
                        <a:rPr lang="en-US" sz="900" b="1" i="0" u="none" strike="noStrike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en-US" sz="900" b="1" i="0" u="none" strike="noStrike">
                          <a:effectLst/>
                          <a:latin typeface="Century Gothic" panose="020B0502020202020204" pitchFamily="34" charset="0"/>
                        </a:rPr>
                        <a:t>Proposed</a:t>
                      </a:r>
                    </a:p>
                  </a:txBody>
                  <a:tcPr marL="8645" marR="8645" marT="8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E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4987442"/>
                  </a:ext>
                </a:extLst>
              </a:tr>
              <a:tr h="213351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effectLst/>
                          <a:latin typeface="Century Gothic" panose="020B0502020202020204" pitchFamily="34" charset="0"/>
                        </a:rPr>
                        <a:t>Dept. of Public Services</a:t>
                      </a:r>
                    </a:p>
                  </a:txBody>
                  <a:tcPr marL="8645" marR="8645" marT="8645" marB="0" anchor="b">
                    <a:lnL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effectLst/>
                          <a:latin typeface="Century Gothic" panose="020B0502020202020204" pitchFamily="34" charset="0"/>
                        </a:rPr>
                        <a:t>PT</a:t>
                      </a:r>
                    </a:p>
                  </a:txBody>
                  <a:tcPr marL="8645" marR="8645" marT="86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effectLst/>
                          <a:latin typeface="Century Gothic" panose="020B0502020202020204" pitchFamily="34" charset="0"/>
                        </a:rPr>
                        <a:t>FT</a:t>
                      </a:r>
                    </a:p>
                  </a:txBody>
                  <a:tcPr marL="8645" marR="8645" marT="864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effectLst/>
                          <a:latin typeface="Century Gothic" panose="020B0502020202020204" pitchFamily="34" charset="0"/>
                        </a:rPr>
                        <a:t>PT</a:t>
                      </a:r>
                    </a:p>
                  </a:txBody>
                  <a:tcPr marL="8645" marR="8645" marT="86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effectLst/>
                          <a:latin typeface="Century Gothic" panose="020B0502020202020204" pitchFamily="34" charset="0"/>
                        </a:rPr>
                        <a:t>FT</a:t>
                      </a:r>
                    </a:p>
                  </a:txBody>
                  <a:tcPr marL="8645" marR="8645" marT="864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effectLst/>
                          <a:latin typeface="Century Gothic" panose="020B0502020202020204" pitchFamily="34" charset="0"/>
                        </a:rPr>
                        <a:t>PT</a:t>
                      </a:r>
                    </a:p>
                  </a:txBody>
                  <a:tcPr marL="8645" marR="8645" marT="86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effectLst/>
                          <a:latin typeface="Century Gothic" panose="020B0502020202020204" pitchFamily="34" charset="0"/>
                        </a:rPr>
                        <a:t>FT</a:t>
                      </a:r>
                    </a:p>
                  </a:txBody>
                  <a:tcPr marL="8645" marR="8645" marT="864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effectLst/>
                          <a:latin typeface="Century Gothic" panose="020B0502020202020204" pitchFamily="34" charset="0"/>
                        </a:rPr>
                        <a:t>PT</a:t>
                      </a:r>
                    </a:p>
                  </a:txBody>
                  <a:tcPr marL="8645" marR="8645" marT="86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ED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effectLst/>
                          <a:latin typeface="Century Gothic" panose="020B0502020202020204" pitchFamily="34" charset="0"/>
                        </a:rPr>
                        <a:t>FT</a:t>
                      </a:r>
                    </a:p>
                  </a:txBody>
                  <a:tcPr marL="8645" marR="8645" marT="8645" marB="0" anchor="ctr">
                    <a:lnL>
                      <a:noFill/>
                    </a:lnL>
                    <a:lnR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ED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6629419"/>
                  </a:ext>
                </a:extLst>
              </a:tr>
              <a:tr h="213351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effectLst/>
                          <a:latin typeface="Century Gothic" panose="020B0502020202020204" pitchFamily="34" charset="0"/>
                        </a:rPr>
                        <a:t>Public Works</a:t>
                      </a:r>
                    </a:p>
                  </a:txBody>
                  <a:tcPr marL="8645" marR="8645" marT="8645" marB="0" anchor="b">
                    <a:lnL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Public Services Director</a:t>
                      </a:r>
                    </a:p>
                  </a:txBody>
                  <a:tcPr marL="8645" marR="8645" marT="86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645" marR="8645" marT="8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8645" marR="8645" marT="86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645" marR="8645" marT="8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8645" marR="8645" marT="86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645" marR="8645" marT="8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8645" marR="8645" marT="86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645" marR="8645" marT="8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5ED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8645" marR="8645" marT="8645" marB="0" anchor="b">
                    <a:lnL>
                      <a:noFill/>
                    </a:lnL>
                    <a:lnR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5ED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9621672"/>
                  </a:ext>
                </a:extLst>
              </a:tr>
              <a:tr h="213351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8645" marR="8645" marT="8645" marB="0" anchor="b">
                    <a:lnL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Administrative Assistant </a:t>
                      </a:r>
                    </a:p>
                  </a:txBody>
                  <a:tcPr marL="8645" marR="8645" marT="86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645" marR="8645" marT="8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8645" marR="8645" marT="86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645" marR="8645" marT="8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645" marR="8645" marT="86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645" marR="8645" marT="8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645" marR="8645" marT="86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645" marR="8645" marT="8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5ED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8645" marR="8645" marT="8645" marB="0" anchor="b">
                    <a:lnL>
                      <a:noFill/>
                    </a:lnL>
                    <a:lnR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1991339"/>
                  </a:ext>
                </a:extLst>
              </a:tr>
              <a:tr h="213351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8645" marR="8645" marT="8645" marB="0" anchor="b">
                    <a:lnL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Office Manager</a:t>
                      </a:r>
                    </a:p>
                  </a:txBody>
                  <a:tcPr marL="8645" marR="8645" marT="86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645" marR="8645" marT="8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645" marR="8645" marT="86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645" marR="8645" marT="8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8645" marR="8645" marT="86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645" marR="8645" marT="8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8645" marR="8645" marT="86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645" marR="8645" marT="8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5ED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8645" marR="8645" marT="8645" marB="0" anchor="b">
                    <a:lnL>
                      <a:noFill/>
                    </a:lnL>
                    <a:lnR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5ED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6879525"/>
                  </a:ext>
                </a:extLst>
              </a:tr>
              <a:tr h="213351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8645" marR="8645" marT="8645" marB="0" anchor="b">
                    <a:lnL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Administrative Aide</a:t>
                      </a:r>
                    </a:p>
                  </a:txBody>
                  <a:tcPr marL="8645" marR="8645" marT="86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645" marR="8645" marT="8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645" marR="8645" marT="86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645" marR="8645" marT="8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8645" marR="8645" marT="86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645" marR="8645" marT="8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645" marR="8645" marT="86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645" marR="8645" marT="8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5ED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645" marR="8645" marT="8645" marB="0" anchor="b">
                    <a:lnL>
                      <a:noFill/>
                    </a:lnL>
                    <a:lnR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5ED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5410227"/>
                  </a:ext>
                </a:extLst>
              </a:tr>
              <a:tr h="213351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8645" marR="8645" marT="8645" marB="0" anchor="b">
                    <a:lnL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Field Operations Supervisor</a:t>
                      </a:r>
                    </a:p>
                  </a:txBody>
                  <a:tcPr marL="8645" marR="8645" marT="86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645" marR="8645" marT="8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8645" marR="8645" marT="86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645" marR="8645" marT="8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8645" marR="8645" marT="86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645" marR="8645" marT="8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8645" marR="8645" marT="86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645" marR="8645" marT="8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5ED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8645" marR="8645" marT="8645" marB="0" anchor="b">
                    <a:lnL>
                      <a:noFill/>
                    </a:lnL>
                    <a:lnR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5ED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9796648"/>
                  </a:ext>
                </a:extLst>
              </a:tr>
              <a:tr h="213351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8645" marR="8645" marT="8645" marB="0" anchor="b">
                    <a:lnL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Grounds Maintenance Worker</a:t>
                      </a:r>
                    </a:p>
                  </a:txBody>
                  <a:tcPr marL="8645" marR="8645" marT="86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3.0</a:t>
                      </a:r>
                    </a:p>
                  </a:txBody>
                  <a:tcPr marL="8645" marR="8645" marT="8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4.0</a:t>
                      </a:r>
                    </a:p>
                  </a:txBody>
                  <a:tcPr marL="8645" marR="8645" marT="86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4.0</a:t>
                      </a:r>
                    </a:p>
                  </a:txBody>
                  <a:tcPr marL="8645" marR="8645" marT="8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3.0</a:t>
                      </a:r>
                    </a:p>
                  </a:txBody>
                  <a:tcPr marL="8645" marR="8645" marT="86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645" marR="8645" marT="8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4.0</a:t>
                      </a:r>
                    </a:p>
                  </a:txBody>
                  <a:tcPr marL="8645" marR="8645" marT="86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645" marR="8645" marT="8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5ED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4.0</a:t>
                      </a:r>
                    </a:p>
                  </a:txBody>
                  <a:tcPr marL="8645" marR="8645" marT="8645" marB="0" anchor="b">
                    <a:lnL>
                      <a:noFill/>
                    </a:lnL>
                    <a:lnR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5ED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0632608"/>
                  </a:ext>
                </a:extLst>
              </a:tr>
              <a:tr h="213351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8645" marR="8645" marT="8645" marB="0" anchor="b">
                    <a:lnL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Tree Maintenance Worker</a:t>
                      </a:r>
                    </a:p>
                  </a:txBody>
                  <a:tcPr marL="8645" marR="8645" marT="86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645" marR="8645" marT="8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8645" marR="8645" marT="86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645" marR="8645" marT="8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8645" marR="8645" marT="86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645" marR="8645" marT="8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8645" marR="8645" marT="86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645" marR="8645" marT="8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5ED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2.0</a:t>
                      </a:r>
                    </a:p>
                  </a:txBody>
                  <a:tcPr marL="8645" marR="8645" marT="8645" marB="0" anchor="b">
                    <a:lnL>
                      <a:noFill/>
                    </a:lnL>
                    <a:lnR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2948729"/>
                  </a:ext>
                </a:extLst>
              </a:tr>
              <a:tr h="213351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8645" marR="8645" marT="8645" marB="0" anchor="b">
                    <a:lnL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Bus Operator</a:t>
                      </a:r>
                    </a:p>
                  </a:txBody>
                  <a:tcPr marL="8645" marR="8645" marT="86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645" marR="8645" marT="8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3.0</a:t>
                      </a:r>
                    </a:p>
                  </a:txBody>
                  <a:tcPr marL="8645" marR="8645" marT="86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645" marR="8645" marT="8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2.0</a:t>
                      </a:r>
                    </a:p>
                  </a:txBody>
                  <a:tcPr marL="8645" marR="8645" marT="86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645" marR="8645" marT="8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2.0</a:t>
                      </a:r>
                    </a:p>
                  </a:txBody>
                  <a:tcPr marL="8645" marR="8645" marT="86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645" marR="8645" marT="8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5ED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2.0</a:t>
                      </a:r>
                    </a:p>
                  </a:txBody>
                  <a:tcPr marL="8645" marR="8645" marT="8645" marB="0" anchor="b">
                    <a:lnL>
                      <a:noFill/>
                    </a:lnL>
                    <a:lnR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5ED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3306954"/>
                  </a:ext>
                </a:extLst>
              </a:tr>
              <a:tr h="213351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8645" marR="8645" marT="8645" marB="0" anchor="b">
                    <a:lnL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Transit Operations Specialist</a:t>
                      </a:r>
                    </a:p>
                  </a:txBody>
                  <a:tcPr marL="8645" marR="8645" marT="86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645" marR="8645" marT="8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645" marR="8645" marT="86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645" marR="8645" marT="8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645" marR="8645" marT="86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645" marR="8645" marT="8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645" marR="8645" marT="86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645" marR="8645" marT="8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5ED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645" marR="8645" marT="8645" marB="0" anchor="b">
                    <a:lnL>
                      <a:noFill/>
                    </a:lnL>
                    <a:lnR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5ED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8136145"/>
                  </a:ext>
                </a:extLst>
              </a:tr>
              <a:tr h="213351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8645" marR="8645" marT="8645" marB="0" anchor="b">
                    <a:lnL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effectLst/>
                          <a:latin typeface="Century Gothic" panose="020B0502020202020204" pitchFamily="34" charset="0"/>
                        </a:rPr>
                        <a:t>Total Public Works Positions</a:t>
                      </a:r>
                    </a:p>
                  </a:txBody>
                  <a:tcPr marL="8645" marR="8645" marT="86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Century Gothic" panose="020B0502020202020204" pitchFamily="34" charset="0"/>
                        </a:rPr>
                        <a:t>3.0</a:t>
                      </a:r>
                    </a:p>
                  </a:txBody>
                  <a:tcPr marL="8645" marR="8645" marT="8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Century Gothic" panose="020B0502020202020204" pitchFamily="34" charset="0"/>
                        </a:rPr>
                        <a:t>11.0</a:t>
                      </a:r>
                    </a:p>
                  </a:txBody>
                  <a:tcPr marL="8645" marR="8645" marT="86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Century Gothic" panose="020B0502020202020204" pitchFamily="34" charset="0"/>
                        </a:rPr>
                        <a:t>4.0</a:t>
                      </a:r>
                    </a:p>
                  </a:txBody>
                  <a:tcPr marL="8645" marR="8645" marT="8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Century Gothic" panose="020B0502020202020204" pitchFamily="34" charset="0"/>
                        </a:rPr>
                        <a:t>10.0</a:t>
                      </a:r>
                    </a:p>
                  </a:txBody>
                  <a:tcPr marL="8645" marR="8645" marT="86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645" marR="8645" marT="8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Century Gothic" panose="020B0502020202020204" pitchFamily="34" charset="0"/>
                        </a:rPr>
                        <a:t>10.0</a:t>
                      </a:r>
                    </a:p>
                  </a:txBody>
                  <a:tcPr marL="8645" marR="8645" marT="86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645" marR="8645" marT="8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ED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Century Gothic" panose="020B0502020202020204" pitchFamily="34" charset="0"/>
                        </a:rPr>
                        <a:t>12.0</a:t>
                      </a:r>
                    </a:p>
                  </a:txBody>
                  <a:tcPr marL="8645" marR="8645" marT="8645" marB="0" anchor="b">
                    <a:lnL>
                      <a:noFill/>
                    </a:lnL>
                    <a:lnR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ED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5350331"/>
                  </a:ext>
                </a:extLst>
              </a:tr>
              <a:tr h="213351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effectLst/>
                          <a:latin typeface="Century Gothic" panose="020B0502020202020204" pitchFamily="34" charset="0"/>
                        </a:rPr>
                        <a:t>Facilities Maint.</a:t>
                      </a:r>
                    </a:p>
                  </a:txBody>
                  <a:tcPr marL="8645" marR="8645" marT="8645" marB="0" anchor="b">
                    <a:lnL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Facilities Maint. Superintendent</a:t>
                      </a:r>
                    </a:p>
                  </a:txBody>
                  <a:tcPr marL="8645" marR="8645" marT="86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645" marR="8645" marT="8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8645" marR="8645" marT="86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645" marR="8645" marT="8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8645" marR="8645" marT="86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645" marR="8645" marT="8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645" marR="8645" marT="86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645" marR="8645" marT="8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5ED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645" marR="8645" marT="8645" marB="0" anchor="b">
                    <a:lnL>
                      <a:noFill/>
                    </a:lnL>
                    <a:lnR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5ED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5021241"/>
                  </a:ext>
                </a:extLst>
              </a:tr>
              <a:tr h="213351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8645" marR="8645" marT="8645" marB="0" anchor="b">
                    <a:lnL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Facilities Maint. Worker I</a:t>
                      </a:r>
                    </a:p>
                  </a:txBody>
                  <a:tcPr marL="8645" marR="8645" marT="86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645" marR="8645" marT="8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2.0</a:t>
                      </a:r>
                    </a:p>
                  </a:txBody>
                  <a:tcPr marL="8645" marR="8645" marT="86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8645" marR="8645" marT="8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2.0</a:t>
                      </a:r>
                    </a:p>
                  </a:txBody>
                  <a:tcPr marL="8645" marR="8645" marT="86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645" marR="8645" marT="8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8645" marR="8645" marT="86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645" marR="8645" marT="8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5ED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8645" marR="8645" marT="8645" marB="0" anchor="b">
                    <a:lnL>
                      <a:noFill/>
                    </a:lnL>
                    <a:lnR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5ED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1864588"/>
                  </a:ext>
                </a:extLst>
              </a:tr>
              <a:tr h="20268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8645" marR="8645" marT="8645" marB="0" anchor="b">
                    <a:lnL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Facilities Maint. Worker II</a:t>
                      </a:r>
                    </a:p>
                  </a:txBody>
                  <a:tcPr marL="8645" marR="8645" marT="86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645" marR="8645" marT="8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8645" marR="8645" marT="86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645" marR="8645" marT="8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8645" marR="8645" marT="86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645" marR="8645" marT="8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8645" marR="8645" marT="86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645" marR="8645" marT="8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5ED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8645" marR="8645" marT="8645" marB="0" anchor="b">
                    <a:lnL>
                      <a:noFill/>
                    </a:lnL>
                    <a:lnR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5ED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7457128"/>
                  </a:ext>
                </a:extLst>
              </a:tr>
              <a:tr h="20268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8645" marR="8645" marT="8645" marB="0" anchor="b">
                    <a:lnL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Maintenance &amp; Repair Supervisor</a:t>
                      </a:r>
                    </a:p>
                  </a:txBody>
                  <a:tcPr marL="8645" marR="8645" marT="86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645" marR="8645" marT="8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645" marR="8645" marT="86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645" marR="8645" marT="8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8645" marR="8645" marT="86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645" marR="8645" marT="8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8645" marR="8645" marT="86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645" marR="8645" marT="8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5ED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8645" marR="8645" marT="8645" marB="0" anchor="b">
                    <a:lnL>
                      <a:noFill/>
                    </a:lnL>
                    <a:lnR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5ED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9960576"/>
                  </a:ext>
                </a:extLst>
              </a:tr>
              <a:tr h="20268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8645" marR="8645" marT="8645" marB="0" anchor="b">
                    <a:lnL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Maintenance &amp; Repair Technician</a:t>
                      </a:r>
                    </a:p>
                  </a:txBody>
                  <a:tcPr marL="8645" marR="8645" marT="86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645" marR="8645" marT="8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8645" marR="8645" marT="86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645" marR="8645" marT="8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645" marR="8645" marT="86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645" marR="8645" marT="8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645" marR="8645" marT="86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645" marR="8645" marT="8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5ED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645" marR="8645" marT="8645" marB="0" anchor="b">
                    <a:lnL>
                      <a:noFill/>
                    </a:lnL>
                    <a:lnR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5ED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4485373"/>
                  </a:ext>
                </a:extLst>
              </a:tr>
              <a:tr h="20268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8645" marR="8645" marT="8645" marB="0" anchor="b">
                    <a:lnL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Maintenance Technician</a:t>
                      </a:r>
                    </a:p>
                  </a:txBody>
                  <a:tcPr marL="8645" marR="8645" marT="86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645" marR="8645" marT="8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645" marR="8645" marT="86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645" marR="8645" marT="8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8645" marR="8645" marT="86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645" marR="8645" marT="8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8645" marR="8645" marT="86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645" marR="8645" marT="8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5ED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8645" marR="8645" marT="8645" marB="0" anchor="b">
                    <a:lnL>
                      <a:noFill/>
                    </a:lnL>
                    <a:lnR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5ED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5968753"/>
                  </a:ext>
                </a:extLst>
              </a:tr>
              <a:tr h="20268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8645" marR="8645" marT="8645" marB="0" anchor="b">
                    <a:lnL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Maintenance Worker</a:t>
                      </a:r>
                    </a:p>
                  </a:txBody>
                  <a:tcPr marL="8645" marR="8645" marT="86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3.0</a:t>
                      </a:r>
                    </a:p>
                  </a:txBody>
                  <a:tcPr marL="8645" marR="8645" marT="8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3.0</a:t>
                      </a:r>
                    </a:p>
                  </a:txBody>
                  <a:tcPr marL="8645" marR="8645" marT="86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8645" marR="8645" marT="8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5.0</a:t>
                      </a:r>
                    </a:p>
                  </a:txBody>
                  <a:tcPr marL="8645" marR="8645" marT="86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645" marR="8645" marT="8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645" marR="8645" marT="86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645" marR="8645" marT="8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5ED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645" marR="8645" marT="8645" marB="0" anchor="b">
                    <a:lnL>
                      <a:noFill/>
                    </a:lnL>
                    <a:lnR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5ED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2888086"/>
                  </a:ext>
                </a:extLst>
              </a:tr>
              <a:tr h="20268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8645" marR="8645" marT="8645" marB="0" anchor="b">
                    <a:lnL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effectLst/>
                          <a:latin typeface="Century Gothic" panose="020B0502020202020204" pitchFamily="34" charset="0"/>
                        </a:rPr>
                        <a:t>Total Facilities Maint. Positions</a:t>
                      </a:r>
                    </a:p>
                  </a:txBody>
                  <a:tcPr marL="8645" marR="8645" marT="86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Century Gothic" panose="020B0502020202020204" pitchFamily="34" charset="0"/>
                        </a:rPr>
                        <a:t>3.0</a:t>
                      </a:r>
                    </a:p>
                  </a:txBody>
                  <a:tcPr marL="8645" marR="8645" marT="8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Century Gothic" panose="020B0502020202020204" pitchFamily="34" charset="0"/>
                        </a:rPr>
                        <a:t>8.0</a:t>
                      </a:r>
                    </a:p>
                  </a:txBody>
                  <a:tcPr marL="8645" marR="8645" marT="86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Century Gothic" panose="020B0502020202020204" pitchFamily="34" charset="0"/>
                        </a:rPr>
                        <a:t>2.0</a:t>
                      </a:r>
                    </a:p>
                  </a:txBody>
                  <a:tcPr marL="8645" marR="8645" marT="8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Century Gothic" panose="020B0502020202020204" pitchFamily="34" charset="0"/>
                        </a:rPr>
                        <a:t>11.0</a:t>
                      </a:r>
                    </a:p>
                  </a:txBody>
                  <a:tcPr marL="8645" marR="8645" marT="86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645" marR="8645" marT="8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Century Gothic" panose="020B0502020202020204" pitchFamily="34" charset="0"/>
                        </a:rPr>
                        <a:t>4.0</a:t>
                      </a:r>
                    </a:p>
                  </a:txBody>
                  <a:tcPr marL="8645" marR="8645" marT="86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645" marR="8645" marT="8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ED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Century Gothic" panose="020B0502020202020204" pitchFamily="34" charset="0"/>
                        </a:rPr>
                        <a:t>4.0</a:t>
                      </a:r>
                    </a:p>
                  </a:txBody>
                  <a:tcPr marL="8645" marR="8645" marT="8645" marB="0" anchor="b">
                    <a:lnL>
                      <a:noFill/>
                    </a:lnL>
                    <a:lnR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ED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3080347"/>
                  </a:ext>
                </a:extLst>
              </a:tr>
              <a:tr h="20268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8645" marR="8645" marT="8645" marB="0" anchor="b">
                    <a:lnL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effectLst/>
                          <a:latin typeface="Century Gothic" panose="020B0502020202020204" pitchFamily="34" charset="0"/>
                        </a:rPr>
                        <a:t>Total Public Services Positions</a:t>
                      </a:r>
                    </a:p>
                  </a:txBody>
                  <a:tcPr marL="8645" marR="8645" marT="86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Century Gothic" panose="020B0502020202020204" pitchFamily="34" charset="0"/>
                        </a:rPr>
                        <a:t>6.0</a:t>
                      </a:r>
                    </a:p>
                  </a:txBody>
                  <a:tcPr marL="8645" marR="8645" marT="8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Century Gothic" panose="020B0502020202020204" pitchFamily="34" charset="0"/>
                        </a:rPr>
                        <a:t>19.0</a:t>
                      </a:r>
                    </a:p>
                  </a:txBody>
                  <a:tcPr marL="8645" marR="8645" marT="86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Century Gothic" panose="020B0502020202020204" pitchFamily="34" charset="0"/>
                        </a:rPr>
                        <a:t>6.0</a:t>
                      </a:r>
                    </a:p>
                  </a:txBody>
                  <a:tcPr marL="8645" marR="8645" marT="8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Century Gothic" panose="020B0502020202020204" pitchFamily="34" charset="0"/>
                        </a:rPr>
                        <a:t>21.0</a:t>
                      </a:r>
                    </a:p>
                  </a:txBody>
                  <a:tcPr marL="8645" marR="8645" marT="86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645" marR="8645" marT="8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Century Gothic" panose="020B0502020202020204" pitchFamily="34" charset="0"/>
                        </a:rPr>
                        <a:t>14.0</a:t>
                      </a:r>
                    </a:p>
                  </a:txBody>
                  <a:tcPr marL="8645" marR="8645" marT="86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8645" marR="8645" marT="86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ED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 dirty="0">
                          <a:effectLst/>
                          <a:latin typeface="Century Gothic" panose="020B0502020202020204" pitchFamily="34" charset="0"/>
                        </a:rPr>
                        <a:t>16.0</a:t>
                      </a:r>
                    </a:p>
                  </a:txBody>
                  <a:tcPr marL="8645" marR="8645" marT="8645" marB="0" anchor="b">
                    <a:lnL>
                      <a:noFill/>
                    </a:lnL>
                    <a:lnR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ED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41453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57373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9D2F54-5052-495A-809C-4A73698295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731520"/>
            <a:ext cx="9076623" cy="798896"/>
          </a:xfrm>
        </p:spPr>
        <p:txBody>
          <a:bodyPr/>
          <a:lstStyle/>
          <a:p>
            <a:pPr algn="ctr"/>
            <a:r>
              <a:rPr lang="en-US" dirty="0"/>
              <a:t>Village Policing Unit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662997-616B-4077-B39C-71943D8AA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E628E-CB5F-4BFB-A999-32705F0E027E}" type="slidenum">
              <a:rPr lang="en-US" smtClean="0"/>
              <a:t>14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B2F4EEA-C1AB-4D19-8E8F-493BD20166CF}"/>
              </a:ext>
            </a:extLst>
          </p:cNvPr>
          <p:cNvSpPr txBox="1"/>
          <p:nvPr/>
        </p:nvSpPr>
        <p:spPr>
          <a:xfrm>
            <a:off x="7081177" y="1915886"/>
            <a:ext cx="3736920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Proposed Changes for FY 22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Hire Police Officer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ARPA Funding through 2024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A38E96F-B33C-4BAB-8066-D9814A7B7B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0044586"/>
              </p:ext>
            </p:extLst>
          </p:nvPr>
        </p:nvGraphicFramePr>
        <p:xfrm>
          <a:off x="58056" y="2002972"/>
          <a:ext cx="7077865" cy="3541484"/>
        </p:xfrm>
        <a:graphic>
          <a:graphicData uri="http://schemas.openxmlformats.org/drawingml/2006/table">
            <a:tbl>
              <a:tblPr/>
              <a:tblGrid>
                <a:gridCol w="426981">
                  <a:extLst>
                    <a:ext uri="{9D8B030D-6E8A-4147-A177-3AD203B41FA5}">
                      <a16:colId xmlns:a16="http://schemas.microsoft.com/office/drawing/2014/main" val="427754816"/>
                    </a:ext>
                  </a:extLst>
                </a:gridCol>
                <a:gridCol w="2319540">
                  <a:extLst>
                    <a:ext uri="{9D8B030D-6E8A-4147-A177-3AD203B41FA5}">
                      <a16:colId xmlns:a16="http://schemas.microsoft.com/office/drawing/2014/main" val="297349871"/>
                    </a:ext>
                  </a:extLst>
                </a:gridCol>
                <a:gridCol w="542379">
                  <a:extLst>
                    <a:ext uri="{9D8B030D-6E8A-4147-A177-3AD203B41FA5}">
                      <a16:colId xmlns:a16="http://schemas.microsoft.com/office/drawing/2014/main" val="1177197748"/>
                    </a:ext>
                  </a:extLst>
                </a:gridCol>
                <a:gridCol w="542379">
                  <a:extLst>
                    <a:ext uri="{9D8B030D-6E8A-4147-A177-3AD203B41FA5}">
                      <a16:colId xmlns:a16="http://schemas.microsoft.com/office/drawing/2014/main" val="2612040865"/>
                    </a:ext>
                  </a:extLst>
                </a:gridCol>
                <a:gridCol w="542379">
                  <a:extLst>
                    <a:ext uri="{9D8B030D-6E8A-4147-A177-3AD203B41FA5}">
                      <a16:colId xmlns:a16="http://schemas.microsoft.com/office/drawing/2014/main" val="2695005949"/>
                    </a:ext>
                  </a:extLst>
                </a:gridCol>
                <a:gridCol w="542379">
                  <a:extLst>
                    <a:ext uri="{9D8B030D-6E8A-4147-A177-3AD203B41FA5}">
                      <a16:colId xmlns:a16="http://schemas.microsoft.com/office/drawing/2014/main" val="3479393672"/>
                    </a:ext>
                  </a:extLst>
                </a:gridCol>
                <a:gridCol w="542379">
                  <a:extLst>
                    <a:ext uri="{9D8B030D-6E8A-4147-A177-3AD203B41FA5}">
                      <a16:colId xmlns:a16="http://schemas.microsoft.com/office/drawing/2014/main" val="1378573107"/>
                    </a:ext>
                  </a:extLst>
                </a:gridCol>
                <a:gridCol w="542379">
                  <a:extLst>
                    <a:ext uri="{9D8B030D-6E8A-4147-A177-3AD203B41FA5}">
                      <a16:colId xmlns:a16="http://schemas.microsoft.com/office/drawing/2014/main" val="2434517917"/>
                    </a:ext>
                  </a:extLst>
                </a:gridCol>
                <a:gridCol w="538535">
                  <a:extLst>
                    <a:ext uri="{9D8B030D-6E8A-4147-A177-3AD203B41FA5}">
                      <a16:colId xmlns:a16="http://schemas.microsoft.com/office/drawing/2014/main" val="2225686783"/>
                    </a:ext>
                  </a:extLst>
                </a:gridCol>
                <a:gridCol w="538535">
                  <a:extLst>
                    <a:ext uri="{9D8B030D-6E8A-4147-A177-3AD203B41FA5}">
                      <a16:colId xmlns:a16="http://schemas.microsoft.com/office/drawing/2014/main" val="4013287273"/>
                    </a:ext>
                  </a:extLst>
                </a:gridCol>
              </a:tblGrid>
              <a:tr h="868056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effectLst/>
                          <a:latin typeface="Century Gothic" panose="020B0502020202020204" pitchFamily="34" charset="0"/>
                        </a:rPr>
                        <a:t>CONTRACTUAL POSITION DETAIL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effectLst/>
                          <a:latin typeface="Century Gothic" panose="020B0502020202020204" pitchFamily="34" charset="0"/>
                        </a:rPr>
                        <a:t>FY 18-19</a:t>
                      </a:r>
                      <a:br>
                        <a:rPr lang="en-US" sz="900" b="1" i="0" u="none" strike="noStrike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en-US" sz="900" b="1" i="0" u="none" strike="noStrike">
                          <a:effectLst/>
                          <a:latin typeface="Century Gothic" panose="020B0502020202020204" pitchFamily="34" charset="0"/>
                        </a:rPr>
                        <a:t>Final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effectLst/>
                          <a:latin typeface="Century Gothic" panose="020B0502020202020204" pitchFamily="34" charset="0"/>
                        </a:rPr>
                        <a:t>FY 19-20</a:t>
                      </a:r>
                      <a:br>
                        <a:rPr lang="en-US" sz="900" b="1" i="0" u="none" strike="noStrike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en-US" sz="900" b="1" i="0" u="none" strike="noStrike">
                          <a:effectLst/>
                          <a:latin typeface="Century Gothic" panose="020B0502020202020204" pitchFamily="34" charset="0"/>
                        </a:rPr>
                        <a:t>Final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effectLst/>
                          <a:latin typeface="Century Gothic" panose="020B0502020202020204" pitchFamily="34" charset="0"/>
                        </a:rPr>
                        <a:t>FY 20-21</a:t>
                      </a:r>
                      <a:br>
                        <a:rPr lang="en-US" sz="900" b="1" i="0" u="none" strike="noStrike" dirty="0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en-US" sz="900" b="1" i="0" u="none" strike="noStrike" dirty="0">
                          <a:effectLst/>
                          <a:latin typeface="Century Gothic" panose="020B0502020202020204" pitchFamily="34" charset="0"/>
                        </a:rPr>
                        <a:t>Adopted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effectLst/>
                          <a:latin typeface="Century Gothic" panose="020B0502020202020204" pitchFamily="34" charset="0"/>
                        </a:rPr>
                        <a:t>FY 21-22</a:t>
                      </a:r>
                      <a:br>
                        <a:rPr lang="en-US" sz="1000" b="1" i="0" u="none" strike="noStrike" dirty="0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en-US" sz="1000" b="1" i="0" u="none" strike="noStrike" dirty="0">
                          <a:effectLst/>
                          <a:latin typeface="Century Gothic" panose="020B0502020202020204" pitchFamily="34" charset="0"/>
                        </a:rPr>
                        <a:t>Proposed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E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4202517"/>
                  </a:ext>
                </a:extLst>
              </a:tr>
              <a:tr h="3273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effectLst/>
                          <a:latin typeface="Century Gothic" panose="020B0502020202020204" pitchFamily="34" charset="0"/>
                        </a:rPr>
                        <a:t>Police Services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effectLst/>
                          <a:latin typeface="Century Gothic" panose="020B0502020202020204" pitchFamily="34" charset="0"/>
                        </a:rPr>
                        <a:t>PT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effectLst/>
                          <a:latin typeface="Century Gothic" panose="020B0502020202020204" pitchFamily="34" charset="0"/>
                        </a:rPr>
                        <a:t>FT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effectLst/>
                          <a:latin typeface="Century Gothic" panose="020B0502020202020204" pitchFamily="34" charset="0"/>
                        </a:rPr>
                        <a:t>PT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effectLst/>
                          <a:latin typeface="Century Gothic" panose="020B0502020202020204" pitchFamily="34" charset="0"/>
                        </a:rPr>
                        <a:t>FT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effectLst/>
                          <a:latin typeface="Century Gothic" panose="020B0502020202020204" pitchFamily="34" charset="0"/>
                        </a:rPr>
                        <a:t>PT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effectLst/>
                          <a:latin typeface="Century Gothic" panose="020B0502020202020204" pitchFamily="34" charset="0"/>
                        </a:rPr>
                        <a:t>FT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effectLst/>
                          <a:latin typeface="Century Gothic" panose="020B0502020202020204" pitchFamily="34" charset="0"/>
                        </a:rPr>
                        <a:t>PT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5ED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effectLst/>
                          <a:latin typeface="Century Gothic" panose="020B0502020202020204" pitchFamily="34" charset="0"/>
                        </a:rPr>
                        <a:t>FT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5ED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0486647"/>
                  </a:ext>
                </a:extLst>
              </a:tr>
              <a:tr h="288404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1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Police Major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5ED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5ED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5270288"/>
                  </a:ext>
                </a:extLst>
              </a:tr>
              <a:tr h="288404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Police Lieutenant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5ED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5ED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8433565"/>
                  </a:ext>
                </a:extLst>
              </a:tr>
              <a:tr h="288404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Police Sergeant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5.0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5.0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5.0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5ED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5.0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5ED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8434824"/>
                  </a:ext>
                </a:extLst>
              </a:tr>
              <a:tr h="288404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Police Officer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35.0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35.0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35.0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5ED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36.0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792827"/>
                  </a:ext>
                </a:extLst>
              </a:tr>
              <a:tr h="288404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Secretary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5ED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5ED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1936016"/>
                  </a:ext>
                </a:extLst>
              </a:tr>
              <a:tr h="288404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Police Record Specialist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2.0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2.0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2.0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5ED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2.0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5ED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4155736"/>
                  </a:ext>
                </a:extLst>
              </a:tr>
              <a:tr h="288404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Police Station Specialist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ED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ED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033111"/>
                  </a:ext>
                </a:extLst>
              </a:tr>
              <a:tr h="327300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i="0" u="none" strike="noStrike">
                          <a:effectLst/>
                          <a:latin typeface="Century Gothic" panose="020B0502020202020204" pitchFamily="34" charset="0"/>
                        </a:rPr>
                        <a:t>Total (Contractual) Positions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effectLst/>
                          <a:latin typeface="Century Gothic" panose="020B0502020202020204" pitchFamily="34" charset="0"/>
                        </a:rPr>
                        <a:t>46.0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effectLst/>
                          <a:latin typeface="Century Gothic" panose="020B0502020202020204" pitchFamily="34" charset="0"/>
                        </a:rPr>
                        <a:t>46.0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effectLst/>
                          <a:latin typeface="Century Gothic" panose="020B0502020202020204" pitchFamily="34" charset="0"/>
                        </a:rPr>
                        <a:t>46.0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ED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effectLst/>
                          <a:latin typeface="Century Gothic" panose="020B0502020202020204" pitchFamily="34" charset="0"/>
                        </a:rPr>
                        <a:t>47.0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ED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1301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30147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9D2F54-5052-495A-809C-4A73698295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731520"/>
            <a:ext cx="9076623" cy="798896"/>
          </a:xfrm>
        </p:spPr>
        <p:txBody>
          <a:bodyPr/>
          <a:lstStyle/>
          <a:p>
            <a:pPr algn="ctr"/>
            <a:r>
              <a:rPr lang="en-US" dirty="0"/>
              <a:t>American Rescue Plan Act Summary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7543F63-9265-4E55-BE64-A568A161F013}"/>
              </a:ext>
            </a:extLst>
          </p:cNvPr>
          <p:cNvSpPr txBox="1"/>
          <p:nvPr/>
        </p:nvSpPr>
        <p:spPr>
          <a:xfrm>
            <a:off x="1180699" y="1530416"/>
            <a:ext cx="9914021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800" dirty="0"/>
              <a:t>Estimated Allocation $12 Million over two years</a:t>
            </a:r>
          </a:p>
          <a:p>
            <a:endParaRPr lang="en-US" sz="2800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800" dirty="0"/>
              <a:t>Approved Categories for Use of Funding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800" dirty="0"/>
              <a:t>	Public Health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800" dirty="0"/>
              <a:t>	Address Negative Impact $445,000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800" dirty="0"/>
              <a:t>	Loss Revenue $4,208,336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800" dirty="0"/>
              <a:t>	Premium Pay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800" dirty="0"/>
              <a:t>	Infrastructure $1,670,000 </a:t>
            </a:r>
          </a:p>
          <a:p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662997-616B-4077-B39C-71943D8AA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E628E-CB5F-4BFB-A999-32705F0E027E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2148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AB0365-3C34-4D4A-AAFC-BF7B667A1E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43877"/>
            <a:ext cx="8596668" cy="1320800"/>
          </a:xfrm>
        </p:spPr>
        <p:txBody>
          <a:bodyPr/>
          <a:lstStyle/>
          <a:p>
            <a:pPr algn="ctr"/>
            <a:r>
              <a:rPr lang="en-US" dirty="0"/>
              <a:t>CAPITAL IMPROVEMENTS</a:t>
            </a:r>
            <a:br>
              <a:rPr lang="en-US" dirty="0"/>
            </a:br>
            <a:r>
              <a:rPr lang="en-US" dirty="0"/>
              <a:t>PUBLIC SERVICES PROJECTS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4EA0021-FEC0-4663-9CBE-4937E8C79F4F}"/>
              </a:ext>
            </a:extLst>
          </p:cNvPr>
          <p:cNvSpPr txBox="1"/>
          <p:nvPr/>
        </p:nvSpPr>
        <p:spPr>
          <a:xfrm>
            <a:off x="437662" y="1574395"/>
            <a:ext cx="9706708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400" dirty="0"/>
              <a:t>Design Sub-Basin 43  $100,000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sz="24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400" dirty="0"/>
              <a:t>Design Sub-Basin 57/96  $100,000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sz="24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400" dirty="0"/>
              <a:t>Design Sub-Basin 11  $100,000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sz="24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400" dirty="0"/>
              <a:t>Design Sub-Basin 41  $100,000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sz="24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400" dirty="0"/>
              <a:t>Start Construction Sub-Basin 43  $1,500,000 over 2 years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sz="24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400" dirty="0"/>
              <a:t>Village Wide Traffic Calming  $150,000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sz="24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400" dirty="0"/>
              <a:t>Canal Survey  $145,000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02812E2-2BE0-414D-ACE3-BBE188F17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E628E-CB5F-4BFB-A999-32705F0E027E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2912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AB0365-3C34-4D4A-AAFC-BF7B667A1E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43877"/>
            <a:ext cx="8596668" cy="1320800"/>
          </a:xfrm>
        </p:spPr>
        <p:txBody>
          <a:bodyPr/>
          <a:lstStyle/>
          <a:p>
            <a:pPr algn="ctr"/>
            <a:r>
              <a:rPr lang="en-US" dirty="0"/>
              <a:t>CAPITAL IMPROVEMENTS</a:t>
            </a:r>
            <a:br>
              <a:rPr lang="en-US" dirty="0"/>
            </a:br>
            <a:r>
              <a:rPr lang="en-US" dirty="0"/>
              <a:t>CRP PARK PROJECTS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4EA0021-FEC0-4663-9CBE-4937E8C79F4F}"/>
              </a:ext>
            </a:extLst>
          </p:cNvPr>
          <p:cNvSpPr txBox="1"/>
          <p:nvPr/>
        </p:nvSpPr>
        <p:spPr>
          <a:xfrm>
            <a:off x="281354" y="1875692"/>
            <a:ext cx="970670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800" dirty="0"/>
              <a:t>Design and Build Nature Education/Multipurpose Building $1,200,000 over two years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sz="28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800" dirty="0"/>
              <a:t>Walkway and Trail Improvements $75,000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sz="28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800" dirty="0"/>
              <a:t>Connect Park to Miami Dade Sewer $350,000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sz="28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800" dirty="0"/>
              <a:t>Wi-Fi to Cover Park $55,000</a:t>
            </a:r>
          </a:p>
          <a:p>
            <a:endParaRPr lang="en-US" sz="28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AFE4014-0CBF-4233-AE29-280CF89BE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E628E-CB5F-4BFB-A999-32705F0E027E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9564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AB0365-3C34-4D4A-AAFC-BF7B667A1E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43877"/>
            <a:ext cx="8596668" cy="1172308"/>
          </a:xfrm>
        </p:spPr>
        <p:txBody>
          <a:bodyPr/>
          <a:lstStyle/>
          <a:p>
            <a:pPr algn="ctr"/>
            <a:r>
              <a:rPr lang="en-US" sz="3200" dirty="0"/>
              <a:t>CAPITAL IMPROVEMENTS</a:t>
            </a:r>
            <a:br>
              <a:rPr lang="en-US" sz="3200" dirty="0"/>
            </a:br>
            <a:r>
              <a:rPr lang="en-US" sz="3200" dirty="0"/>
              <a:t>PBP PARK PROJE</a:t>
            </a:r>
            <a:r>
              <a:rPr lang="en-US" dirty="0"/>
              <a:t>CTS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4EA0021-FEC0-4663-9CBE-4937E8C79F4F}"/>
              </a:ext>
            </a:extLst>
          </p:cNvPr>
          <p:cNvSpPr txBox="1"/>
          <p:nvPr/>
        </p:nvSpPr>
        <p:spPr>
          <a:xfrm>
            <a:off x="304800" y="1533465"/>
            <a:ext cx="9706708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400" dirty="0"/>
              <a:t>Improve Irrigation for Fields $100,000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sz="24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400" dirty="0"/>
              <a:t>Skate Park Renovations $150,000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400" dirty="0"/>
              <a:t>Re-Design and Replace outdated equipment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sz="24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400" dirty="0"/>
              <a:t>Renovate Boundless Playground $350,000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400" dirty="0"/>
              <a:t>Refurbish and Add new equipment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sz="24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400" dirty="0"/>
              <a:t>Update Basketball Courts $140,000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400" dirty="0"/>
              <a:t>Resurface and replace posts and backboards/hoops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sz="24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400" dirty="0"/>
              <a:t>Walkway and Trail Improvements $200,000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400" dirty="0"/>
              <a:t>Renovate existing and add connection to Park Dr. </a:t>
            </a:r>
          </a:p>
          <a:p>
            <a:endParaRPr lang="en-US" sz="28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667450D-D4CB-4493-A892-4ECA87273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E628E-CB5F-4BFB-A999-32705F0E027E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0411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AB0365-3C34-4D4A-AAFC-BF7B667A1E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43876"/>
            <a:ext cx="8596668" cy="1531815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CAPITAL IMPROVEMENTS</a:t>
            </a:r>
            <a:br>
              <a:rPr lang="en-US" dirty="0"/>
            </a:br>
            <a:r>
              <a:rPr lang="en-US" dirty="0"/>
              <a:t>COMMUNITY AND ECONOMIC DEVELOPMENT PROJECTS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4EA0021-FEC0-4663-9CBE-4937E8C79F4F}"/>
              </a:ext>
            </a:extLst>
          </p:cNvPr>
          <p:cNvSpPr txBox="1"/>
          <p:nvPr/>
        </p:nvSpPr>
        <p:spPr>
          <a:xfrm>
            <a:off x="273538" y="1992922"/>
            <a:ext cx="970670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800" dirty="0"/>
              <a:t>Sewer Study $98,000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sz="28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800" dirty="0"/>
              <a:t>Community Rating System Score Improvement $115,000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sz="28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800" dirty="0"/>
              <a:t>Façade Program $50,000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sz="28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800" dirty="0"/>
              <a:t>Permitting Software $101,000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sz="2800" dirty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sz="2800" dirty="0"/>
          </a:p>
          <a:p>
            <a:endParaRPr lang="en-US" sz="28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CF22189-9031-46A6-8BA3-4FE3C8F299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E628E-CB5F-4BFB-A999-32705F0E027E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279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7D0A01-4D49-43CB-B980-333721900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4811" y="218831"/>
            <a:ext cx="10805605" cy="65471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u="sng" dirty="0"/>
              <a:t>BUDGET HIGHLIGHTS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ABB04B8-8AC7-4E4A-9A31-AE6308650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fld id="{6D22F896-40B5-4ADD-8801-0D06FADFA095}" type="slidenum">
              <a:rPr lang="en-US"/>
              <a:pPr/>
              <a:t>2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D8D337A-8D02-42BE-8CF4-48ED5EDC3945}"/>
              </a:ext>
            </a:extLst>
          </p:cNvPr>
          <p:cNvSpPr txBox="1"/>
          <p:nvPr/>
        </p:nvSpPr>
        <p:spPr>
          <a:xfrm>
            <a:off x="318925" y="930140"/>
            <a:ext cx="11513488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400" dirty="0"/>
              <a:t>Budget developed on a Millage Rate of 2.4000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400" dirty="0"/>
              <a:t>Increased Public Safety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US" sz="2400" dirty="0"/>
              <a:t>Canal patrol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US" sz="2400" dirty="0"/>
              <a:t>Additional Officer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400" dirty="0"/>
              <a:t>Community Resiliency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en-US" sz="2400" dirty="0"/>
              <a:t>CRS Rating reduction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en-US" sz="2400" dirty="0"/>
              <a:t>Additional Stormwater Projects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400" dirty="0"/>
              <a:t>Re-Established Special Events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en-US" sz="2400" dirty="0"/>
              <a:t>20-year celebration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400" dirty="0"/>
              <a:t>Expanded parks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en-US" sz="2400" dirty="0"/>
              <a:t>Coral Reef park Recreation Building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en-US" sz="2400" dirty="0"/>
              <a:t>The Woods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en-US" sz="2400" dirty="0"/>
              <a:t>Veterans Park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400" dirty="0"/>
              <a:t>Enhanced staffing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400" dirty="0"/>
              <a:t>Initial funding of Maintenance Fund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400" dirty="0"/>
              <a:t>Increase Fund balance $700,000</a:t>
            </a:r>
          </a:p>
          <a:p>
            <a:pPr marL="742950" lvl="1" indent="-285750">
              <a:buFont typeface="Wingdings" panose="05000000000000000000" pitchFamily="2" charset="2"/>
              <a:buChar char="q"/>
            </a:pPr>
            <a:endParaRPr lang="en-US" sz="1600" dirty="0"/>
          </a:p>
          <a:p>
            <a:pPr lvl="1"/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4190090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AB0365-3C34-4D4A-AAFC-BF7B667A1E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43876"/>
            <a:ext cx="8596668" cy="1531815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CAPITAL IMPROVEMENTS</a:t>
            </a:r>
            <a:br>
              <a:rPr lang="en-US" dirty="0"/>
            </a:br>
            <a:r>
              <a:rPr lang="en-US" dirty="0"/>
              <a:t>GENERAL FUND PROJECTS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4EA0021-FEC0-4663-9CBE-4937E8C79F4F}"/>
              </a:ext>
            </a:extLst>
          </p:cNvPr>
          <p:cNvSpPr txBox="1"/>
          <p:nvPr/>
        </p:nvSpPr>
        <p:spPr>
          <a:xfrm>
            <a:off x="273538" y="1603272"/>
            <a:ext cx="9706708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000" dirty="0"/>
              <a:t>Re-Hire Pre-COVID Staff $395,000/year for four years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en-US" sz="2000" dirty="0"/>
              <a:t>Arborist/Tree Maintenance 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en-US" sz="2000" dirty="0"/>
              <a:t>Park Maintenance Worker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en-US" sz="2000" dirty="0"/>
              <a:t>Reservation Specialist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en-US" sz="2000" dirty="0"/>
              <a:t>Special Events Coordinator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en-US" sz="2000" dirty="0"/>
              <a:t>Public Information Officer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en-US" sz="2000" dirty="0"/>
              <a:t>Public Services Administrative Assistant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en-US" sz="2000" dirty="0"/>
              <a:t>Resiliency Administrator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sz="20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000" dirty="0"/>
              <a:t>Cybersecurity Review $25,000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sz="20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000" dirty="0"/>
              <a:t>Sever Upgrades $100,000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sz="20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000" dirty="0"/>
              <a:t>Salary Study $70,000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sz="20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000" dirty="0"/>
              <a:t>Parks Masterplan Update $100,000</a:t>
            </a:r>
            <a:endParaRPr lang="en-US" sz="2800" dirty="0"/>
          </a:p>
          <a:p>
            <a:endParaRPr lang="en-US" sz="28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2E6E41E-B880-4185-8E1D-61B7DC124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E628E-CB5F-4BFB-A999-32705F0E027E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382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BC41F-3BC0-44CA-B912-2B755524DC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9090" y="233557"/>
            <a:ext cx="10364451" cy="1076068"/>
          </a:xfrm>
        </p:spPr>
        <p:txBody>
          <a:bodyPr/>
          <a:lstStyle/>
          <a:p>
            <a:r>
              <a:rPr lang="en-US" dirty="0"/>
              <a:t>GENERAL FUND SUMMARY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A78D194-B560-4BAE-99B3-BD6602DCE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3</a:t>
            </a:fld>
            <a:endParaRPr lang="en-US" dirty="0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80EE24DD-5001-4A4D-85CC-C05BC235C65D}"/>
              </a:ext>
            </a:extLst>
          </p:cNvPr>
          <p:cNvGraphicFramePr/>
          <p:nvPr/>
        </p:nvGraphicFramePr>
        <p:xfrm>
          <a:off x="128659" y="1643397"/>
          <a:ext cx="5333989" cy="49810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9139FB4E-9EAB-431B-8D69-79EBACCB9094}"/>
              </a:ext>
            </a:extLst>
          </p:cNvPr>
          <p:cNvGraphicFramePr/>
          <p:nvPr/>
        </p:nvGraphicFramePr>
        <p:xfrm>
          <a:off x="6242180" y="1640350"/>
          <a:ext cx="5821160" cy="47387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522078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A7B1A5B-8504-4648-B696-D3922688E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E628E-CB5F-4BFB-A999-32705F0E027E}" type="slidenum">
              <a:rPr lang="en-US" smtClean="0"/>
              <a:t>4</a:t>
            </a:fld>
            <a:endParaRPr lang="en-US"/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353BD41E-A656-49A9-9067-37FF9B0B362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1393465"/>
              </p:ext>
            </p:extLst>
          </p:nvPr>
        </p:nvGraphicFramePr>
        <p:xfrm>
          <a:off x="477078" y="172940"/>
          <a:ext cx="9279172" cy="65121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6991337" imgH="5429148" progId="Excel.Sheet.12">
                  <p:embed/>
                </p:oleObj>
              </mc:Choice>
              <mc:Fallback>
                <p:oleObj name="Worksheet" r:id="rId2" imgW="6991337" imgH="5429148" progId="Excel.Sheet.12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353BD41E-A656-49A9-9067-37FF9B0B362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77078" y="172940"/>
                        <a:ext cx="9279172" cy="651211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344827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02D782A-A346-4EF8-A94B-342E2B9933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E628E-CB5F-4BFB-A999-32705F0E027E}" type="slidenum">
              <a:rPr lang="en-US" smtClean="0"/>
              <a:t>5</a:t>
            </a:fld>
            <a:endParaRPr lang="en-US"/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1BEED41B-3EC7-46E3-AB59-0BE46DDCC2B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6022206"/>
              </p:ext>
            </p:extLst>
          </p:nvPr>
        </p:nvGraphicFramePr>
        <p:xfrm>
          <a:off x="302150" y="286247"/>
          <a:ext cx="9430247" cy="61202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6991337" imgH="4600677" progId="Excel.Sheet.12">
                  <p:embed/>
                </p:oleObj>
              </mc:Choice>
              <mc:Fallback>
                <p:oleObj name="Worksheet" r:id="rId2" imgW="6991337" imgH="4600677" progId="Excel.Sheet.12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1BEED41B-3EC7-46E3-AB59-0BE46DDCC2B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02150" y="286247"/>
                        <a:ext cx="9430247" cy="61202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190452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E82C728-60F5-412B-BB69-567794B398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E628E-CB5F-4BFB-A999-32705F0E027E}" type="slidenum">
              <a:rPr lang="en-US" smtClean="0"/>
              <a:t>6</a:t>
            </a:fld>
            <a:endParaRPr lang="en-US"/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1E41AF1B-EA6C-457B-9471-36103E12D11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3530585"/>
              </p:ext>
            </p:extLst>
          </p:nvPr>
        </p:nvGraphicFramePr>
        <p:xfrm>
          <a:off x="501650" y="134938"/>
          <a:ext cx="9556750" cy="6394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7258012" imgH="6200673" progId="Excel.Sheet.12">
                  <p:embed/>
                </p:oleObj>
              </mc:Choice>
              <mc:Fallback>
                <p:oleObj name="Worksheet" r:id="rId3" imgW="7258012" imgH="6200673" progId="Excel.Sheet.12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1E41AF1B-EA6C-457B-9471-36103E12D11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01650" y="134938"/>
                        <a:ext cx="9556750" cy="6394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030917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E1E6885-AA4D-45D8-81C0-9472255DB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E628E-CB5F-4BFB-A999-32705F0E027E}" type="slidenum">
              <a:rPr lang="en-US" smtClean="0"/>
              <a:t>7</a:t>
            </a:fld>
            <a:endParaRPr lang="en-US"/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6EFF2956-CF3E-4D38-B408-C496743A52A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5471370"/>
              </p:ext>
            </p:extLst>
          </p:nvPr>
        </p:nvGraphicFramePr>
        <p:xfrm>
          <a:off x="294198" y="349857"/>
          <a:ext cx="9430827" cy="60566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7258012" imgH="3886098" progId="Excel.Sheet.12">
                  <p:embed/>
                </p:oleObj>
              </mc:Choice>
              <mc:Fallback>
                <p:oleObj name="Worksheet" r:id="rId2" imgW="7258012" imgH="3886098" progId="Excel.Sheet.12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6EFF2956-CF3E-4D38-B408-C496743A52A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94198" y="349857"/>
                        <a:ext cx="9430827" cy="605663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825063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9D2F54-5052-495A-809C-4A73698295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731520"/>
            <a:ext cx="9076623" cy="798896"/>
          </a:xfrm>
        </p:spPr>
        <p:txBody>
          <a:bodyPr/>
          <a:lstStyle/>
          <a:p>
            <a:pPr algn="ctr"/>
            <a:r>
              <a:rPr lang="en-US" dirty="0"/>
              <a:t>Staffing Summary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662997-616B-4077-B39C-71943D8AA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E628E-CB5F-4BFB-A999-32705F0E027E}" type="slidenum">
              <a:rPr lang="en-US" smtClean="0"/>
              <a:t>8</a:t>
            </a:fld>
            <a:endParaRPr lang="en-US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83566A6D-41D7-44CA-9112-56EEB4CF80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7291295"/>
              </p:ext>
            </p:extLst>
          </p:nvPr>
        </p:nvGraphicFramePr>
        <p:xfrm>
          <a:off x="203201" y="1480456"/>
          <a:ext cx="5660928" cy="4926027"/>
        </p:xfrm>
        <a:graphic>
          <a:graphicData uri="http://schemas.openxmlformats.org/drawingml/2006/table">
            <a:tbl>
              <a:tblPr/>
              <a:tblGrid>
                <a:gridCol w="791100">
                  <a:extLst>
                    <a:ext uri="{9D8B030D-6E8A-4147-A177-3AD203B41FA5}">
                      <a16:colId xmlns:a16="http://schemas.microsoft.com/office/drawing/2014/main" val="1395436717"/>
                    </a:ext>
                  </a:extLst>
                </a:gridCol>
                <a:gridCol w="2089884">
                  <a:extLst>
                    <a:ext uri="{9D8B030D-6E8A-4147-A177-3AD203B41FA5}">
                      <a16:colId xmlns:a16="http://schemas.microsoft.com/office/drawing/2014/main" val="3717134111"/>
                    </a:ext>
                  </a:extLst>
                </a:gridCol>
                <a:gridCol w="347493">
                  <a:extLst>
                    <a:ext uri="{9D8B030D-6E8A-4147-A177-3AD203B41FA5}">
                      <a16:colId xmlns:a16="http://schemas.microsoft.com/office/drawing/2014/main" val="805684241"/>
                    </a:ext>
                  </a:extLst>
                </a:gridCol>
                <a:gridCol w="347493">
                  <a:extLst>
                    <a:ext uri="{9D8B030D-6E8A-4147-A177-3AD203B41FA5}">
                      <a16:colId xmlns:a16="http://schemas.microsoft.com/office/drawing/2014/main" val="3616411753"/>
                    </a:ext>
                  </a:extLst>
                </a:gridCol>
                <a:gridCol w="347493">
                  <a:extLst>
                    <a:ext uri="{9D8B030D-6E8A-4147-A177-3AD203B41FA5}">
                      <a16:colId xmlns:a16="http://schemas.microsoft.com/office/drawing/2014/main" val="3243232973"/>
                    </a:ext>
                  </a:extLst>
                </a:gridCol>
                <a:gridCol w="347493">
                  <a:extLst>
                    <a:ext uri="{9D8B030D-6E8A-4147-A177-3AD203B41FA5}">
                      <a16:colId xmlns:a16="http://schemas.microsoft.com/office/drawing/2014/main" val="2181612771"/>
                    </a:ext>
                  </a:extLst>
                </a:gridCol>
                <a:gridCol w="347493">
                  <a:extLst>
                    <a:ext uri="{9D8B030D-6E8A-4147-A177-3AD203B41FA5}">
                      <a16:colId xmlns:a16="http://schemas.microsoft.com/office/drawing/2014/main" val="3232283750"/>
                    </a:ext>
                  </a:extLst>
                </a:gridCol>
                <a:gridCol w="347493">
                  <a:extLst>
                    <a:ext uri="{9D8B030D-6E8A-4147-A177-3AD203B41FA5}">
                      <a16:colId xmlns:a16="http://schemas.microsoft.com/office/drawing/2014/main" val="2027589742"/>
                    </a:ext>
                  </a:extLst>
                </a:gridCol>
                <a:gridCol w="347493">
                  <a:extLst>
                    <a:ext uri="{9D8B030D-6E8A-4147-A177-3AD203B41FA5}">
                      <a16:colId xmlns:a16="http://schemas.microsoft.com/office/drawing/2014/main" val="3914853782"/>
                    </a:ext>
                  </a:extLst>
                </a:gridCol>
                <a:gridCol w="347493">
                  <a:extLst>
                    <a:ext uri="{9D8B030D-6E8A-4147-A177-3AD203B41FA5}">
                      <a16:colId xmlns:a16="http://schemas.microsoft.com/office/drawing/2014/main" val="2396449386"/>
                    </a:ext>
                  </a:extLst>
                </a:gridCol>
              </a:tblGrid>
              <a:tr h="493261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POSITION SUMMARY</a:t>
                      </a:r>
                    </a:p>
                  </a:txBody>
                  <a:tcPr marL="6478" marR="6478" marT="6478" marB="0" anchor="b">
                    <a:lnL w="6350" cap="flat" cmpd="sng" algn="ctr">
                      <a:solidFill>
                        <a:srgbClr val="6BD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BD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FY 18-19</a:t>
                      </a:r>
                      <a:b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Final</a:t>
                      </a:r>
                    </a:p>
                  </a:txBody>
                  <a:tcPr marL="6478" marR="6478" marT="6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FY 19-20</a:t>
                      </a:r>
                      <a:b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Final</a:t>
                      </a:r>
                    </a:p>
                  </a:txBody>
                  <a:tcPr marL="6478" marR="6478" marT="6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FY 20-21</a:t>
                      </a:r>
                      <a:b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Adopted</a:t>
                      </a:r>
                    </a:p>
                  </a:txBody>
                  <a:tcPr marL="6478" marR="6478" marT="6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FY 21-22</a:t>
                      </a:r>
                      <a:b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Adopted</a:t>
                      </a:r>
                    </a:p>
                  </a:txBody>
                  <a:tcPr marL="6478" marR="6478" marT="6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E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9874313"/>
                  </a:ext>
                </a:extLst>
              </a:tr>
              <a:tr h="295957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VILLAGE POSITIONS</a:t>
                      </a:r>
                    </a:p>
                  </a:txBody>
                  <a:tcPr marL="6478" marR="6478" marT="6478" marB="0" anchor="ctr">
                    <a:lnL w="6350" cap="flat" cmpd="sng" algn="ctr">
                      <a:solidFill>
                        <a:srgbClr val="6BD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PT</a:t>
                      </a:r>
                    </a:p>
                  </a:txBody>
                  <a:tcPr marL="6478" marR="6478" marT="64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FT</a:t>
                      </a:r>
                    </a:p>
                  </a:txBody>
                  <a:tcPr marL="6478" marR="6478" marT="647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PT</a:t>
                      </a:r>
                    </a:p>
                  </a:txBody>
                  <a:tcPr marL="6478" marR="6478" marT="64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FT</a:t>
                      </a:r>
                    </a:p>
                  </a:txBody>
                  <a:tcPr marL="6478" marR="6478" marT="647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PT</a:t>
                      </a:r>
                    </a:p>
                  </a:txBody>
                  <a:tcPr marL="6478" marR="6478" marT="64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FT</a:t>
                      </a:r>
                    </a:p>
                  </a:txBody>
                  <a:tcPr marL="6478" marR="6478" marT="647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PT</a:t>
                      </a:r>
                    </a:p>
                  </a:txBody>
                  <a:tcPr marL="6478" marR="6478" marT="64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4E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FT</a:t>
                      </a:r>
                    </a:p>
                  </a:txBody>
                  <a:tcPr marL="6478" marR="6478" marT="6478" marB="0" anchor="ctr">
                    <a:lnL>
                      <a:noFill/>
                    </a:lnL>
                    <a:lnR w="6350" cap="flat" cmpd="sng" algn="ctr">
                      <a:solidFill>
                        <a:srgbClr val="6BD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4E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9126808"/>
                  </a:ext>
                </a:extLst>
              </a:tr>
              <a:tr h="166612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Village Council</a:t>
                      </a:r>
                    </a:p>
                  </a:txBody>
                  <a:tcPr marL="6478" marR="6478" marT="6478" marB="0" anchor="b">
                    <a:lnL w="6350" cap="flat" cmpd="sng" algn="ctr">
                      <a:solidFill>
                        <a:srgbClr val="6BD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Mayor &amp; Council</a:t>
                      </a:r>
                    </a:p>
                  </a:txBody>
                  <a:tcPr marL="6478" marR="6478" marT="647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5.0</a:t>
                      </a:r>
                    </a:p>
                  </a:txBody>
                  <a:tcPr marL="6478" marR="6478" marT="6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6478" marR="6478" marT="647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5.0</a:t>
                      </a:r>
                    </a:p>
                  </a:txBody>
                  <a:tcPr marL="6478" marR="6478" marT="6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6478" marR="6478" marT="647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5.0</a:t>
                      </a:r>
                    </a:p>
                  </a:txBody>
                  <a:tcPr marL="6478" marR="6478" marT="6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6478" marR="6478" marT="647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5.0</a:t>
                      </a:r>
                    </a:p>
                  </a:txBody>
                  <a:tcPr marL="6478" marR="6478" marT="6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E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6478" marR="6478" marT="6478" marB="0" anchor="b">
                    <a:lnL>
                      <a:noFill/>
                    </a:lnL>
                    <a:lnR w="6350" cap="flat" cmpd="sng" algn="ctr">
                      <a:solidFill>
                        <a:srgbClr val="6BD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E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1011499"/>
                  </a:ext>
                </a:extLst>
              </a:tr>
              <a:tr h="300341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6478" marR="6478" marT="6478" marB="0" anchor="ctr">
                    <a:lnL w="6350" cap="flat" cmpd="sng" algn="ctr">
                      <a:solidFill>
                        <a:srgbClr val="6BD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Total Council Positions</a:t>
                      </a:r>
                    </a:p>
                  </a:txBody>
                  <a:tcPr marL="6478" marR="6478" marT="647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5.0</a:t>
                      </a:r>
                    </a:p>
                  </a:txBody>
                  <a:tcPr marL="6478" marR="6478" marT="64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6478" marR="6478" marT="647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5.0</a:t>
                      </a:r>
                    </a:p>
                  </a:txBody>
                  <a:tcPr marL="6478" marR="6478" marT="64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6478" marR="6478" marT="647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5.0</a:t>
                      </a:r>
                    </a:p>
                  </a:txBody>
                  <a:tcPr marL="6478" marR="6478" marT="64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6478" marR="6478" marT="647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5.0</a:t>
                      </a:r>
                    </a:p>
                  </a:txBody>
                  <a:tcPr marL="6478" marR="6478" marT="64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E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6478" marR="6478" marT="6478" marB="0" anchor="ctr">
                    <a:lnL>
                      <a:noFill/>
                    </a:lnL>
                    <a:lnR w="6350" cap="flat" cmpd="sng" algn="ctr">
                      <a:solidFill>
                        <a:srgbClr val="6BD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E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1825854"/>
                  </a:ext>
                </a:extLst>
              </a:tr>
              <a:tr h="164420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6478" marR="6478" marT="6478" marB="0" anchor="b">
                    <a:lnL w="6350" cap="flat" cmpd="sng" algn="ctr">
                      <a:solidFill>
                        <a:srgbClr val="6BD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6478" marR="6478" marT="647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6478" marR="6478" marT="6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6478" marR="6478" marT="647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6478" marR="6478" marT="6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6478" marR="6478" marT="647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6478" marR="6478" marT="6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6478" marR="6478" marT="647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6478" marR="6478" marT="6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4E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6478" marR="6478" marT="6478" marB="0" anchor="b">
                    <a:lnL>
                      <a:noFill/>
                    </a:lnL>
                    <a:lnR w="6350" cap="flat" cmpd="sng" algn="ctr">
                      <a:solidFill>
                        <a:srgbClr val="6BD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4E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2220356"/>
                  </a:ext>
                </a:extLst>
              </a:tr>
              <a:tr h="164420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Departments</a:t>
                      </a:r>
                    </a:p>
                  </a:txBody>
                  <a:tcPr marL="6478" marR="6478" marT="6478" marB="0" anchor="b">
                    <a:lnL w="6350" cap="flat" cmpd="sng" algn="ctr">
                      <a:solidFill>
                        <a:srgbClr val="6BD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Office of the Village Manager</a:t>
                      </a:r>
                    </a:p>
                  </a:txBody>
                  <a:tcPr marL="6478" marR="6478" marT="647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6478" marR="6478" marT="6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6.0</a:t>
                      </a:r>
                    </a:p>
                  </a:txBody>
                  <a:tcPr marL="6478" marR="6478" marT="647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6478" marR="6478" marT="6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6.0</a:t>
                      </a:r>
                    </a:p>
                  </a:txBody>
                  <a:tcPr marL="6478" marR="6478" marT="647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6478" marR="6478" marT="6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4.0</a:t>
                      </a:r>
                    </a:p>
                  </a:txBody>
                  <a:tcPr marL="6478" marR="6478" marT="647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6478" marR="6478" marT="6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4E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4.0</a:t>
                      </a:r>
                    </a:p>
                  </a:txBody>
                  <a:tcPr marL="6478" marR="6478" marT="6478" marB="0" anchor="b">
                    <a:lnL>
                      <a:noFill/>
                    </a:lnL>
                    <a:lnR w="6350" cap="flat" cmpd="sng" algn="ctr">
                      <a:solidFill>
                        <a:srgbClr val="6BD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4E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1823638"/>
                  </a:ext>
                </a:extLst>
              </a:tr>
              <a:tr h="164420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6478" marR="6478" marT="6478" marB="0" anchor="b">
                    <a:lnL w="6350" cap="flat" cmpd="sng" algn="ctr">
                      <a:solidFill>
                        <a:srgbClr val="6BD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Office of the Village Attorney</a:t>
                      </a:r>
                    </a:p>
                  </a:txBody>
                  <a:tcPr marL="6478" marR="6478" marT="647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6478" marR="6478" marT="6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6478" marR="6478" marT="647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6478" marR="6478" marT="6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6478" marR="6478" marT="647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6478" marR="6478" marT="6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6478" marR="6478" marT="647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6478" marR="6478" marT="6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4E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6478" marR="6478" marT="6478" marB="0" anchor="b">
                    <a:lnL>
                      <a:noFill/>
                    </a:lnL>
                    <a:lnR w="6350" cap="flat" cmpd="sng" algn="ctr">
                      <a:solidFill>
                        <a:srgbClr val="6BD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4E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8610029"/>
                  </a:ext>
                </a:extLst>
              </a:tr>
              <a:tr h="164420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6478" marR="6478" marT="6478" marB="0" anchor="b">
                    <a:lnL w="6350" cap="flat" cmpd="sng" algn="ctr">
                      <a:solidFill>
                        <a:srgbClr val="6BD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Office of the Village Clerk</a:t>
                      </a:r>
                    </a:p>
                  </a:txBody>
                  <a:tcPr marL="6478" marR="6478" marT="647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6478" marR="6478" marT="6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3.0</a:t>
                      </a:r>
                    </a:p>
                  </a:txBody>
                  <a:tcPr marL="6478" marR="6478" marT="647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6478" marR="6478" marT="6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3.0</a:t>
                      </a:r>
                    </a:p>
                  </a:txBody>
                  <a:tcPr marL="6478" marR="6478" marT="647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6478" marR="6478" marT="6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3.0</a:t>
                      </a:r>
                    </a:p>
                  </a:txBody>
                  <a:tcPr marL="6478" marR="6478" marT="647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6478" marR="6478" marT="6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4E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4.0</a:t>
                      </a:r>
                    </a:p>
                  </a:txBody>
                  <a:tcPr marL="6478" marR="6478" marT="6478" marB="0" anchor="b">
                    <a:lnL>
                      <a:noFill/>
                    </a:lnL>
                    <a:lnR w="6350" cap="flat" cmpd="sng" algn="ctr">
                      <a:solidFill>
                        <a:srgbClr val="6BD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7911885"/>
                  </a:ext>
                </a:extLst>
              </a:tr>
              <a:tr h="16661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6478" marR="6478" marT="6478" marB="0" anchor="b">
                    <a:lnL w="6350" cap="flat" cmpd="sng" algn="ctr">
                      <a:solidFill>
                        <a:srgbClr val="6BD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Finance Department</a:t>
                      </a:r>
                    </a:p>
                  </a:txBody>
                  <a:tcPr marL="6478" marR="6478" marT="647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6478" marR="6478" marT="6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6.0</a:t>
                      </a:r>
                    </a:p>
                  </a:txBody>
                  <a:tcPr marL="6478" marR="6478" marT="647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6478" marR="6478" marT="6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7.0</a:t>
                      </a:r>
                    </a:p>
                  </a:txBody>
                  <a:tcPr marL="6478" marR="6478" marT="647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6478" marR="6478" marT="6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7.0</a:t>
                      </a:r>
                    </a:p>
                  </a:txBody>
                  <a:tcPr marL="6478" marR="6478" marT="647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6478" marR="6478" marT="6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4E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6.0</a:t>
                      </a:r>
                    </a:p>
                  </a:txBody>
                  <a:tcPr marL="6478" marR="6478" marT="6478" marB="0" anchor="b">
                    <a:lnL>
                      <a:noFill/>
                    </a:lnL>
                    <a:lnR w="6350" cap="flat" cmpd="sng" algn="ctr">
                      <a:solidFill>
                        <a:srgbClr val="6BD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5ED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7734718"/>
                  </a:ext>
                </a:extLst>
              </a:tr>
              <a:tr h="16661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6478" marR="6478" marT="6478" marB="0" anchor="b">
                    <a:lnL w="6350" cap="flat" cmpd="sng" algn="ctr">
                      <a:solidFill>
                        <a:srgbClr val="6BD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Human Resources &amp; Communications</a:t>
                      </a:r>
                    </a:p>
                  </a:txBody>
                  <a:tcPr marL="6478" marR="6478" marT="647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6478" marR="6478" marT="6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4.0</a:t>
                      </a:r>
                    </a:p>
                  </a:txBody>
                  <a:tcPr marL="6478" marR="6478" marT="647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6478" marR="6478" marT="6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4.0</a:t>
                      </a:r>
                    </a:p>
                  </a:txBody>
                  <a:tcPr marL="6478" marR="6478" marT="647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6478" marR="6478" marT="6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4.0</a:t>
                      </a:r>
                    </a:p>
                  </a:txBody>
                  <a:tcPr marL="6478" marR="6478" marT="647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6478" marR="6478" marT="6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4E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6.0</a:t>
                      </a:r>
                    </a:p>
                  </a:txBody>
                  <a:tcPr marL="6478" marR="6478" marT="6478" marB="0" anchor="b">
                    <a:lnL>
                      <a:noFill/>
                    </a:lnL>
                    <a:lnR w="6350" cap="flat" cmpd="sng" algn="ctr">
                      <a:solidFill>
                        <a:srgbClr val="6BD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0177240"/>
                  </a:ext>
                </a:extLst>
              </a:tr>
              <a:tr h="166612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6478" marR="6478" marT="6478" marB="0" anchor="b">
                    <a:lnL w="6350" cap="flat" cmpd="sng" algn="ctr">
                      <a:solidFill>
                        <a:srgbClr val="6BD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Parks &amp; Recreation</a:t>
                      </a:r>
                    </a:p>
                  </a:txBody>
                  <a:tcPr marL="6478" marR="6478" marT="647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24.0</a:t>
                      </a:r>
                    </a:p>
                  </a:txBody>
                  <a:tcPr marL="6478" marR="6478" marT="6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8.0</a:t>
                      </a:r>
                    </a:p>
                  </a:txBody>
                  <a:tcPr marL="6478" marR="6478" marT="647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23.0</a:t>
                      </a:r>
                    </a:p>
                  </a:txBody>
                  <a:tcPr marL="6478" marR="6478" marT="6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8.0</a:t>
                      </a:r>
                    </a:p>
                  </a:txBody>
                  <a:tcPr marL="6478" marR="6478" marT="647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25.0</a:t>
                      </a:r>
                    </a:p>
                  </a:txBody>
                  <a:tcPr marL="6478" marR="6478" marT="6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11.0</a:t>
                      </a:r>
                    </a:p>
                  </a:txBody>
                  <a:tcPr marL="6478" marR="6478" marT="647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19.0</a:t>
                      </a:r>
                    </a:p>
                  </a:txBody>
                  <a:tcPr marL="6478" marR="6478" marT="6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4E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16.0</a:t>
                      </a:r>
                    </a:p>
                  </a:txBody>
                  <a:tcPr marL="6478" marR="6478" marT="6478" marB="0" anchor="b">
                    <a:lnL>
                      <a:noFill/>
                    </a:lnL>
                    <a:lnR w="6350" cap="flat" cmpd="sng" algn="ctr">
                      <a:solidFill>
                        <a:srgbClr val="6BD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3359502"/>
                  </a:ext>
                </a:extLst>
              </a:tr>
              <a:tr h="166612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6478" marR="6478" marT="6478" marB="0" anchor="b">
                    <a:lnL w="6350" cap="flat" cmpd="sng" algn="ctr">
                      <a:solidFill>
                        <a:srgbClr val="6BD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Community &amp; Economic Development</a:t>
                      </a:r>
                    </a:p>
                  </a:txBody>
                  <a:tcPr marL="6478" marR="6478" marT="647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6478" marR="6478" marT="6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16.0</a:t>
                      </a:r>
                    </a:p>
                  </a:txBody>
                  <a:tcPr marL="6478" marR="6478" marT="647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6478" marR="6478" marT="6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16.0</a:t>
                      </a:r>
                    </a:p>
                  </a:txBody>
                  <a:tcPr marL="6478" marR="6478" marT="647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6478" marR="6478" marT="6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15.0</a:t>
                      </a:r>
                    </a:p>
                  </a:txBody>
                  <a:tcPr marL="6478" marR="6478" marT="647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6478" marR="6478" marT="6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4E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17.0</a:t>
                      </a:r>
                    </a:p>
                  </a:txBody>
                  <a:tcPr marL="6478" marR="6478" marT="6478" marB="0" anchor="b">
                    <a:lnL>
                      <a:noFill/>
                    </a:lnL>
                    <a:lnR w="6350" cap="flat" cmpd="sng" algn="ctr">
                      <a:solidFill>
                        <a:srgbClr val="21C8F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7759935"/>
                  </a:ext>
                </a:extLst>
              </a:tr>
              <a:tr h="166612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6478" marR="6478" marT="6478" marB="0" anchor="b">
                    <a:lnL w="6350" cap="flat" cmpd="sng" algn="ctr">
                      <a:solidFill>
                        <a:srgbClr val="6BD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Public Services</a:t>
                      </a:r>
                    </a:p>
                  </a:txBody>
                  <a:tcPr marL="6478" marR="6478" marT="647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6.0</a:t>
                      </a:r>
                    </a:p>
                  </a:txBody>
                  <a:tcPr marL="6478" marR="6478" marT="6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19.0</a:t>
                      </a:r>
                    </a:p>
                  </a:txBody>
                  <a:tcPr marL="6478" marR="6478" marT="647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6.0</a:t>
                      </a:r>
                    </a:p>
                  </a:txBody>
                  <a:tcPr marL="6478" marR="6478" marT="6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21.0</a:t>
                      </a:r>
                    </a:p>
                  </a:txBody>
                  <a:tcPr marL="6478" marR="6478" marT="647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6478" marR="6478" marT="6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14.0</a:t>
                      </a:r>
                    </a:p>
                  </a:txBody>
                  <a:tcPr marL="6478" marR="6478" marT="647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6478" marR="6478" marT="6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E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16.0</a:t>
                      </a:r>
                    </a:p>
                  </a:txBody>
                  <a:tcPr marL="6478" marR="6478" marT="6478" marB="0" anchor="b">
                    <a:lnL>
                      <a:noFill/>
                    </a:lnL>
                    <a:lnR w="6350" cap="flat" cmpd="sng" algn="ctr">
                      <a:solidFill>
                        <a:srgbClr val="21C8F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2833660"/>
                  </a:ext>
                </a:extLst>
              </a:tr>
              <a:tr h="300341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6478" marR="6478" marT="6478" marB="0" anchor="b">
                    <a:lnL w="6350" cap="flat" cmpd="sng" algn="ctr">
                      <a:solidFill>
                        <a:srgbClr val="6BD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Total Village Positions</a:t>
                      </a:r>
                    </a:p>
                  </a:txBody>
                  <a:tcPr marL="6478" marR="6478" marT="647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31.0</a:t>
                      </a:r>
                    </a:p>
                  </a:txBody>
                  <a:tcPr marL="6478" marR="6478" marT="64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62.0</a:t>
                      </a:r>
                    </a:p>
                  </a:txBody>
                  <a:tcPr marL="6478" marR="6478" marT="647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30.0</a:t>
                      </a:r>
                    </a:p>
                  </a:txBody>
                  <a:tcPr marL="6478" marR="6478" marT="64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66.0</a:t>
                      </a:r>
                    </a:p>
                  </a:txBody>
                  <a:tcPr marL="6478" marR="6478" marT="647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26.0</a:t>
                      </a:r>
                    </a:p>
                  </a:txBody>
                  <a:tcPr marL="6478" marR="6478" marT="64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59.0</a:t>
                      </a:r>
                    </a:p>
                  </a:txBody>
                  <a:tcPr marL="6478" marR="6478" marT="647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21.0</a:t>
                      </a:r>
                    </a:p>
                  </a:txBody>
                  <a:tcPr marL="6478" marR="6478" marT="64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E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70.0</a:t>
                      </a:r>
                    </a:p>
                  </a:txBody>
                  <a:tcPr marL="6478" marR="6478" marT="6478" marB="0" anchor="ctr">
                    <a:lnL>
                      <a:noFill/>
                    </a:lnL>
                    <a:lnR w="6350" cap="flat" cmpd="sng" algn="ctr">
                      <a:solidFill>
                        <a:srgbClr val="6BD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E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7313274"/>
                  </a:ext>
                </a:extLst>
              </a:tr>
              <a:tr h="295957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CONTRACTUAL POSITIONS</a:t>
                      </a:r>
                    </a:p>
                  </a:txBody>
                  <a:tcPr marL="6478" marR="6478" marT="6478" marB="0" anchor="ctr">
                    <a:lnL w="6350" cap="flat" cmpd="sng" algn="ctr">
                      <a:solidFill>
                        <a:srgbClr val="6BD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PT</a:t>
                      </a:r>
                    </a:p>
                  </a:txBody>
                  <a:tcPr marL="6478" marR="6478" marT="64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FT</a:t>
                      </a:r>
                    </a:p>
                  </a:txBody>
                  <a:tcPr marL="6478" marR="6478" marT="647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 dirty="0">
                          <a:effectLst/>
                          <a:latin typeface="Century Gothic" panose="020B0502020202020204" pitchFamily="34" charset="0"/>
                        </a:rPr>
                        <a:t>PT</a:t>
                      </a:r>
                    </a:p>
                  </a:txBody>
                  <a:tcPr marL="6478" marR="6478" marT="64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FT</a:t>
                      </a:r>
                    </a:p>
                  </a:txBody>
                  <a:tcPr marL="6478" marR="6478" marT="647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PT</a:t>
                      </a:r>
                    </a:p>
                  </a:txBody>
                  <a:tcPr marL="6478" marR="6478" marT="64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FT</a:t>
                      </a:r>
                    </a:p>
                  </a:txBody>
                  <a:tcPr marL="6478" marR="6478" marT="647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PT</a:t>
                      </a:r>
                    </a:p>
                  </a:txBody>
                  <a:tcPr marL="6478" marR="6478" marT="64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4E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FT</a:t>
                      </a:r>
                    </a:p>
                  </a:txBody>
                  <a:tcPr marL="6478" marR="6478" marT="6478" marB="0" anchor="ctr">
                    <a:lnL>
                      <a:noFill/>
                    </a:lnL>
                    <a:lnR w="6350" cap="flat" cmpd="sng" algn="ctr">
                      <a:solidFill>
                        <a:srgbClr val="6BD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4E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2491899"/>
                  </a:ext>
                </a:extLst>
              </a:tr>
              <a:tr h="164420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Departments</a:t>
                      </a:r>
                    </a:p>
                  </a:txBody>
                  <a:tcPr marL="6478" marR="6478" marT="6478" marB="0" anchor="b">
                    <a:lnL w="6350" cap="flat" cmpd="sng" algn="ctr">
                      <a:solidFill>
                        <a:srgbClr val="6BD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Office of the Village Attorney</a:t>
                      </a:r>
                    </a:p>
                  </a:txBody>
                  <a:tcPr marL="6478" marR="6478" marT="647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6478" marR="6478" marT="6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6478" marR="6478" marT="647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6478" marR="6478" marT="6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6478" marR="6478" marT="647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6478" marR="6478" marT="6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6478" marR="6478" marT="647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6478" marR="6478" marT="6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4E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6478" marR="6478" marT="6478" marB="0" anchor="b">
                    <a:lnL>
                      <a:noFill/>
                    </a:lnL>
                    <a:lnR w="6350" cap="flat" cmpd="sng" algn="ctr">
                      <a:solidFill>
                        <a:srgbClr val="6BD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4E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5572750"/>
                  </a:ext>
                </a:extLst>
              </a:tr>
              <a:tr h="164420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6478" marR="6478" marT="6478" marB="0" anchor="b">
                    <a:lnL w="6350" cap="flat" cmpd="sng" algn="ctr">
                      <a:solidFill>
                        <a:srgbClr val="6BD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Community &amp; Economic Development</a:t>
                      </a:r>
                    </a:p>
                  </a:txBody>
                  <a:tcPr marL="6478" marR="6478" marT="647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6.0</a:t>
                      </a:r>
                    </a:p>
                  </a:txBody>
                  <a:tcPr marL="6478" marR="6478" marT="6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6478" marR="6478" marT="647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6.0</a:t>
                      </a:r>
                    </a:p>
                  </a:txBody>
                  <a:tcPr marL="6478" marR="6478" marT="6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6478" marR="6478" marT="647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6.0</a:t>
                      </a:r>
                    </a:p>
                  </a:txBody>
                  <a:tcPr marL="6478" marR="6478" marT="6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6478" marR="6478" marT="647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6.0</a:t>
                      </a:r>
                    </a:p>
                  </a:txBody>
                  <a:tcPr marL="6478" marR="6478" marT="6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4E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6478" marR="6478" marT="6478" marB="0" anchor="b">
                    <a:lnL>
                      <a:noFill/>
                    </a:lnL>
                    <a:lnR w="6350" cap="flat" cmpd="sng" algn="ctr">
                      <a:solidFill>
                        <a:srgbClr val="6BD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4E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3933188"/>
                  </a:ext>
                </a:extLst>
              </a:tr>
              <a:tr h="164420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6478" marR="6478" marT="6478" marB="0" anchor="b">
                    <a:lnL w="6350" cap="flat" cmpd="sng" algn="ctr">
                      <a:solidFill>
                        <a:srgbClr val="6BD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Palmetto Bay Policing Unit</a:t>
                      </a:r>
                    </a:p>
                  </a:txBody>
                  <a:tcPr marL="6478" marR="6478" marT="647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6478" marR="6478" marT="6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46.0</a:t>
                      </a:r>
                    </a:p>
                  </a:txBody>
                  <a:tcPr marL="6478" marR="6478" marT="647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6478" marR="6478" marT="6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46.0</a:t>
                      </a:r>
                    </a:p>
                  </a:txBody>
                  <a:tcPr marL="6478" marR="6478" marT="647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6478" marR="6478" marT="6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46.0</a:t>
                      </a:r>
                    </a:p>
                  </a:txBody>
                  <a:tcPr marL="6478" marR="6478" marT="647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6478" marR="6478" marT="647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E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47.0</a:t>
                      </a:r>
                    </a:p>
                  </a:txBody>
                  <a:tcPr marL="6478" marR="6478" marT="6478" marB="0" anchor="b">
                    <a:lnL>
                      <a:noFill/>
                    </a:lnL>
                    <a:lnR w="6350" cap="flat" cmpd="sng" algn="ctr">
                      <a:solidFill>
                        <a:srgbClr val="6BD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8465380"/>
                  </a:ext>
                </a:extLst>
              </a:tr>
              <a:tr h="300341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6478" marR="6478" marT="6478" marB="0" anchor="ctr">
                    <a:lnL w="6350" cap="flat" cmpd="sng" algn="ctr">
                      <a:solidFill>
                        <a:srgbClr val="6BD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Total Contractual Positions</a:t>
                      </a:r>
                    </a:p>
                  </a:txBody>
                  <a:tcPr marL="6478" marR="6478" marT="647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7.0</a:t>
                      </a:r>
                    </a:p>
                  </a:txBody>
                  <a:tcPr marL="6478" marR="6478" marT="64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46.0</a:t>
                      </a:r>
                    </a:p>
                  </a:txBody>
                  <a:tcPr marL="6478" marR="6478" marT="647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6.0</a:t>
                      </a:r>
                    </a:p>
                  </a:txBody>
                  <a:tcPr marL="6478" marR="6478" marT="64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46.0</a:t>
                      </a:r>
                    </a:p>
                  </a:txBody>
                  <a:tcPr marL="6478" marR="6478" marT="647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6.0</a:t>
                      </a:r>
                    </a:p>
                  </a:txBody>
                  <a:tcPr marL="6478" marR="6478" marT="64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47.0</a:t>
                      </a:r>
                    </a:p>
                  </a:txBody>
                  <a:tcPr marL="6478" marR="6478" marT="647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6.0</a:t>
                      </a:r>
                    </a:p>
                  </a:txBody>
                  <a:tcPr marL="6478" marR="6478" marT="64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E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47.0</a:t>
                      </a:r>
                    </a:p>
                  </a:txBody>
                  <a:tcPr marL="6478" marR="6478" marT="6478" marB="0" anchor="ctr">
                    <a:lnL>
                      <a:noFill/>
                    </a:lnL>
                    <a:lnR w="6350" cap="flat" cmpd="sng" algn="ctr">
                      <a:solidFill>
                        <a:srgbClr val="6BD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E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234097"/>
                  </a:ext>
                </a:extLst>
              </a:tr>
              <a:tr h="295957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SUMMARY</a:t>
                      </a:r>
                    </a:p>
                  </a:txBody>
                  <a:tcPr marL="6478" marR="6478" marT="6478" marB="0" anchor="ctr">
                    <a:lnL w="6350" cap="flat" cmpd="sng" algn="ctr">
                      <a:solidFill>
                        <a:srgbClr val="6BD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PT</a:t>
                      </a:r>
                    </a:p>
                  </a:txBody>
                  <a:tcPr marL="6478" marR="6478" marT="64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FT</a:t>
                      </a:r>
                    </a:p>
                  </a:txBody>
                  <a:tcPr marL="6478" marR="6478" marT="647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PT</a:t>
                      </a:r>
                    </a:p>
                  </a:txBody>
                  <a:tcPr marL="6478" marR="6478" marT="64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FT</a:t>
                      </a:r>
                    </a:p>
                  </a:txBody>
                  <a:tcPr marL="6478" marR="6478" marT="647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PT</a:t>
                      </a:r>
                    </a:p>
                  </a:txBody>
                  <a:tcPr marL="6478" marR="6478" marT="64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FT</a:t>
                      </a:r>
                    </a:p>
                  </a:txBody>
                  <a:tcPr marL="6478" marR="6478" marT="647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PT</a:t>
                      </a:r>
                    </a:p>
                  </a:txBody>
                  <a:tcPr marL="6478" marR="6478" marT="64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4E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FT</a:t>
                      </a:r>
                    </a:p>
                  </a:txBody>
                  <a:tcPr marL="6478" marR="6478" marT="6478" marB="0" anchor="ctr">
                    <a:lnL>
                      <a:noFill/>
                    </a:lnL>
                    <a:lnR w="6350" cap="flat" cmpd="sng" algn="ctr">
                      <a:solidFill>
                        <a:srgbClr val="6BD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4E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6051055"/>
                  </a:ext>
                </a:extLst>
              </a:tr>
              <a:tr h="164420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6478" marR="6478" marT="6478" marB="0" anchor="b">
                    <a:lnL w="6350" cap="flat" cmpd="sng" algn="ctr">
                      <a:solidFill>
                        <a:srgbClr val="6BD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Total Council Positions</a:t>
                      </a:r>
                    </a:p>
                  </a:txBody>
                  <a:tcPr marL="6478" marR="6478" marT="647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5.0</a:t>
                      </a:r>
                    </a:p>
                  </a:txBody>
                  <a:tcPr marL="6478" marR="6478" marT="64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6478" marR="6478" marT="647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5.0</a:t>
                      </a:r>
                    </a:p>
                  </a:txBody>
                  <a:tcPr marL="6478" marR="6478" marT="64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6478" marR="6478" marT="647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5.0</a:t>
                      </a:r>
                    </a:p>
                  </a:txBody>
                  <a:tcPr marL="6478" marR="6478" marT="64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6478" marR="6478" marT="647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5.0</a:t>
                      </a:r>
                    </a:p>
                  </a:txBody>
                  <a:tcPr marL="6478" marR="6478" marT="64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E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6478" marR="6478" marT="6478" marB="0" anchor="ctr">
                    <a:lnL>
                      <a:noFill/>
                    </a:lnL>
                    <a:lnR w="6350" cap="flat" cmpd="sng" algn="ctr">
                      <a:solidFill>
                        <a:srgbClr val="6BD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E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3579416"/>
                  </a:ext>
                </a:extLst>
              </a:tr>
              <a:tr h="164420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6478" marR="6478" marT="6478" marB="0" anchor="b">
                    <a:lnL w="6350" cap="flat" cmpd="sng" algn="ctr">
                      <a:solidFill>
                        <a:srgbClr val="6BD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Total Village Positions</a:t>
                      </a:r>
                    </a:p>
                  </a:txBody>
                  <a:tcPr marL="6478" marR="6478" marT="647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31.0</a:t>
                      </a:r>
                    </a:p>
                  </a:txBody>
                  <a:tcPr marL="6478" marR="6478" marT="64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62.0</a:t>
                      </a:r>
                    </a:p>
                  </a:txBody>
                  <a:tcPr marL="6478" marR="6478" marT="647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30.0</a:t>
                      </a:r>
                    </a:p>
                  </a:txBody>
                  <a:tcPr marL="6478" marR="6478" marT="64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66.0</a:t>
                      </a:r>
                    </a:p>
                  </a:txBody>
                  <a:tcPr marL="6478" marR="6478" marT="647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26.0</a:t>
                      </a:r>
                    </a:p>
                  </a:txBody>
                  <a:tcPr marL="6478" marR="6478" marT="64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59.0</a:t>
                      </a:r>
                    </a:p>
                  </a:txBody>
                  <a:tcPr marL="6478" marR="6478" marT="647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21.0</a:t>
                      </a:r>
                    </a:p>
                  </a:txBody>
                  <a:tcPr marL="6478" marR="6478" marT="64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E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70.0</a:t>
                      </a:r>
                    </a:p>
                  </a:txBody>
                  <a:tcPr marL="6478" marR="6478" marT="6478" marB="0" anchor="ctr">
                    <a:lnL>
                      <a:noFill/>
                    </a:lnL>
                    <a:lnR w="6350" cap="flat" cmpd="sng" algn="ctr">
                      <a:solidFill>
                        <a:srgbClr val="6BD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E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0707297"/>
                  </a:ext>
                </a:extLst>
              </a:tr>
              <a:tr h="164420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6478" marR="6478" marT="6478" marB="0" anchor="b">
                    <a:lnL w="6350" cap="flat" cmpd="sng" algn="ctr">
                      <a:solidFill>
                        <a:srgbClr val="6BD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BD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Total Contractual Positions</a:t>
                      </a:r>
                    </a:p>
                  </a:txBody>
                  <a:tcPr marL="6478" marR="6478" marT="647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6BD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7.0</a:t>
                      </a:r>
                    </a:p>
                  </a:txBody>
                  <a:tcPr marL="6478" marR="6478" marT="64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BD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46.0</a:t>
                      </a:r>
                    </a:p>
                  </a:txBody>
                  <a:tcPr marL="6478" marR="6478" marT="647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BD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6.0</a:t>
                      </a:r>
                    </a:p>
                  </a:txBody>
                  <a:tcPr marL="6478" marR="6478" marT="64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BD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46.0</a:t>
                      </a:r>
                    </a:p>
                  </a:txBody>
                  <a:tcPr marL="6478" marR="6478" marT="647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BD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6.0</a:t>
                      </a:r>
                    </a:p>
                  </a:txBody>
                  <a:tcPr marL="6478" marR="6478" marT="64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BD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47.0</a:t>
                      </a:r>
                    </a:p>
                  </a:txBody>
                  <a:tcPr marL="6478" marR="6478" marT="6478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BD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Century Gothic" panose="020B0502020202020204" pitchFamily="34" charset="0"/>
                        </a:rPr>
                        <a:t>6.0</a:t>
                      </a:r>
                    </a:p>
                  </a:txBody>
                  <a:tcPr marL="6478" marR="6478" marT="647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BD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E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 dirty="0">
                          <a:effectLst/>
                          <a:latin typeface="Century Gothic" panose="020B0502020202020204" pitchFamily="34" charset="0"/>
                        </a:rPr>
                        <a:t>47.0</a:t>
                      </a:r>
                    </a:p>
                  </a:txBody>
                  <a:tcPr marL="6478" marR="6478" marT="6478" marB="0" anchor="ctr">
                    <a:lnL>
                      <a:noFill/>
                    </a:lnL>
                    <a:lnR w="6350" cap="flat" cmpd="sng" algn="ctr">
                      <a:solidFill>
                        <a:srgbClr val="6BD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BDA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E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3226221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EDCFDC62-BFF7-4F13-B6D9-430BC840FFAA}"/>
              </a:ext>
            </a:extLst>
          </p:cNvPr>
          <p:cNvSpPr txBox="1"/>
          <p:nvPr/>
        </p:nvSpPr>
        <p:spPr>
          <a:xfrm>
            <a:off x="5935995" y="1349833"/>
            <a:ext cx="5864127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Staffing Change Overview</a:t>
            </a:r>
          </a:p>
          <a:p>
            <a:endParaRPr lang="en-US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Village Clerk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Hire Administrative Assistant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Finance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Convert FT position to PT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HR/Communications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Hire PIO and A/V Technician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Parks and Recreation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Convert 5 PT positions to FT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Maintenance Worker, (2) Park Service Leads, Reservation Specialist, Special Events/Programs Coordinator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Community &amp; Economic Development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Hire FT Village Planner, Resiliency Administrator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Police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Hire additional Police Officer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Public Services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Hire Arborist, Administrative Assistant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50290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9D2F54-5052-495A-809C-4A73698295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731520"/>
            <a:ext cx="9076623" cy="798896"/>
          </a:xfrm>
        </p:spPr>
        <p:txBody>
          <a:bodyPr/>
          <a:lstStyle/>
          <a:p>
            <a:pPr algn="ctr"/>
            <a:r>
              <a:rPr lang="en-US" dirty="0"/>
              <a:t>Village Clerk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662997-616B-4077-B39C-71943D8AA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E628E-CB5F-4BFB-A999-32705F0E027E}" type="slidenum">
              <a:rPr lang="en-US" smtClean="0"/>
              <a:t>9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B2F4EEA-C1AB-4D19-8E8F-493BD20166CF}"/>
              </a:ext>
            </a:extLst>
          </p:cNvPr>
          <p:cNvSpPr txBox="1"/>
          <p:nvPr/>
        </p:nvSpPr>
        <p:spPr>
          <a:xfrm>
            <a:off x="7081177" y="1915886"/>
            <a:ext cx="343889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Proposed Changes for FY 22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Hire Administrative Assistant</a:t>
            </a:r>
          </a:p>
          <a:p>
            <a:endParaRPr lang="en-US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CE871E40-5221-4A33-89AB-0C84C67B75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1544294"/>
              </p:ext>
            </p:extLst>
          </p:nvPr>
        </p:nvGraphicFramePr>
        <p:xfrm>
          <a:off x="574767" y="2046514"/>
          <a:ext cx="6435634" cy="2743198"/>
        </p:xfrm>
        <a:graphic>
          <a:graphicData uri="http://schemas.openxmlformats.org/drawingml/2006/table">
            <a:tbl>
              <a:tblPr/>
              <a:tblGrid>
                <a:gridCol w="215529">
                  <a:extLst>
                    <a:ext uri="{9D8B030D-6E8A-4147-A177-3AD203B41FA5}">
                      <a16:colId xmlns:a16="http://schemas.microsoft.com/office/drawing/2014/main" val="3193657072"/>
                    </a:ext>
                  </a:extLst>
                </a:gridCol>
                <a:gridCol w="1962451">
                  <a:extLst>
                    <a:ext uri="{9D8B030D-6E8A-4147-A177-3AD203B41FA5}">
                      <a16:colId xmlns:a16="http://schemas.microsoft.com/office/drawing/2014/main" val="1035194603"/>
                    </a:ext>
                  </a:extLst>
                </a:gridCol>
                <a:gridCol w="533152">
                  <a:extLst>
                    <a:ext uri="{9D8B030D-6E8A-4147-A177-3AD203B41FA5}">
                      <a16:colId xmlns:a16="http://schemas.microsoft.com/office/drawing/2014/main" val="2246474421"/>
                    </a:ext>
                  </a:extLst>
                </a:gridCol>
                <a:gridCol w="533152">
                  <a:extLst>
                    <a:ext uri="{9D8B030D-6E8A-4147-A177-3AD203B41FA5}">
                      <a16:colId xmlns:a16="http://schemas.microsoft.com/office/drawing/2014/main" val="42995015"/>
                    </a:ext>
                  </a:extLst>
                </a:gridCol>
                <a:gridCol w="533152">
                  <a:extLst>
                    <a:ext uri="{9D8B030D-6E8A-4147-A177-3AD203B41FA5}">
                      <a16:colId xmlns:a16="http://schemas.microsoft.com/office/drawing/2014/main" val="4106335496"/>
                    </a:ext>
                  </a:extLst>
                </a:gridCol>
                <a:gridCol w="533152">
                  <a:extLst>
                    <a:ext uri="{9D8B030D-6E8A-4147-A177-3AD203B41FA5}">
                      <a16:colId xmlns:a16="http://schemas.microsoft.com/office/drawing/2014/main" val="1209442588"/>
                    </a:ext>
                  </a:extLst>
                </a:gridCol>
                <a:gridCol w="533152">
                  <a:extLst>
                    <a:ext uri="{9D8B030D-6E8A-4147-A177-3AD203B41FA5}">
                      <a16:colId xmlns:a16="http://schemas.microsoft.com/office/drawing/2014/main" val="631077200"/>
                    </a:ext>
                  </a:extLst>
                </a:gridCol>
                <a:gridCol w="533152">
                  <a:extLst>
                    <a:ext uri="{9D8B030D-6E8A-4147-A177-3AD203B41FA5}">
                      <a16:colId xmlns:a16="http://schemas.microsoft.com/office/drawing/2014/main" val="4211050867"/>
                    </a:ext>
                  </a:extLst>
                </a:gridCol>
                <a:gridCol w="529371">
                  <a:extLst>
                    <a:ext uri="{9D8B030D-6E8A-4147-A177-3AD203B41FA5}">
                      <a16:colId xmlns:a16="http://schemas.microsoft.com/office/drawing/2014/main" val="2845059738"/>
                    </a:ext>
                  </a:extLst>
                </a:gridCol>
                <a:gridCol w="529371">
                  <a:extLst>
                    <a:ext uri="{9D8B030D-6E8A-4147-A177-3AD203B41FA5}">
                      <a16:colId xmlns:a16="http://schemas.microsoft.com/office/drawing/2014/main" val="1472507173"/>
                    </a:ext>
                  </a:extLst>
                </a:gridCol>
              </a:tblGrid>
              <a:tr h="910067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effectLst/>
                          <a:latin typeface="Century Gothic" panose="020B0502020202020204" pitchFamily="34" charset="0"/>
                        </a:rPr>
                        <a:t>VILLAGE POSITION DETAIL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59AA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AA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effectLst/>
                          <a:latin typeface="Century Gothic" panose="020B0502020202020204" pitchFamily="34" charset="0"/>
                        </a:rPr>
                        <a:t>FY 18-19</a:t>
                      </a:r>
                      <a:br>
                        <a:rPr lang="en-US" sz="1000" b="1" i="0" u="none" strike="noStrike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en-US" sz="1000" b="1" i="0" u="none" strike="noStrike">
                          <a:effectLst/>
                          <a:latin typeface="Century Gothic" panose="020B0502020202020204" pitchFamily="34" charset="0"/>
                        </a:rPr>
                        <a:t>Final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effectLst/>
                          <a:latin typeface="Century Gothic" panose="020B0502020202020204" pitchFamily="34" charset="0"/>
                        </a:rPr>
                        <a:t>FY 19-20</a:t>
                      </a:r>
                      <a:br>
                        <a:rPr lang="en-US" sz="1000" b="1" i="0" u="none" strike="noStrike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en-US" sz="1000" b="1" i="0" u="none" strike="noStrike">
                          <a:effectLst/>
                          <a:latin typeface="Century Gothic" panose="020B0502020202020204" pitchFamily="34" charset="0"/>
                        </a:rPr>
                        <a:t>Final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effectLst/>
                          <a:latin typeface="Century Gothic" panose="020B0502020202020204" pitchFamily="34" charset="0"/>
                        </a:rPr>
                        <a:t>FY 20-21</a:t>
                      </a:r>
                      <a:br>
                        <a:rPr lang="en-US" sz="1000" b="1" i="0" u="none" strike="noStrike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en-US" sz="1000" b="1" i="0" u="none" strike="noStrike">
                          <a:effectLst/>
                          <a:latin typeface="Century Gothic" panose="020B0502020202020204" pitchFamily="34" charset="0"/>
                        </a:rPr>
                        <a:t>Adopted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effectLst/>
                          <a:latin typeface="Century Gothic" panose="020B0502020202020204" pitchFamily="34" charset="0"/>
                        </a:rPr>
                        <a:t>FY 21-22</a:t>
                      </a:r>
                      <a:br>
                        <a:rPr lang="en-US" sz="1000" b="1" i="0" u="none" strike="noStrike"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en-US" sz="1000" b="1" i="0" u="none" strike="noStrike">
                          <a:effectLst/>
                          <a:latin typeface="Century Gothic" panose="020B0502020202020204" pitchFamily="34" charset="0"/>
                        </a:rPr>
                        <a:t>Proposed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FC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E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1115934"/>
                  </a:ext>
                </a:extLst>
              </a:tr>
              <a:tr h="42253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effectLst/>
                          <a:latin typeface="Century Gothic" panose="020B0502020202020204" pitchFamily="34" charset="0"/>
                        </a:rPr>
                        <a:t>Office of the Village Clerk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59AA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effectLst/>
                          <a:latin typeface="Century Gothic" panose="020B0502020202020204" pitchFamily="34" charset="0"/>
                        </a:rPr>
                        <a:t>PT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effectLst/>
                          <a:latin typeface="Century Gothic" panose="020B0502020202020204" pitchFamily="34" charset="0"/>
                        </a:rPr>
                        <a:t>FT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effectLst/>
                          <a:latin typeface="Century Gothic" panose="020B0502020202020204" pitchFamily="34" charset="0"/>
                        </a:rPr>
                        <a:t>PT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effectLst/>
                          <a:latin typeface="Century Gothic" panose="020B0502020202020204" pitchFamily="34" charset="0"/>
                        </a:rPr>
                        <a:t>FT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effectLst/>
                          <a:latin typeface="Century Gothic" panose="020B0502020202020204" pitchFamily="34" charset="0"/>
                        </a:rPr>
                        <a:t>PT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effectLst/>
                          <a:latin typeface="Century Gothic" panose="020B0502020202020204" pitchFamily="34" charset="0"/>
                        </a:rPr>
                        <a:t>FT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effectLst/>
                          <a:latin typeface="Century Gothic" panose="020B0502020202020204" pitchFamily="34" charset="0"/>
                        </a:rPr>
                        <a:t>PT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5ED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effectLst/>
                          <a:latin typeface="Century Gothic" panose="020B0502020202020204" pitchFamily="34" charset="0"/>
                        </a:rPr>
                        <a:t>FT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59AA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5ED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9884657"/>
                  </a:ext>
                </a:extLst>
              </a:tr>
              <a:tr h="329357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59AA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Century Gothic" panose="020B0502020202020204" pitchFamily="34" charset="0"/>
                        </a:rPr>
                        <a:t>Village Clerk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5ED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59AA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5ED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1016552"/>
                  </a:ext>
                </a:extLst>
              </a:tr>
              <a:tr h="329357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59AA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Century Gothic" panose="020B0502020202020204" pitchFamily="34" charset="0"/>
                        </a:rPr>
                        <a:t>Administrative Assistant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Century Gothic" panose="020B0502020202020204" pitchFamily="34" charset="0"/>
                        </a:rPr>
                        <a:t>2.0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Century Gothic" panose="020B0502020202020204" pitchFamily="34" charset="0"/>
                        </a:rPr>
                        <a:t>2.0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Century Gothic" panose="020B0502020202020204" pitchFamily="34" charset="0"/>
                        </a:rPr>
                        <a:t>2.0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5ED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Century Gothic" panose="020B0502020202020204" pitchFamily="34" charset="0"/>
                        </a:rPr>
                        <a:t>3.0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59AA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2310422"/>
                  </a:ext>
                </a:extLst>
              </a:tr>
              <a:tr h="329357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59AA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ED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59AA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ED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1888995"/>
                  </a:ext>
                </a:extLst>
              </a:tr>
              <a:tr h="42253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59AA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59AA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effectLst/>
                          <a:latin typeface="Century Gothic" panose="020B0502020202020204" pitchFamily="34" charset="0"/>
                        </a:rPr>
                        <a:t>Total Positions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59AA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AA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effectLst/>
                          <a:latin typeface="Century Gothic" panose="020B0502020202020204" pitchFamily="34" charset="0"/>
                        </a:rPr>
                        <a:t>3.0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AA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AA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effectLst/>
                          <a:latin typeface="Century Gothic" panose="020B0502020202020204" pitchFamily="34" charset="0"/>
                        </a:rPr>
                        <a:t>3.0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AA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AA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effectLst/>
                          <a:latin typeface="Century Gothic" panose="020B0502020202020204" pitchFamily="34" charset="0"/>
                        </a:rPr>
                        <a:t>3.0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AA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effectLst/>
                          <a:latin typeface="Century Gothic" panose="020B0502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AA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ED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effectLst/>
                          <a:latin typeface="Century Gothic" panose="020B0502020202020204" pitchFamily="34" charset="0"/>
                        </a:rPr>
                        <a:t>4.0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59AA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9AA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ED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27747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76618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880</TotalTime>
  <Words>1925</Words>
  <Application>Microsoft Office PowerPoint</Application>
  <PresentationFormat>Widescreen</PresentationFormat>
  <Paragraphs>1195</Paragraphs>
  <Slides>20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8" baseType="lpstr">
      <vt:lpstr>Arial</vt:lpstr>
      <vt:lpstr>Calibri</vt:lpstr>
      <vt:lpstr>Century Gothic</vt:lpstr>
      <vt:lpstr>Trebuchet MS</vt:lpstr>
      <vt:lpstr>Wingdings</vt:lpstr>
      <vt:lpstr>Wingdings 3</vt:lpstr>
      <vt:lpstr>Facet</vt:lpstr>
      <vt:lpstr>Microsoft Excel Worksheet</vt:lpstr>
      <vt:lpstr> FISCAL YEAR 2022 BUDGET HIGHLIGHTS AND OVERVIEW </vt:lpstr>
      <vt:lpstr>BUDGET HIGHLIGHTS</vt:lpstr>
      <vt:lpstr>GENERAL FUND SUMMARY</vt:lpstr>
      <vt:lpstr>PowerPoint Presentation</vt:lpstr>
      <vt:lpstr>PowerPoint Presentation</vt:lpstr>
      <vt:lpstr>PowerPoint Presentation</vt:lpstr>
      <vt:lpstr>PowerPoint Presentation</vt:lpstr>
      <vt:lpstr>Staffing Summary</vt:lpstr>
      <vt:lpstr>Village Clerk</vt:lpstr>
      <vt:lpstr>HR/Communications</vt:lpstr>
      <vt:lpstr>Community and Economic Development</vt:lpstr>
      <vt:lpstr>Parks and Recreation</vt:lpstr>
      <vt:lpstr>Public Services</vt:lpstr>
      <vt:lpstr>Village Policing Unit</vt:lpstr>
      <vt:lpstr>American Rescue Plan Act Summary</vt:lpstr>
      <vt:lpstr>CAPITAL IMPROVEMENTS PUBLIC SERVICES PROJECTS</vt:lpstr>
      <vt:lpstr>CAPITAL IMPROVEMENTS CRP PARK PROJECTS</vt:lpstr>
      <vt:lpstr>CAPITAL IMPROVEMENTS PBP PARK PROJECTS</vt:lpstr>
      <vt:lpstr>CAPITAL IMPROVEMENTS COMMUNITY AND ECONOMIC DEVELOPMENT PROJECTS</vt:lpstr>
      <vt:lpstr>CAPITAL IMPROVEMENTS GENERAL FUND PROJECTS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Palmetto Bay’s Millage Rate History</dc:title>
  <dc:creator>Desmond Chin</dc:creator>
  <cp:lastModifiedBy>Desmond Chin</cp:lastModifiedBy>
  <cp:revision>34</cp:revision>
  <cp:lastPrinted>2021-09-13T12:50:00Z</cp:lastPrinted>
  <dcterms:created xsi:type="dcterms:W3CDTF">2021-07-07T18:33:25Z</dcterms:created>
  <dcterms:modified xsi:type="dcterms:W3CDTF">2021-09-13T18:27:02Z</dcterms:modified>
</cp:coreProperties>
</file>