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5" r:id="rId2"/>
    <p:sldId id="284" r:id="rId3"/>
    <p:sldId id="271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58" r:id="rId12"/>
    <p:sldId id="259" r:id="rId13"/>
    <p:sldId id="260" r:id="rId14"/>
    <p:sldId id="261" r:id="rId15"/>
    <p:sldId id="275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k Marano" initials="NM" lastIdx="1" clrIdx="0">
    <p:extLst>
      <p:ext uri="{19B8F6BF-5375-455C-9EA6-DF929625EA0E}">
        <p15:presenceInfo xmlns:p15="http://schemas.microsoft.com/office/powerpoint/2012/main" userId="Nick Mar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323A42-9E0D-4A8B-BB16-E169EC10E148}" v="1" dt="2023-05-22T15:17:54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70" autoAdjust="0"/>
    <p:restoredTop sz="94660"/>
  </p:normalViewPr>
  <p:slideViewPr>
    <p:cSldViewPr snapToGrid="0">
      <p:cViewPr varScale="1">
        <p:scale>
          <a:sx n="203" d="100"/>
          <a:sy n="203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REVENUES</a:t>
            </a:r>
          </a:p>
        </c:rich>
      </c:tx>
      <c:layout>
        <c:manualLayout>
          <c:xMode val="edge"/>
          <c:yMode val="edge"/>
          <c:x val="0.4027074888812901"/>
          <c:y val="0.892382844888402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977940452755905"/>
          <c:y val="0.12099426505998941"/>
          <c:w val="0.6172085985940261"/>
          <c:h val="0.6602504775101454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532-4602-91B0-66BBC20FAF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532-4602-91B0-66BBC20FAF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532-4602-91B0-66BBC20FAF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0B-4091-8062-ADCF6A85262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D0B-4091-8062-ADCF6A85262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D0B-4091-8062-ADCF6A85262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D0B-4091-8062-ADCF6A85262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D0B-4091-8062-ADCF6A85262B}"/>
              </c:ext>
            </c:extLst>
          </c:dPt>
          <c:dLbls>
            <c:dLbl>
              <c:idx val="0"/>
              <c:layout>
                <c:manualLayout>
                  <c:x val="6.2854999975607756E-2"/>
                  <c:y val="7.668810928467625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32-4602-91B0-66BBC20FAF1E}"/>
                </c:ext>
              </c:extLst>
            </c:dLbl>
            <c:dLbl>
              <c:idx val="1"/>
              <c:layout>
                <c:manualLayout>
                  <c:x val="-1.8165329794831517E-2"/>
                  <c:y val="1.27099524661692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32-4602-91B0-66BBC20FAF1E}"/>
                </c:ext>
              </c:extLst>
            </c:dLbl>
            <c:dLbl>
              <c:idx val="2"/>
              <c:layout>
                <c:manualLayout>
                  <c:x val="-2.1214042382693976E-2"/>
                  <c:y val="9.229022562191033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32-4602-91B0-66BBC20FAF1E}"/>
                </c:ext>
              </c:extLst>
            </c:dLbl>
            <c:dLbl>
              <c:idx val="4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43350225189298"/>
                      <c:h val="0.114734937199937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9D0B-4091-8062-ADCF6A85262B}"/>
                </c:ext>
              </c:extLst>
            </c:dLbl>
            <c:dLbl>
              <c:idx val="7"/>
              <c:layout>
                <c:manualLayout>
                  <c:x val="6.7792134554458205E-2"/>
                  <c:y val="-4.575946497984559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D0B-4091-8062-ADCF6A8526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Ad-Valorem Taxes</c:v>
                </c:pt>
                <c:pt idx="1">
                  <c:v>Utility Taxes</c:v>
                </c:pt>
                <c:pt idx="2">
                  <c:v>Franchise Fees</c:v>
                </c:pt>
                <c:pt idx="3">
                  <c:v>Licenses and Permits</c:v>
                </c:pt>
                <c:pt idx="4">
                  <c:v>Intergovernmental Revenue</c:v>
                </c:pt>
                <c:pt idx="5">
                  <c:v>Fines and Forfeitures</c:v>
                </c:pt>
                <c:pt idx="6">
                  <c:v>Charges for Services</c:v>
                </c:pt>
                <c:pt idx="7">
                  <c:v>Other Income</c:v>
                </c:pt>
              </c:strCache>
            </c:strRef>
          </c:cat>
          <c:val>
            <c:numRef>
              <c:f>Sheet1!$B$2:$B$9</c:f>
              <c:numCache>
                <c:formatCode>_(* #,##0_);_(* \(#,##0\);_(* "-"_);_(@_)</c:formatCode>
                <c:ptCount val="8"/>
                <c:pt idx="0">
                  <c:v>8393341</c:v>
                </c:pt>
                <c:pt idx="1">
                  <c:v>3375000</c:v>
                </c:pt>
                <c:pt idx="2">
                  <c:v>1500000</c:v>
                </c:pt>
                <c:pt idx="3">
                  <c:v>263870</c:v>
                </c:pt>
                <c:pt idx="4">
                  <c:v>2513608</c:v>
                </c:pt>
                <c:pt idx="5">
                  <c:v>57956</c:v>
                </c:pt>
                <c:pt idx="6">
                  <c:v>937278</c:v>
                </c:pt>
                <c:pt idx="7">
                  <c:v>1680513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2-4602-91B0-66BBC20FAF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EXPENDITURES</a:t>
            </a:r>
          </a:p>
        </c:rich>
      </c:tx>
      <c:layout>
        <c:manualLayout>
          <c:xMode val="edge"/>
          <c:yMode val="edge"/>
          <c:x val="0.4087614839653953"/>
          <c:y val="0.91007001436246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924750393392378"/>
          <c:y val="0.11997424632951105"/>
          <c:w val="0.61496007668574648"/>
          <c:h val="0.7554285504465109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E-4C66-9731-BEE72EF3426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E-4C66-9731-BEE72EF3426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1E-4C66-9731-BEE72EF3426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1E-4C66-9731-BEE72EF3426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1E-4C66-9731-BEE72EF3426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E1E-4C66-9731-BEE72EF3426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E1E-4C66-9731-BEE72EF3426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F9C-4281-AF7B-7F9A3AEA58B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F9C-4281-AF7B-7F9A3AEA58B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9C-4281-AF7B-7F9A3AEA58B8}"/>
              </c:ext>
            </c:extLst>
          </c:dPt>
          <c:dPt>
            <c:idx val="1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F9C-4281-AF7B-7F9A3AEA58B8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F9C-4281-AF7B-7F9A3AEA58B8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E1E-4C66-9731-BEE72EF3426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61752983941345"/>
                      <c:h val="0.120601628027016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CE1E-4C66-9731-BEE72EF34269}"/>
                </c:ext>
              </c:extLst>
            </c:dLbl>
            <c:dLbl>
              <c:idx val="7"/>
              <c:layout>
                <c:manualLayout>
                  <c:x val="6.3372850084862806E-2"/>
                  <c:y val="4.6194960603468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9C-4281-AF7B-7F9A3AEA58B8}"/>
                </c:ext>
              </c:extLst>
            </c:dLbl>
            <c:dLbl>
              <c:idx val="8"/>
              <c:layout>
                <c:manualLayout>
                  <c:x val="1.7049028051181102E-2"/>
                  <c:y val="2.26044523496276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9C-4281-AF7B-7F9A3AEA58B8}"/>
                </c:ext>
              </c:extLst>
            </c:dLbl>
            <c:dLbl>
              <c:idx val="9"/>
              <c:layout>
                <c:manualLayout>
                  <c:x val="-0.19373964333354521"/>
                  <c:y val="-5.41530148530413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DE8CF71-77C8-41D6-AF23-75E1EAED383F}" type="CATEGORYNAME">
                      <a:rPr lang="en-US"/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12554A94-6B71-4A74-A8B8-1DA792502B7D}" type="PERCENTAGE">
                      <a:rPr lang="en-US" baseline="0" smtClean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98438799139688"/>
                      <c:h val="0.157297865129606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F9C-4281-AF7B-7F9A3AEA58B8}"/>
                </c:ext>
              </c:extLst>
            </c:dLbl>
            <c:dLbl>
              <c:idx val="10"/>
              <c:layout>
                <c:manualLayout>
                  <c:x val="-3.6780880905511811E-3"/>
                  <c:y val="2.3364602401291682E-2"/>
                </c:manualLayout>
              </c:layout>
              <c:tx>
                <c:rich>
                  <a:bodyPr/>
                  <a:lstStyle/>
                  <a:p>
                    <a:fld id="{774F55A5-DFC6-4FE0-B2DF-E1C3B47F6BD2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2FDD48A4-8815-4D46-B7CE-F4D2520CFF95}" type="PERCENTAGE">
                      <a:rPr lang="en-US" baseline="0" smtClean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F9C-4281-AF7B-7F9A3AEA58B8}"/>
                </c:ext>
              </c:extLst>
            </c:dLbl>
            <c:dLbl>
              <c:idx val="11"/>
              <c:layout>
                <c:manualLayout>
                  <c:x val="-0.11911268544413828"/>
                  <c:y val="3.097596940201149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9C-4281-AF7B-7F9A3AEA58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Sheet1!$A$2:$A$13</c:f>
              <c:strCache>
                <c:ptCount val="12"/>
                <c:pt idx="0">
                  <c:v>Village Council</c:v>
                </c:pt>
                <c:pt idx="1">
                  <c:v>Village Manager</c:v>
                </c:pt>
                <c:pt idx="2">
                  <c:v>Village Clerk</c:v>
                </c:pt>
                <c:pt idx="3">
                  <c:v>Village Attorney</c:v>
                </c:pt>
                <c:pt idx="4">
                  <c:v>Finance Department</c:v>
                </c:pt>
                <c:pt idx="5">
                  <c:v>Human Resources</c:v>
                </c:pt>
                <c:pt idx="6">
                  <c:v>Planning  &amp; Zoning</c:v>
                </c:pt>
                <c:pt idx="7">
                  <c:v>General Government</c:v>
                </c:pt>
                <c:pt idx="8">
                  <c:v>Facilities Maintenance</c:v>
                </c:pt>
                <c:pt idx="9">
                  <c:v>Police Services</c:v>
                </c:pt>
                <c:pt idx="10">
                  <c:v>Parks &amp; Recreation</c:v>
                </c:pt>
                <c:pt idx="11">
                  <c:v>Debt</c:v>
                </c:pt>
              </c:strCache>
            </c:strRef>
          </c:cat>
          <c:val>
            <c:numRef>
              <c:f>Sheet1!$B$2:$B$13</c:f>
              <c:numCache>
                <c:formatCode>_(* #,##0_);_(* \(#,##0\);_(* "-"_);_(@_)</c:formatCode>
                <c:ptCount val="12"/>
                <c:pt idx="0">
                  <c:v>174951</c:v>
                </c:pt>
                <c:pt idx="1">
                  <c:v>442536</c:v>
                </c:pt>
                <c:pt idx="2">
                  <c:v>380264</c:v>
                </c:pt>
                <c:pt idx="3">
                  <c:v>453247</c:v>
                </c:pt>
                <c:pt idx="4">
                  <c:v>606379</c:v>
                </c:pt>
                <c:pt idx="5">
                  <c:v>684282</c:v>
                </c:pt>
                <c:pt idx="6">
                  <c:v>507318</c:v>
                </c:pt>
                <c:pt idx="7">
                  <c:v>1119400</c:v>
                </c:pt>
                <c:pt idx="8">
                  <c:v>556763</c:v>
                </c:pt>
                <c:pt idx="9">
                  <c:v>9637500</c:v>
                </c:pt>
                <c:pt idx="10">
                  <c:v>3389164</c:v>
                </c:pt>
                <c:pt idx="11">
                  <c:v>769762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9C-4281-AF7B-7F9A3AEA58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364A45-3669-4ACC-858E-7F41A4062068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F611C581-9E59-4262-8118-6E7AEBA21D8E}">
      <dgm:prSet phldrT="[Text]" custT="1"/>
      <dgm:spPr/>
      <dgm:t>
        <a:bodyPr/>
        <a:lstStyle/>
        <a:p>
          <a:r>
            <a:rPr lang="en-US" sz="1600" dirty="0">
              <a:latin typeface="+mj-lt"/>
            </a:rPr>
            <a:t>Total Budget</a:t>
          </a:r>
        </a:p>
      </dgm:t>
    </dgm:pt>
    <dgm:pt modelId="{76BFA1B6-DA26-4FDA-8F78-84C80CC08101}" type="parTrans" cxnId="{71A3A8EB-0D76-47A4-AC21-C387CE8F67E1}">
      <dgm:prSet/>
      <dgm:spPr/>
      <dgm:t>
        <a:bodyPr/>
        <a:lstStyle/>
        <a:p>
          <a:endParaRPr lang="en-US" sz="1600">
            <a:solidFill>
              <a:sysClr val="windowText" lastClr="000000"/>
            </a:solidFill>
            <a:latin typeface="+mj-lt"/>
          </a:endParaRPr>
        </a:p>
      </dgm:t>
    </dgm:pt>
    <dgm:pt modelId="{38BAFB4C-4997-4025-A5FA-E47ABC4DE2FC}" type="sibTrans" cxnId="{71A3A8EB-0D76-47A4-AC21-C387CE8F67E1}">
      <dgm:prSet/>
      <dgm:spPr/>
      <dgm:t>
        <a:bodyPr/>
        <a:lstStyle/>
        <a:p>
          <a:endParaRPr lang="en-US" sz="1600">
            <a:solidFill>
              <a:sysClr val="windowText" lastClr="000000"/>
            </a:solidFill>
            <a:latin typeface="+mj-lt"/>
          </a:endParaRPr>
        </a:p>
      </dgm:t>
    </dgm:pt>
    <dgm:pt modelId="{70C6541A-CC05-44C4-BE59-B9C1FD5750F1}">
      <dgm:prSet phldrT="[Text]" custT="1"/>
      <dgm:spPr/>
      <dgm:t>
        <a:bodyPr/>
        <a:lstStyle/>
        <a:p>
          <a:r>
            <a:rPr lang="en-US" sz="1600" dirty="0">
              <a:latin typeface="+mj-lt"/>
            </a:rPr>
            <a:t>General Fund Revenues </a:t>
          </a:r>
        </a:p>
        <a:p>
          <a:r>
            <a:rPr lang="en-US" sz="1600" dirty="0">
              <a:latin typeface="+mj-lt"/>
            </a:rPr>
            <a:t>(Ex. Property &amp; Utility Taxes, Fees Charged, Interest Income, etc..)</a:t>
          </a:r>
        </a:p>
      </dgm:t>
    </dgm:pt>
    <dgm:pt modelId="{399DEA9C-7698-41DB-8AC6-82CBC334B961}" type="parTrans" cxnId="{52533378-2A32-44B7-A0CF-A12DC43895A0}">
      <dgm:prSet custT="1"/>
      <dgm:spPr/>
      <dgm:t>
        <a:bodyPr/>
        <a:lstStyle/>
        <a:p>
          <a:endParaRPr lang="en-US" sz="1600">
            <a:solidFill>
              <a:sysClr val="windowText" lastClr="000000"/>
            </a:solidFill>
            <a:latin typeface="+mj-lt"/>
          </a:endParaRPr>
        </a:p>
      </dgm:t>
    </dgm:pt>
    <dgm:pt modelId="{B310D8A3-9C9B-42C3-9937-1F3C7DC7F137}" type="sibTrans" cxnId="{52533378-2A32-44B7-A0CF-A12DC43895A0}">
      <dgm:prSet/>
      <dgm:spPr/>
      <dgm:t>
        <a:bodyPr/>
        <a:lstStyle/>
        <a:p>
          <a:endParaRPr lang="en-US" sz="1600">
            <a:solidFill>
              <a:sysClr val="windowText" lastClr="000000"/>
            </a:solidFill>
            <a:latin typeface="+mj-lt"/>
          </a:endParaRPr>
        </a:p>
      </dgm:t>
    </dgm:pt>
    <dgm:pt modelId="{BB885EA3-A678-4933-9A6C-1C9C4B946FB8}">
      <dgm:prSet phldrT="[Text]" custT="1"/>
      <dgm:spPr/>
      <dgm:t>
        <a:bodyPr/>
        <a:lstStyle/>
        <a:p>
          <a:r>
            <a:rPr lang="en-US" sz="1600" dirty="0">
              <a:latin typeface="+mj-lt"/>
            </a:rPr>
            <a:t>Special Revenue </a:t>
          </a:r>
        </a:p>
        <a:p>
          <a:r>
            <a:rPr lang="en-US" sz="1600" dirty="0">
              <a:latin typeface="+mj-lt"/>
            </a:rPr>
            <a:t>(Ex. Grants, CITT Tax, Local Option &amp; Fuel Taxes, Interest, etc..)</a:t>
          </a:r>
        </a:p>
      </dgm:t>
    </dgm:pt>
    <dgm:pt modelId="{145E6B56-4D54-4EDD-A677-74D6E566D603}" type="parTrans" cxnId="{C38E83BB-E892-4729-B2DB-9486FA318A1A}">
      <dgm:prSet custT="1"/>
      <dgm:spPr/>
      <dgm:t>
        <a:bodyPr/>
        <a:lstStyle/>
        <a:p>
          <a:endParaRPr lang="en-US" sz="1600">
            <a:solidFill>
              <a:sysClr val="windowText" lastClr="000000"/>
            </a:solidFill>
            <a:latin typeface="+mj-lt"/>
          </a:endParaRPr>
        </a:p>
      </dgm:t>
    </dgm:pt>
    <dgm:pt modelId="{2D4534FB-63BC-40C0-8679-8C1740D8F8B9}" type="sibTrans" cxnId="{C38E83BB-E892-4729-B2DB-9486FA318A1A}">
      <dgm:prSet/>
      <dgm:spPr/>
      <dgm:t>
        <a:bodyPr/>
        <a:lstStyle/>
        <a:p>
          <a:endParaRPr lang="en-US" sz="1600">
            <a:solidFill>
              <a:sysClr val="windowText" lastClr="000000"/>
            </a:solidFill>
            <a:latin typeface="+mj-lt"/>
          </a:endParaRPr>
        </a:p>
      </dgm:t>
    </dgm:pt>
    <dgm:pt modelId="{0BDF38EA-13C1-4C00-96DA-5B4CC3BB9A3B}">
      <dgm:prSet phldrT="[Text]" custT="1"/>
      <dgm:spPr/>
      <dgm:t>
        <a:bodyPr/>
        <a:lstStyle/>
        <a:p>
          <a:r>
            <a:rPr lang="en-US" sz="1600">
              <a:latin typeface="+mj-lt"/>
            </a:rPr>
            <a:t>Capital Transfers</a:t>
          </a:r>
        </a:p>
        <a:p>
          <a:r>
            <a:rPr lang="en-US" sz="1600">
              <a:latin typeface="+mj-lt"/>
            </a:rPr>
            <a:t>(transfers for approved capital projects)</a:t>
          </a:r>
          <a:endParaRPr lang="en-US" sz="1600" dirty="0">
            <a:latin typeface="+mj-lt"/>
          </a:endParaRPr>
        </a:p>
      </dgm:t>
    </dgm:pt>
    <dgm:pt modelId="{50C7540B-C37D-410E-8A13-D34A9AAB5A03}" type="parTrans" cxnId="{B9E0D943-1AB9-444A-9283-35C5C81C8ECF}">
      <dgm:prSet/>
      <dgm:spPr/>
      <dgm:t>
        <a:bodyPr/>
        <a:lstStyle/>
        <a:p>
          <a:endParaRPr lang="en-US" sz="1600"/>
        </a:p>
      </dgm:t>
    </dgm:pt>
    <dgm:pt modelId="{D9E27B87-9A67-4C4F-B0E1-75A8BFFB34B9}" type="sibTrans" cxnId="{B9E0D943-1AB9-444A-9283-35C5C81C8ECF}">
      <dgm:prSet/>
      <dgm:spPr/>
      <dgm:t>
        <a:bodyPr/>
        <a:lstStyle/>
        <a:p>
          <a:endParaRPr lang="en-US" sz="1600"/>
        </a:p>
      </dgm:t>
    </dgm:pt>
    <dgm:pt modelId="{D9A9A9BD-1CF8-42F7-A8BA-B191AA8B3305}">
      <dgm:prSet phldrT="[Text]" custT="1"/>
      <dgm:spPr/>
      <dgm:t>
        <a:bodyPr/>
        <a:lstStyle/>
        <a:p>
          <a:r>
            <a:rPr lang="en-US" sz="1600">
              <a:latin typeface="+mj-lt"/>
            </a:rPr>
            <a:t>General Operating Costs</a:t>
          </a:r>
          <a:endParaRPr lang="en-US" sz="1600" dirty="0">
            <a:latin typeface="+mj-lt"/>
          </a:endParaRPr>
        </a:p>
      </dgm:t>
    </dgm:pt>
    <dgm:pt modelId="{0A1E3E1A-0722-49FB-9F72-455190C71AE0}" type="parTrans" cxnId="{6E75B5EB-A61E-49F6-86B4-7089E1452D4E}">
      <dgm:prSet/>
      <dgm:spPr/>
      <dgm:t>
        <a:bodyPr/>
        <a:lstStyle/>
        <a:p>
          <a:endParaRPr lang="en-US" sz="1600"/>
        </a:p>
      </dgm:t>
    </dgm:pt>
    <dgm:pt modelId="{6BDC8CFF-B9F5-4287-8D88-B3937B9F1890}" type="sibTrans" cxnId="{6E75B5EB-A61E-49F6-86B4-7089E1452D4E}">
      <dgm:prSet/>
      <dgm:spPr/>
      <dgm:t>
        <a:bodyPr/>
        <a:lstStyle/>
        <a:p>
          <a:endParaRPr lang="en-US" sz="1600"/>
        </a:p>
      </dgm:t>
    </dgm:pt>
    <dgm:pt modelId="{E93B88EC-E52B-4AEA-AD62-7C2D5202647D}">
      <dgm:prSet phldrT="[Text]" custT="1"/>
      <dgm:spPr/>
      <dgm:t>
        <a:bodyPr/>
        <a:lstStyle/>
        <a:p>
          <a:r>
            <a:rPr lang="en-US" sz="1600">
              <a:latin typeface="+mj-lt"/>
            </a:rPr>
            <a:t>Restricted Operating Costs (must be used for a specific purpose)</a:t>
          </a:r>
          <a:endParaRPr lang="en-US" sz="1600" dirty="0">
            <a:latin typeface="+mj-lt"/>
          </a:endParaRPr>
        </a:p>
      </dgm:t>
    </dgm:pt>
    <dgm:pt modelId="{D3359FA2-205C-4C5D-97BE-EF87B5811257}" type="parTrans" cxnId="{FB36D213-B7E6-41C7-8EEA-CD5D3E56D8C9}">
      <dgm:prSet/>
      <dgm:spPr/>
      <dgm:t>
        <a:bodyPr/>
        <a:lstStyle/>
        <a:p>
          <a:endParaRPr lang="en-US" sz="1600"/>
        </a:p>
      </dgm:t>
    </dgm:pt>
    <dgm:pt modelId="{804322E1-CF70-4247-9D61-515D04856CFC}" type="sibTrans" cxnId="{FB36D213-B7E6-41C7-8EEA-CD5D3E56D8C9}">
      <dgm:prSet/>
      <dgm:spPr/>
      <dgm:t>
        <a:bodyPr/>
        <a:lstStyle/>
        <a:p>
          <a:endParaRPr lang="en-US" sz="1600"/>
        </a:p>
      </dgm:t>
    </dgm:pt>
    <dgm:pt modelId="{15FD5695-6996-41A5-804C-5DD5DD8EA33B}">
      <dgm:prSet phldrT="[Text]" custT="1"/>
      <dgm:spPr/>
      <dgm:t>
        <a:bodyPr/>
        <a:lstStyle/>
        <a:p>
          <a:r>
            <a:rPr lang="en-US" sz="1600">
              <a:latin typeface="+mj-lt"/>
            </a:rPr>
            <a:t>Capital Projects</a:t>
          </a:r>
          <a:endParaRPr lang="en-US" sz="1600" dirty="0">
            <a:latin typeface="+mj-lt"/>
          </a:endParaRPr>
        </a:p>
      </dgm:t>
    </dgm:pt>
    <dgm:pt modelId="{7D9A2A83-3673-42D7-9388-AC0D8E0E4FD2}" type="parTrans" cxnId="{5009B9C5-6018-487D-A2AF-DCB3AD17B620}">
      <dgm:prSet/>
      <dgm:spPr/>
      <dgm:t>
        <a:bodyPr/>
        <a:lstStyle/>
        <a:p>
          <a:endParaRPr lang="en-US" sz="1600"/>
        </a:p>
      </dgm:t>
    </dgm:pt>
    <dgm:pt modelId="{555261DB-CF95-4B62-8F75-93A668E4B6C9}" type="sibTrans" cxnId="{5009B9C5-6018-487D-A2AF-DCB3AD17B620}">
      <dgm:prSet/>
      <dgm:spPr/>
      <dgm:t>
        <a:bodyPr/>
        <a:lstStyle/>
        <a:p>
          <a:endParaRPr lang="en-US" sz="1600"/>
        </a:p>
      </dgm:t>
    </dgm:pt>
    <dgm:pt modelId="{900F9217-BBEC-4756-9B7D-A375A262EEDD}" type="pres">
      <dgm:prSet presAssocID="{30364A45-3669-4ACC-858E-7F41A40620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C6C7914-A73E-4E18-BF45-03C4937E0ED6}" type="pres">
      <dgm:prSet presAssocID="{F611C581-9E59-4262-8118-6E7AEBA21D8E}" presName="hierRoot1" presStyleCnt="0">
        <dgm:presLayoutVars>
          <dgm:hierBranch val="init"/>
        </dgm:presLayoutVars>
      </dgm:prSet>
      <dgm:spPr/>
    </dgm:pt>
    <dgm:pt modelId="{5DC75F99-CE89-426E-94D9-6FE59F9E34F7}" type="pres">
      <dgm:prSet presAssocID="{F611C581-9E59-4262-8118-6E7AEBA21D8E}" presName="rootComposite1" presStyleCnt="0"/>
      <dgm:spPr/>
    </dgm:pt>
    <dgm:pt modelId="{FF9ABED3-6D84-47E0-B26B-740DBF56BBBE}" type="pres">
      <dgm:prSet presAssocID="{F611C581-9E59-4262-8118-6E7AEBA21D8E}" presName="rootText1" presStyleLbl="node0" presStyleIdx="0" presStyleCnt="1">
        <dgm:presLayoutVars>
          <dgm:chPref val="3"/>
        </dgm:presLayoutVars>
      </dgm:prSet>
      <dgm:spPr/>
    </dgm:pt>
    <dgm:pt modelId="{76F090F2-D1A2-4F8F-BF65-0BFAA12165F9}" type="pres">
      <dgm:prSet presAssocID="{F611C581-9E59-4262-8118-6E7AEBA21D8E}" presName="rootConnector1" presStyleLbl="node1" presStyleIdx="0" presStyleCnt="0"/>
      <dgm:spPr/>
    </dgm:pt>
    <dgm:pt modelId="{E8AEB769-7F6F-41F4-9ADF-F5739325CC68}" type="pres">
      <dgm:prSet presAssocID="{F611C581-9E59-4262-8118-6E7AEBA21D8E}" presName="hierChild2" presStyleCnt="0"/>
      <dgm:spPr/>
    </dgm:pt>
    <dgm:pt modelId="{EC728494-C295-4205-A727-B4709C123DD0}" type="pres">
      <dgm:prSet presAssocID="{399DEA9C-7698-41DB-8AC6-82CBC334B961}" presName="Name64" presStyleLbl="parChTrans1D2" presStyleIdx="0" presStyleCnt="3"/>
      <dgm:spPr/>
    </dgm:pt>
    <dgm:pt modelId="{B75C41DC-234B-40B7-ACA3-5C7D87F47F71}" type="pres">
      <dgm:prSet presAssocID="{70C6541A-CC05-44C4-BE59-B9C1FD5750F1}" presName="hierRoot2" presStyleCnt="0">
        <dgm:presLayoutVars>
          <dgm:hierBranch val="init"/>
        </dgm:presLayoutVars>
      </dgm:prSet>
      <dgm:spPr/>
    </dgm:pt>
    <dgm:pt modelId="{36F02AFF-526C-41D1-B77A-F0B56A1F0622}" type="pres">
      <dgm:prSet presAssocID="{70C6541A-CC05-44C4-BE59-B9C1FD5750F1}" presName="rootComposite" presStyleCnt="0"/>
      <dgm:spPr/>
    </dgm:pt>
    <dgm:pt modelId="{09BE4693-3B3C-4116-BCB2-8D0AF826CD63}" type="pres">
      <dgm:prSet presAssocID="{70C6541A-CC05-44C4-BE59-B9C1FD5750F1}" presName="rootText" presStyleLbl="node2" presStyleIdx="0" presStyleCnt="3" custScaleY="129655">
        <dgm:presLayoutVars>
          <dgm:chPref val="3"/>
        </dgm:presLayoutVars>
      </dgm:prSet>
      <dgm:spPr/>
    </dgm:pt>
    <dgm:pt modelId="{B35A473E-2402-43CC-8BA2-8F67BB74950F}" type="pres">
      <dgm:prSet presAssocID="{70C6541A-CC05-44C4-BE59-B9C1FD5750F1}" presName="rootConnector" presStyleLbl="node2" presStyleIdx="0" presStyleCnt="3"/>
      <dgm:spPr/>
    </dgm:pt>
    <dgm:pt modelId="{80C4FAC9-2D36-4315-A044-5758EB2FCD61}" type="pres">
      <dgm:prSet presAssocID="{70C6541A-CC05-44C4-BE59-B9C1FD5750F1}" presName="hierChild4" presStyleCnt="0"/>
      <dgm:spPr/>
    </dgm:pt>
    <dgm:pt modelId="{40D7C4A7-18E7-4412-BE87-302C19BBFE1C}" type="pres">
      <dgm:prSet presAssocID="{0A1E3E1A-0722-49FB-9F72-455190C71AE0}" presName="Name64" presStyleLbl="parChTrans1D3" presStyleIdx="0" presStyleCnt="3"/>
      <dgm:spPr/>
    </dgm:pt>
    <dgm:pt modelId="{1A7739A6-C67C-4264-B74D-3EA28F4B0D13}" type="pres">
      <dgm:prSet presAssocID="{D9A9A9BD-1CF8-42F7-A8BA-B191AA8B3305}" presName="hierRoot2" presStyleCnt="0">
        <dgm:presLayoutVars>
          <dgm:hierBranch val="init"/>
        </dgm:presLayoutVars>
      </dgm:prSet>
      <dgm:spPr/>
    </dgm:pt>
    <dgm:pt modelId="{9BAD296F-BF9F-4915-BC04-061AA24F5C6F}" type="pres">
      <dgm:prSet presAssocID="{D9A9A9BD-1CF8-42F7-A8BA-B191AA8B3305}" presName="rootComposite" presStyleCnt="0"/>
      <dgm:spPr/>
    </dgm:pt>
    <dgm:pt modelId="{CCB7ACB2-E8C8-4552-B417-E334991859B8}" type="pres">
      <dgm:prSet presAssocID="{D9A9A9BD-1CF8-42F7-A8BA-B191AA8B3305}" presName="rootText" presStyleLbl="node3" presStyleIdx="0" presStyleCnt="3">
        <dgm:presLayoutVars>
          <dgm:chPref val="3"/>
        </dgm:presLayoutVars>
      </dgm:prSet>
      <dgm:spPr/>
    </dgm:pt>
    <dgm:pt modelId="{16AB9397-38AA-4A9B-924D-DEAC66464655}" type="pres">
      <dgm:prSet presAssocID="{D9A9A9BD-1CF8-42F7-A8BA-B191AA8B3305}" presName="rootConnector" presStyleLbl="node3" presStyleIdx="0" presStyleCnt="3"/>
      <dgm:spPr/>
    </dgm:pt>
    <dgm:pt modelId="{55E27113-842E-4A8B-9A50-D0DC772CD5DE}" type="pres">
      <dgm:prSet presAssocID="{D9A9A9BD-1CF8-42F7-A8BA-B191AA8B3305}" presName="hierChild4" presStyleCnt="0"/>
      <dgm:spPr/>
    </dgm:pt>
    <dgm:pt modelId="{B4A49A03-3FED-441A-8872-B191BDD1AF7C}" type="pres">
      <dgm:prSet presAssocID="{D9A9A9BD-1CF8-42F7-A8BA-B191AA8B3305}" presName="hierChild5" presStyleCnt="0"/>
      <dgm:spPr/>
    </dgm:pt>
    <dgm:pt modelId="{A0052811-5C35-450C-B26B-1FDEBDFBA92A}" type="pres">
      <dgm:prSet presAssocID="{70C6541A-CC05-44C4-BE59-B9C1FD5750F1}" presName="hierChild5" presStyleCnt="0"/>
      <dgm:spPr/>
    </dgm:pt>
    <dgm:pt modelId="{64729C7F-7F05-4CE7-8381-2F21AC73A2F5}" type="pres">
      <dgm:prSet presAssocID="{145E6B56-4D54-4EDD-A677-74D6E566D603}" presName="Name64" presStyleLbl="parChTrans1D2" presStyleIdx="1" presStyleCnt="3"/>
      <dgm:spPr/>
    </dgm:pt>
    <dgm:pt modelId="{C871F771-987B-45F4-ABC9-46635C6646ED}" type="pres">
      <dgm:prSet presAssocID="{BB885EA3-A678-4933-9A6C-1C9C4B946FB8}" presName="hierRoot2" presStyleCnt="0">
        <dgm:presLayoutVars>
          <dgm:hierBranch val="init"/>
        </dgm:presLayoutVars>
      </dgm:prSet>
      <dgm:spPr/>
    </dgm:pt>
    <dgm:pt modelId="{0E13661C-5A27-401A-8A7A-E8C1CF3A2FB6}" type="pres">
      <dgm:prSet presAssocID="{BB885EA3-A678-4933-9A6C-1C9C4B946FB8}" presName="rootComposite" presStyleCnt="0"/>
      <dgm:spPr/>
    </dgm:pt>
    <dgm:pt modelId="{E2670F0A-2FBF-412C-BDCA-07D1C9883859}" type="pres">
      <dgm:prSet presAssocID="{BB885EA3-A678-4933-9A6C-1C9C4B946FB8}" presName="rootText" presStyleLbl="node2" presStyleIdx="1" presStyleCnt="3" custScaleY="121755">
        <dgm:presLayoutVars>
          <dgm:chPref val="3"/>
        </dgm:presLayoutVars>
      </dgm:prSet>
      <dgm:spPr/>
    </dgm:pt>
    <dgm:pt modelId="{DCA6B126-5DC1-445B-ACE4-87D27C0F2F3B}" type="pres">
      <dgm:prSet presAssocID="{BB885EA3-A678-4933-9A6C-1C9C4B946FB8}" presName="rootConnector" presStyleLbl="node2" presStyleIdx="1" presStyleCnt="3"/>
      <dgm:spPr/>
    </dgm:pt>
    <dgm:pt modelId="{EE2BA5FF-C45D-4C5C-BB06-46C078AE5957}" type="pres">
      <dgm:prSet presAssocID="{BB885EA3-A678-4933-9A6C-1C9C4B946FB8}" presName="hierChild4" presStyleCnt="0"/>
      <dgm:spPr/>
    </dgm:pt>
    <dgm:pt modelId="{F02EC9C1-A78B-4B07-8F92-26896E869234}" type="pres">
      <dgm:prSet presAssocID="{D3359FA2-205C-4C5D-97BE-EF87B5811257}" presName="Name64" presStyleLbl="parChTrans1D3" presStyleIdx="1" presStyleCnt="3"/>
      <dgm:spPr/>
    </dgm:pt>
    <dgm:pt modelId="{1AC288F2-418D-45AC-8CDF-539457F8CC5E}" type="pres">
      <dgm:prSet presAssocID="{E93B88EC-E52B-4AEA-AD62-7C2D5202647D}" presName="hierRoot2" presStyleCnt="0">
        <dgm:presLayoutVars>
          <dgm:hierBranch val="init"/>
        </dgm:presLayoutVars>
      </dgm:prSet>
      <dgm:spPr/>
    </dgm:pt>
    <dgm:pt modelId="{5B2836B8-CC32-4AA9-9E8F-7DBD85BB54E4}" type="pres">
      <dgm:prSet presAssocID="{E93B88EC-E52B-4AEA-AD62-7C2D5202647D}" presName="rootComposite" presStyleCnt="0"/>
      <dgm:spPr/>
    </dgm:pt>
    <dgm:pt modelId="{7C1FF636-432D-4489-9B17-FDC8C3C4000A}" type="pres">
      <dgm:prSet presAssocID="{E93B88EC-E52B-4AEA-AD62-7C2D5202647D}" presName="rootText" presStyleLbl="node3" presStyleIdx="1" presStyleCnt="3">
        <dgm:presLayoutVars>
          <dgm:chPref val="3"/>
        </dgm:presLayoutVars>
      </dgm:prSet>
      <dgm:spPr/>
    </dgm:pt>
    <dgm:pt modelId="{442A3186-7278-4C8F-A8C0-3F89A6A84F35}" type="pres">
      <dgm:prSet presAssocID="{E93B88EC-E52B-4AEA-AD62-7C2D5202647D}" presName="rootConnector" presStyleLbl="node3" presStyleIdx="1" presStyleCnt="3"/>
      <dgm:spPr/>
    </dgm:pt>
    <dgm:pt modelId="{08C625ED-5B90-4A43-A7CF-A33AFC3F7B3A}" type="pres">
      <dgm:prSet presAssocID="{E93B88EC-E52B-4AEA-AD62-7C2D5202647D}" presName="hierChild4" presStyleCnt="0"/>
      <dgm:spPr/>
    </dgm:pt>
    <dgm:pt modelId="{BC5B8FD9-B947-4D4E-AC21-F6C2AD84E3F1}" type="pres">
      <dgm:prSet presAssocID="{E93B88EC-E52B-4AEA-AD62-7C2D5202647D}" presName="hierChild5" presStyleCnt="0"/>
      <dgm:spPr/>
    </dgm:pt>
    <dgm:pt modelId="{E7738C2F-6F16-425F-8EC4-A20AEA62771E}" type="pres">
      <dgm:prSet presAssocID="{BB885EA3-A678-4933-9A6C-1C9C4B946FB8}" presName="hierChild5" presStyleCnt="0"/>
      <dgm:spPr/>
    </dgm:pt>
    <dgm:pt modelId="{AE66B806-0525-4068-B987-B45FF43D899C}" type="pres">
      <dgm:prSet presAssocID="{50C7540B-C37D-410E-8A13-D34A9AAB5A03}" presName="Name64" presStyleLbl="parChTrans1D2" presStyleIdx="2" presStyleCnt="3"/>
      <dgm:spPr/>
    </dgm:pt>
    <dgm:pt modelId="{F8BAA3B3-AC60-42CC-9A8D-B25F786FAAF5}" type="pres">
      <dgm:prSet presAssocID="{0BDF38EA-13C1-4C00-96DA-5B4CC3BB9A3B}" presName="hierRoot2" presStyleCnt="0">
        <dgm:presLayoutVars>
          <dgm:hierBranch val="init"/>
        </dgm:presLayoutVars>
      </dgm:prSet>
      <dgm:spPr/>
    </dgm:pt>
    <dgm:pt modelId="{D528BE31-6AD4-41E8-B413-E4FD1229BB82}" type="pres">
      <dgm:prSet presAssocID="{0BDF38EA-13C1-4C00-96DA-5B4CC3BB9A3B}" presName="rootComposite" presStyleCnt="0"/>
      <dgm:spPr/>
    </dgm:pt>
    <dgm:pt modelId="{54D5FDE9-10C4-4202-A2EF-FF98E3CA99AF}" type="pres">
      <dgm:prSet presAssocID="{0BDF38EA-13C1-4C00-96DA-5B4CC3BB9A3B}" presName="rootText" presStyleLbl="node2" presStyleIdx="2" presStyleCnt="3">
        <dgm:presLayoutVars>
          <dgm:chPref val="3"/>
        </dgm:presLayoutVars>
      </dgm:prSet>
      <dgm:spPr/>
    </dgm:pt>
    <dgm:pt modelId="{DD33BE4B-1C8B-40C4-9337-4A47D5D7FF7E}" type="pres">
      <dgm:prSet presAssocID="{0BDF38EA-13C1-4C00-96DA-5B4CC3BB9A3B}" presName="rootConnector" presStyleLbl="node2" presStyleIdx="2" presStyleCnt="3"/>
      <dgm:spPr/>
    </dgm:pt>
    <dgm:pt modelId="{FFD3B383-1CEB-4FF0-8891-3AB51E5430B1}" type="pres">
      <dgm:prSet presAssocID="{0BDF38EA-13C1-4C00-96DA-5B4CC3BB9A3B}" presName="hierChild4" presStyleCnt="0"/>
      <dgm:spPr/>
    </dgm:pt>
    <dgm:pt modelId="{9892BF80-56FD-4B90-974A-513C5AADC0CF}" type="pres">
      <dgm:prSet presAssocID="{7D9A2A83-3673-42D7-9388-AC0D8E0E4FD2}" presName="Name64" presStyleLbl="parChTrans1D3" presStyleIdx="2" presStyleCnt="3"/>
      <dgm:spPr/>
    </dgm:pt>
    <dgm:pt modelId="{B4E22C84-BE44-410D-9783-8EB1FDDEA01B}" type="pres">
      <dgm:prSet presAssocID="{15FD5695-6996-41A5-804C-5DD5DD8EA33B}" presName="hierRoot2" presStyleCnt="0">
        <dgm:presLayoutVars>
          <dgm:hierBranch val="init"/>
        </dgm:presLayoutVars>
      </dgm:prSet>
      <dgm:spPr/>
    </dgm:pt>
    <dgm:pt modelId="{A8001F46-45FC-4E16-A788-6A9F07A3DF36}" type="pres">
      <dgm:prSet presAssocID="{15FD5695-6996-41A5-804C-5DD5DD8EA33B}" presName="rootComposite" presStyleCnt="0"/>
      <dgm:spPr/>
    </dgm:pt>
    <dgm:pt modelId="{E73D444A-2018-4701-92C5-B0228732C067}" type="pres">
      <dgm:prSet presAssocID="{15FD5695-6996-41A5-804C-5DD5DD8EA33B}" presName="rootText" presStyleLbl="node3" presStyleIdx="2" presStyleCnt="3">
        <dgm:presLayoutVars>
          <dgm:chPref val="3"/>
        </dgm:presLayoutVars>
      </dgm:prSet>
      <dgm:spPr/>
    </dgm:pt>
    <dgm:pt modelId="{7ABEB510-38AA-4718-AF4C-25438F5C949F}" type="pres">
      <dgm:prSet presAssocID="{15FD5695-6996-41A5-804C-5DD5DD8EA33B}" presName="rootConnector" presStyleLbl="node3" presStyleIdx="2" presStyleCnt="3"/>
      <dgm:spPr/>
    </dgm:pt>
    <dgm:pt modelId="{8C919CD9-5C02-4909-A203-09857D14E0DD}" type="pres">
      <dgm:prSet presAssocID="{15FD5695-6996-41A5-804C-5DD5DD8EA33B}" presName="hierChild4" presStyleCnt="0"/>
      <dgm:spPr/>
    </dgm:pt>
    <dgm:pt modelId="{185F92EC-AFEF-488B-9D1C-AA33CE0DE361}" type="pres">
      <dgm:prSet presAssocID="{15FD5695-6996-41A5-804C-5DD5DD8EA33B}" presName="hierChild5" presStyleCnt="0"/>
      <dgm:spPr/>
    </dgm:pt>
    <dgm:pt modelId="{5BC2DE66-59A4-443F-A5CA-551A62AECADF}" type="pres">
      <dgm:prSet presAssocID="{0BDF38EA-13C1-4C00-96DA-5B4CC3BB9A3B}" presName="hierChild5" presStyleCnt="0"/>
      <dgm:spPr/>
    </dgm:pt>
    <dgm:pt modelId="{1D93278F-1BF1-4CF6-A065-358695BFC858}" type="pres">
      <dgm:prSet presAssocID="{F611C581-9E59-4262-8118-6E7AEBA21D8E}" presName="hierChild3" presStyleCnt="0"/>
      <dgm:spPr/>
    </dgm:pt>
  </dgm:ptLst>
  <dgm:cxnLst>
    <dgm:cxn modelId="{FB36D213-B7E6-41C7-8EEA-CD5D3E56D8C9}" srcId="{BB885EA3-A678-4933-9A6C-1C9C4B946FB8}" destId="{E93B88EC-E52B-4AEA-AD62-7C2D5202647D}" srcOrd="0" destOrd="0" parTransId="{D3359FA2-205C-4C5D-97BE-EF87B5811257}" sibTransId="{804322E1-CF70-4247-9D61-515D04856CFC}"/>
    <dgm:cxn modelId="{4F4BF71C-9B11-4D24-B310-8E97F3676943}" type="presOf" srcId="{15FD5695-6996-41A5-804C-5DD5DD8EA33B}" destId="{E73D444A-2018-4701-92C5-B0228732C067}" srcOrd="0" destOrd="0" presId="urn:microsoft.com/office/officeart/2009/3/layout/HorizontalOrganizationChart"/>
    <dgm:cxn modelId="{8497331F-A131-4093-83CF-1399C88FB451}" type="presOf" srcId="{0A1E3E1A-0722-49FB-9F72-455190C71AE0}" destId="{40D7C4A7-18E7-4412-BE87-302C19BBFE1C}" srcOrd="0" destOrd="0" presId="urn:microsoft.com/office/officeart/2009/3/layout/HorizontalOrganizationChart"/>
    <dgm:cxn modelId="{1432092E-AA6B-4C43-BBB0-32053F4DD289}" type="presOf" srcId="{E93B88EC-E52B-4AEA-AD62-7C2D5202647D}" destId="{442A3186-7278-4C8F-A8C0-3F89A6A84F35}" srcOrd="1" destOrd="0" presId="urn:microsoft.com/office/officeart/2009/3/layout/HorizontalOrganizationChart"/>
    <dgm:cxn modelId="{B9E0D943-1AB9-444A-9283-35C5C81C8ECF}" srcId="{F611C581-9E59-4262-8118-6E7AEBA21D8E}" destId="{0BDF38EA-13C1-4C00-96DA-5B4CC3BB9A3B}" srcOrd="2" destOrd="0" parTransId="{50C7540B-C37D-410E-8A13-D34A9AAB5A03}" sibTransId="{D9E27B87-9A67-4C4F-B0E1-75A8BFFB34B9}"/>
    <dgm:cxn modelId="{51FF0C5A-4B5D-4ACA-9F4C-0021DE34C6EC}" type="presOf" srcId="{0BDF38EA-13C1-4C00-96DA-5B4CC3BB9A3B}" destId="{54D5FDE9-10C4-4202-A2EF-FF98E3CA99AF}" srcOrd="0" destOrd="0" presId="urn:microsoft.com/office/officeart/2009/3/layout/HorizontalOrganizationChart"/>
    <dgm:cxn modelId="{6483D66F-9658-45CF-87B3-AEA1E6D6CF18}" type="presOf" srcId="{D9A9A9BD-1CF8-42F7-A8BA-B191AA8B3305}" destId="{16AB9397-38AA-4A9B-924D-DEAC66464655}" srcOrd="1" destOrd="0" presId="urn:microsoft.com/office/officeart/2009/3/layout/HorizontalOrganizationChart"/>
    <dgm:cxn modelId="{585BC777-4B1B-4AAB-9C09-CD421A8EA66A}" type="presOf" srcId="{145E6B56-4D54-4EDD-A677-74D6E566D603}" destId="{64729C7F-7F05-4CE7-8381-2F21AC73A2F5}" srcOrd="0" destOrd="0" presId="urn:microsoft.com/office/officeart/2009/3/layout/HorizontalOrganizationChart"/>
    <dgm:cxn modelId="{52533378-2A32-44B7-A0CF-A12DC43895A0}" srcId="{F611C581-9E59-4262-8118-6E7AEBA21D8E}" destId="{70C6541A-CC05-44C4-BE59-B9C1FD5750F1}" srcOrd="0" destOrd="0" parTransId="{399DEA9C-7698-41DB-8AC6-82CBC334B961}" sibTransId="{B310D8A3-9C9B-42C3-9937-1F3C7DC7F137}"/>
    <dgm:cxn modelId="{F381207B-51C7-456B-B8CF-0D4E90EAB3DD}" type="presOf" srcId="{D9A9A9BD-1CF8-42F7-A8BA-B191AA8B3305}" destId="{CCB7ACB2-E8C8-4552-B417-E334991859B8}" srcOrd="0" destOrd="0" presId="urn:microsoft.com/office/officeart/2009/3/layout/HorizontalOrganizationChart"/>
    <dgm:cxn modelId="{26312E8A-3385-47A2-AACC-ED2D5F12B772}" type="presOf" srcId="{BB885EA3-A678-4933-9A6C-1C9C4B946FB8}" destId="{DCA6B126-5DC1-445B-ACE4-87D27C0F2F3B}" srcOrd="1" destOrd="0" presId="urn:microsoft.com/office/officeart/2009/3/layout/HorizontalOrganizationChart"/>
    <dgm:cxn modelId="{21482F9E-57EE-41AD-B535-33935C30E323}" type="presOf" srcId="{30364A45-3669-4ACC-858E-7F41A4062068}" destId="{900F9217-BBEC-4756-9B7D-A375A262EEDD}" srcOrd="0" destOrd="0" presId="urn:microsoft.com/office/officeart/2009/3/layout/HorizontalOrganizationChart"/>
    <dgm:cxn modelId="{0451F1AE-1229-46EB-AABD-58E736BDCF6D}" type="presOf" srcId="{F611C581-9E59-4262-8118-6E7AEBA21D8E}" destId="{76F090F2-D1A2-4F8F-BF65-0BFAA12165F9}" srcOrd="1" destOrd="0" presId="urn:microsoft.com/office/officeart/2009/3/layout/HorizontalOrganizationChart"/>
    <dgm:cxn modelId="{FBDB9CB1-A5C2-4F80-A2EA-6233D0BA6C0D}" type="presOf" srcId="{70C6541A-CC05-44C4-BE59-B9C1FD5750F1}" destId="{09BE4693-3B3C-4116-BCB2-8D0AF826CD63}" srcOrd="0" destOrd="0" presId="urn:microsoft.com/office/officeart/2009/3/layout/HorizontalOrganizationChart"/>
    <dgm:cxn modelId="{DD7E47B9-54C4-4EF5-854B-C89237A03B60}" type="presOf" srcId="{399DEA9C-7698-41DB-8AC6-82CBC334B961}" destId="{EC728494-C295-4205-A727-B4709C123DD0}" srcOrd="0" destOrd="0" presId="urn:microsoft.com/office/officeart/2009/3/layout/HorizontalOrganizationChart"/>
    <dgm:cxn modelId="{C38E83BB-E892-4729-B2DB-9486FA318A1A}" srcId="{F611C581-9E59-4262-8118-6E7AEBA21D8E}" destId="{BB885EA3-A678-4933-9A6C-1C9C4B946FB8}" srcOrd="1" destOrd="0" parTransId="{145E6B56-4D54-4EDD-A677-74D6E566D603}" sibTransId="{2D4534FB-63BC-40C0-8679-8C1740D8F8B9}"/>
    <dgm:cxn modelId="{41CCF4BC-651B-41FC-86FE-9D3E0556E0D7}" type="presOf" srcId="{F611C581-9E59-4262-8118-6E7AEBA21D8E}" destId="{FF9ABED3-6D84-47E0-B26B-740DBF56BBBE}" srcOrd="0" destOrd="0" presId="urn:microsoft.com/office/officeart/2009/3/layout/HorizontalOrganizationChart"/>
    <dgm:cxn modelId="{DEC710BE-7A0F-4B53-85B7-9E2EF6123168}" type="presOf" srcId="{BB885EA3-A678-4933-9A6C-1C9C4B946FB8}" destId="{E2670F0A-2FBF-412C-BDCA-07D1C9883859}" srcOrd="0" destOrd="0" presId="urn:microsoft.com/office/officeart/2009/3/layout/HorizontalOrganizationChart"/>
    <dgm:cxn modelId="{5009B9C5-6018-487D-A2AF-DCB3AD17B620}" srcId="{0BDF38EA-13C1-4C00-96DA-5B4CC3BB9A3B}" destId="{15FD5695-6996-41A5-804C-5DD5DD8EA33B}" srcOrd="0" destOrd="0" parTransId="{7D9A2A83-3673-42D7-9388-AC0D8E0E4FD2}" sibTransId="{555261DB-CF95-4B62-8F75-93A668E4B6C9}"/>
    <dgm:cxn modelId="{FBA271CC-357C-4250-A8B4-234177D30891}" type="presOf" srcId="{0BDF38EA-13C1-4C00-96DA-5B4CC3BB9A3B}" destId="{DD33BE4B-1C8B-40C4-9337-4A47D5D7FF7E}" srcOrd="1" destOrd="0" presId="urn:microsoft.com/office/officeart/2009/3/layout/HorizontalOrganizationChart"/>
    <dgm:cxn modelId="{361B01D7-892A-4091-B915-7B6872EBB1E2}" type="presOf" srcId="{50C7540B-C37D-410E-8A13-D34A9AAB5A03}" destId="{AE66B806-0525-4068-B987-B45FF43D899C}" srcOrd="0" destOrd="0" presId="urn:microsoft.com/office/officeart/2009/3/layout/HorizontalOrganizationChart"/>
    <dgm:cxn modelId="{71A3A8EB-0D76-47A4-AC21-C387CE8F67E1}" srcId="{30364A45-3669-4ACC-858E-7F41A4062068}" destId="{F611C581-9E59-4262-8118-6E7AEBA21D8E}" srcOrd="0" destOrd="0" parTransId="{76BFA1B6-DA26-4FDA-8F78-84C80CC08101}" sibTransId="{38BAFB4C-4997-4025-A5FA-E47ABC4DE2FC}"/>
    <dgm:cxn modelId="{6E75B5EB-A61E-49F6-86B4-7089E1452D4E}" srcId="{70C6541A-CC05-44C4-BE59-B9C1FD5750F1}" destId="{D9A9A9BD-1CF8-42F7-A8BA-B191AA8B3305}" srcOrd="0" destOrd="0" parTransId="{0A1E3E1A-0722-49FB-9F72-455190C71AE0}" sibTransId="{6BDC8CFF-B9F5-4287-8D88-B3937B9F1890}"/>
    <dgm:cxn modelId="{008BC2EB-6553-41FA-AA2B-C074FE4DC86F}" type="presOf" srcId="{7D9A2A83-3673-42D7-9388-AC0D8E0E4FD2}" destId="{9892BF80-56FD-4B90-974A-513C5AADC0CF}" srcOrd="0" destOrd="0" presId="urn:microsoft.com/office/officeart/2009/3/layout/HorizontalOrganizationChart"/>
    <dgm:cxn modelId="{D9396DF1-4D7E-4323-93F7-C0DD3ABBE252}" type="presOf" srcId="{E93B88EC-E52B-4AEA-AD62-7C2D5202647D}" destId="{7C1FF636-432D-4489-9B17-FDC8C3C4000A}" srcOrd="0" destOrd="0" presId="urn:microsoft.com/office/officeart/2009/3/layout/HorizontalOrganizationChart"/>
    <dgm:cxn modelId="{971BF8F1-ED87-4FE5-9EAE-4D9542AC9D4E}" type="presOf" srcId="{15FD5695-6996-41A5-804C-5DD5DD8EA33B}" destId="{7ABEB510-38AA-4718-AF4C-25438F5C949F}" srcOrd="1" destOrd="0" presId="urn:microsoft.com/office/officeart/2009/3/layout/HorizontalOrganizationChart"/>
    <dgm:cxn modelId="{FE220EF9-01C5-4D8E-9E38-CB3FF66AF5EB}" type="presOf" srcId="{70C6541A-CC05-44C4-BE59-B9C1FD5750F1}" destId="{B35A473E-2402-43CC-8BA2-8F67BB74950F}" srcOrd="1" destOrd="0" presId="urn:microsoft.com/office/officeart/2009/3/layout/HorizontalOrganizationChart"/>
    <dgm:cxn modelId="{05C687FE-B0F9-46D5-A75A-367ED46B79DD}" type="presOf" srcId="{D3359FA2-205C-4C5D-97BE-EF87B5811257}" destId="{F02EC9C1-A78B-4B07-8F92-26896E869234}" srcOrd="0" destOrd="0" presId="urn:microsoft.com/office/officeart/2009/3/layout/HorizontalOrganizationChart"/>
    <dgm:cxn modelId="{CA9300A5-8540-4E14-BDFB-A6CC16C540B9}" type="presParOf" srcId="{900F9217-BBEC-4756-9B7D-A375A262EEDD}" destId="{8C6C7914-A73E-4E18-BF45-03C4937E0ED6}" srcOrd="0" destOrd="0" presId="urn:microsoft.com/office/officeart/2009/3/layout/HorizontalOrganizationChart"/>
    <dgm:cxn modelId="{B94D6C02-EF6E-461E-BB9B-E7B3333F4075}" type="presParOf" srcId="{8C6C7914-A73E-4E18-BF45-03C4937E0ED6}" destId="{5DC75F99-CE89-426E-94D9-6FE59F9E34F7}" srcOrd="0" destOrd="0" presId="urn:microsoft.com/office/officeart/2009/3/layout/HorizontalOrganizationChart"/>
    <dgm:cxn modelId="{1E5347E9-998C-4FDC-8F13-8445A7728A03}" type="presParOf" srcId="{5DC75F99-CE89-426E-94D9-6FE59F9E34F7}" destId="{FF9ABED3-6D84-47E0-B26B-740DBF56BBBE}" srcOrd="0" destOrd="0" presId="urn:microsoft.com/office/officeart/2009/3/layout/HorizontalOrganizationChart"/>
    <dgm:cxn modelId="{197C1C3C-76FB-459F-BE51-B8237CA4B07C}" type="presParOf" srcId="{5DC75F99-CE89-426E-94D9-6FE59F9E34F7}" destId="{76F090F2-D1A2-4F8F-BF65-0BFAA12165F9}" srcOrd="1" destOrd="0" presId="urn:microsoft.com/office/officeart/2009/3/layout/HorizontalOrganizationChart"/>
    <dgm:cxn modelId="{A20C4B63-7B33-4413-82F1-4A991F2FC6F6}" type="presParOf" srcId="{8C6C7914-A73E-4E18-BF45-03C4937E0ED6}" destId="{E8AEB769-7F6F-41F4-9ADF-F5739325CC68}" srcOrd="1" destOrd="0" presId="urn:microsoft.com/office/officeart/2009/3/layout/HorizontalOrganizationChart"/>
    <dgm:cxn modelId="{B6A9BE2F-8A97-4D37-8E0C-C8E21881B508}" type="presParOf" srcId="{E8AEB769-7F6F-41F4-9ADF-F5739325CC68}" destId="{EC728494-C295-4205-A727-B4709C123DD0}" srcOrd="0" destOrd="0" presId="urn:microsoft.com/office/officeart/2009/3/layout/HorizontalOrganizationChart"/>
    <dgm:cxn modelId="{BCA6F4D9-560C-4812-A956-65E126773547}" type="presParOf" srcId="{E8AEB769-7F6F-41F4-9ADF-F5739325CC68}" destId="{B75C41DC-234B-40B7-ACA3-5C7D87F47F71}" srcOrd="1" destOrd="0" presId="urn:microsoft.com/office/officeart/2009/3/layout/HorizontalOrganizationChart"/>
    <dgm:cxn modelId="{1A120B35-67D9-4DCF-B322-B9EF2CD50BB6}" type="presParOf" srcId="{B75C41DC-234B-40B7-ACA3-5C7D87F47F71}" destId="{36F02AFF-526C-41D1-B77A-F0B56A1F0622}" srcOrd="0" destOrd="0" presId="urn:microsoft.com/office/officeart/2009/3/layout/HorizontalOrganizationChart"/>
    <dgm:cxn modelId="{757F3ADC-5834-44B1-9E33-B9BA64867A08}" type="presParOf" srcId="{36F02AFF-526C-41D1-B77A-F0B56A1F0622}" destId="{09BE4693-3B3C-4116-BCB2-8D0AF826CD63}" srcOrd="0" destOrd="0" presId="urn:microsoft.com/office/officeart/2009/3/layout/HorizontalOrganizationChart"/>
    <dgm:cxn modelId="{4E07F0BC-A070-4200-8952-20828FB63AFF}" type="presParOf" srcId="{36F02AFF-526C-41D1-B77A-F0B56A1F0622}" destId="{B35A473E-2402-43CC-8BA2-8F67BB74950F}" srcOrd="1" destOrd="0" presId="urn:microsoft.com/office/officeart/2009/3/layout/HorizontalOrganizationChart"/>
    <dgm:cxn modelId="{63E112CF-0E2F-4A34-A529-5F494FE0F356}" type="presParOf" srcId="{B75C41DC-234B-40B7-ACA3-5C7D87F47F71}" destId="{80C4FAC9-2D36-4315-A044-5758EB2FCD61}" srcOrd="1" destOrd="0" presId="urn:microsoft.com/office/officeart/2009/3/layout/HorizontalOrganizationChart"/>
    <dgm:cxn modelId="{B339AA9E-4588-4F7F-B55C-2A97AF6151BD}" type="presParOf" srcId="{80C4FAC9-2D36-4315-A044-5758EB2FCD61}" destId="{40D7C4A7-18E7-4412-BE87-302C19BBFE1C}" srcOrd="0" destOrd="0" presId="urn:microsoft.com/office/officeart/2009/3/layout/HorizontalOrganizationChart"/>
    <dgm:cxn modelId="{F06AD575-2E51-4EE6-A9A5-47532824C53B}" type="presParOf" srcId="{80C4FAC9-2D36-4315-A044-5758EB2FCD61}" destId="{1A7739A6-C67C-4264-B74D-3EA28F4B0D13}" srcOrd="1" destOrd="0" presId="urn:microsoft.com/office/officeart/2009/3/layout/HorizontalOrganizationChart"/>
    <dgm:cxn modelId="{B467CD42-601E-46E8-99B3-370C5FA86612}" type="presParOf" srcId="{1A7739A6-C67C-4264-B74D-3EA28F4B0D13}" destId="{9BAD296F-BF9F-4915-BC04-061AA24F5C6F}" srcOrd="0" destOrd="0" presId="urn:microsoft.com/office/officeart/2009/3/layout/HorizontalOrganizationChart"/>
    <dgm:cxn modelId="{B9D85F3A-D4B9-482E-A7C8-63A87F86C46D}" type="presParOf" srcId="{9BAD296F-BF9F-4915-BC04-061AA24F5C6F}" destId="{CCB7ACB2-E8C8-4552-B417-E334991859B8}" srcOrd="0" destOrd="0" presId="urn:microsoft.com/office/officeart/2009/3/layout/HorizontalOrganizationChart"/>
    <dgm:cxn modelId="{E3F0F926-44D6-4DC7-A075-775D797FBB03}" type="presParOf" srcId="{9BAD296F-BF9F-4915-BC04-061AA24F5C6F}" destId="{16AB9397-38AA-4A9B-924D-DEAC66464655}" srcOrd="1" destOrd="0" presId="urn:microsoft.com/office/officeart/2009/3/layout/HorizontalOrganizationChart"/>
    <dgm:cxn modelId="{ED2B1D1F-E01F-4CBC-B2AE-97A376D487BD}" type="presParOf" srcId="{1A7739A6-C67C-4264-B74D-3EA28F4B0D13}" destId="{55E27113-842E-4A8B-9A50-D0DC772CD5DE}" srcOrd="1" destOrd="0" presId="urn:microsoft.com/office/officeart/2009/3/layout/HorizontalOrganizationChart"/>
    <dgm:cxn modelId="{CF6B4EE8-D162-42B9-9543-BA83D34D1A02}" type="presParOf" srcId="{1A7739A6-C67C-4264-B74D-3EA28F4B0D13}" destId="{B4A49A03-3FED-441A-8872-B191BDD1AF7C}" srcOrd="2" destOrd="0" presId="urn:microsoft.com/office/officeart/2009/3/layout/HorizontalOrganizationChart"/>
    <dgm:cxn modelId="{91E4589C-B5AC-4E48-9CAB-7D60FA7BA589}" type="presParOf" srcId="{B75C41DC-234B-40B7-ACA3-5C7D87F47F71}" destId="{A0052811-5C35-450C-B26B-1FDEBDFBA92A}" srcOrd="2" destOrd="0" presId="urn:microsoft.com/office/officeart/2009/3/layout/HorizontalOrganizationChart"/>
    <dgm:cxn modelId="{3E0C950E-08E5-4D23-B9DC-3D25BE3893C9}" type="presParOf" srcId="{E8AEB769-7F6F-41F4-9ADF-F5739325CC68}" destId="{64729C7F-7F05-4CE7-8381-2F21AC73A2F5}" srcOrd="2" destOrd="0" presId="urn:microsoft.com/office/officeart/2009/3/layout/HorizontalOrganizationChart"/>
    <dgm:cxn modelId="{B9D736C3-E2F4-4616-B219-3706F67049CC}" type="presParOf" srcId="{E8AEB769-7F6F-41F4-9ADF-F5739325CC68}" destId="{C871F771-987B-45F4-ABC9-46635C6646ED}" srcOrd="3" destOrd="0" presId="urn:microsoft.com/office/officeart/2009/3/layout/HorizontalOrganizationChart"/>
    <dgm:cxn modelId="{4E7FCFA2-EFFF-4773-9928-275336DCAD20}" type="presParOf" srcId="{C871F771-987B-45F4-ABC9-46635C6646ED}" destId="{0E13661C-5A27-401A-8A7A-E8C1CF3A2FB6}" srcOrd="0" destOrd="0" presId="urn:microsoft.com/office/officeart/2009/3/layout/HorizontalOrganizationChart"/>
    <dgm:cxn modelId="{37A58131-8EF6-4F84-824F-9515A37F7B2F}" type="presParOf" srcId="{0E13661C-5A27-401A-8A7A-E8C1CF3A2FB6}" destId="{E2670F0A-2FBF-412C-BDCA-07D1C9883859}" srcOrd="0" destOrd="0" presId="urn:microsoft.com/office/officeart/2009/3/layout/HorizontalOrganizationChart"/>
    <dgm:cxn modelId="{15565C3A-FA08-467B-B3EE-EF621C263F8F}" type="presParOf" srcId="{0E13661C-5A27-401A-8A7A-E8C1CF3A2FB6}" destId="{DCA6B126-5DC1-445B-ACE4-87D27C0F2F3B}" srcOrd="1" destOrd="0" presId="urn:microsoft.com/office/officeart/2009/3/layout/HorizontalOrganizationChart"/>
    <dgm:cxn modelId="{6915F669-1F22-4F4D-BC09-3FF70A88F5F2}" type="presParOf" srcId="{C871F771-987B-45F4-ABC9-46635C6646ED}" destId="{EE2BA5FF-C45D-4C5C-BB06-46C078AE5957}" srcOrd="1" destOrd="0" presId="urn:microsoft.com/office/officeart/2009/3/layout/HorizontalOrganizationChart"/>
    <dgm:cxn modelId="{013D35BC-D807-4530-979E-AB419632174F}" type="presParOf" srcId="{EE2BA5FF-C45D-4C5C-BB06-46C078AE5957}" destId="{F02EC9C1-A78B-4B07-8F92-26896E869234}" srcOrd="0" destOrd="0" presId="urn:microsoft.com/office/officeart/2009/3/layout/HorizontalOrganizationChart"/>
    <dgm:cxn modelId="{2E2878C3-D90B-44EA-93EA-BE69F81B4101}" type="presParOf" srcId="{EE2BA5FF-C45D-4C5C-BB06-46C078AE5957}" destId="{1AC288F2-418D-45AC-8CDF-539457F8CC5E}" srcOrd="1" destOrd="0" presId="urn:microsoft.com/office/officeart/2009/3/layout/HorizontalOrganizationChart"/>
    <dgm:cxn modelId="{B90338DD-69C2-442B-830F-3E3A083D90F0}" type="presParOf" srcId="{1AC288F2-418D-45AC-8CDF-539457F8CC5E}" destId="{5B2836B8-CC32-4AA9-9E8F-7DBD85BB54E4}" srcOrd="0" destOrd="0" presId="urn:microsoft.com/office/officeart/2009/3/layout/HorizontalOrganizationChart"/>
    <dgm:cxn modelId="{EFB33888-A4E5-44DA-8CB0-CE99E9E85BF8}" type="presParOf" srcId="{5B2836B8-CC32-4AA9-9E8F-7DBD85BB54E4}" destId="{7C1FF636-432D-4489-9B17-FDC8C3C4000A}" srcOrd="0" destOrd="0" presId="urn:microsoft.com/office/officeart/2009/3/layout/HorizontalOrganizationChart"/>
    <dgm:cxn modelId="{25DAB4DA-53D6-4266-B83C-2CEF632C6011}" type="presParOf" srcId="{5B2836B8-CC32-4AA9-9E8F-7DBD85BB54E4}" destId="{442A3186-7278-4C8F-A8C0-3F89A6A84F35}" srcOrd="1" destOrd="0" presId="urn:microsoft.com/office/officeart/2009/3/layout/HorizontalOrganizationChart"/>
    <dgm:cxn modelId="{88956466-8FC7-4B27-AF5E-B9482DB52179}" type="presParOf" srcId="{1AC288F2-418D-45AC-8CDF-539457F8CC5E}" destId="{08C625ED-5B90-4A43-A7CF-A33AFC3F7B3A}" srcOrd="1" destOrd="0" presId="urn:microsoft.com/office/officeart/2009/3/layout/HorizontalOrganizationChart"/>
    <dgm:cxn modelId="{07940046-A231-4034-9EF7-125E9D53A927}" type="presParOf" srcId="{1AC288F2-418D-45AC-8CDF-539457F8CC5E}" destId="{BC5B8FD9-B947-4D4E-AC21-F6C2AD84E3F1}" srcOrd="2" destOrd="0" presId="urn:microsoft.com/office/officeart/2009/3/layout/HorizontalOrganizationChart"/>
    <dgm:cxn modelId="{66D87B9B-CA17-4C9A-A268-D60E84116083}" type="presParOf" srcId="{C871F771-987B-45F4-ABC9-46635C6646ED}" destId="{E7738C2F-6F16-425F-8EC4-A20AEA62771E}" srcOrd="2" destOrd="0" presId="urn:microsoft.com/office/officeart/2009/3/layout/HorizontalOrganizationChart"/>
    <dgm:cxn modelId="{069419B4-8D82-4F89-9B9F-35E98F3597A7}" type="presParOf" srcId="{E8AEB769-7F6F-41F4-9ADF-F5739325CC68}" destId="{AE66B806-0525-4068-B987-B45FF43D899C}" srcOrd="4" destOrd="0" presId="urn:microsoft.com/office/officeart/2009/3/layout/HorizontalOrganizationChart"/>
    <dgm:cxn modelId="{0561C163-5B8D-4F6A-88CE-9DF5AE426D38}" type="presParOf" srcId="{E8AEB769-7F6F-41F4-9ADF-F5739325CC68}" destId="{F8BAA3B3-AC60-42CC-9A8D-B25F786FAAF5}" srcOrd="5" destOrd="0" presId="urn:microsoft.com/office/officeart/2009/3/layout/HorizontalOrganizationChart"/>
    <dgm:cxn modelId="{41E53C75-BDC7-4145-A7CF-86FEF0F01983}" type="presParOf" srcId="{F8BAA3B3-AC60-42CC-9A8D-B25F786FAAF5}" destId="{D528BE31-6AD4-41E8-B413-E4FD1229BB82}" srcOrd="0" destOrd="0" presId="urn:microsoft.com/office/officeart/2009/3/layout/HorizontalOrganizationChart"/>
    <dgm:cxn modelId="{708DA90F-BE0C-4295-B892-69EEB44DC013}" type="presParOf" srcId="{D528BE31-6AD4-41E8-B413-E4FD1229BB82}" destId="{54D5FDE9-10C4-4202-A2EF-FF98E3CA99AF}" srcOrd="0" destOrd="0" presId="urn:microsoft.com/office/officeart/2009/3/layout/HorizontalOrganizationChart"/>
    <dgm:cxn modelId="{46558847-91D6-46B3-BF5D-5311220B06C6}" type="presParOf" srcId="{D528BE31-6AD4-41E8-B413-E4FD1229BB82}" destId="{DD33BE4B-1C8B-40C4-9337-4A47D5D7FF7E}" srcOrd="1" destOrd="0" presId="urn:microsoft.com/office/officeart/2009/3/layout/HorizontalOrganizationChart"/>
    <dgm:cxn modelId="{35703FC5-FE0E-4059-95C3-77AB6CCDB6E0}" type="presParOf" srcId="{F8BAA3B3-AC60-42CC-9A8D-B25F786FAAF5}" destId="{FFD3B383-1CEB-4FF0-8891-3AB51E5430B1}" srcOrd="1" destOrd="0" presId="urn:microsoft.com/office/officeart/2009/3/layout/HorizontalOrganizationChart"/>
    <dgm:cxn modelId="{A52484C3-D465-42CC-9871-CF77447AC739}" type="presParOf" srcId="{FFD3B383-1CEB-4FF0-8891-3AB51E5430B1}" destId="{9892BF80-56FD-4B90-974A-513C5AADC0CF}" srcOrd="0" destOrd="0" presId="urn:microsoft.com/office/officeart/2009/3/layout/HorizontalOrganizationChart"/>
    <dgm:cxn modelId="{4FDD0A85-7013-431B-B983-D58196EA67BA}" type="presParOf" srcId="{FFD3B383-1CEB-4FF0-8891-3AB51E5430B1}" destId="{B4E22C84-BE44-410D-9783-8EB1FDDEA01B}" srcOrd="1" destOrd="0" presId="urn:microsoft.com/office/officeart/2009/3/layout/HorizontalOrganizationChart"/>
    <dgm:cxn modelId="{FD851892-8BD2-438F-BFE4-3CB699CB7574}" type="presParOf" srcId="{B4E22C84-BE44-410D-9783-8EB1FDDEA01B}" destId="{A8001F46-45FC-4E16-A788-6A9F07A3DF36}" srcOrd="0" destOrd="0" presId="urn:microsoft.com/office/officeart/2009/3/layout/HorizontalOrganizationChart"/>
    <dgm:cxn modelId="{B3A30EFA-7FED-45EA-8492-7089FCF81F7E}" type="presParOf" srcId="{A8001F46-45FC-4E16-A788-6A9F07A3DF36}" destId="{E73D444A-2018-4701-92C5-B0228732C067}" srcOrd="0" destOrd="0" presId="urn:microsoft.com/office/officeart/2009/3/layout/HorizontalOrganizationChart"/>
    <dgm:cxn modelId="{F4C1F1AE-B130-48E4-9F09-6AC3B48BCBED}" type="presParOf" srcId="{A8001F46-45FC-4E16-A788-6A9F07A3DF36}" destId="{7ABEB510-38AA-4718-AF4C-25438F5C949F}" srcOrd="1" destOrd="0" presId="urn:microsoft.com/office/officeart/2009/3/layout/HorizontalOrganizationChart"/>
    <dgm:cxn modelId="{4F59C1DA-4D54-48B2-A969-E3627D442439}" type="presParOf" srcId="{B4E22C84-BE44-410D-9783-8EB1FDDEA01B}" destId="{8C919CD9-5C02-4909-A203-09857D14E0DD}" srcOrd="1" destOrd="0" presId="urn:microsoft.com/office/officeart/2009/3/layout/HorizontalOrganizationChart"/>
    <dgm:cxn modelId="{285D276A-9842-41A2-865C-E32FBFB5CE65}" type="presParOf" srcId="{B4E22C84-BE44-410D-9783-8EB1FDDEA01B}" destId="{185F92EC-AFEF-488B-9D1C-AA33CE0DE361}" srcOrd="2" destOrd="0" presId="urn:microsoft.com/office/officeart/2009/3/layout/HorizontalOrganizationChart"/>
    <dgm:cxn modelId="{A8E2B005-87ED-413F-B40D-5A491B3F5735}" type="presParOf" srcId="{F8BAA3B3-AC60-42CC-9A8D-B25F786FAAF5}" destId="{5BC2DE66-59A4-443F-A5CA-551A62AECADF}" srcOrd="2" destOrd="0" presId="urn:microsoft.com/office/officeart/2009/3/layout/HorizontalOrganizationChart"/>
    <dgm:cxn modelId="{FBEBB99E-6A9D-47BC-ADFE-6847B305F404}" type="presParOf" srcId="{8C6C7914-A73E-4E18-BF45-03C4937E0ED6}" destId="{1D93278F-1BF1-4CF6-A065-358695BFC85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0481ED-5239-4C6A-B55C-74D86A607EF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0532E76-0BEC-4EA5-978A-4BFEF2F5134A}">
      <dgm:prSet/>
      <dgm:spPr>
        <a:xfrm>
          <a:off x="0" y="83262"/>
          <a:ext cx="6263640" cy="1284860"/>
        </a:xfrm>
        <a:prstGeom prst="roundRect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FISCAL YEAR 2024 TAX ROLL ASSESSMENT ESTIMATE</a:t>
          </a:r>
        </a:p>
      </dgm:t>
    </dgm:pt>
    <dgm:pt modelId="{A6194542-23BB-4B76-9986-38723A68228A}" type="parTrans" cxnId="{5FDC56C4-AFC4-489E-8F67-22F53F5B9168}">
      <dgm:prSet/>
      <dgm:spPr/>
      <dgm:t>
        <a:bodyPr/>
        <a:lstStyle/>
        <a:p>
          <a:endParaRPr lang="en-US"/>
        </a:p>
      </dgm:t>
    </dgm:pt>
    <dgm:pt modelId="{2D273DB2-6FFE-4ED8-AB69-D6EE7381076C}" type="sibTrans" cxnId="{5FDC56C4-AFC4-489E-8F67-22F53F5B9168}">
      <dgm:prSet/>
      <dgm:spPr/>
      <dgm:t>
        <a:bodyPr/>
        <a:lstStyle/>
        <a:p>
          <a:endParaRPr lang="en-US"/>
        </a:p>
      </dgm:t>
    </dgm:pt>
    <dgm:pt modelId="{39656171-3FEB-4BD8-A5BA-0D3B8259F751}">
      <dgm:prSet/>
      <dgm:spPr>
        <a:xfrm>
          <a:off x="0" y="1434363"/>
          <a:ext cx="6263640" cy="1284860"/>
        </a:xfrm>
        <a:prstGeom prst="roundRect">
          <a:avLst/>
        </a:prstGeom>
        <a:solidFill>
          <a:srgbClr val="5B9BD5">
            <a:hueOff val="-2252848"/>
            <a:satOff val="-5806"/>
            <a:lumOff val="-392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$3,850,000,000</a:t>
          </a:r>
        </a:p>
      </dgm:t>
    </dgm:pt>
    <dgm:pt modelId="{5FF43DBF-C25E-476D-8260-E3EE8C779D9A}" type="parTrans" cxnId="{9B736D1F-BC49-4C32-AAA9-3084692C212A}">
      <dgm:prSet/>
      <dgm:spPr/>
      <dgm:t>
        <a:bodyPr/>
        <a:lstStyle/>
        <a:p>
          <a:endParaRPr lang="en-US"/>
        </a:p>
      </dgm:t>
    </dgm:pt>
    <dgm:pt modelId="{778CAB56-CD9E-4E53-9D65-38032DAC51FE}" type="sibTrans" cxnId="{9B736D1F-BC49-4C32-AAA9-3084692C212A}">
      <dgm:prSet/>
      <dgm:spPr/>
      <dgm:t>
        <a:bodyPr/>
        <a:lstStyle/>
        <a:p>
          <a:endParaRPr lang="en-US"/>
        </a:p>
      </dgm:t>
    </dgm:pt>
    <dgm:pt modelId="{8010E774-7643-487A-BDB1-ADE13F34E579}">
      <dgm:prSet/>
      <dgm:spPr>
        <a:xfrm>
          <a:off x="0" y="2785464"/>
          <a:ext cx="6263640" cy="1284860"/>
        </a:xfrm>
        <a:prstGeom prst="roundRect">
          <a:avLst/>
        </a:prstGeom>
        <a:solidFill>
          <a:srgbClr val="5B9BD5">
            <a:hueOff val="-4505695"/>
            <a:satOff val="-11613"/>
            <a:lumOff val="-7843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APPROXIMATELY </a:t>
          </a:r>
          <a:r>
            <a:rPr lang="en-US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4%</a:t>
          </a: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INCREASE FROM PRIOR YEAR ASSESSMENT</a:t>
          </a:r>
        </a:p>
      </dgm:t>
    </dgm:pt>
    <dgm:pt modelId="{827C0EF4-1590-4222-A0CB-63FAFCBC46DE}" type="parTrans" cxnId="{7592F089-185E-411A-AB82-355BF8FEDD1C}">
      <dgm:prSet/>
      <dgm:spPr/>
      <dgm:t>
        <a:bodyPr/>
        <a:lstStyle/>
        <a:p>
          <a:endParaRPr lang="en-US"/>
        </a:p>
      </dgm:t>
    </dgm:pt>
    <dgm:pt modelId="{4428472C-7EA9-4455-B866-EB6C125B8BE3}" type="sibTrans" cxnId="{7592F089-185E-411A-AB82-355BF8FEDD1C}">
      <dgm:prSet/>
      <dgm:spPr/>
      <dgm:t>
        <a:bodyPr/>
        <a:lstStyle/>
        <a:p>
          <a:endParaRPr lang="en-US"/>
        </a:p>
      </dgm:t>
    </dgm:pt>
    <dgm:pt modelId="{9128B2AD-48A4-467B-AD96-0E86415B27DF}">
      <dgm:prSet/>
      <dgm:spPr>
        <a:xfrm>
          <a:off x="0" y="4136564"/>
          <a:ext cx="6263640" cy="1284860"/>
        </a:xfrm>
        <a:prstGeom prst="roundRect">
          <a:avLst/>
        </a:prstGeom>
        <a:solidFill>
          <a:srgbClr val="5B9BD5">
            <a:hueOff val="-6758543"/>
            <a:satOff val="-17419"/>
            <a:lumOff val="-1176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AT THE CURRENT MILLAGE RATE AD-VALOREM TAXES WOULD BE APPROXIMATELY </a:t>
          </a:r>
          <a:r>
            <a:rPr lang="en-US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$9,047,500 </a:t>
          </a: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OR </a:t>
          </a:r>
          <a:r>
            <a:rPr lang="en-US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$700,000 </a:t>
          </a: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MORE THAN PRIOR YEAR</a:t>
          </a:r>
        </a:p>
      </dgm:t>
    </dgm:pt>
    <dgm:pt modelId="{C3DDA6A9-A6B6-45F2-B5A9-3FC30C515702}" type="parTrans" cxnId="{9A727303-A651-4DDF-B421-A45DD3A7FC6B}">
      <dgm:prSet/>
      <dgm:spPr/>
      <dgm:t>
        <a:bodyPr/>
        <a:lstStyle/>
        <a:p>
          <a:endParaRPr lang="en-US"/>
        </a:p>
      </dgm:t>
    </dgm:pt>
    <dgm:pt modelId="{5BF30706-39E9-4438-A9C2-EB42808029B7}" type="sibTrans" cxnId="{9A727303-A651-4DDF-B421-A45DD3A7FC6B}">
      <dgm:prSet/>
      <dgm:spPr/>
      <dgm:t>
        <a:bodyPr/>
        <a:lstStyle/>
        <a:p>
          <a:endParaRPr lang="en-US"/>
        </a:p>
      </dgm:t>
    </dgm:pt>
    <dgm:pt modelId="{5830C3B4-D3AE-4FBD-9DA8-EF4F769DCF43}" type="pres">
      <dgm:prSet presAssocID="{390481ED-5239-4C6A-B55C-74D86A607EF8}" presName="linear" presStyleCnt="0">
        <dgm:presLayoutVars>
          <dgm:animLvl val="lvl"/>
          <dgm:resizeHandles val="exact"/>
        </dgm:presLayoutVars>
      </dgm:prSet>
      <dgm:spPr/>
    </dgm:pt>
    <dgm:pt modelId="{A01FD629-1C97-4829-A4E1-76D9954C5961}" type="pres">
      <dgm:prSet presAssocID="{C0532E76-0BEC-4EA5-978A-4BFEF2F5134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58BDC92-2EE6-49A8-BAEC-02B13126AC7F}" type="pres">
      <dgm:prSet presAssocID="{2D273DB2-6FFE-4ED8-AB69-D6EE7381076C}" presName="spacer" presStyleCnt="0"/>
      <dgm:spPr/>
    </dgm:pt>
    <dgm:pt modelId="{E67A266F-D3EC-4938-964B-103105B9C1EF}" type="pres">
      <dgm:prSet presAssocID="{39656171-3FEB-4BD8-A5BA-0D3B8259F75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921F118-50CC-4A57-9B33-6F827DBA2420}" type="pres">
      <dgm:prSet presAssocID="{778CAB56-CD9E-4E53-9D65-38032DAC51FE}" presName="spacer" presStyleCnt="0"/>
      <dgm:spPr/>
    </dgm:pt>
    <dgm:pt modelId="{FB4690E3-7676-4063-9899-5B7EE55DA41B}" type="pres">
      <dgm:prSet presAssocID="{8010E774-7643-487A-BDB1-ADE13F34E57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320A148-D166-4368-8367-DD4FEF49D87C}" type="pres">
      <dgm:prSet presAssocID="{4428472C-7EA9-4455-B866-EB6C125B8BE3}" presName="spacer" presStyleCnt="0"/>
      <dgm:spPr/>
    </dgm:pt>
    <dgm:pt modelId="{D5DBD0BD-0EE4-41D4-B7FD-C1F472901F8B}" type="pres">
      <dgm:prSet presAssocID="{9128B2AD-48A4-467B-AD96-0E86415B27D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727303-A651-4DDF-B421-A45DD3A7FC6B}" srcId="{390481ED-5239-4C6A-B55C-74D86A607EF8}" destId="{9128B2AD-48A4-467B-AD96-0E86415B27DF}" srcOrd="3" destOrd="0" parTransId="{C3DDA6A9-A6B6-45F2-B5A9-3FC30C515702}" sibTransId="{5BF30706-39E9-4438-A9C2-EB42808029B7}"/>
    <dgm:cxn modelId="{9B736D1F-BC49-4C32-AAA9-3084692C212A}" srcId="{390481ED-5239-4C6A-B55C-74D86A607EF8}" destId="{39656171-3FEB-4BD8-A5BA-0D3B8259F751}" srcOrd="1" destOrd="0" parTransId="{5FF43DBF-C25E-476D-8260-E3EE8C779D9A}" sibTransId="{778CAB56-CD9E-4E53-9D65-38032DAC51FE}"/>
    <dgm:cxn modelId="{E9EE9722-B22F-43F5-B476-B0D33C2FD6DE}" type="presOf" srcId="{390481ED-5239-4C6A-B55C-74D86A607EF8}" destId="{5830C3B4-D3AE-4FBD-9DA8-EF4F769DCF43}" srcOrd="0" destOrd="0" presId="urn:microsoft.com/office/officeart/2005/8/layout/vList2"/>
    <dgm:cxn modelId="{806EDE5F-6C1A-4F9F-8FAB-F5EBC4AE427B}" type="presOf" srcId="{9128B2AD-48A4-467B-AD96-0E86415B27DF}" destId="{D5DBD0BD-0EE4-41D4-B7FD-C1F472901F8B}" srcOrd="0" destOrd="0" presId="urn:microsoft.com/office/officeart/2005/8/layout/vList2"/>
    <dgm:cxn modelId="{7592F089-185E-411A-AB82-355BF8FEDD1C}" srcId="{390481ED-5239-4C6A-B55C-74D86A607EF8}" destId="{8010E774-7643-487A-BDB1-ADE13F34E579}" srcOrd="2" destOrd="0" parTransId="{827C0EF4-1590-4222-A0CB-63FAFCBC46DE}" sibTransId="{4428472C-7EA9-4455-B866-EB6C125B8BE3}"/>
    <dgm:cxn modelId="{C107188A-2975-4664-AA89-D8E11E63FC01}" type="presOf" srcId="{C0532E76-0BEC-4EA5-978A-4BFEF2F5134A}" destId="{A01FD629-1C97-4829-A4E1-76D9954C5961}" srcOrd="0" destOrd="0" presId="urn:microsoft.com/office/officeart/2005/8/layout/vList2"/>
    <dgm:cxn modelId="{76DACE8E-160B-4A64-9864-ABD3CB07BA4F}" type="presOf" srcId="{8010E774-7643-487A-BDB1-ADE13F34E579}" destId="{FB4690E3-7676-4063-9899-5B7EE55DA41B}" srcOrd="0" destOrd="0" presId="urn:microsoft.com/office/officeart/2005/8/layout/vList2"/>
    <dgm:cxn modelId="{5FDC56C4-AFC4-489E-8F67-22F53F5B9168}" srcId="{390481ED-5239-4C6A-B55C-74D86A607EF8}" destId="{C0532E76-0BEC-4EA5-978A-4BFEF2F5134A}" srcOrd="0" destOrd="0" parTransId="{A6194542-23BB-4B76-9986-38723A68228A}" sibTransId="{2D273DB2-6FFE-4ED8-AB69-D6EE7381076C}"/>
    <dgm:cxn modelId="{4FD6ADCE-19E4-4732-8219-1362FA935EDF}" type="presOf" srcId="{39656171-3FEB-4BD8-A5BA-0D3B8259F751}" destId="{E67A266F-D3EC-4938-964B-103105B9C1EF}" srcOrd="0" destOrd="0" presId="urn:microsoft.com/office/officeart/2005/8/layout/vList2"/>
    <dgm:cxn modelId="{1F951E2F-3321-4DB2-86D5-FD36D2D84C40}" type="presParOf" srcId="{5830C3B4-D3AE-4FBD-9DA8-EF4F769DCF43}" destId="{A01FD629-1C97-4829-A4E1-76D9954C5961}" srcOrd="0" destOrd="0" presId="urn:microsoft.com/office/officeart/2005/8/layout/vList2"/>
    <dgm:cxn modelId="{56FF0A41-46B5-4285-9046-73E9F1FA8FEC}" type="presParOf" srcId="{5830C3B4-D3AE-4FBD-9DA8-EF4F769DCF43}" destId="{558BDC92-2EE6-49A8-BAEC-02B13126AC7F}" srcOrd="1" destOrd="0" presId="urn:microsoft.com/office/officeart/2005/8/layout/vList2"/>
    <dgm:cxn modelId="{3C387C1F-7319-4CD3-8F94-DD9CAE08890A}" type="presParOf" srcId="{5830C3B4-D3AE-4FBD-9DA8-EF4F769DCF43}" destId="{E67A266F-D3EC-4938-964B-103105B9C1EF}" srcOrd="2" destOrd="0" presId="urn:microsoft.com/office/officeart/2005/8/layout/vList2"/>
    <dgm:cxn modelId="{E399170F-59EB-4A7C-BC47-62923551CAA6}" type="presParOf" srcId="{5830C3B4-D3AE-4FBD-9DA8-EF4F769DCF43}" destId="{6921F118-50CC-4A57-9B33-6F827DBA2420}" srcOrd="3" destOrd="0" presId="urn:microsoft.com/office/officeart/2005/8/layout/vList2"/>
    <dgm:cxn modelId="{4630476A-42C9-428C-B12D-76CD5C93A011}" type="presParOf" srcId="{5830C3B4-D3AE-4FBD-9DA8-EF4F769DCF43}" destId="{FB4690E3-7676-4063-9899-5B7EE55DA41B}" srcOrd="4" destOrd="0" presId="urn:microsoft.com/office/officeart/2005/8/layout/vList2"/>
    <dgm:cxn modelId="{3E4A3607-3F8F-403F-93B6-8DF02E45E612}" type="presParOf" srcId="{5830C3B4-D3AE-4FBD-9DA8-EF4F769DCF43}" destId="{1320A148-D166-4368-8367-DD4FEF49D87C}" srcOrd="5" destOrd="0" presId="urn:microsoft.com/office/officeart/2005/8/layout/vList2"/>
    <dgm:cxn modelId="{FD72CF7F-1D83-459A-876F-58FB93481375}" type="presParOf" srcId="{5830C3B4-D3AE-4FBD-9DA8-EF4F769DCF43}" destId="{D5DBD0BD-0EE4-41D4-B7FD-C1F472901F8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F62522-141C-4919-85D4-6D0B7B101D3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C97B9E1-EC3D-45DA-9026-8AF4C2605345}">
      <dgm:prSet/>
      <dgm:spPr>
        <a:xfrm>
          <a:off x="0" y="320364"/>
          <a:ext cx="6263640" cy="2347019"/>
        </a:xfrm>
        <a:prstGeom prst="roundRect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FRANCHISE FEES FORECAST </a:t>
          </a:r>
          <a:r>
            <a:rPr lang="en-US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$300,000 </a:t>
          </a:r>
          <a:r>
            <a:rPr lang="en-US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ABOVE FY 23 BUDGETED AMOUNTS </a:t>
          </a:r>
          <a:endParaRPr lang="en-US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2DAF97CD-7395-4220-8881-D450BC8597E9}" type="parTrans" cxnId="{72E2ACCC-56C7-40DE-9660-F3203EB1238E}">
      <dgm:prSet/>
      <dgm:spPr/>
      <dgm:t>
        <a:bodyPr/>
        <a:lstStyle/>
        <a:p>
          <a:endParaRPr lang="en-US"/>
        </a:p>
      </dgm:t>
    </dgm:pt>
    <dgm:pt modelId="{71D3B7F5-84E4-4B5B-9C53-0F8DAE44B95F}" type="sibTrans" cxnId="{72E2ACCC-56C7-40DE-9660-F3203EB1238E}">
      <dgm:prSet/>
      <dgm:spPr/>
      <dgm:t>
        <a:bodyPr/>
        <a:lstStyle/>
        <a:p>
          <a:endParaRPr lang="en-US"/>
        </a:p>
      </dgm:t>
    </dgm:pt>
    <dgm:pt modelId="{C9E17CB9-1234-45B1-A726-005ADE895304}">
      <dgm:prSet/>
      <dgm:spPr>
        <a:xfrm>
          <a:off x="0" y="2837303"/>
          <a:ext cx="6263640" cy="2347019"/>
        </a:xfrm>
        <a:prstGeom prst="roundRect">
          <a:avLst/>
        </a:prstGeom>
        <a:solidFill>
          <a:srgbClr val="5B9BD5">
            <a:hueOff val="-6758543"/>
            <a:satOff val="-17419"/>
            <a:lumOff val="-1176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SALES TAX FORECAST </a:t>
          </a:r>
          <a:r>
            <a:rPr lang="en-US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$600,000* </a:t>
          </a: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ABOVE FY 22 BUDGETED AMOUNTS</a:t>
          </a:r>
        </a:p>
        <a:p>
          <a:pPr>
            <a:buNone/>
          </a:pPr>
          <a:r>
            <a:rPr lang="en-US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*This is dependent on economy and Florida tax holidays effects.</a:t>
          </a:r>
        </a:p>
      </dgm:t>
    </dgm:pt>
    <dgm:pt modelId="{F7F4140F-3C25-43D3-AD9F-04868E375776}" type="parTrans" cxnId="{EF033FD7-F001-4CFF-B878-5FDD6CE5C664}">
      <dgm:prSet/>
      <dgm:spPr/>
      <dgm:t>
        <a:bodyPr/>
        <a:lstStyle/>
        <a:p>
          <a:endParaRPr lang="en-US"/>
        </a:p>
      </dgm:t>
    </dgm:pt>
    <dgm:pt modelId="{28322123-52A6-45AD-8676-BBB815882342}" type="sibTrans" cxnId="{EF033FD7-F001-4CFF-B878-5FDD6CE5C664}">
      <dgm:prSet/>
      <dgm:spPr/>
      <dgm:t>
        <a:bodyPr/>
        <a:lstStyle/>
        <a:p>
          <a:endParaRPr lang="en-US"/>
        </a:p>
      </dgm:t>
    </dgm:pt>
    <dgm:pt modelId="{DF0120B7-EE82-4560-9B08-BFAC7A1A0756}" type="pres">
      <dgm:prSet presAssocID="{1CF62522-141C-4919-85D4-6D0B7B101D32}" presName="linear" presStyleCnt="0">
        <dgm:presLayoutVars>
          <dgm:animLvl val="lvl"/>
          <dgm:resizeHandles val="exact"/>
        </dgm:presLayoutVars>
      </dgm:prSet>
      <dgm:spPr/>
    </dgm:pt>
    <dgm:pt modelId="{B5E5A404-4B33-4AEB-B1A5-A257048C7889}" type="pres">
      <dgm:prSet presAssocID="{EC97B9E1-EC3D-45DA-9026-8AF4C260534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1E4D4E8-B892-471B-9CD5-B0B35AF55E70}" type="pres">
      <dgm:prSet presAssocID="{71D3B7F5-84E4-4B5B-9C53-0F8DAE44B95F}" presName="spacer" presStyleCnt="0"/>
      <dgm:spPr/>
    </dgm:pt>
    <dgm:pt modelId="{CF20AEFB-9BE6-48BE-96DB-54D25869CF81}" type="pres">
      <dgm:prSet presAssocID="{C9E17CB9-1234-45B1-A726-005ADE89530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3249715-58AD-4751-908B-C750A501B838}" type="presOf" srcId="{1CF62522-141C-4919-85D4-6D0B7B101D32}" destId="{DF0120B7-EE82-4560-9B08-BFAC7A1A0756}" srcOrd="0" destOrd="0" presId="urn:microsoft.com/office/officeart/2005/8/layout/vList2"/>
    <dgm:cxn modelId="{D295436A-EF16-41E4-BFC6-718692F719F6}" type="presOf" srcId="{EC97B9E1-EC3D-45DA-9026-8AF4C2605345}" destId="{B5E5A404-4B33-4AEB-B1A5-A257048C7889}" srcOrd="0" destOrd="0" presId="urn:microsoft.com/office/officeart/2005/8/layout/vList2"/>
    <dgm:cxn modelId="{72E2ACCC-56C7-40DE-9660-F3203EB1238E}" srcId="{1CF62522-141C-4919-85D4-6D0B7B101D32}" destId="{EC97B9E1-EC3D-45DA-9026-8AF4C2605345}" srcOrd="0" destOrd="0" parTransId="{2DAF97CD-7395-4220-8881-D450BC8597E9}" sibTransId="{71D3B7F5-84E4-4B5B-9C53-0F8DAE44B95F}"/>
    <dgm:cxn modelId="{EF033FD7-F001-4CFF-B878-5FDD6CE5C664}" srcId="{1CF62522-141C-4919-85D4-6D0B7B101D32}" destId="{C9E17CB9-1234-45B1-A726-005ADE895304}" srcOrd="1" destOrd="0" parTransId="{F7F4140F-3C25-43D3-AD9F-04868E375776}" sibTransId="{28322123-52A6-45AD-8676-BBB815882342}"/>
    <dgm:cxn modelId="{2EFA62F5-CD6D-44B5-A036-2B3146BB9FA0}" type="presOf" srcId="{C9E17CB9-1234-45B1-A726-005ADE895304}" destId="{CF20AEFB-9BE6-48BE-96DB-54D25869CF81}" srcOrd="0" destOrd="0" presId="urn:microsoft.com/office/officeart/2005/8/layout/vList2"/>
    <dgm:cxn modelId="{E9CCBC04-96DE-485C-8ECD-205633E1F7CD}" type="presParOf" srcId="{DF0120B7-EE82-4560-9B08-BFAC7A1A0756}" destId="{B5E5A404-4B33-4AEB-B1A5-A257048C7889}" srcOrd="0" destOrd="0" presId="urn:microsoft.com/office/officeart/2005/8/layout/vList2"/>
    <dgm:cxn modelId="{CC5C00B4-CEE0-453A-88FB-8CC40A6FB29F}" type="presParOf" srcId="{DF0120B7-EE82-4560-9B08-BFAC7A1A0756}" destId="{F1E4D4E8-B892-471B-9CD5-B0B35AF55E70}" srcOrd="1" destOrd="0" presId="urn:microsoft.com/office/officeart/2005/8/layout/vList2"/>
    <dgm:cxn modelId="{E7A4D38D-4610-4E12-A061-BD0E248ED2DE}" type="presParOf" srcId="{DF0120B7-EE82-4560-9B08-BFAC7A1A0756}" destId="{CF20AEFB-9BE6-48BE-96DB-54D25869CF8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2BF80-56FD-4B90-974A-513C5AADC0CF}">
      <dsp:nvSpPr>
        <dsp:cNvPr id="0" name=""/>
        <dsp:cNvSpPr/>
      </dsp:nvSpPr>
      <dsp:spPr>
        <a:xfrm>
          <a:off x="6856763" y="4014344"/>
          <a:ext cx="6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2959" y="45720"/>
              </a:lnTo>
            </a:path>
          </a:pathLst>
        </a:custGeom>
        <a:noFill/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6B806-0525-4068-B987-B45FF43D899C}">
      <dsp:nvSpPr>
        <dsp:cNvPr id="0" name=""/>
        <dsp:cNvSpPr/>
      </dsp:nvSpPr>
      <dsp:spPr>
        <a:xfrm>
          <a:off x="3119004" y="2476500"/>
          <a:ext cx="622959" cy="1583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1479" y="0"/>
              </a:lnTo>
              <a:lnTo>
                <a:pt x="311479" y="1583564"/>
              </a:lnTo>
              <a:lnTo>
                <a:pt x="622959" y="1583564"/>
              </a:lnTo>
            </a:path>
          </a:pathLst>
        </a:custGeom>
        <a:noFill/>
        <a:ln w="190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EC9C1-A78B-4B07-8F92-26896E869234}">
      <dsp:nvSpPr>
        <dsp:cNvPr id="0" name=""/>
        <dsp:cNvSpPr/>
      </dsp:nvSpPr>
      <dsp:spPr>
        <a:xfrm>
          <a:off x="6856763" y="2571643"/>
          <a:ext cx="6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2959" y="45720"/>
              </a:lnTo>
            </a:path>
          </a:pathLst>
        </a:custGeom>
        <a:noFill/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29C7F-7F05-4CE7-8381-2F21AC73A2F5}">
      <dsp:nvSpPr>
        <dsp:cNvPr id="0" name=""/>
        <dsp:cNvSpPr/>
      </dsp:nvSpPr>
      <dsp:spPr>
        <a:xfrm>
          <a:off x="3119004" y="2476500"/>
          <a:ext cx="622959" cy="140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1479" y="0"/>
              </a:lnTo>
              <a:lnTo>
                <a:pt x="311479" y="140863"/>
              </a:lnTo>
              <a:lnTo>
                <a:pt x="622959" y="140863"/>
              </a:lnTo>
            </a:path>
          </a:pathLst>
        </a:custGeom>
        <a:noFill/>
        <a:ln w="190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D7C4A7-18E7-4412-BE87-302C19BBFE1C}">
      <dsp:nvSpPr>
        <dsp:cNvPr id="0" name=""/>
        <dsp:cNvSpPr/>
      </dsp:nvSpPr>
      <dsp:spPr>
        <a:xfrm>
          <a:off x="6856763" y="988078"/>
          <a:ext cx="6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2959" y="45720"/>
              </a:lnTo>
            </a:path>
          </a:pathLst>
        </a:custGeom>
        <a:noFill/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28494-C295-4205-A727-B4709C123DD0}">
      <dsp:nvSpPr>
        <dsp:cNvPr id="0" name=""/>
        <dsp:cNvSpPr/>
      </dsp:nvSpPr>
      <dsp:spPr>
        <a:xfrm>
          <a:off x="3119004" y="1033798"/>
          <a:ext cx="622959" cy="1442701"/>
        </a:xfrm>
        <a:custGeom>
          <a:avLst/>
          <a:gdLst/>
          <a:ahLst/>
          <a:cxnLst/>
          <a:rect l="0" t="0" r="0" b="0"/>
          <a:pathLst>
            <a:path>
              <a:moveTo>
                <a:pt x="0" y="1442701"/>
              </a:moveTo>
              <a:lnTo>
                <a:pt x="311479" y="1442701"/>
              </a:lnTo>
              <a:lnTo>
                <a:pt x="311479" y="0"/>
              </a:lnTo>
              <a:lnTo>
                <a:pt x="622959" y="0"/>
              </a:lnTo>
            </a:path>
          </a:pathLst>
        </a:custGeom>
        <a:noFill/>
        <a:ln w="190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ABED3-6D84-47E0-B26B-740DBF56BBBE}">
      <dsp:nvSpPr>
        <dsp:cNvPr id="0" name=""/>
        <dsp:cNvSpPr/>
      </dsp:nvSpPr>
      <dsp:spPr>
        <a:xfrm>
          <a:off x="4204" y="2001493"/>
          <a:ext cx="3114799" cy="9500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j-lt"/>
            </a:rPr>
            <a:t>Total Budget</a:t>
          </a:r>
        </a:p>
      </dsp:txBody>
      <dsp:txXfrm>
        <a:off x="4204" y="2001493"/>
        <a:ext cx="3114799" cy="950013"/>
      </dsp:txXfrm>
    </dsp:sp>
    <dsp:sp modelId="{09BE4693-3B3C-4116-BCB2-8D0AF826CD63}">
      <dsp:nvSpPr>
        <dsp:cNvPr id="0" name=""/>
        <dsp:cNvSpPr/>
      </dsp:nvSpPr>
      <dsp:spPr>
        <a:xfrm>
          <a:off x="3741964" y="417928"/>
          <a:ext cx="3114799" cy="1231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j-lt"/>
            </a:rPr>
            <a:t>General Fund Revenues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j-lt"/>
            </a:rPr>
            <a:t>(Ex. Property &amp; Utility Taxes, Fees Charged, Interest Income, etc..)</a:t>
          </a:r>
        </a:p>
      </dsp:txBody>
      <dsp:txXfrm>
        <a:off x="3741964" y="417928"/>
        <a:ext cx="3114799" cy="1231740"/>
      </dsp:txXfrm>
    </dsp:sp>
    <dsp:sp modelId="{CCB7ACB2-E8C8-4552-B417-E334991859B8}">
      <dsp:nvSpPr>
        <dsp:cNvPr id="0" name=""/>
        <dsp:cNvSpPr/>
      </dsp:nvSpPr>
      <dsp:spPr>
        <a:xfrm>
          <a:off x="7479723" y="558791"/>
          <a:ext cx="3114799" cy="9500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j-lt"/>
            </a:rPr>
            <a:t>General Operating Costs</a:t>
          </a:r>
          <a:endParaRPr lang="en-US" sz="1600" kern="1200" dirty="0">
            <a:latin typeface="+mj-lt"/>
          </a:endParaRPr>
        </a:p>
      </dsp:txBody>
      <dsp:txXfrm>
        <a:off x="7479723" y="558791"/>
        <a:ext cx="3114799" cy="950013"/>
      </dsp:txXfrm>
    </dsp:sp>
    <dsp:sp modelId="{E2670F0A-2FBF-412C-BDCA-07D1C9883859}">
      <dsp:nvSpPr>
        <dsp:cNvPr id="0" name=""/>
        <dsp:cNvSpPr/>
      </dsp:nvSpPr>
      <dsp:spPr>
        <a:xfrm>
          <a:off x="3741964" y="2039018"/>
          <a:ext cx="3114799" cy="11566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j-lt"/>
            </a:rPr>
            <a:t>Special Revenue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j-lt"/>
            </a:rPr>
            <a:t>(Ex. Grants, CITT Tax, Local Option &amp; Fuel Taxes, Interest, etc..)</a:t>
          </a:r>
        </a:p>
      </dsp:txBody>
      <dsp:txXfrm>
        <a:off x="3741964" y="2039018"/>
        <a:ext cx="3114799" cy="1156689"/>
      </dsp:txXfrm>
    </dsp:sp>
    <dsp:sp modelId="{7C1FF636-432D-4489-9B17-FDC8C3C4000A}">
      <dsp:nvSpPr>
        <dsp:cNvPr id="0" name=""/>
        <dsp:cNvSpPr/>
      </dsp:nvSpPr>
      <dsp:spPr>
        <a:xfrm>
          <a:off x="7479723" y="2142356"/>
          <a:ext cx="3114799" cy="9500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j-lt"/>
            </a:rPr>
            <a:t>Restricted Operating Costs (must be used for a specific purpose)</a:t>
          </a:r>
          <a:endParaRPr lang="en-US" sz="1600" kern="1200" dirty="0">
            <a:latin typeface="+mj-lt"/>
          </a:endParaRPr>
        </a:p>
      </dsp:txBody>
      <dsp:txXfrm>
        <a:off x="7479723" y="2142356"/>
        <a:ext cx="3114799" cy="950013"/>
      </dsp:txXfrm>
    </dsp:sp>
    <dsp:sp modelId="{54D5FDE9-10C4-4202-A2EF-FF98E3CA99AF}">
      <dsp:nvSpPr>
        <dsp:cNvPr id="0" name=""/>
        <dsp:cNvSpPr/>
      </dsp:nvSpPr>
      <dsp:spPr>
        <a:xfrm>
          <a:off x="3741964" y="3585057"/>
          <a:ext cx="3114799" cy="9500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j-lt"/>
            </a:rPr>
            <a:t>Capital Transfers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j-lt"/>
            </a:rPr>
            <a:t>(transfers for approved capital projects)</a:t>
          </a:r>
          <a:endParaRPr lang="en-US" sz="1600" kern="1200" dirty="0">
            <a:latin typeface="+mj-lt"/>
          </a:endParaRPr>
        </a:p>
      </dsp:txBody>
      <dsp:txXfrm>
        <a:off x="3741964" y="3585057"/>
        <a:ext cx="3114799" cy="950013"/>
      </dsp:txXfrm>
    </dsp:sp>
    <dsp:sp modelId="{E73D444A-2018-4701-92C5-B0228732C067}">
      <dsp:nvSpPr>
        <dsp:cNvPr id="0" name=""/>
        <dsp:cNvSpPr/>
      </dsp:nvSpPr>
      <dsp:spPr>
        <a:xfrm>
          <a:off x="7479723" y="3585057"/>
          <a:ext cx="3114799" cy="9500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j-lt"/>
            </a:rPr>
            <a:t>Capital Projects</a:t>
          </a:r>
          <a:endParaRPr lang="en-US" sz="1600" kern="1200" dirty="0">
            <a:latin typeface="+mj-lt"/>
          </a:endParaRPr>
        </a:p>
      </dsp:txBody>
      <dsp:txXfrm>
        <a:off x="7479723" y="3585057"/>
        <a:ext cx="3114799" cy="9500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FD629-1C97-4829-A4E1-76D9954C5961}">
      <dsp:nvSpPr>
        <dsp:cNvPr id="0" name=""/>
        <dsp:cNvSpPr/>
      </dsp:nvSpPr>
      <dsp:spPr>
        <a:xfrm>
          <a:off x="0" y="79715"/>
          <a:ext cx="6263640" cy="1286634"/>
        </a:xfrm>
        <a:prstGeom prst="roundRect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FISCAL YEAR 2024 TAX ROLL ASSESSMENT ESTIMATE</a:t>
          </a:r>
        </a:p>
      </dsp:txBody>
      <dsp:txXfrm>
        <a:off x="62808" y="142523"/>
        <a:ext cx="6138024" cy="1161018"/>
      </dsp:txXfrm>
    </dsp:sp>
    <dsp:sp modelId="{E67A266F-D3EC-4938-964B-103105B9C1EF}">
      <dsp:nvSpPr>
        <dsp:cNvPr id="0" name=""/>
        <dsp:cNvSpPr/>
      </dsp:nvSpPr>
      <dsp:spPr>
        <a:xfrm>
          <a:off x="0" y="1432589"/>
          <a:ext cx="6263640" cy="1286634"/>
        </a:xfrm>
        <a:prstGeom prst="roundRect">
          <a:avLst/>
        </a:prstGeom>
        <a:solidFill>
          <a:srgbClr val="5B9BD5">
            <a:hueOff val="-2252848"/>
            <a:satOff val="-5806"/>
            <a:lumOff val="-392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$3,850,000,000</a:t>
          </a:r>
        </a:p>
      </dsp:txBody>
      <dsp:txXfrm>
        <a:off x="62808" y="1495397"/>
        <a:ext cx="6138024" cy="1161018"/>
      </dsp:txXfrm>
    </dsp:sp>
    <dsp:sp modelId="{FB4690E3-7676-4063-9899-5B7EE55DA41B}">
      <dsp:nvSpPr>
        <dsp:cNvPr id="0" name=""/>
        <dsp:cNvSpPr/>
      </dsp:nvSpPr>
      <dsp:spPr>
        <a:xfrm>
          <a:off x="0" y="2785464"/>
          <a:ext cx="6263640" cy="1286634"/>
        </a:xfrm>
        <a:prstGeom prst="roundRect">
          <a:avLst/>
        </a:prstGeom>
        <a:solidFill>
          <a:srgbClr val="5B9BD5">
            <a:hueOff val="-4505695"/>
            <a:satOff val="-11613"/>
            <a:lumOff val="-7843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APPROXIMATELY </a:t>
          </a:r>
          <a:r>
            <a:rPr lang="en-US" sz="23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4%</a:t>
          </a: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INCREASE FROM PRIOR YEAR ASSESSMENT</a:t>
          </a:r>
        </a:p>
      </dsp:txBody>
      <dsp:txXfrm>
        <a:off x="62808" y="2848272"/>
        <a:ext cx="6138024" cy="1161018"/>
      </dsp:txXfrm>
    </dsp:sp>
    <dsp:sp modelId="{D5DBD0BD-0EE4-41D4-B7FD-C1F472901F8B}">
      <dsp:nvSpPr>
        <dsp:cNvPr id="0" name=""/>
        <dsp:cNvSpPr/>
      </dsp:nvSpPr>
      <dsp:spPr>
        <a:xfrm>
          <a:off x="0" y="4138338"/>
          <a:ext cx="6263640" cy="1286634"/>
        </a:xfrm>
        <a:prstGeom prst="roundRect">
          <a:avLst/>
        </a:prstGeom>
        <a:solidFill>
          <a:srgbClr val="5B9BD5">
            <a:hueOff val="-6758543"/>
            <a:satOff val="-17419"/>
            <a:lumOff val="-1176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AT THE CURRENT MILLAGE RATE AD-VALOREM TAXES WOULD BE APPROXIMATELY </a:t>
          </a:r>
          <a:r>
            <a:rPr lang="en-US" sz="23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$9,047,500 </a:t>
          </a: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OR </a:t>
          </a:r>
          <a:r>
            <a:rPr lang="en-US" sz="23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$700,000 </a:t>
          </a:r>
          <a:r>
            <a:rPr lang="en-US" sz="2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MORE THAN PRIOR YEAR</a:t>
          </a:r>
        </a:p>
      </dsp:txBody>
      <dsp:txXfrm>
        <a:off x="62808" y="4201146"/>
        <a:ext cx="6138024" cy="11610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5A404-4B33-4AEB-B1A5-A257048C7889}">
      <dsp:nvSpPr>
        <dsp:cNvPr id="0" name=""/>
        <dsp:cNvSpPr/>
      </dsp:nvSpPr>
      <dsp:spPr>
        <a:xfrm>
          <a:off x="0" y="310483"/>
          <a:ext cx="6263640" cy="2397220"/>
        </a:xfrm>
        <a:prstGeom prst="roundRect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FRANCHISE FEES FORECAST </a:t>
          </a:r>
          <a:r>
            <a:rPr lang="en-US" sz="31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$300,000 </a:t>
          </a:r>
          <a:r>
            <a:rPr lang="en-US" sz="3100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ABOVE FY 23 BUDGETED AMOUNTS </a:t>
          </a:r>
          <a:endParaRPr lang="en-US" sz="31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117023" y="427506"/>
        <a:ext cx="6029594" cy="2163174"/>
      </dsp:txXfrm>
    </dsp:sp>
    <dsp:sp modelId="{CF20AEFB-9BE6-48BE-96DB-54D25869CF81}">
      <dsp:nvSpPr>
        <dsp:cNvPr id="0" name=""/>
        <dsp:cNvSpPr/>
      </dsp:nvSpPr>
      <dsp:spPr>
        <a:xfrm>
          <a:off x="0" y="2796983"/>
          <a:ext cx="6263640" cy="2397220"/>
        </a:xfrm>
        <a:prstGeom prst="roundRect">
          <a:avLst/>
        </a:prstGeom>
        <a:solidFill>
          <a:srgbClr val="5B9BD5">
            <a:hueOff val="-6758543"/>
            <a:satOff val="-17419"/>
            <a:lumOff val="-1176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SALES TAX FORECAST </a:t>
          </a:r>
          <a:r>
            <a:rPr lang="en-US" sz="31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$600,000* </a:t>
          </a:r>
          <a:r>
            <a:rPr lang="en-US" sz="31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ABOVE FY 22 BUDGETED AMOUNTS</a:t>
          </a:r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*This is dependent on economy and Florida tax holidays effects.</a:t>
          </a:r>
        </a:p>
      </dsp:txBody>
      <dsp:txXfrm>
        <a:off x="117023" y="2914006"/>
        <a:ext cx="6029594" cy="2163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0.47144</cdr:x>
      <cdr:y>0.81642</cdr:y>
    </cdr:from>
    <cdr:to>
      <cdr:x>0.66539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FAE4E5D-E6A3-4A28-A2DD-05CAA38DD0AD}"/>
            </a:ext>
          </a:extLst>
        </cdr:cNvPr>
        <cdr:cNvSpPr txBox="1"/>
      </cdr:nvSpPr>
      <cdr:spPr>
        <a:xfrm xmlns:a="http://schemas.openxmlformats.org/drawingml/2006/main">
          <a:off x="2222654" y="46050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0.29134</cdr:x>
      <cdr:y>0.81642</cdr:y>
    </cdr:from>
    <cdr:to>
      <cdr:x>0.69395</cdr:x>
      <cdr:y>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A2CEEBE-EA90-4D4A-93D7-4661BF1C338A}"/>
            </a:ext>
          </a:extLst>
        </cdr:cNvPr>
        <cdr:cNvSpPr txBox="1"/>
      </cdr:nvSpPr>
      <cdr:spPr>
        <a:xfrm xmlns:a="http://schemas.openxmlformats.org/drawingml/2006/main">
          <a:off x="1373569" y="4066646"/>
          <a:ext cx="1898137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1F30-BDA3-4BC7-83BA-535C819E1666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60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4648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768828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8809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531774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26666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55119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4091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46684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7B0-1BF5-4D4C-B950-97DD902C41C3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06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1023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3614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1CD8-19B9-431A-B000-F89FAFD8479E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57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56454-C932-4E7A-93F2-92FB174A86A4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8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0228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1622-BAE4-479E-B6D0-F53D3E7A03B7}" type="datetime1">
              <a:rPr lang="en-US" smtClean="0"/>
              <a:t>5/23/23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65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13118-BC98-420D-B8BC-5F9AB3488915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1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3.xls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01680-9715-4DE8-8F9F-10801A825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855" y="1261331"/>
            <a:ext cx="3497565" cy="3002662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</a:rPr>
              <a:t>Budget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41F4-BC48-456F-A582-30BF05865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4375" y="4263992"/>
            <a:ext cx="3840200" cy="1325857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May 24, 2023</a:t>
            </a:r>
          </a:p>
          <a:p>
            <a:pPr algn="l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7:00pm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F6E918B1-FA59-42EF-8A8E-B0F3D1E54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00281C-B92A-4F79-B030-5DB22B5CE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35" y="1261330"/>
            <a:ext cx="4857522" cy="433534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2D9CFC-949F-4B40-926B-347FA62D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D22F896-40B5-4ADD-8801-0D06FADFA095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2022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9041"/>
            <a:ext cx="10439845" cy="49778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H: Outstanding opportunities for art, culture, recreation, and lifelong learning.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Expand the cultural offerings at the Perrine Community House</a:t>
            </a:r>
          </a:p>
          <a:p>
            <a:pPr marL="0" indent="0">
              <a:buNone/>
            </a:pPr>
            <a:r>
              <a:rPr lang="en-US" dirty="0"/>
              <a:t>● Identify opportunities for public art through the Art in Public Places (AIPP) fund</a:t>
            </a:r>
          </a:p>
          <a:p>
            <a:pPr marL="0" indent="0">
              <a:buNone/>
            </a:pPr>
            <a:r>
              <a:rPr lang="en-US" dirty="0"/>
              <a:t>● Continue Citizens Academy on an annual basis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94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8602F-AEDD-40D5-9141-23CBDAEF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41" y="243281"/>
            <a:ext cx="6904765" cy="1596177"/>
          </a:xfrm>
        </p:spPr>
        <p:txBody>
          <a:bodyPr/>
          <a:lstStyle/>
          <a:p>
            <a:pPr algn="ctr"/>
            <a:r>
              <a:rPr lang="en-US" dirty="0"/>
              <a:t>BUDGETARY FUNDS</a:t>
            </a:r>
            <a:br>
              <a:rPr lang="en-US" dirty="0"/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Categories and Uses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38B4D-7E44-4634-8CA1-81B8DE95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6ADF37A-5DED-4B97-93FE-2B10CFE2F3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306072"/>
              </p:ext>
            </p:extLst>
          </p:nvPr>
        </p:nvGraphicFramePr>
        <p:xfrm>
          <a:off x="529936" y="1467304"/>
          <a:ext cx="10598728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496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BC41F-3BC0-44CA-B912-2B755524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90" y="233557"/>
            <a:ext cx="10364451" cy="1076068"/>
          </a:xfrm>
        </p:spPr>
        <p:txBody>
          <a:bodyPr/>
          <a:lstStyle/>
          <a:p>
            <a:r>
              <a:rPr lang="en-US" dirty="0"/>
              <a:t>GENERAL FUND SUMMARY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8D194-B560-4BAE-99B3-BD6602DC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0EE24DD-5001-4A4D-85CC-C05BC235C6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1746963"/>
              </p:ext>
            </p:extLst>
          </p:nvPr>
        </p:nvGraphicFramePr>
        <p:xfrm>
          <a:off x="128659" y="1643397"/>
          <a:ext cx="5333989" cy="4981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139FB4E-9EAB-431B-8D69-79EBACCB90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1134879"/>
              </p:ext>
            </p:extLst>
          </p:nvPr>
        </p:nvGraphicFramePr>
        <p:xfrm>
          <a:off x="6242180" y="1640350"/>
          <a:ext cx="5821160" cy="4738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207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9392-3D38-41D5-892E-31DDE4BA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5087"/>
            <a:ext cx="10364451" cy="949026"/>
          </a:xfrm>
        </p:spPr>
        <p:txBody>
          <a:bodyPr>
            <a:normAutofit fontScale="90000"/>
          </a:bodyPr>
          <a:lstStyle/>
          <a:p>
            <a:r>
              <a:rPr lang="en-US" dirty="0"/>
              <a:t>FISCAL YEAR 2023</a:t>
            </a:r>
            <a:br>
              <a:rPr lang="en-US" dirty="0"/>
            </a:br>
            <a:r>
              <a:rPr lang="en-US" dirty="0"/>
              <a:t>BUDGET TO ESTIMATED ACTUAL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BFBED9-BA1D-4740-A51C-D6CE85C3A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01F216-2944-4960-A884-90706E48B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747399"/>
              </p:ext>
            </p:extLst>
          </p:nvPr>
        </p:nvGraphicFramePr>
        <p:xfrm>
          <a:off x="514350" y="1804988"/>
          <a:ext cx="4972050" cy="477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972012" imgH="4438718" progId="Excel.Sheet.12">
                  <p:embed/>
                </p:oleObj>
              </mc:Choice>
              <mc:Fallback>
                <p:oleObj name="Worksheet" r:id="rId2" imgW="4972012" imgH="4438718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301F216-2944-4960-A884-90706E48BF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4350" y="1804988"/>
                        <a:ext cx="4972050" cy="4779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6425957-ECC3-4B76-99EB-7D4762654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949008"/>
              </p:ext>
            </p:extLst>
          </p:nvPr>
        </p:nvGraphicFramePr>
        <p:xfrm>
          <a:off x="5492750" y="1911350"/>
          <a:ext cx="7286625" cy="454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5448173" imgH="4324214" progId="Excel.Sheet.12">
                  <p:embed/>
                </p:oleObj>
              </mc:Choice>
              <mc:Fallback>
                <p:oleObj name="Worksheet" r:id="rId4" imgW="5448173" imgH="4324214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6425957-ECC3-4B76-99EB-7D4762654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92750" y="1911350"/>
                        <a:ext cx="7286625" cy="4545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24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00E72-39F8-44DD-9EE6-208232A5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6631"/>
            <a:ext cx="10364451" cy="1210283"/>
          </a:xfrm>
        </p:spPr>
        <p:txBody>
          <a:bodyPr/>
          <a:lstStyle/>
          <a:p>
            <a:r>
              <a:rPr lang="en-US" dirty="0"/>
              <a:t>FISCAL YEAR 2024 EXPECTATIONS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B32C9-8AD1-4FE5-B271-36320A8B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1B408A-2875-40FD-97C6-5D603FD960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7580855"/>
              </p:ext>
            </p:extLst>
          </p:nvPr>
        </p:nvGraphicFramePr>
        <p:xfrm>
          <a:off x="2535184" y="986794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600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00E72-39F8-44DD-9EE6-208232A5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6631"/>
            <a:ext cx="10364451" cy="1210283"/>
          </a:xfrm>
        </p:spPr>
        <p:txBody>
          <a:bodyPr/>
          <a:lstStyle/>
          <a:p>
            <a:r>
              <a:rPr lang="en-US" dirty="0"/>
              <a:t>FISCAL YEAR 2024 EXPECTATIONS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B32C9-8AD1-4FE5-B271-36320A8B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D9A8327-419B-4B9E-A421-99FEFCF062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6476150"/>
              </p:ext>
            </p:extLst>
          </p:nvPr>
        </p:nvGraphicFramePr>
        <p:xfrm>
          <a:off x="2327023" y="901799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71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Budget Workshop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38" y="1754231"/>
            <a:ext cx="10439845" cy="4977865"/>
          </a:xfrm>
        </p:spPr>
        <p:txBody>
          <a:bodyPr/>
          <a:lstStyle/>
          <a:p>
            <a:r>
              <a:rPr lang="en-US" sz="2000" dirty="0"/>
              <a:t>Review 2023 Visioning Session Priorities </a:t>
            </a:r>
          </a:p>
          <a:p>
            <a:pPr lvl="1"/>
            <a:r>
              <a:rPr lang="en-US" sz="1800" dirty="0"/>
              <a:t>Goals</a:t>
            </a:r>
          </a:p>
          <a:p>
            <a:pPr lvl="1"/>
            <a:r>
              <a:rPr lang="en-US" sz="1800" dirty="0"/>
              <a:t>Projects</a:t>
            </a:r>
          </a:p>
          <a:p>
            <a:r>
              <a:rPr lang="en-US" sz="2000" dirty="0"/>
              <a:t>Refine Priorities as required</a:t>
            </a:r>
          </a:p>
          <a:p>
            <a:r>
              <a:rPr lang="en-US" sz="2000" dirty="0"/>
              <a:t>Review Budget Fundamentals</a:t>
            </a:r>
          </a:p>
          <a:p>
            <a:pPr lvl="1"/>
            <a:r>
              <a:rPr lang="en-US" sz="1800" dirty="0"/>
              <a:t>Budgetary Funds</a:t>
            </a:r>
          </a:p>
          <a:p>
            <a:pPr lvl="1"/>
            <a:r>
              <a:rPr lang="en-US" sz="1800" dirty="0"/>
              <a:t>General Fund Revenues/Expenditures</a:t>
            </a:r>
          </a:p>
          <a:p>
            <a:r>
              <a:rPr lang="en-US" sz="2000" dirty="0"/>
              <a:t>FY 23 Forecast</a:t>
            </a:r>
          </a:p>
          <a:p>
            <a:r>
              <a:rPr lang="en-US" sz="2000" dirty="0"/>
              <a:t>FY 24 Forecasts</a:t>
            </a:r>
          </a:p>
          <a:p>
            <a:pPr lvl="1"/>
            <a:r>
              <a:rPr lang="en-US" sz="1800" dirty="0"/>
              <a:t>Ad Valorem Tax Base/Revenue Forecast</a:t>
            </a:r>
          </a:p>
          <a:p>
            <a:pPr lvl="1"/>
            <a:r>
              <a:rPr lang="en-US" sz="1800" dirty="0"/>
              <a:t>Franchise Fee Forecast</a:t>
            </a:r>
          </a:p>
          <a:p>
            <a:pPr lvl="1"/>
            <a:r>
              <a:rPr lang="en-US" sz="1800" dirty="0"/>
              <a:t>Sales Tax Forecast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6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38" y="1754231"/>
            <a:ext cx="10439845" cy="49778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A: Accessible, efficient, and transparent government energized by engaged and </a:t>
            </a:r>
          </a:p>
          <a:p>
            <a:pPr marL="0" indent="0">
              <a:buNone/>
            </a:pPr>
            <a:r>
              <a:rPr lang="en-US" b="1" dirty="0"/>
              <a:t>informed residents.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dirty="0"/>
              <a:t>● Employer of choice: acquiring and retaining the right type of talent (skills, professionalism, </a:t>
            </a:r>
          </a:p>
          <a:p>
            <a:pPr marL="0" indent="0">
              <a:buNone/>
            </a:pPr>
            <a:r>
              <a:rPr lang="en-US" dirty="0"/>
              <a:t>and knowledge of the job)</a:t>
            </a:r>
          </a:p>
          <a:p>
            <a:pPr marL="0" indent="0">
              <a:buNone/>
            </a:pPr>
            <a:r>
              <a:rPr lang="en-US" dirty="0"/>
              <a:t>● Complete operational assessments of Village departments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0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9041"/>
            <a:ext cx="10439845" cy="49778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B: Maintain financial stability and sustainability as we accomplish new goals.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 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Expand commercial tax base</a:t>
            </a:r>
          </a:p>
          <a:p>
            <a:pPr marL="0" indent="0">
              <a:buNone/>
            </a:pPr>
            <a:r>
              <a:rPr lang="en-US" dirty="0"/>
              <a:t>● Collaboration with Chamber South and PBBA to survey our businesses to see how we can better </a:t>
            </a:r>
          </a:p>
          <a:p>
            <a:pPr marL="0" indent="0">
              <a:buNone/>
            </a:pPr>
            <a:r>
              <a:rPr lang="en-US" dirty="0"/>
              <a:t>meet their needs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16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1389"/>
            <a:ext cx="10610098" cy="49778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C: Public asset management that prioritizes parks, public spaces, and </a:t>
            </a:r>
          </a:p>
          <a:p>
            <a:pPr marL="0" indent="0">
              <a:buNone/>
            </a:pPr>
            <a:r>
              <a:rPr lang="en-US" b="1" dirty="0"/>
              <a:t>infrastructure.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Create a </a:t>
            </a:r>
            <a:r>
              <a:rPr lang="en-US" dirty="0" err="1"/>
              <a:t>masterlist</a:t>
            </a:r>
            <a:r>
              <a:rPr lang="en-US" dirty="0"/>
              <a:t> of fiscal assets (i.e., roads, sidewalks, etc.,) that consists of an inventory of all </a:t>
            </a:r>
          </a:p>
          <a:p>
            <a:pPr marL="0" indent="0">
              <a:buNone/>
            </a:pPr>
            <a:r>
              <a:rPr lang="en-US" dirty="0"/>
              <a:t>park infrastructure and assets with the provision that we develop data of what was built and </a:t>
            </a:r>
          </a:p>
          <a:p>
            <a:pPr marL="0" indent="0">
              <a:buNone/>
            </a:pPr>
            <a:r>
              <a:rPr lang="en-US" dirty="0"/>
              <a:t>its expected life expectancy while ensuring an annual funding mechanism to replace assets </a:t>
            </a:r>
          </a:p>
          <a:p>
            <a:pPr marL="0" indent="0">
              <a:buNone/>
            </a:pPr>
            <a:r>
              <a:rPr lang="en-US" dirty="0"/>
              <a:t>● Establish a Street Design Plan (infrastructure for areas that are residential above commercial </a:t>
            </a:r>
          </a:p>
          <a:p>
            <a:pPr marL="0" indent="0">
              <a:buNone/>
            </a:pPr>
            <a:r>
              <a:rPr lang="en-US" dirty="0"/>
              <a:t>such as 148 St and others that have a standard street design that we could be able to plug in </a:t>
            </a:r>
          </a:p>
          <a:p>
            <a:pPr marL="0" indent="0">
              <a:buNone/>
            </a:pPr>
            <a:r>
              <a:rPr lang="en-US" dirty="0"/>
              <a:t>when funds are available.)</a:t>
            </a:r>
          </a:p>
          <a:p>
            <a:pPr marL="0" indent="0">
              <a:buNone/>
            </a:pPr>
            <a:r>
              <a:rPr lang="en-US" dirty="0"/>
              <a:t>● Build the community multipurpose room at Coral Reef Park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0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9041"/>
            <a:ext cx="10439845" cy="49778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D: Responsible growth that fosters diverse housing options and economic </a:t>
            </a:r>
          </a:p>
          <a:p>
            <a:pPr marL="0" indent="0">
              <a:buNone/>
            </a:pPr>
            <a:r>
              <a:rPr lang="en-US" b="1" dirty="0"/>
              <a:t>development.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Survey existing rental and ownership market for seniors and affordable housing and what needs </a:t>
            </a:r>
          </a:p>
          <a:p>
            <a:pPr marL="0" indent="0">
              <a:buNone/>
            </a:pPr>
            <a:r>
              <a:rPr lang="en-US" dirty="0"/>
              <a:t>to be done to support those communities </a:t>
            </a:r>
          </a:p>
          <a:p>
            <a:pPr marL="0" indent="0">
              <a:buNone/>
            </a:pPr>
            <a:r>
              <a:rPr lang="en-US" dirty="0"/>
              <a:t>● Establish affordable senior housing options (create a percentage of units for senior applications) </a:t>
            </a:r>
          </a:p>
          <a:p>
            <a:pPr marL="0" indent="0">
              <a:buNone/>
            </a:pPr>
            <a:r>
              <a:rPr lang="en-US" dirty="0"/>
              <a:t>and other types including continuum of care, condos, or senior only market rentals 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5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9041"/>
            <a:ext cx="10439845" cy="49778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E: A vibrant walkable, bikeable Village that reflects the needs and desires of the </a:t>
            </a:r>
          </a:p>
          <a:p>
            <a:pPr marL="0" indent="0">
              <a:buNone/>
            </a:pPr>
            <a:r>
              <a:rPr lang="en-US" b="1" dirty="0"/>
              <a:t>community.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Create a plan to allow a golf cart connectivity for SW 152nd St between SW 77th Ave and SW </a:t>
            </a:r>
          </a:p>
          <a:p>
            <a:pPr marL="0" indent="0">
              <a:buNone/>
            </a:pPr>
            <a:r>
              <a:rPr lang="en-US" dirty="0"/>
              <a:t>82nd Ave with state and county officials</a:t>
            </a:r>
          </a:p>
          <a:p>
            <a:pPr marL="0" indent="0">
              <a:buNone/>
            </a:pPr>
            <a:r>
              <a:rPr lang="en-US" dirty="0"/>
              <a:t>● Create an opportunity for golf carts to enter Palmetto Bay Park, off of SW 94th Ave</a:t>
            </a:r>
          </a:p>
          <a:p>
            <a:pPr lvl="2"/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79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9041"/>
            <a:ext cx="10439845" cy="49778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F: A consistent priority on ensuring Palmetto Bay is a safe community.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Updating Zoning Code-Crime prevention through Environmental Design (CPTED) </a:t>
            </a:r>
          </a:p>
          <a:p>
            <a:pPr marL="0" indent="0">
              <a:buNone/>
            </a:pPr>
            <a:r>
              <a:rPr lang="en-US" dirty="0"/>
              <a:t>● Additional reinforcement on specific areas such as high crash areas, cut through streets, </a:t>
            </a:r>
          </a:p>
          <a:p>
            <a:pPr marL="0" indent="0">
              <a:buNone/>
            </a:pPr>
            <a:r>
              <a:rPr lang="en-US" dirty="0"/>
              <a:t>time-specific “No Turn” sign streets </a:t>
            </a:r>
          </a:p>
          <a:p>
            <a:pPr marL="0" indent="0">
              <a:buNone/>
            </a:pPr>
            <a:r>
              <a:rPr lang="en-US" dirty="0"/>
              <a:t>● Support and promote existing police programs that address mental health and community </a:t>
            </a:r>
          </a:p>
          <a:p>
            <a:pPr marL="0" indent="0">
              <a:buNone/>
            </a:pPr>
            <a:r>
              <a:rPr lang="en-US" dirty="0"/>
              <a:t>outreach, including benefits from the “Critical Response Unit” program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47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35F5-7889-4E36-BEFB-53B26901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431"/>
            <a:ext cx="8596668" cy="1320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COUNCIL PRIORITIES 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Visioning Session 2023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62413-93AE-4445-92F7-3B32CCEEB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99041"/>
            <a:ext cx="10439845" cy="49778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Goal G: Environmental stewardship and sustainability.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Project:</a:t>
            </a:r>
          </a:p>
          <a:p>
            <a:pPr marL="0" indent="0">
              <a:buNone/>
            </a:pPr>
            <a:r>
              <a:rPr lang="en-US" b="1" dirty="0"/>
              <a:t>● </a:t>
            </a:r>
            <a:r>
              <a:rPr lang="en-US" dirty="0"/>
              <a:t>Support and collaborate with the County to implement improvements to protect Biscayne Bay </a:t>
            </a:r>
          </a:p>
          <a:p>
            <a:pPr marL="0" indent="0">
              <a:buNone/>
            </a:pPr>
            <a:r>
              <a:rPr lang="en-US" dirty="0"/>
              <a:t>● Place additional financial resources into the Community Rating System effort</a:t>
            </a:r>
          </a:p>
          <a:p>
            <a:pPr marL="0" indent="0">
              <a:buNone/>
            </a:pPr>
            <a:r>
              <a:rPr lang="en-US" dirty="0"/>
              <a:t>● Introduce sustainability standards, where appropriate in the zoning code (except for </a:t>
            </a:r>
          </a:p>
          <a:p>
            <a:pPr marL="0" indent="0">
              <a:buNone/>
            </a:pPr>
            <a:r>
              <a:rPr lang="en-US" dirty="0"/>
              <a:t>residential areas) </a:t>
            </a:r>
          </a:p>
          <a:p>
            <a:pPr marL="0" indent="0">
              <a:buNone/>
            </a:pPr>
            <a:r>
              <a:rPr lang="en-US" dirty="0"/>
              <a:t>● Explore a wildlife management plan and educate residents about the feeding of wildlife animals </a:t>
            </a:r>
          </a:p>
          <a:p>
            <a:pPr marL="0" indent="0">
              <a:buNone/>
            </a:pPr>
            <a:r>
              <a:rPr lang="en-US" dirty="0"/>
              <a:t>(peacocks, feral cats, and other wildlife animals)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825C3-CF7E-45DE-8314-52A14D8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223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978</TotalTime>
  <Words>876</Words>
  <Application>Microsoft Macintosh PowerPoint</Application>
  <PresentationFormat>Widescreen</PresentationFormat>
  <Paragraphs>145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Trebuchet MS</vt:lpstr>
      <vt:lpstr>Tw Cen MT</vt:lpstr>
      <vt:lpstr>Wingdings 3</vt:lpstr>
      <vt:lpstr>Facet</vt:lpstr>
      <vt:lpstr>Worksheet</vt:lpstr>
      <vt:lpstr>Budget Workshop</vt:lpstr>
      <vt:lpstr>Budget Workshop Objectives</vt:lpstr>
      <vt:lpstr>COUNCIL PRIORITIES  Visioning Session 2023</vt:lpstr>
      <vt:lpstr>COUNCIL PRIORITIES  Visioning Session 2023</vt:lpstr>
      <vt:lpstr>COUNCIL PRIORITIES  Visioning Session 2023</vt:lpstr>
      <vt:lpstr>COUNCIL PRIORITIES  Visioning Session 2023</vt:lpstr>
      <vt:lpstr>COUNCIL PRIORITIES  Visioning Session 2023</vt:lpstr>
      <vt:lpstr>COUNCIL PRIORITIES  Visioning Session 2023</vt:lpstr>
      <vt:lpstr>COUNCIL PRIORITIES  Visioning Session 2023</vt:lpstr>
      <vt:lpstr>COUNCIL PRIORITIES  Visioning Session 2022</vt:lpstr>
      <vt:lpstr>BUDGETARY FUNDS Categories and Uses</vt:lpstr>
      <vt:lpstr>GENERAL FUND SUMMARY</vt:lpstr>
      <vt:lpstr>FISCAL YEAR 2023 BUDGET TO ESTIMATED ACTUAL</vt:lpstr>
      <vt:lpstr>FISCAL YEAR 2024 EXPECTATIONS</vt:lpstr>
      <vt:lpstr>FISCAL YEAR 2024 EXPECTATIONS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Budgetary funds</dc:title>
  <dc:creator>Desmond Chin</dc:creator>
  <cp:lastModifiedBy>Nicholas Marano</cp:lastModifiedBy>
  <cp:revision>36</cp:revision>
  <cp:lastPrinted>2023-05-17T14:53:41Z</cp:lastPrinted>
  <dcterms:created xsi:type="dcterms:W3CDTF">2021-05-25T14:32:45Z</dcterms:created>
  <dcterms:modified xsi:type="dcterms:W3CDTF">2023-05-23T19:32:42Z</dcterms:modified>
</cp:coreProperties>
</file>