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4"/>
  </p:notesMasterIdLst>
  <p:handoutMasterIdLst>
    <p:handoutMasterId r:id="rId15"/>
  </p:handoutMasterIdLst>
  <p:sldIdLst>
    <p:sldId id="276" r:id="rId6"/>
    <p:sldId id="278" r:id="rId7"/>
    <p:sldId id="277" r:id="rId8"/>
    <p:sldId id="280" r:id="rId9"/>
    <p:sldId id="285" r:id="rId10"/>
    <p:sldId id="282" r:id="rId11"/>
    <p:sldId id="283" r:id="rId12"/>
    <p:sldId id="284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90BD31"/>
    <a:srgbClr val="18A3AC"/>
    <a:srgbClr val="178CCB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0" autoAdjust="0"/>
    <p:restoredTop sz="95859" autoAdjust="0"/>
  </p:normalViewPr>
  <p:slideViewPr>
    <p:cSldViewPr snapToGrid="0" showGuides="1">
      <p:cViewPr varScale="1">
        <p:scale>
          <a:sx n="140" d="100"/>
          <a:sy n="140" d="100"/>
        </p:scale>
        <p:origin x="1680" y="20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4/13/20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7" lvl="1" indent="0">
              <a:buFont typeface="Arial" panose="020B0604020202020204" pitchFamily="34" charset="0"/>
              <a:buNone/>
            </a:pPr>
            <a:r>
              <a:rPr lang="en-US" sz="1000" dirty="0">
                <a:latin typeface="Arial Narrow" panose="020B0606020202030204" pitchFamily="34" charset="0"/>
              </a:rPr>
              <a:t>[]Alisa to make graphic of 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>
                <a:latin typeface="Arial Narrow" panose="020B0606020202030204" pitchFamily="34" charset="0"/>
              </a:rPr>
              <a:t>Isolation and lack of physical touch (loved one, colleagues, patients)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Risks to self and family members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Rapid, ongoing changes and need to frequently learn new protocols and adjust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Supply shortages (medical and domestic) 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Increased intensity of clinical work - seeing the most medically acute, greater mental health demands, IPV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Ethical dilemmas 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Worsening social, economic, and health inequities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Loss of usual coping mechanisms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New levels of informational bombardment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Increased financial burdens due to illness and dependent care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Visitor restrictions increase burden on medical providers to provide support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Patients who cannot access virtual care or are non-English proficient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Increased administrative burdens (increased requests for disability and Rx)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New organizational structures and processes (RSCs and VACC)</a:t>
            </a:r>
            <a:endParaRPr lang="en-US" sz="9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" dirty="0">
                <a:latin typeface="Arial Narrow" panose="020B0606020202030204" pitchFamily="34" charset="0"/>
              </a:rPr>
              <a:t>Fighting a disease for which we still have mountains to learn</a:t>
            </a:r>
            <a:endParaRPr lang="en-US" sz="900" dirty="0">
              <a:latin typeface="Arial Narrow" panose="020B0606020202030204" pitchFamily="34" charset="0"/>
            </a:endParaRPr>
          </a:p>
          <a:p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3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[]Alisa will take</a:t>
            </a:r>
            <a:r>
              <a:rPr lang="en-US" baseline="0" dirty="0"/>
              <a:t> a whirl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73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789532" y="2504663"/>
            <a:ext cx="7585844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809528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7924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3144" y="4246881"/>
            <a:ext cx="758250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4" y="1892461"/>
            <a:ext cx="2386698" cy="411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31" y="0"/>
            <a:ext cx="874644" cy="8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– Heal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40" y="2908883"/>
            <a:ext cx="2255520" cy="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– Full Bleed Blu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4"/>
            <a:ext cx="1676303" cy="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41903" y="241902"/>
            <a:ext cx="8902097" cy="661609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617254" y="2504663"/>
            <a:ext cx="788943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37252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5648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0868" y="4246881"/>
            <a:ext cx="7885966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48" y="862470"/>
            <a:ext cx="2386698" cy="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811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00729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46171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97" y="297068"/>
            <a:ext cx="1725734" cy="446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5"/>
            <a:ext cx="1676303" cy="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4"/>
            <a:ext cx="1676303" cy="289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Tea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4"/>
            <a:ext cx="1676303" cy="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4"/>
            <a:ext cx="1676303" cy="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5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Te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4"/>
            <a:ext cx="1676303" cy="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599254"/>
            <a:ext cx="1676303" cy="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789532" y="2504663"/>
            <a:ext cx="7585844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09528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7924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3144" y="4246881"/>
            <a:ext cx="758250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4" y="1892461"/>
            <a:ext cx="2386698" cy="41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31" y="0"/>
            <a:ext cx="874644" cy="8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940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41903" y="241902"/>
            <a:ext cx="8902097" cy="661609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52" y="865641"/>
            <a:ext cx="2368305" cy="408304"/>
          </a:xfrm>
          <a:prstGeom prst="rect">
            <a:avLst/>
          </a:prstGeom>
        </p:spPr>
      </p:pic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617254" y="2504663"/>
            <a:ext cx="788943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37252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5648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0868" y="4246881"/>
            <a:ext cx="7885966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297676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86423"/>
            <a:ext cx="2386698" cy="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687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527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4/13/20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86423"/>
            <a:ext cx="2386698" cy="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– Heal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40" y="2908883"/>
            <a:ext cx="2255520" cy="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62817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930228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84" y="6453506"/>
            <a:ext cx="1122321" cy="1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02" r:id="rId2"/>
    <p:sldLayoutId id="2147483980" r:id="rId3"/>
    <p:sldLayoutId id="2147483981" r:id="rId4"/>
    <p:sldLayoutId id="2147483984" r:id="rId5"/>
    <p:sldLayoutId id="2147483985" r:id="rId6"/>
    <p:sldLayoutId id="2147483983" r:id="rId7"/>
    <p:sldLayoutId id="2147483982" r:id="rId8"/>
    <p:sldLayoutId id="2147483986" r:id="rId9"/>
    <p:sldLayoutId id="2147483987" r:id="rId10"/>
    <p:sldLayoutId id="2147483999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4010" r:id="rId19"/>
    <p:sldLayoutId id="2147484011" r:id="rId20"/>
    <p:sldLayoutId id="2147484012" r:id="rId21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84" y="6453506"/>
            <a:ext cx="1122321" cy="1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3944" r:id="rId9"/>
    <p:sldLayoutId id="2147483947" r:id="rId10"/>
    <p:sldLayoutId id="2147483952" r:id="rId11"/>
    <p:sldLayoutId id="2147483951" r:id="rId12"/>
    <p:sldLayoutId id="2147483953" r:id="rId13"/>
    <p:sldLayoutId id="2147484000" r:id="rId14"/>
    <p:sldLayoutId id="2147483949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09" r:id="rId25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ucsf.edu/emotional-health-wellbeing-resources" TargetMode="External"/><Relationship Id="rId2" Type="http://schemas.openxmlformats.org/officeDocument/2006/relationships/hyperlink" Target="http://psychiatry.ucsf.edu/coronavirus" TargetMode="Externa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who.int/docs/default-source/coronaviruse/mental-health-considerations.pdf" TargetMode="External"/><Relationship Id="rId4" Type="http://schemas.openxmlformats.org/officeDocument/2006/relationships/hyperlink" Target="https://www.cdc.gov/coronaviru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4/10/2020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Margo Pumar, MD, MA</a:t>
            </a:r>
          </a:p>
          <a:p>
            <a:r>
              <a:rPr lang="en-US" dirty="0"/>
              <a:t>Amanda </a:t>
            </a:r>
            <a:r>
              <a:rPr lang="en-US" dirty="0" err="1"/>
              <a:t>Yeaton</a:t>
            </a:r>
            <a:r>
              <a:rPr lang="en-US" dirty="0"/>
              <a:t> Massey, MD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Department of OB, Gyn &amp; RS</a:t>
            </a: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Caring for Our Own Emotional Well-Being During Covid-19</a:t>
            </a:r>
          </a:p>
          <a:p>
            <a:r>
              <a:rPr lang="en-US" sz="2400" dirty="0"/>
              <a:t>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3140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Primary Care Services Town Hall: Support for Our People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Introductions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Current state summary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Discussion: Staff and provider experiences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Discussion: New ideas for a new normal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Closing summary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Hall Agenda</a:t>
            </a:r>
          </a:p>
        </p:txBody>
      </p:sp>
    </p:spTree>
    <p:extLst>
      <p:ext uri="{BB962C8B-B14F-4D97-AF65-F5344CB8AC3E}">
        <p14:creationId xmlns:p14="http://schemas.microsoft.com/office/powerpoint/2010/main" val="18623121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Primary Care Services Town Hall: Support for Our People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SARS-Covid19 Pandemic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Phases of Disaster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7" y="1509240"/>
            <a:ext cx="7003516" cy="44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84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8"/>
          <p:cNvSpPr/>
          <p:nvPr/>
        </p:nvSpPr>
        <p:spPr bwMode="auto">
          <a:xfrm>
            <a:off x="83126" y="177959"/>
            <a:ext cx="5123875" cy="1405404"/>
          </a:xfrm>
          <a:prstGeom prst="triangle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-5270195" y="731130"/>
            <a:ext cx="4114800" cy="469711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Isolation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lack of physical touch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Risk of Illness and spread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Loss of usual coping mechanisms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Rapid, frequent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Supply shortages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Ethical dilemmas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Worsening inequities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Informational bombardment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Increased intensity of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Increased administrative burdens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Increased personal financial burdens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Visitor restrictions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Patients with technology and language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Fighting a disease for which we still have mountains to learn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60988"/>
            <a:ext cx="8173580" cy="611449"/>
          </a:xfrm>
        </p:spPr>
        <p:txBody>
          <a:bodyPr/>
          <a:lstStyle/>
          <a:p>
            <a:r>
              <a:rPr lang="en-US" sz="4400" b="1" dirty="0">
                <a:solidFill>
                  <a:srgbClr val="AFCFA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Already facing . . . </a:t>
            </a:r>
            <a:endParaRPr lang="en-US" sz="4400" b="1" dirty="0">
              <a:solidFill>
                <a:srgbClr val="AFCFAB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478464" y="3391699"/>
            <a:ext cx="3579269" cy="276998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0" dirty="0">
                <a:solidFill>
                  <a:srgbClr val="FFC000"/>
                </a:solidFill>
                <a:latin typeface="Bauhaus 93" panose="04030905020B02020C02" pitchFamily="82" charset="0"/>
              </a:rPr>
              <a:t>R A P I D</a:t>
            </a:r>
          </a:p>
          <a:p>
            <a:pPr algn="r"/>
            <a:r>
              <a:rPr lang="en-US" sz="6000" dirty="0" err="1">
                <a:solidFill>
                  <a:srgbClr val="FFC000"/>
                </a:solidFill>
                <a:latin typeface="Bauhaus 93" panose="04030905020B02020C02" pitchFamily="82" charset="0"/>
              </a:rPr>
              <a:t>FREQUent</a:t>
            </a:r>
            <a:r>
              <a:rPr lang="en-US" sz="6000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</a:p>
          <a:p>
            <a:pPr algn="r"/>
            <a:r>
              <a:rPr lang="en-US" sz="6000" dirty="0">
                <a:solidFill>
                  <a:srgbClr val="FFC000"/>
                </a:solidFill>
                <a:latin typeface="Bauhaus 93" panose="04030905020B02020C02" pitchFamily="82" charset="0"/>
              </a:rPr>
              <a:t>CHANGE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80674" y="2330084"/>
            <a:ext cx="652995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latin typeface="Broadway" panose="04040905080B02020502" pitchFamily="82" charset="0"/>
              </a:rPr>
              <a:t>S   P   R   E   A   D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80650" y="474803"/>
            <a:ext cx="665914" cy="29546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LOSS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126" y="4349630"/>
            <a:ext cx="3387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Not enough Supplies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Not enough Time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Not enough Information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Not enough Truth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Not enough . . 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66" y="287871"/>
            <a:ext cx="3872469" cy="2017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/>
          <p:cNvSpPr txBox="1"/>
          <p:nvPr/>
        </p:nvSpPr>
        <p:spPr bwMode="auto">
          <a:xfrm>
            <a:off x="1047339" y="1435892"/>
            <a:ext cx="5706302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Bomb</a:t>
            </a:r>
            <a:r>
              <a:rPr lang="en-US" sz="6000" dirty="0">
                <a:latin typeface="Broadway" panose="04040905080B02020502" pitchFamily="82" charset="0"/>
              </a:rPr>
              <a:t>ardmen</a:t>
            </a:r>
            <a:r>
              <a:rPr lang="en-US" sz="6000" dirty="0"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541338" y="856975"/>
            <a:ext cx="3227942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5200" dirty="0" err="1">
                <a:latin typeface="Bauhaus 93" panose="04030905020B02020C02" pitchFamily="82" charset="0"/>
              </a:rPr>
              <a:t>ISOlatIoN</a:t>
            </a:r>
            <a:endParaRPr lang="en-US" sz="5200" dirty="0">
              <a:latin typeface="Bauhaus 93" panose="04030905020B02020C02" pitchFamily="8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932" y="3687815"/>
            <a:ext cx="1693203" cy="1685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-19351" y="3270147"/>
            <a:ext cx="7218947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latin typeface="Bell MT" panose="02020503060305020303" pitchFamily="18" charset="0"/>
              </a:rPr>
              <a:t>Risk OF ILLNESS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49" y="4369807"/>
            <a:ext cx="1693203" cy="16852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3682648" y="4046961"/>
            <a:ext cx="1379565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latin typeface="Jokerman" panose="04090605060D06020702" pitchFamily="82" charset="0"/>
              </a:rPr>
              <a:t>Supply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686829" y="4838038"/>
            <a:ext cx="1379565" cy="2797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Jokerman" panose="04090605060D06020702" pitchFamily="82" charset="0"/>
              </a:rPr>
              <a:t>Shortages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14365" y="6531122"/>
            <a:ext cx="162550" cy="235256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934058" y="6537881"/>
            <a:ext cx="162550" cy="235256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099917" y="6537881"/>
            <a:ext cx="162550" cy="235256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itle 7"/>
          <p:cNvSpPr txBox="1">
            <a:spLocks/>
          </p:cNvSpPr>
          <p:nvPr/>
        </p:nvSpPr>
        <p:spPr>
          <a:xfrm>
            <a:off x="12032" y="6360560"/>
            <a:ext cx="9144000" cy="61144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b" anchorCtr="0">
            <a:noAutofit/>
          </a:bodyPr>
          <a:lstStyle>
            <a:lvl1pPr algn="l" defTabSz="91437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Ethical </a:t>
            </a:r>
            <a:r>
              <a:rPr lang="en-US" dirty="0">
                <a:latin typeface="Playbill" panose="040506030A0602020202" pitchFamily="82" charset="0"/>
              </a:rPr>
              <a:t>DILEMMAS</a:t>
            </a:r>
            <a:r>
              <a:rPr lang="en-US" b="1" dirty="0">
                <a:latin typeface="Playbill" panose="040506030A0602020202" pitchFamily="82" charset="0"/>
              </a:rPr>
              <a:t>                   </a:t>
            </a:r>
            <a:r>
              <a:rPr lang="en-US" b="1" dirty="0">
                <a:latin typeface="Calibri" panose="020F0502020204030204" pitchFamily="34" charset="0"/>
              </a:rPr>
              <a:t> $</a:t>
            </a:r>
            <a:r>
              <a:rPr lang="en-US" b="1" dirty="0" err="1">
                <a:latin typeface="Calibri" panose="020F0502020204030204" pitchFamily="34" charset="0"/>
              </a:rPr>
              <a:t>urdens</a:t>
            </a:r>
            <a:r>
              <a:rPr lang="en-US" b="1" dirty="0">
                <a:latin typeface="Calibri" panose="020F0502020204030204" pitchFamily="34" charset="0"/>
              </a:rPr>
              <a:t>   </a:t>
            </a:r>
            <a:r>
              <a:rPr lang="en-US" sz="4400" b="1" dirty="0" err="1">
                <a:latin typeface="Calibri" panose="020F0502020204030204" pitchFamily="34" charset="0"/>
              </a:rPr>
              <a:t>WoRK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98" y="5219667"/>
            <a:ext cx="1693203" cy="16852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3732633" y="5788138"/>
            <a:ext cx="1293233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Jokerman" panose="04090605060D06020702" pitchFamily="82" charset="0"/>
              </a:rPr>
              <a:t>Worsening Inequities</a:t>
            </a:r>
          </a:p>
        </p:txBody>
      </p:sp>
      <p:sp>
        <p:nvSpPr>
          <p:cNvPr id="31" name="Down Arrow 30"/>
          <p:cNvSpPr/>
          <p:nvPr/>
        </p:nvSpPr>
        <p:spPr bwMode="auto">
          <a:xfrm flipV="1">
            <a:off x="8533997" y="5931568"/>
            <a:ext cx="569212" cy="894534"/>
          </a:xfrm>
          <a:prstGeom prst="downArrow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2995181" y="6329460"/>
            <a:ext cx="2303613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INTENSITY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 bwMode="auto">
          <a:xfrm>
            <a:off x="2733652" y="6537881"/>
            <a:ext cx="252663" cy="215443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159782" y="6551978"/>
            <a:ext cx="252663" cy="215443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60269" y="6566075"/>
            <a:ext cx="252663" cy="215443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349123" y="732520"/>
            <a:ext cx="252663" cy="215443"/>
          </a:xfrm>
          <a:prstGeom prst="ellipse">
            <a:avLst/>
          </a:prstGeom>
          <a:solidFill>
            <a:srgbClr val="FF00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205327" y="637324"/>
            <a:ext cx="2996557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CoVID19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 Disease Right Now that’s Smarter Than Us</a:t>
            </a:r>
          </a:p>
        </p:txBody>
      </p:sp>
    </p:spTree>
    <p:extLst>
      <p:ext uri="{BB962C8B-B14F-4D97-AF65-F5344CB8AC3E}">
        <p14:creationId xmlns:p14="http://schemas.microsoft.com/office/powerpoint/2010/main" val="33385502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9" y="100706"/>
            <a:ext cx="8151269" cy="67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90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Primary Care Services Town Hall: Support for Our People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78898"/>
            <a:ext cx="8179904" cy="4139451"/>
          </a:xfrm>
        </p:spPr>
        <p:txBody>
          <a:bodyPr/>
          <a:lstStyle/>
          <a:p>
            <a:pPr lvl="1"/>
            <a:r>
              <a:rPr lang="en-US" dirty="0"/>
              <a:t>Virtual visits with </a:t>
            </a:r>
            <a:r>
              <a:rPr lang="en-US" i="1" dirty="0"/>
              <a:t>your</a:t>
            </a:r>
            <a:r>
              <a:rPr lang="en-US" dirty="0"/>
              <a:t> PCP </a:t>
            </a:r>
          </a:p>
          <a:p>
            <a:pPr lvl="1"/>
            <a:r>
              <a:rPr lang="en-US" dirty="0"/>
              <a:t>Caring for the Caregiver</a:t>
            </a:r>
          </a:p>
          <a:p>
            <a:pPr lvl="1"/>
            <a:r>
              <a:rPr lang="en-US" dirty="0"/>
              <a:t>Faculty and Staff Assistance Program</a:t>
            </a:r>
          </a:p>
          <a:p>
            <a:pPr lvl="1"/>
            <a:r>
              <a:rPr lang="en-US" dirty="0"/>
              <a:t>Mental health services (</a:t>
            </a:r>
            <a:r>
              <a:rPr lang="en-US" i="1" dirty="0" err="1"/>
              <a:t>Talkspace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Spiritual Care services; Parnassus/Mount Zion: (415) 353-1941 Mission Bay: (415) 514-4200</a:t>
            </a:r>
          </a:p>
          <a:p>
            <a:pPr lvl="1"/>
            <a:r>
              <a:rPr lang="en-US" dirty="0"/>
              <a:t>National Domestic Violence Hotline at (800) 799-7233</a:t>
            </a:r>
            <a:endParaRPr lang="en-US" sz="1400" dirty="0"/>
          </a:p>
          <a:p>
            <a:pPr lvl="1"/>
            <a:r>
              <a:rPr lang="en-US" dirty="0"/>
              <a:t>Substance use: harmreduction.org</a:t>
            </a:r>
            <a:endParaRPr lang="en-US" sz="1400" dirty="0"/>
          </a:p>
          <a:p>
            <a:pPr lvl="1"/>
            <a:r>
              <a:rPr lang="en-US" dirty="0"/>
              <a:t>San Francisco Services:</a:t>
            </a:r>
            <a:endParaRPr lang="en-US" sz="1400" dirty="0"/>
          </a:p>
          <a:p>
            <a:pPr lvl="2"/>
            <a:r>
              <a:rPr lang="en-US" dirty="0"/>
              <a:t>Mental Health Warm Line (855) 845-7415</a:t>
            </a:r>
            <a:endParaRPr lang="en-US" sz="1300" dirty="0"/>
          </a:p>
          <a:p>
            <a:pPr lvl="2"/>
            <a:r>
              <a:rPr lang="en-US" dirty="0"/>
              <a:t>Suicide Prevention Hotline (415) 781-0500</a:t>
            </a:r>
            <a:endParaRPr lang="en-US" sz="13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Help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“This is just getting to be too much…”</a:t>
            </a:r>
          </a:p>
        </p:txBody>
      </p:sp>
    </p:spTree>
    <p:extLst>
      <p:ext uri="{BB962C8B-B14F-4D97-AF65-F5344CB8AC3E}">
        <p14:creationId xmlns:p14="http://schemas.microsoft.com/office/powerpoint/2010/main" val="2303436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Primary Care Services Town Hall: Support for Our People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sz="2000" u="sng" dirty="0">
                <a:hlinkClick r:id="rId2"/>
              </a:rPr>
              <a:t>http://psychiatry.ucsf.edu/coronavirus</a:t>
            </a:r>
            <a:endParaRPr lang="en-US" sz="2000" u="sng" dirty="0"/>
          </a:p>
          <a:p>
            <a:pPr lvl="1"/>
            <a:endParaRPr lang="en-US" sz="1800" dirty="0"/>
          </a:p>
          <a:p>
            <a:pPr lvl="1"/>
            <a:r>
              <a:rPr lang="en-US" sz="2000" dirty="0">
                <a:hlinkClick r:id="rId3"/>
              </a:rPr>
              <a:t>https://coronavirus.ucsf.edu/emotional-health-wellbeing-resources</a:t>
            </a:r>
            <a:endParaRPr lang="en-US" sz="2000" dirty="0"/>
          </a:p>
          <a:p>
            <a:pPr lvl="1"/>
            <a:endParaRPr lang="en-US" sz="1800" dirty="0"/>
          </a:p>
          <a:p>
            <a:pPr lvl="1"/>
            <a:r>
              <a:rPr lang="en-US" sz="2000" u="sng" dirty="0">
                <a:hlinkClick r:id="rId4"/>
              </a:rPr>
              <a:t>https://www.cdc.gov/coronavirus</a:t>
            </a:r>
            <a:endParaRPr lang="en-US" sz="2000" u="sng" dirty="0"/>
          </a:p>
          <a:p>
            <a:pPr lvl="1"/>
            <a:endParaRPr lang="en-US" sz="1800" dirty="0"/>
          </a:p>
          <a:p>
            <a:pPr lvl="1"/>
            <a:r>
              <a:rPr lang="en-US" sz="2000" u="sng" dirty="0">
                <a:hlinkClick r:id="rId5"/>
              </a:rPr>
              <a:t>https://www.who.int/docs/default-source/coronaviruse/mental-health-considerations.pdf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Resources: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140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behalf of San Francisco and the Bay Area… </a:t>
            </a:r>
            <a:r>
              <a:rPr lang="en-US" sz="4400" i="1" dirty="0"/>
              <a:t>Thank you!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470650"/>
            <a:ext cx="4311650" cy="138113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246063" cy="155575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217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 1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BCED2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Custom 2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8A3AC"/>
      </a:accent2>
      <a:accent3>
        <a:srgbClr val="90BD31"/>
      </a:accent3>
      <a:accent4>
        <a:srgbClr val="F48024"/>
      </a:accent4>
      <a:accent5>
        <a:srgbClr val="C7CED1"/>
      </a:accent5>
      <a:accent6>
        <a:srgbClr val="716FB2"/>
      </a:accent6>
      <a:hlink>
        <a:srgbClr val="178CCB"/>
      </a:hlink>
      <a:folHlink>
        <a:srgbClr val="5C6A70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1314</TotalTime>
  <Words>502</Words>
  <Application>Microsoft Macintosh PowerPoint</Application>
  <PresentationFormat>On-screen Show (4:3)</PresentationFormat>
  <Paragraphs>106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.AppleSystemUIFont</vt:lpstr>
      <vt:lpstr>Arial</vt:lpstr>
      <vt:lpstr>Arial Narrow</vt:lpstr>
      <vt:lpstr>Bauhaus 93</vt:lpstr>
      <vt:lpstr>Bell MT</vt:lpstr>
      <vt:lpstr>Broadway</vt:lpstr>
      <vt:lpstr>Calibri</vt:lpstr>
      <vt:lpstr>Garamond</vt:lpstr>
      <vt:lpstr>Impact</vt:lpstr>
      <vt:lpstr>Jokerman</vt:lpstr>
      <vt:lpstr>LucidaGrande</vt:lpstr>
      <vt:lpstr>Playbill</vt:lpstr>
      <vt:lpstr>Wingdings</vt:lpstr>
      <vt:lpstr>UCSF Classic</vt:lpstr>
      <vt:lpstr>UCSF Contemporary</vt:lpstr>
      <vt:lpstr>Department of OB, Gyn &amp; RS </vt:lpstr>
      <vt:lpstr>Town Hall Agenda</vt:lpstr>
      <vt:lpstr>SARS-Covid19 Pandemic</vt:lpstr>
      <vt:lpstr>Already facing . . . </vt:lpstr>
      <vt:lpstr>PowerPoint Presentation</vt:lpstr>
      <vt:lpstr>Seeking Help</vt:lpstr>
      <vt:lpstr>Other Important Resources:</vt:lpstr>
      <vt:lpstr>On behalf of San Francisco and the Bay Area… Thank you!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Turner, Wendy</cp:lastModifiedBy>
  <cp:revision>76</cp:revision>
  <dcterms:created xsi:type="dcterms:W3CDTF">2017-04-18T17:07:44Z</dcterms:created>
  <dcterms:modified xsi:type="dcterms:W3CDTF">2020-04-14T01:15:33Z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