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23"/>
  </p:notesMasterIdLst>
  <p:sldIdLst>
    <p:sldId id="256" r:id="rId2"/>
    <p:sldId id="259" r:id="rId3"/>
    <p:sldId id="264" r:id="rId4"/>
    <p:sldId id="265" r:id="rId5"/>
    <p:sldId id="266" r:id="rId6"/>
    <p:sldId id="267" r:id="rId7"/>
    <p:sldId id="261" r:id="rId8"/>
    <p:sldId id="260" r:id="rId9"/>
    <p:sldId id="262" r:id="rId10"/>
    <p:sldId id="269" r:id="rId11"/>
    <p:sldId id="270" r:id="rId12"/>
    <p:sldId id="271" r:id="rId13"/>
    <p:sldId id="277" r:id="rId14"/>
    <p:sldId id="263" r:id="rId15"/>
    <p:sldId id="272" r:id="rId16"/>
    <p:sldId id="273" r:id="rId17"/>
    <p:sldId id="274" r:id="rId18"/>
    <p:sldId id="275" r:id="rId19"/>
    <p:sldId id="276" r:id="rId20"/>
    <p:sldId id="258" r:id="rId21"/>
    <p:sldId id="25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98"/>
    <p:restoredTop sz="94694"/>
  </p:normalViewPr>
  <p:slideViewPr>
    <p:cSldViewPr snapToGrid="0">
      <p:cViewPr varScale="1">
        <p:scale>
          <a:sx n="96" d="100"/>
          <a:sy n="96" d="100"/>
        </p:scale>
        <p:origin x="46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1863A-72CB-684D-B06B-60A66F5C9515}" type="datetimeFigureOut">
              <a:rPr lang="en-US" smtClean="0"/>
              <a:t>2026-08-20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EBD42-B497-1D44-9444-AF63923F3A0C}" type="slidenum">
              <a:rPr lang="en-US" smtClean="0"/>
              <a:t>‹#›</a:t>
            </a:fld>
            <a:endParaRPr lang="en-US"/>
          </a:p>
        </p:txBody>
      </p:sp>
    </p:spTree>
    <p:extLst>
      <p:ext uri="{BB962C8B-B14F-4D97-AF65-F5344CB8AC3E}">
        <p14:creationId xmlns:p14="http://schemas.microsoft.com/office/powerpoint/2010/main" val="3864531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mailto:info@cooperfdn.org"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F974D-4716-32CC-850D-3E1CC9F783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4C5DD85-54CA-6A06-D3B0-F5931D4156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C7BFBBD-6F2C-1558-EAB3-F4401F755A83}"/>
              </a:ext>
            </a:extLst>
          </p:cNvPr>
          <p:cNvSpPr>
            <a:spLocks noGrp="1"/>
          </p:cNvSpPr>
          <p:nvPr>
            <p:ph type="dt" sz="half" idx="10"/>
          </p:nvPr>
        </p:nvSpPr>
        <p:spPr/>
        <p:txBody>
          <a:bodyPr/>
          <a:lstStyle/>
          <a:p>
            <a:fld id="{C764DE79-268F-4C1A-8933-263129D2AF90}" type="datetimeFigureOut">
              <a:rPr lang="en-US" smtClean="0"/>
              <a:t>2026-08-20</a:t>
            </a:fld>
            <a:endParaRPr lang="en-US" dirty="0"/>
          </a:p>
        </p:txBody>
      </p:sp>
      <p:sp>
        <p:nvSpPr>
          <p:cNvPr id="5" name="Footer Placeholder 4">
            <a:extLst>
              <a:ext uri="{FF2B5EF4-FFF2-40B4-BE49-F238E27FC236}">
                <a16:creationId xmlns:a16="http://schemas.microsoft.com/office/drawing/2014/main" id="{3C6C005C-4A74-AAFF-80CE-7299581444B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882EF06-B3E7-F0E6-E60E-0040FD354E23}"/>
              </a:ext>
            </a:extLst>
          </p:cNvPr>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880678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17760-7DBE-49BD-273D-80994E31B5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3640C9-5A18-A416-9960-E02E3F2BE8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FD4B66-210E-2EF0-45EE-69038A0CACE4}"/>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5" name="Footer Placeholder 4">
            <a:extLst>
              <a:ext uri="{FF2B5EF4-FFF2-40B4-BE49-F238E27FC236}">
                <a16:creationId xmlns:a16="http://schemas.microsoft.com/office/drawing/2014/main" id="{547207FD-AD2A-597E-82AA-09C9BD38B20A}"/>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1A94F24-E876-9D41-4D6B-9A83AB8E983E}"/>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572219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E1052-906F-F7EC-09D5-A602B2AF7D4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D915520-E9BB-C584-BA50-EC4F1037E73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988D15-AA86-800F-2CD9-627752253133}"/>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5" name="Footer Placeholder 4">
            <a:extLst>
              <a:ext uri="{FF2B5EF4-FFF2-40B4-BE49-F238E27FC236}">
                <a16:creationId xmlns:a16="http://schemas.microsoft.com/office/drawing/2014/main" id="{7C5A1084-3384-0FCD-3AB4-C2321CDE7CBB}"/>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DBEA0B62-6C2D-508B-22C7-A6268C39D520}"/>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2527213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2B0E9-85CD-1B5A-B545-01019C3B9A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08B5A7-D143-E71F-56E6-7E2FE2CE55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3B9950-B595-3AC4-9E83-00F7A6F6AF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280EE50-7625-92F3-A11B-6004C45F7C1E}"/>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6" name="Footer Placeholder 5">
            <a:extLst>
              <a:ext uri="{FF2B5EF4-FFF2-40B4-BE49-F238E27FC236}">
                <a16:creationId xmlns:a16="http://schemas.microsoft.com/office/drawing/2014/main" id="{D2ABB89A-D9F7-7664-9626-C4E4C7F7B0E0}"/>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1576B311-D546-0DF7-F320-945557113C5D}"/>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4166229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E3EAE-7F6B-E4EA-4939-01F8937002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EAAA6C7-26AD-952E-4FF1-167571169C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56DE31-556C-08CC-E9A1-D3AE25374B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420E1B-6848-9284-813E-0EB0564E6E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8B962A-170B-4611-965B-6EA0C7F31E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A0205-A9DC-C417-EC8A-0EAB57709F36}"/>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8" name="Footer Placeholder 7">
            <a:extLst>
              <a:ext uri="{FF2B5EF4-FFF2-40B4-BE49-F238E27FC236}">
                <a16:creationId xmlns:a16="http://schemas.microsoft.com/office/drawing/2014/main" id="{8A77F29B-5DB0-3DA0-A8CB-B63804283A00}"/>
              </a:ext>
            </a:extLst>
          </p:cNvPr>
          <p:cNvSpPr>
            <a:spLocks noGrp="1"/>
          </p:cNvSpPr>
          <p:nvPr>
            <p:ph type="ftr" sz="quarter" idx="11"/>
          </p:nvPr>
        </p:nvSpPr>
        <p:spPr/>
        <p:txBody>
          <a:bodyPr/>
          <a:lstStyle/>
          <a:p>
            <a:r>
              <a:rPr lang="en-US"/>
              <a:t>Sample Footer Text</a:t>
            </a:r>
            <a:endParaRPr lang="en-US" dirty="0"/>
          </a:p>
        </p:txBody>
      </p:sp>
      <p:sp>
        <p:nvSpPr>
          <p:cNvPr id="9" name="Slide Number Placeholder 8">
            <a:extLst>
              <a:ext uri="{FF2B5EF4-FFF2-40B4-BE49-F238E27FC236}">
                <a16:creationId xmlns:a16="http://schemas.microsoft.com/office/drawing/2014/main" id="{B3B80ED0-B2AA-0EC2-DE11-C579D3E93771}"/>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63005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834A4-6458-F400-45C2-1FA0DCE901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B9E0A43-4CA3-AA10-687A-07C5947320C2}"/>
              </a:ext>
            </a:extLst>
          </p:cNvPr>
          <p:cNvSpPr>
            <a:spLocks noGrp="1"/>
          </p:cNvSpPr>
          <p:nvPr>
            <p:ph type="dt" sz="half" idx="10"/>
          </p:nvPr>
        </p:nvSpPr>
        <p:spPr/>
        <p:txBody>
          <a:bodyPr/>
          <a:lstStyle/>
          <a:p>
            <a:fld id="{51B2758D-8EE6-4CC5-A170-BE9501D7BCFF}" type="datetime1">
              <a:rPr lang="en-US" smtClean="0"/>
              <a:t>2026-08-20</a:t>
            </a:fld>
            <a:endParaRPr lang="en-US"/>
          </a:p>
        </p:txBody>
      </p:sp>
      <p:sp>
        <p:nvSpPr>
          <p:cNvPr id="4" name="Footer Placeholder 3">
            <a:extLst>
              <a:ext uri="{FF2B5EF4-FFF2-40B4-BE49-F238E27FC236}">
                <a16:creationId xmlns:a16="http://schemas.microsoft.com/office/drawing/2014/main" id="{6EDA89E7-6198-4001-47BE-7C73E38E98FC}"/>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C91FAA8C-CA28-51AB-8B8E-118F473A8A7A}"/>
              </a:ext>
            </a:extLst>
          </p:cNvPr>
          <p:cNvSpPr>
            <a:spLocks noGrp="1"/>
          </p:cNvSpPr>
          <p:nvPr>
            <p:ph type="sldNum" sz="quarter" idx="12"/>
          </p:nvPr>
        </p:nvSpPr>
        <p:spPr/>
        <p:txBody>
          <a:bodyPr/>
          <a:lstStyle/>
          <a:p>
            <a:fld id="{DD84031F-D6BF-4677-B12E-7D8B88BA70F7}" type="slidenum">
              <a:rPr lang="en-US" smtClean="0"/>
              <a:t>‹#›</a:t>
            </a:fld>
            <a:endParaRPr lang="en-US"/>
          </a:p>
        </p:txBody>
      </p:sp>
    </p:spTree>
    <p:extLst>
      <p:ext uri="{BB962C8B-B14F-4D97-AF65-F5344CB8AC3E}">
        <p14:creationId xmlns:p14="http://schemas.microsoft.com/office/powerpoint/2010/main" val="264583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30EE2C-091F-9081-A9AF-302DE2F5DFCB}"/>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3" name="Footer Placeholder 2">
            <a:extLst>
              <a:ext uri="{FF2B5EF4-FFF2-40B4-BE49-F238E27FC236}">
                <a16:creationId xmlns:a16="http://schemas.microsoft.com/office/drawing/2014/main" id="{6EFF9EC5-D2FC-594A-FBBC-A1FD84C70DFC}"/>
              </a:ext>
            </a:extLst>
          </p:cNvPr>
          <p:cNvSpPr>
            <a:spLocks noGrp="1"/>
          </p:cNvSpPr>
          <p:nvPr>
            <p:ph type="ftr" sz="quarter" idx="11"/>
          </p:nvPr>
        </p:nvSpPr>
        <p:spPr/>
        <p:txBody>
          <a:bodyPr/>
          <a:lstStyle/>
          <a:p>
            <a:r>
              <a:rPr lang="en-US"/>
              <a:t>Sample Footer Text</a:t>
            </a:r>
            <a:endParaRPr lang="en-US" dirty="0"/>
          </a:p>
        </p:txBody>
      </p:sp>
      <p:sp>
        <p:nvSpPr>
          <p:cNvPr id="4" name="Slide Number Placeholder 3">
            <a:extLst>
              <a:ext uri="{FF2B5EF4-FFF2-40B4-BE49-F238E27FC236}">
                <a16:creationId xmlns:a16="http://schemas.microsoft.com/office/drawing/2014/main" id="{6BE25CE5-CEE9-F161-AA8F-F0CD9EF0DF3E}"/>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2943680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D94C6-0F67-808F-A7AC-FE0A2D661E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9981DC-02DE-3E4C-CA84-08EE508010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D6266-DC9C-61A4-54DE-5FCA3D13D2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4AE1A1-E807-5277-AA15-A02759568B64}"/>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6" name="Footer Placeholder 5">
            <a:extLst>
              <a:ext uri="{FF2B5EF4-FFF2-40B4-BE49-F238E27FC236}">
                <a16:creationId xmlns:a16="http://schemas.microsoft.com/office/drawing/2014/main" id="{A46957FA-DF58-4B78-C33C-9CBA750D6539}"/>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21E9D915-898C-C5DB-9D2D-40A05C27E5F5}"/>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125550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F5A0A-CD01-554D-3181-DDB3C5EC25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75C190B-B525-712E-6213-93DD792B1C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B8AE67-64E0-C5D5-7FAE-5F11D8F503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BCC04E-B579-9F84-F0E5-1438FEC44640}"/>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6" name="Footer Placeholder 5">
            <a:extLst>
              <a:ext uri="{FF2B5EF4-FFF2-40B4-BE49-F238E27FC236}">
                <a16:creationId xmlns:a16="http://schemas.microsoft.com/office/drawing/2014/main" id="{E478C7E2-7608-AE37-7FD8-A506CA657C67}"/>
              </a:ext>
            </a:extLst>
          </p:cNvPr>
          <p:cNvSpPr>
            <a:spLocks noGrp="1"/>
          </p:cNvSpPr>
          <p:nvPr>
            <p:ph type="ftr" sz="quarter" idx="11"/>
          </p:nvPr>
        </p:nvSpPr>
        <p:spPr/>
        <p:txBody>
          <a:bodyPr/>
          <a:lstStyle/>
          <a:p>
            <a:r>
              <a:rPr lang="en-US"/>
              <a:t>Sample Footer Text</a:t>
            </a:r>
            <a:endParaRPr lang="en-US" dirty="0"/>
          </a:p>
        </p:txBody>
      </p:sp>
      <p:sp>
        <p:nvSpPr>
          <p:cNvPr id="7" name="Slide Number Placeholder 6">
            <a:extLst>
              <a:ext uri="{FF2B5EF4-FFF2-40B4-BE49-F238E27FC236}">
                <a16:creationId xmlns:a16="http://schemas.microsoft.com/office/drawing/2014/main" id="{D3B55AA4-364B-D516-F73D-2D28BA457496}"/>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2927137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75BB6-39F4-F98B-6D16-712D19239E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31887E-C317-E84E-F7FD-3BABE190343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96F240-5859-DEE3-21C1-C58A76D39F75}"/>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5" name="Footer Placeholder 4">
            <a:extLst>
              <a:ext uri="{FF2B5EF4-FFF2-40B4-BE49-F238E27FC236}">
                <a16:creationId xmlns:a16="http://schemas.microsoft.com/office/drawing/2014/main" id="{E348FCAE-2E4F-8CA5-2EC6-CA0177BD0BF8}"/>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88776186-CDB8-45F3-7223-3C216C66C870}"/>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2423794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94742D2-5A4E-BA76-8374-D982D7B26B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4B737C5-0F23-E313-3356-EF7B0378303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3B8822-ADEE-AF84-EF9C-7056ECCC0494}"/>
              </a:ext>
            </a:extLst>
          </p:cNvPr>
          <p:cNvSpPr>
            <a:spLocks noGrp="1"/>
          </p:cNvSpPr>
          <p:nvPr>
            <p:ph type="dt" sz="half" idx="10"/>
          </p:nvPr>
        </p:nvSpPr>
        <p:spPr/>
        <p:txBody>
          <a:bodyPr/>
          <a:lstStyle/>
          <a:p>
            <a:fld id="{ECD290D4-E5CF-428F-801F-3741FA4FB792}" type="datetime1">
              <a:rPr lang="en-US" smtClean="0"/>
              <a:t>2026-08-20</a:t>
            </a:fld>
            <a:endParaRPr lang="en-US"/>
          </a:p>
        </p:txBody>
      </p:sp>
      <p:sp>
        <p:nvSpPr>
          <p:cNvPr id="5" name="Footer Placeholder 4">
            <a:extLst>
              <a:ext uri="{FF2B5EF4-FFF2-40B4-BE49-F238E27FC236}">
                <a16:creationId xmlns:a16="http://schemas.microsoft.com/office/drawing/2014/main" id="{4538D3CD-9221-CDD3-1BF8-16B862ED68A3}"/>
              </a:ext>
            </a:extLst>
          </p:cNvPr>
          <p:cNvSpPr>
            <a:spLocks noGrp="1"/>
          </p:cNvSpPr>
          <p:nvPr>
            <p:ph type="ftr" sz="quarter" idx="11"/>
          </p:nvPr>
        </p:nvSpPr>
        <p:spPr/>
        <p:txBody>
          <a:bodyPr/>
          <a:lstStyle/>
          <a:p>
            <a:r>
              <a:rPr lang="en-US"/>
              <a:t>Sample Footer Text</a:t>
            </a:r>
            <a:endParaRPr lang="en-US" dirty="0"/>
          </a:p>
        </p:txBody>
      </p:sp>
      <p:sp>
        <p:nvSpPr>
          <p:cNvPr id="6" name="Slide Number Placeholder 5">
            <a:extLst>
              <a:ext uri="{FF2B5EF4-FFF2-40B4-BE49-F238E27FC236}">
                <a16:creationId xmlns:a16="http://schemas.microsoft.com/office/drawing/2014/main" id="{563B3609-56A6-9F31-4A9D-03900DEA87CB}"/>
              </a:ext>
            </a:extLst>
          </p:cNvPr>
          <p:cNvSpPr>
            <a:spLocks noGrp="1"/>
          </p:cNvSpPr>
          <p:nvPr>
            <p:ph type="sldNum" sz="quarter" idx="12"/>
          </p:nvPr>
        </p:nvSpPr>
        <p:spPr/>
        <p:txBody>
          <a:bodyPr/>
          <a:lstStyle/>
          <a:p>
            <a:fld id="{606045F3-C1C0-E543-9FF5-4C316D5CCE5C}" type="slidenum">
              <a:rPr lang="en-US" smtClean="0"/>
              <a:t>‹#›</a:t>
            </a:fld>
            <a:endParaRPr lang="en-US"/>
          </a:p>
        </p:txBody>
      </p:sp>
    </p:spTree>
    <p:extLst>
      <p:ext uri="{BB962C8B-B14F-4D97-AF65-F5344CB8AC3E}">
        <p14:creationId xmlns:p14="http://schemas.microsoft.com/office/powerpoint/2010/main" val="179729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78334BA-F7C7-51A6-40DA-D16ACFAA0909}"/>
              </a:ext>
            </a:extLst>
          </p:cNvPr>
          <p:cNvSpPr>
            <a:spLocks noGrp="1"/>
          </p:cNvSpPr>
          <p:nvPr>
            <p:ph type="sldNum" sz="quarter" idx="10"/>
          </p:nvPr>
        </p:nvSpPr>
        <p:spPr/>
        <p:txBody>
          <a:bodyPr/>
          <a:lstStyle/>
          <a:p>
            <a:fld id="{606045F3-C1C0-E543-9FF5-4C316D5CCE5C}" type="slidenum">
              <a:rPr lang="en-US" smtClean="0"/>
              <a:t>‹#›</a:t>
            </a:fld>
            <a:endParaRPr lang="en-US"/>
          </a:p>
        </p:txBody>
      </p:sp>
      <p:sp>
        <p:nvSpPr>
          <p:cNvPr id="5" name="TextBox 4">
            <a:extLst>
              <a:ext uri="{FF2B5EF4-FFF2-40B4-BE49-F238E27FC236}">
                <a16:creationId xmlns:a16="http://schemas.microsoft.com/office/drawing/2014/main" id="{FE89BD5F-A8DB-CE37-85CB-381EB993B53D}"/>
              </a:ext>
            </a:extLst>
          </p:cNvPr>
          <p:cNvSpPr txBox="1"/>
          <p:nvPr userDrawn="1"/>
        </p:nvSpPr>
        <p:spPr>
          <a:xfrm>
            <a:off x="512923" y="4166615"/>
            <a:ext cx="3575018" cy="923330"/>
          </a:xfrm>
          <a:prstGeom prst="rect">
            <a:avLst/>
          </a:prstGeom>
          <a:noFill/>
        </p:spPr>
        <p:txBody>
          <a:bodyPr wrap="none" rtlCol="0">
            <a:spAutoFit/>
          </a:bodyPr>
          <a:lstStyle/>
          <a:p>
            <a:r>
              <a:rPr lang="en-US" dirty="0"/>
              <a:t>Bethel Erickson</a:t>
            </a:r>
          </a:p>
          <a:p>
            <a:r>
              <a:rPr lang="en-US" dirty="0"/>
              <a:t>Director of Finance &amp; Operations</a:t>
            </a:r>
          </a:p>
          <a:p>
            <a:r>
              <a:rPr lang="en-US" dirty="0" err="1"/>
              <a:t>bethel@cooperfdn.org</a:t>
            </a:r>
            <a:endParaRPr lang="en-US" dirty="0"/>
          </a:p>
        </p:txBody>
      </p:sp>
      <p:sp>
        <p:nvSpPr>
          <p:cNvPr id="6" name="TextBox 5">
            <a:extLst>
              <a:ext uri="{FF2B5EF4-FFF2-40B4-BE49-F238E27FC236}">
                <a16:creationId xmlns:a16="http://schemas.microsoft.com/office/drawing/2014/main" id="{8973568A-ACB2-8CEE-C7F0-E48DA1AD0FE5}"/>
              </a:ext>
            </a:extLst>
          </p:cNvPr>
          <p:cNvSpPr txBox="1"/>
          <p:nvPr userDrawn="1"/>
        </p:nvSpPr>
        <p:spPr>
          <a:xfrm>
            <a:off x="8910502" y="4166615"/>
            <a:ext cx="2443298" cy="923330"/>
          </a:xfrm>
          <a:prstGeom prst="rect">
            <a:avLst/>
          </a:prstGeom>
          <a:noFill/>
        </p:spPr>
        <p:txBody>
          <a:bodyPr wrap="none" rtlCol="0">
            <a:spAutoFit/>
          </a:bodyPr>
          <a:lstStyle/>
          <a:p>
            <a:r>
              <a:rPr lang="en-US" dirty="0"/>
              <a:t>Rainey Scheffe</a:t>
            </a:r>
          </a:p>
          <a:p>
            <a:r>
              <a:rPr lang="en-US" dirty="0"/>
              <a:t>Grants Manager</a:t>
            </a:r>
          </a:p>
          <a:p>
            <a:r>
              <a:rPr lang="en-US" dirty="0" err="1"/>
              <a:t>rainey@cooperfdn.org</a:t>
            </a:r>
            <a:endParaRPr lang="en-US" dirty="0"/>
          </a:p>
        </p:txBody>
      </p:sp>
      <p:sp>
        <p:nvSpPr>
          <p:cNvPr id="7" name="TextBox 6">
            <a:extLst>
              <a:ext uri="{FF2B5EF4-FFF2-40B4-BE49-F238E27FC236}">
                <a16:creationId xmlns:a16="http://schemas.microsoft.com/office/drawing/2014/main" id="{F38259B6-9B46-264B-6DCB-4483879F2479}"/>
              </a:ext>
            </a:extLst>
          </p:cNvPr>
          <p:cNvSpPr txBox="1"/>
          <p:nvPr userDrawn="1"/>
        </p:nvSpPr>
        <p:spPr>
          <a:xfrm>
            <a:off x="4894387" y="4166615"/>
            <a:ext cx="2403222" cy="923330"/>
          </a:xfrm>
          <a:prstGeom prst="rect">
            <a:avLst/>
          </a:prstGeom>
          <a:noFill/>
        </p:spPr>
        <p:txBody>
          <a:bodyPr wrap="none" rtlCol="0">
            <a:spAutoFit/>
          </a:bodyPr>
          <a:lstStyle/>
          <a:p>
            <a:r>
              <a:rPr lang="en-US" dirty="0"/>
              <a:t>Felicia Goodman</a:t>
            </a:r>
          </a:p>
          <a:p>
            <a:r>
              <a:rPr lang="en-US" dirty="0"/>
              <a:t>Executive Director</a:t>
            </a:r>
          </a:p>
          <a:p>
            <a:r>
              <a:rPr lang="en-US" dirty="0" err="1"/>
              <a:t>felicia@cooperfdn.org</a:t>
            </a:r>
            <a:endParaRPr lang="en-US" dirty="0"/>
          </a:p>
        </p:txBody>
      </p:sp>
      <p:sp>
        <p:nvSpPr>
          <p:cNvPr id="10" name="TextBox 9">
            <a:extLst>
              <a:ext uri="{FF2B5EF4-FFF2-40B4-BE49-F238E27FC236}">
                <a16:creationId xmlns:a16="http://schemas.microsoft.com/office/drawing/2014/main" id="{8CF84589-3682-83D4-3989-8D31EBC4E42A}"/>
              </a:ext>
            </a:extLst>
          </p:cNvPr>
          <p:cNvSpPr txBox="1"/>
          <p:nvPr userDrawn="1"/>
        </p:nvSpPr>
        <p:spPr>
          <a:xfrm>
            <a:off x="3509394" y="879994"/>
            <a:ext cx="5173211" cy="1200329"/>
          </a:xfrm>
          <a:prstGeom prst="rect">
            <a:avLst/>
          </a:prstGeom>
          <a:noFill/>
        </p:spPr>
        <p:txBody>
          <a:bodyPr wrap="none" rtlCol="0">
            <a:spAutoFit/>
          </a:bodyPr>
          <a:lstStyle/>
          <a:p>
            <a:r>
              <a:rPr lang="en-US" sz="7200" b="1" dirty="0">
                <a:latin typeface="+mj-lt"/>
              </a:rPr>
              <a:t>Contact Us</a:t>
            </a:r>
          </a:p>
        </p:txBody>
      </p:sp>
      <p:sp>
        <p:nvSpPr>
          <p:cNvPr id="13" name="TextBox 12">
            <a:extLst>
              <a:ext uri="{FF2B5EF4-FFF2-40B4-BE49-F238E27FC236}">
                <a16:creationId xmlns:a16="http://schemas.microsoft.com/office/drawing/2014/main" id="{80130BF0-0DEE-1BC3-B668-A091CAC5253A}"/>
              </a:ext>
            </a:extLst>
          </p:cNvPr>
          <p:cNvSpPr txBox="1"/>
          <p:nvPr userDrawn="1"/>
        </p:nvSpPr>
        <p:spPr>
          <a:xfrm>
            <a:off x="2889724" y="2253881"/>
            <a:ext cx="6412549" cy="1569660"/>
          </a:xfrm>
          <a:prstGeom prst="rect">
            <a:avLst/>
          </a:prstGeom>
          <a:noFill/>
        </p:spPr>
        <p:txBody>
          <a:bodyPr wrap="square" rtlCol="0">
            <a:spAutoFit/>
          </a:bodyPr>
          <a:lstStyle/>
          <a:p>
            <a:pPr algn="ctr"/>
            <a:r>
              <a:rPr lang="en-US" sz="3200" dirty="0"/>
              <a:t>Office: (254) 754-0315</a:t>
            </a:r>
          </a:p>
          <a:p>
            <a:pPr algn="ctr"/>
            <a:r>
              <a:rPr lang="en-US" sz="3200" dirty="0"/>
              <a:t>Email: </a:t>
            </a:r>
            <a:r>
              <a:rPr lang="en-US" sz="3200" dirty="0">
                <a:hlinkClick r:id="rId2"/>
              </a:rPr>
              <a:t>info@cooperfdn.org</a:t>
            </a:r>
            <a:endParaRPr lang="en-US" sz="3200" dirty="0"/>
          </a:p>
          <a:p>
            <a:pPr algn="ctr"/>
            <a:r>
              <a:rPr lang="en-US" sz="3200" dirty="0"/>
              <a:t>Website: </a:t>
            </a:r>
            <a:r>
              <a:rPr lang="en-US" sz="3200" dirty="0" err="1"/>
              <a:t>cooperfdn.org</a:t>
            </a:r>
            <a:endParaRPr lang="en-US" sz="3200" dirty="0"/>
          </a:p>
        </p:txBody>
      </p:sp>
    </p:spTree>
    <p:extLst>
      <p:ext uri="{BB962C8B-B14F-4D97-AF65-F5344CB8AC3E}">
        <p14:creationId xmlns:p14="http://schemas.microsoft.com/office/powerpoint/2010/main" val="3297060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681F26-64D6-6F49-8C54-03D5BD31C869}"/>
              </a:ext>
            </a:extLst>
          </p:cNvPr>
          <p:cNvSpPr>
            <a:spLocks noGrp="1"/>
          </p:cNvSpPr>
          <p:nvPr>
            <p:ph type="subTitle" idx="1"/>
          </p:nvPr>
        </p:nvSpPr>
        <p:spPr>
          <a:xfrm>
            <a:off x="1524000" y="292316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itle 7">
            <a:extLst>
              <a:ext uri="{FF2B5EF4-FFF2-40B4-BE49-F238E27FC236}">
                <a16:creationId xmlns:a16="http://schemas.microsoft.com/office/drawing/2014/main" id="{826E9E65-D66F-074A-8F6C-D2645C679E4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2255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5ED30E-92C4-0365-9D34-F87B5C87D8F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B6961A5-6317-40A4-EFA9-33AA6607BB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35FFAC-8442-0BCA-1371-3B057DF073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D290D4-E5CF-428F-801F-3741FA4FB792}" type="datetime1">
              <a:rPr lang="en-US" smtClean="0"/>
              <a:t>2026-08-20</a:t>
            </a:fld>
            <a:endParaRPr lang="en-US"/>
          </a:p>
        </p:txBody>
      </p:sp>
      <p:sp>
        <p:nvSpPr>
          <p:cNvPr id="5" name="Footer Placeholder 4">
            <a:extLst>
              <a:ext uri="{FF2B5EF4-FFF2-40B4-BE49-F238E27FC236}">
                <a16:creationId xmlns:a16="http://schemas.microsoft.com/office/drawing/2014/main" id="{BA259025-996F-19A3-08CF-0856FDC2B2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3871D46E-C221-92A4-0045-553923AB3A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06045F3-C1C0-E543-9FF5-4C316D5CCE5C}" type="slidenum">
              <a:rPr lang="en-US" smtClean="0"/>
              <a:t>‹#›</a:t>
            </a:fld>
            <a:endParaRPr lang="en-US"/>
          </a:p>
        </p:txBody>
      </p:sp>
      <p:pic>
        <p:nvPicPr>
          <p:cNvPr id="7" name="Picture 6">
            <a:extLst>
              <a:ext uri="{FF2B5EF4-FFF2-40B4-BE49-F238E27FC236}">
                <a16:creationId xmlns:a16="http://schemas.microsoft.com/office/drawing/2014/main" id="{9EBF0CFF-FC11-FFC8-2491-96CA473CB430}"/>
              </a:ext>
            </a:extLst>
          </p:cNvPr>
          <p:cNvPicPr>
            <a:picLocks noChangeAspect="1"/>
          </p:cNvPicPr>
          <p:nvPr userDrawn="1"/>
        </p:nvPicPr>
        <p:blipFill>
          <a:blip r:embed="rId15"/>
          <a:stretch>
            <a:fillRect/>
          </a:stretch>
        </p:blipFill>
        <p:spPr>
          <a:xfrm>
            <a:off x="3742041" y="5333470"/>
            <a:ext cx="4707918" cy="1806017"/>
          </a:xfrm>
          <a:prstGeom prst="rect">
            <a:avLst/>
          </a:prstGeom>
        </p:spPr>
      </p:pic>
      <p:sp>
        <p:nvSpPr>
          <p:cNvPr id="8" name="Freeform 5">
            <a:extLst>
              <a:ext uri="{FF2B5EF4-FFF2-40B4-BE49-F238E27FC236}">
                <a16:creationId xmlns:a16="http://schemas.microsoft.com/office/drawing/2014/main" id="{64E0F33E-BFD5-FB62-9715-DD0723DACF79}"/>
              </a:ext>
            </a:extLst>
          </p:cNvPr>
          <p:cNvSpPr/>
          <p:nvPr userDrawn="1"/>
        </p:nvSpPr>
        <p:spPr>
          <a:xfrm flipV="1">
            <a:off x="0" y="0"/>
            <a:ext cx="3653346" cy="3134267"/>
          </a:xfrm>
          <a:custGeom>
            <a:avLst/>
            <a:gdLst/>
            <a:ahLst/>
            <a:cxnLst/>
            <a:rect l="l" t="t" r="r" b="b"/>
            <a:pathLst>
              <a:path w="3653346" h="3134267">
                <a:moveTo>
                  <a:pt x="0" y="3134267"/>
                </a:moveTo>
                <a:lnTo>
                  <a:pt x="3653346" y="3134267"/>
                </a:lnTo>
                <a:lnTo>
                  <a:pt x="3653346" y="0"/>
                </a:lnTo>
                <a:lnTo>
                  <a:pt x="0" y="0"/>
                </a:lnTo>
                <a:lnTo>
                  <a:pt x="0" y="3134267"/>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9" name="Freeform 7">
            <a:extLst>
              <a:ext uri="{FF2B5EF4-FFF2-40B4-BE49-F238E27FC236}">
                <a16:creationId xmlns:a16="http://schemas.microsoft.com/office/drawing/2014/main" id="{DB357DAF-24D2-9C1C-C36D-771F330393C0}"/>
              </a:ext>
            </a:extLst>
          </p:cNvPr>
          <p:cNvSpPr/>
          <p:nvPr userDrawn="1"/>
        </p:nvSpPr>
        <p:spPr>
          <a:xfrm flipH="1" flipV="1">
            <a:off x="8538656" y="0"/>
            <a:ext cx="3653346" cy="3134267"/>
          </a:xfrm>
          <a:custGeom>
            <a:avLst/>
            <a:gdLst/>
            <a:ahLst/>
            <a:cxnLst/>
            <a:rect l="l" t="t" r="r" b="b"/>
            <a:pathLst>
              <a:path w="3653346" h="3134267">
                <a:moveTo>
                  <a:pt x="3653346" y="3134267"/>
                </a:moveTo>
                <a:lnTo>
                  <a:pt x="0" y="3134267"/>
                </a:lnTo>
                <a:lnTo>
                  <a:pt x="0" y="0"/>
                </a:lnTo>
                <a:lnTo>
                  <a:pt x="3653346" y="0"/>
                </a:lnTo>
                <a:lnTo>
                  <a:pt x="3653346" y="3134267"/>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US"/>
          </a:p>
        </p:txBody>
      </p:sp>
    </p:spTree>
    <p:extLst>
      <p:ext uri="{BB962C8B-B14F-4D97-AF65-F5344CB8AC3E}">
        <p14:creationId xmlns:p14="http://schemas.microsoft.com/office/powerpoint/2010/main" val="1985959148"/>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69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4DC16A-B6E9-4650-8310-53BB2A0630C5}"/>
              </a:ext>
            </a:extLst>
          </p:cNvPr>
          <p:cNvSpPr>
            <a:spLocks noGrp="1"/>
          </p:cNvSpPr>
          <p:nvPr>
            <p:ph type="ctrTitle"/>
          </p:nvPr>
        </p:nvSpPr>
        <p:spPr>
          <a:xfrm>
            <a:off x="838200" y="1529815"/>
            <a:ext cx="10515600" cy="1325563"/>
          </a:xfrm>
        </p:spPr>
        <p:txBody>
          <a:bodyPr>
            <a:normAutofit/>
          </a:bodyPr>
          <a:lstStyle/>
          <a:p>
            <a: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Candid Search Training</a:t>
            </a:r>
          </a:p>
        </p:txBody>
      </p:sp>
      <p:sp>
        <p:nvSpPr>
          <p:cNvPr id="2" name="Subtitle 1">
            <a:extLst>
              <a:ext uri="{FF2B5EF4-FFF2-40B4-BE49-F238E27FC236}">
                <a16:creationId xmlns:a16="http://schemas.microsoft.com/office/drawing/2014/main" id="{07830B96-0705-1251-72B9-3B6281786E42}"/>
              </a:ext>
            </a:extLst>
          </p:cNvPr>
          <p:cNvSpPr>
            <a:spLocks noGrp="1"/>
          </p:cNvSpPr>
          <p:nvPr>
            <p:ph type="subTitle" idx="1"/>
          </p:nvPr>
        </p:nvSpPr>
        <p:spPr>
          <a:xfrm>
            <a:off x="1603513" y="3304828"/>
            <a:ext cx="9144000" cy="1655762"/>
          </a:xfrm>
        </p:spPr>
        <p:txBody>
          <a:bodyPr>
            <a:normAutofit/>
          </a:bodyPr>
          <a:lstStyle/>
          <a:p>
            <a:r>
              <a:rPr lang="en-US" sz="2800" b="1" dirty="0">
                <a:latin typeface="Calibri" panose="020F0502020204030204" pitchFamily="34" charset="0"/>
                <a:ea typeface="Calibri" panose="020F0502020204030204" pitchFamily="34" charset="0"/>
                <a:cs typeface="Calibri" panose="020F0502020204030204" pitchFamily="34" charset="0"/>
              </a:rPr>
              <a:t>21 August 2026</a:t>
            </a:r>
          </a:p>
          <a:p>
            <a:r>
              <a:rPr lang="en-US" sz="2800" dirty="0">
                <a:latin typeface="Calibri" panose="020F0502020204030204" pitchFamily="34" charset="0"/>
                <a:ea typeface="Calibri" panose="020F0502020204030204" pitchFamily="34" charset="0"/>
                <a:cs typeface="Calibri" panose="020F0502020204030204" pitchFamily="34" charset="0"/>
              </a:rPr>
              <a:t>Waco-McLennan County Library – Central Library</a:t>
            </a:r>
          </a:p>
          <a:p>
            <a:r>
              <a:rPr lang="en-US" sz="2800" dirty="0">
                <a:latin typeface="Calibri" panose="020F0502020204030204" pitchFamily="34" charset="0"/>
                <a:ea typeface="Calibri" panose="020F0502020204030204" pitchFamily="34" charset="0"/>
                <a:cs typeface="Calibri" panose="020F0502020204030204" pitchFamily="34" charset="0"/>
              </a:rPr>
              <a:t>11:45 AM – 1:00 PM</a:t>
            </a:r>
          </a:p>
        </p:txBody>
      </p:sp>
    </p:spTree>
    <p:extLst>
      <p:ext uri="{BB962C8B-B14F-4D97-AF65-F5344CB8AC3E}">
        <p14:creationId xmlns:p14="http://schemas.microsoft.com/office/powerpoint/2010/main" val="32730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F46D0A-CC11-3D5D-0F01-039CC2C9A8D8}"/>
              </a:ext>
            </a:extLst>
          </p:cNvPr>
          <p:cNvSpPr>
            <a:spLocks noGrp="1"/>
          </p:cNvSpPr>
          <p:nvPr>
            <p:ph type="ctrTitle"/>
          </p:nvPr>
        </p:nvSpPr>
        <p:spPr>
          <a:xfrm>
            <a:off x="838200" y="936267"/>
            <a:ext cx="10515600" cy="807058"/>
          </a:xfrm>
        </p:spPr>
        <p:txBody>
          <a:bodyPr>
            <a:normAutofit/>
          </a:bodyPr>
          <a:lstStyle/>
          <a:p>
            <a:r>
              <a:rPr lang="en-US" sz="3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Premises, Disclaimers, &amp; Apologies</a:t>
            </a:r>
          </a:p>
        </p:txBody>
      </p:sp>
      <p:sp>
        <p:nvSpPr>
          <p:cNvPr id="2" name="Subtitle 1">
            <a:extLst>
              <a:ext uri="{FF2B5EF4-FFF2-40B4-BE49-F238E27FC236}">
                <a16:creationId xmlns:a16="http://schemas.microsoft.com/office/drawing/2014/main" id="{6E93766E-A1B9-DB04-055B-4A746C2A57AC}"/>
              </a:ext>
            </a:extLst>
          </p:cNvPr>
          <p:cNvSpPr>
            <a:spLocks noGrp="1"/>
          </p:cNvSpPr>
          <p:nvPr>
            <p:ph type="subTitle" idx="1"/>
          </p:nvPr>
        </p:nvSpPr>
        <p:spPr>
          <a:xfrm>
            <a:off x="1949395" y="1743325"/>
            <a:ext cx="8967747" cy="3879378"/>
          </a:xfrm>
        </p:spPr>
        <p:txBody>
          <a:bodyPr>
            <a:noAutofit/>
          </a:bodyPr>
          <a:lstStyle/>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operate from the guiding principle that everyone in an organization should be </a:t>
            </a:r>
            <a:r>
              <a:rPr lang="en-US" b="1" i="1" dirty="0">
                <a:latin typeface="Calibri" panose="020F0502020204030204" pitchFamily="34" charset="0"/>
                <a:ea typeface="Calibri" panose="020F0502020204030204" pitchFamily="34" charset="0"/>
                <a:cs typeface="Calibri" panose="020F0502020204030204" pitchFamily="34" charset="0"/>
              </a:rPr>
              <a:t>involved</a:t>
            </a:r>
            <a:r>
              <a:rPr lang="en-US" dirty="0">
                <a:latin typeface="Calibri" panose="020F0502020204030204" pitchFamily="34" charset="0"/>
                <a:ea typeface="Calibri" panose="020F0502020204030204" pitchFamily="34" charset="0"/>
                <a:cs typeface="Calibri" panose="020F0502020204030204" pitchFamily="34" charset="0"/>
              </a:rPr>
              <a:t> in fundraising (vs. </a:t>
            </a:r>
            <a:r>
              <a:rPr lang="en-US" b="1" i="1" dirty="0">
                <a:latin typeface="Calibri" panose="020F0502020204030204" pitchFamily="34" charset="0"/>
                <a:ea typeface="Calibri" panose="020F0502020204030204" pitchFamily="34" charset="0"/>
                <a:cs typeface="Calibri" panose="020F0502020204030204" pitchFamily="34" charset="0"/>
              </a:rPr>
              <a:t>responsible</a:t>
            </a:r>
            <a:r>
              <a:rPr lang="en-US"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5188906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4445E-C847-8915-EFCE-195069A8F31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6EE93D3-2C2D-963E-14A9-88CF2CF8DAC3}"/>
              </a:ext>
            </a:extLst>
          </p:cNvPr>
          <p:cNvSpPr>
            <a:spLocks noGrp="1"/>
          </p:cNvSpPr>
          <p:nvPr>
            <p:ph type="ctrTitle"/>
          </p:nvPr>
        </p:nvSpPr>
        <p:spPr>
          <a:xfrm>
            <a:off x="838200" y="936267"/>
            <a:ext cx="10515600" cy="807058"/>
          </a:xfrm>
        </p:spPr>
        <p:txBody>
          <a:bodyPr>
            <a:normAutofit/>
          </a:bodyPr>
          <a:lstStyle/>
          <a:p>
            <a:r>
              <a:rPr lang="en-US" sz="3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Premises, Disclaimers, &amp; Apologies</a:t>
            </a:r>
          </a:p>
        </p:txBody>
      </p:sp>
      <p:sp>
        <p:nvSpPr>
          <p:cNvPr id="2" name="Subtitle 1">
            <a:extLst>
              <a:ext uri="{FF2B5EF4-FFF2-40B4-BE49-F238E27FC236}">
                <a16:creationId xmlns:a16="http://schemas.microsoft.com/office/drawing/2014/main" id="{8A5381B8-5907-9F85-9527-3D2B94B36198}"/>
              </a:ext>
            </a:extLst>
          </p:cNvPr>
          <p:cNvSpPr>
            <a:spLocks noGrp="1"/>
          </p:cNvSpPr>
          <p:nvPr>
            <p:ph type="subTitle" idx="1"/>
          </p:nvPr>
        </p:nvSpPr>
        <p:spPr>
          <a:xfrm>
            <a:off x="1949395" y="1743325"/>
            <a:ext cx="8967747" cy="3879378"/>
          </a:xfrm>
        </p:spPr>
        <p:txBody>
          <a:bodyPr>
            <a:noAutofit/>
          </a:bodyPr>
          <a:lstStyle/>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operate from the guiding principle that everyone in an organization should be </a:t>
            </a:r>
            <a:r>
              <a:rPr lang="en-US" b="1" i="1" dirty="0">
                <a:latin typeface="Calibri" panose="020F0502020204030204" pitchFamily="34" charset="0"/>
                <a:ea typeface="Calibri" panose="020F0502020204030204" pitchFamily="34" charset="0"/>
                <a:cs typeface="Calibri" panose="020F0502020204030204" pitchFamily="34" charset="0"/>
              </a:rPr>
              <a:t>involved</a:t>
            </a:r>
            <a:r>
              <a:rPr lang="en-US" dirty="0">
                <a:latin typeface="Calibri" panose="020F0502020204030204" pitchFamily="34" charset="0"/>
                <a:ea typeface="Calibri" panose="020F0502020204030204" pitchFamily="34" charset="0"/>
                <a:cs typeface="Calibri" panose="020F0502020204030204" pitchFamily="34" charset="0"/>
              </a:rPr>
              <a:t> in fundraising (vs. </a:t>
            </a:r>
            <a:r>
              <a:rPr lang="en-US" b="1" i="1" dirty="0">
                <a:latin typeface="Calibri" panose="020F0502020204030204" pitchFamily="34" charset="0"/>
                <a:ea typeface="Calibri" panose="020F0502020204030204" pitchFamily="34" charset="0"/>
                <a:cs typeface="Calibri" panose="020F0502020204030204" pitchFamily="34" charset="0"/>
              </a:rPr>
              <a:t>responsible</a:t>
            </a:r>
            <a:r>
              <a:rPr lang="en-US" dirty="0">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Today, I will use the following terms relatively interchangeably: fundraising; grantseeking; development; advancement. </a:t>
            </a:r>
          </a:p>
        </p:txBody>
      </p:sp>
    </p:spTree>
    <p:extLst>
      <p:ext uri="{BB962C8B-B14F-4D97-AF65-F5344CB8AC3E}">
        <p14:creationId xmlns:p14="http://schemas.microsoft.com/office/powerpoint/2010/main" val="1012981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7686D-AAE6-EAC8-9F26-E28DE24DEDD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764A2C-383F-7FA7-92DF-997D7AC66145}"/>
              </a:ext>
            </a:extLst>
          </p:cNvPr>
          <p:cNvSpPr>
            <a:spLocks noGrp="1"/>
          </p:cNvSpPr>
          <p:nvPr>
            <p:ph type="ctrTitle"/>
          </p:nvPr>
        </p:nvSpPr>
        <p:spPr>
          <a:xfrm>
            <a:off x="838200" y="936267"/>
            <a:ext cx="10515600" cy="807058"/>
          </a:xfrm>
        </p:spPr>
        <p:txBody>
          <a:bodyPr>
            <a:normAutofit/>
          </a:bodyPr>
          <a:lstStyle/>
          <a:p>
            <a:r>
              <a:rPr lang="en-US" sz="3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Premises, Disclaimers, &amp; Apologies</a:t>
            </a:r>
          </a:p>
        </p:txBody>
      </p:sp>
      <p:sp>
        <p:nvSpPr>
          <p:cNvPr id="2" name="Subtitle 1">
            <a:extLst>
              <a:ext uri="{FF2B5EF4-FFF2-40B4-BE49-F238E27FC236}">
                <a16:creationId xmlns:a16="http://schemas.microsoft.com/office/drawing/2014/main" id="{8F1022A0-DB7D-C732-DA17-7BE7631121C0}"/>
              </a:ext>
            </a:extLst>
          </p:cNvPr>
          <p:cNvSpPr>
            <a:spLocks noGrp="1"/>
          </p:cNvSpPr>
          <p:nvPr>
            <p:ph type="subTitle" idx="1"/>
          </p:nvPr>
        </p:nvSpPr>
        <p:spPr>
          <a:xfrm>
            <a:off x="1949395" y="1743325"/>
            <a:ext cx="8967747" cy="3879378"/>
          </a:xfrm>
        </p:spPr>
        <p:txBody>
          <a:bodyPr>
            <a:noAutofit/>
          </a:bodyPr>
          <a:lstStyle/>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operate from the guiding principle that everyone in an organization should be </a:t>
            </a:r>
            <a:r>
              <a:rPr lang="en-US" b="1" i="1" dirty="0">
                <a:latin typeface="Calibri" panose="020F0502020204030204" pitchFamily="34" charset="0"/>
                <a:ea typeface="Calibri" panose="020F0502020204030204" pitchFamily="34" charset="0"/>
                <a:cs typeface="Calibri" panose="020F0502020204030204" pitchFamily="34" charset="0"/>
              </a:rPr>
              <a:t>involved</a:t>
            </a:r>
            <a:r>
              <a:rPr lang="en-US" dirty="0">
                <a:latin typeface="Calibri" panose="020F0502020204030204" pitchFamily="34" charset="0"/>
                <a:ea typeface="Calibri" panose="020F0502020204030204" pitchFamily="34" charset="0"/>
                <a:cs typeface="Calibri" panose="020F0502020204030204" pitchFamily="34" charset="0"/>
              </a:rPr>
              <a:t> in fundraising (vs. </a:t>
            </a:r>
            <a:r>
              <a:rPr lang="en-US" b="1" i="1" dirty="0">
                <a:latin typeface="Calibri" panose="020F0502020204030204" pitchFamily="34" charset="0"/>
                <a:ea typeface="Calibri" panose="020F0502020204030204" pitchFamily="34" charset="0"/>
                <a:cs typeface="Calibri" panose="020F0502020204030204" pitchFamily="34" charset="0"/>
              </a:rPr>
              <a:t>responsible</a:t>
            </a:r>
            <a:r>
              <a:rPr lang="en-US" dirty="0">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Today, I will use the following terms relatively interchangeably: fundraising; grantseeking; development; advancement. </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speak primarily from my experiences.  I am open to the idea that I    could possibly be wrong … but don’t go crazy.</a:t>
            </a:r>
          </a:p>
        </p:txBody>
      </p:sp>
    </p:spTree>
    <p:extLst>
      <p:ext uri="{BB962C8B-B14F-4D97-AF65-F5344CB8AC3E}">
        <p14:creationId xmlns:p14="http://schemas.microsoft.com/office/powerpoint/2010/main" val="511326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1B2E2-654E-9451-0EF1-E36DF6F63AF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6B70237-7388-07ED-3D49-E0CB434A76FA}"/>
              </a:ext>
            </a:extLst>
          </p:cNvPr>
          <p:cNvSpPr>
            <a:spLocks noGrp="1"/>
          </p:cNvSpPr>
          <p:nvPr>
            <p:ph type="ctrTitle"/>
          </p:nvPr>
        </p:nvSpPr>
        <p:spPr>
          <a:xfrm>
            <a:off x="838200" y="936267"/>
            <a:ext cx="10515600" cy="807058"/>
          </a:xfrm>
        </p:spPr>
        <p:txBody>
          <a:bodyPr>
            <a:normAutofit/>
          </a:bodyPr>
          <a:lstStyle/>
          <a:p>
            <a:r>
              <a:rPr lang="en-US" sz="3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Premises, Disclaimers, &amp; Apologies</a:t>
            </a:r>
          </a:p>
        </p:txBody>
      </p:sp>
      <p:sp>
        <p:nvSpPr>
          <p:cNvPr id="2" name="Subtitle 1">
            <a:extLst>
              <a:ext uri="{FF2B5EF4-FFF2-40B4-BE49-F238E27FC236}">
                <a16:creationId xmlns:a16="http://schemas.microsoft.com/office/drawing/2014/main" id="{11086411-A5AA-E8FC-DAD4-B8E0BA42432D}"/>
              </a:ext>
            </a:extLst>
          </p:cNvPr>
          <p:cNvSpPr>
            <a:spLocks noGrp="1"/>
          </p:cNvSpPr>
          <p:nvPr>
            <p:ph type="subTitle" idx="1"/>
          </p:nvPr>
        </p:nvSpPr>
        <p:spPr>
          <a:xfrm>
            <a:off x="1949395" y="1743325"/>
            <a:ext cx="8967747" cy="3879378"/>
          </a:xfrm>
        </p:spPr>
        <p:txBody>
          <a:bodyPr>
            <a:noAutofit/>
          </a:bodyPr>
          <a:lstStyle/>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operate from the guiding principle that everyone in an organization should be </a:t>
            </a:r>
            <a:r>
              <a:rPr lang="en-US" b="1" i="1" dirty="0">
                <a:latin typeface="Calibri" panose="020F0502020204030204" pitchFamily="34" charset="0"/>
                <a:ea typeface="Calibri" panose="020F0502020204030204" pitchFamily="34" charset="0"/>
                <a:cs typeface="Calibri" panose="020F0502020204030204" pitchFamily="34" charset="0"/>
              </a:rPr>
              <a:t>involved</a:t>
            </a:r>
            <a:r>
              <a:rPr lang="en-US" dirty="0">
                <a:latin typeface="Calibri" panose="020F0502020204030204" pitchFamily="34" charset="0"/>
                <a:ea typeface="Calibri" panose="020F0502020204030204" pitchFamily="34" charset="0"/>
                <a:cs typeface="Calibri" panose="020F0502020204030204" pitchFamily="34" charset="0"/>
              </a:rPr>
              <a:t> in fundraising (vs. </a:t>
            </a:r>
            <a:r>
              <a:rPr lang="en-US" b="1" i="1" dirty="0">
                <a:latin typeface="Calibri" panose="020F0502020204030204" pitchFamily="34" charset="0"/>
                <a:ea typeface="Calibri" panose="020F0502020204030204" pitchFamily="34" charset="0"/>
                <a:cs typeface="Calibri" panose="020F0502020204030204" pitchFamily="34" charset="0"/>
              </a:rPr>
              <a:t>responsible</a:t>
            </a:r>
            <a:r>
              <a:rPr lang="en-US" dirty="0">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Today, I will use the following terms relatively interchangeably: fundraising; grantseeking; development; advancement. </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speak primarily from my experiences.  I am open to the idea that I    could possibly be wrong … but don’t go crazy.</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I’m not </a:t>
            </a:r>
            <a:r>
              <a:rPr lang="en-US" b="1" i="1" dirty="0">
                <a:latin typeface="Calibri" panose="020F0502020204030204" pitchFamily="34" charset="0"/>
                <a:ea typeface="Calibri" panose="020F0502020204030204" pitchFamily="34" charset="0"/>
                <a:cs typeface="Calibri" panose="020F0502020204030204" pitchFamily="34" charset="0"/>
              </a:rPr>
              <a:t>THAT</a:t>
            </a:r>
            <a:r>
              <a:rPr lang="en-US" dirty="0">
                <a:latin typeface="Calibri" panose="020F0502020204030204" pitchFamily="34" charset="0"/>
                <a:ea typeface="Calibri" panose="020F0502020204030204" pitchFamily="34" charset="0"/>
                <a:cs typeface="Calibri" panose="020F0502020204030204" pitchFamily="34" charset="0"/>
              </a:rPr>
              <a:t> kind of fundraising person.  Feel free to interrupt me.</a:t>
            </a:r>
          </a:p>
        </p:txBody>
      </p:sp>
    </p:spTree>
    <p:extLst>
      <p:ext uri="{BB962C8B-B14F-4D97-AF65-F5344CB8AC3E}">
        <p14:creationId xmlns:p14="http://schemas.microsoft.com/office/powerpoint/2010/main" val="3991793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DB768-B89F-0D68-C25E-E595E1456D2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83E5010-D0DC-868B-8244-C95E83299043}"/>
              </a:ext>
            </a:extLst>
          </p:cNvPr>
          <p:cNvSpPr>
            <a:spLocks noGrp="1"/>
          </p:cNvSpPr>
          <p:nvPr>
            <p:ph type="ctrTitle"/>
          </p:nvPr>
        </p:nvSpPr>
        <p:spPr>
          <a:xfrm>
            <a:off x="838200" y="752393"/>
            <a:ext cx="10515600" cy="807058"/>
          </a:xfrm>
        </p:spPr>
        <p:txBody>
          <a:bodyPr>
            <a:normAutofit/>
          </a:bodyPr>
          <a:lstStyle/>
          <a:p>
            <a:r>
              <a:rPr lang="en-US" sz="3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Premises, Disclaimers, &amp; Apologies</a:t>
            </a:r>
          </a:p>
        </p:txBody>
      </p:sp>
      <p:sp>
        <p:nvSpPr>
          <p:cNvPr id="2" name="Subtitle 1">
            <a:extLst>
              <a:ext uri="{FF2B5EF4-FFF2-40B4-BE49-F238E27FC236}">
                <a16:creationId xmlns:a16="http://schemas.microsoft.com/office/drawing/2014/main" id="{929FF452-D429-861E-2A9B-C60916F83BDC}"/>
              </a:ext>
            </a:extLst>
          </p:cNvPr>
          <p:cNvSpPr>
            <a:spLocks noGrp="1"/>
          </p:cNvSpPr>
          <p:nvPr>
            <p:ph type="subTitle" idx="1"/>
          </p:nvPr>
        </p:nvSpPr>
        <p:spPr>
          <a:xfrm>
            <a:off x="1949395" y="1743325"/>
            <a:ext cx="8967747" cy="3879378"/>
          </a:xfrm>
        </p:spPr>
        <p:txBody>
          <a:bodyPr>
            <a:noAutofit/>
          </a:bodyPr>
          <a:lstStyle/>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operate from the guiding principle that everyone in an organization should be </a:t>
            </a:r>
            <a:r>
              <a:rPr lang="en-US" b="1" i="1" dirty="0">
                <a:latin typeface="Calibri" panose="020F0502020204030204" pitchFamily="34" charset="0"/>
                <a:ea typeface="Calibri" panose="020F0502020204030204" pitchFamily="34" charset="0"/>
                <a:cs typeface="Calibri" panose="020F0502020204030204" pitchFamily="34" charset="0"/>
              </a:rPr>
              <a:t>involved</a:t>
            </a:r>
            <a:r>
              <a:rPr lang="en-US" dirty="0">
                <a:latin typeface="Calibri" panose="020F0502020204030204" pitchFamily="34" charset="0"/>
                <a:ea typeface="Calibri" panose="020F0502020204030204" pitchFamily="34" charset="0"/>
                <a:cs typeface="Calibri" panose="020F0502020204030204" pitchFamily="34" charset="0"/>
              </a:rPr>
              <a:t> in fundraising (vs. </a:t>
            </a:r>
            <a:r>
              <a:rPr lang="en-US" b="1" i="1" dirty="0">
                <a:latin typeface="Calibri" panose="020F0502020204030204" pitchFamily="34" charset="0"/>
                <a:ea typeface="Calibri" panose="020F0502020204030204" pitchFamily="34" charset="0"/>
                <a:cs typeface="Calibri" panose="020F0502020204030204" pitchFamily="34" charset="0"/>
              </a:rPr>
              <a:t>responsible</a:t>
            </a:r>
            <a:r>
              <a:rPr lang="en-US" dirty="0">
                <a:latin typeface="Calibri" panose="020F0502020204030204" pitchFamily="34" charset="0"/>
                <a:ea typeface="Calibri" panose="020F0502020204030204" pitchFamily="34" charset="0"/>
                <a:cs typeface="Calibri" panose="020F0502020204030204" pitchFamily="34" charset="0"/>
              </a:rPr>
              <a:t>).</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Today, I will use the following terms relatively interchangeably: fundraising; grantseeking; development; advancement. </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speak primarily from my experiences.  I am open to the idea that I    could possibly be wrong … but don’t go crazy.</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I’m not </a:t>
            </a:r>
            <a:r>
              <a:rPr lang="en-US" b="1" i="1" dirty="0">
                <a:latin typeface="Calibri" panose="020F0502020204030204" pitchFamily="34" charset="0"/>
                <a:ea typeface="Calibri" panose="020F0502020204030204" pitchFamily="34" charset="0"/>
                <a:cs typeface="Calibri" panose="020F0502020204030204" pitchFamily="34" charset="0"/>
              </a:rPr>
              <a:t>THAT</a:t>
            </a:r>
            <a:r>
              <a:rPr lang="en-US" dirty="0">
                <a:latin typeface="Calibri" panose="020F0502020204030204" pitchFamily="34" charset="0"/>
                <a:ea typeface="Calibri" panose="020F0502020204030204" pitchFamily="34" charset="0"/>
                <a:cs typeface="Calibri" panose="020F0502020204030204" pitchFamily="34" charset="0"/>
              </a:rPr>
              <a:t> kind of fundraising person.  Feel free to interrupt me.</a:t>
            </a:r>
          </a:p>
          <a:p>
            <a:pPr marL="342900" indent="-342900" algn="l">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I am </a:t>
            </a:r>
            <a:r>
              <a:rPr lang="en-US" b="1" i="1" dirty="0">
                <a:latin typeface="Calibri" panose="020F0502020204030204" pitchFamily="34" charset="0"/>
                <a:ea typeface="Calibri" panose="020F0502020204030204" pitchFamily="34" charset="0"/>
                <a:cs typeface="Calibri" panose="020F0502020204030204" pitchFamily="34" charset="0"/>
              </a:rPr>
              <a:t>assisting</a:t>
            </a:r>
            <a:r>
              <a:rPr lang="en-US" dirty="0">
                <a:latin typeface="Calibri" panose="020F0502020204030204" pitchFamily="34" charset="0"/>
                <a:ea typeface="Calibri" panose="020F0502020204030204" pitchFamily="34" charset="0"/>
                <a:cs typeface="Calibri" panose="020F0502020204030204" pitchFamily="34" charset="0"/>
              </a:rPr>
              <a:t> Cooper Foundation.  I am not employed by them.    The ideas and information expressed here are not necessarily representative of their values, beliefs, attitudes, or opinions.</a:t>
            </a:r>
          </a:p>
          <a:p>
            <a:pPr marL="342900" indent="-342900" algn="l">
              <a:buFont typeface="Wingdings" panose="05000000000000000000" pitchFamily="2" charset="2"/>
              <a:buChar char="§"/>
            </a:pP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1164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133116B-9CB5-25CC-FB52-5BCE14112A25}"/>
              </a:ext>
            </a:extLst>
          </p:cNvPr>
          <p:cNvSpPr>
            <a:spLocks noGrp="1"/>
          </p:cNvSpPr>
          <p:nvPr>
            <p:ph type="body" idx="1"/>
          </p:nvPr>
        </p:nvSpPr>
        <p:spPr>
          <a:xfrm>
            <a:off x="1817812" y="1195464"/>
            <a:ext cx="8685862" cy="4467071"/>
          </a:xfrm>
        </p:spPr>
        <p:txBody>
          <a:bodyPr>
            <a:normAutofit lnSpcReduction="10000"/>
          </a:bodyPr>
          <a:lstStyle/>
          <a:p>
            <a:pPr>
              <a:lnSpc>
                <a:spcPct val="100000"/>
              </a:lnSpc>
              <a:spcBef>
                <a:spcPts val="0"/>
              </a:spcBef>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The most successful, dynamic, well-funded nonprofits always begin by living out of mission, so that rather than just talk about their mission, they can show donors how they are acting on that mission.</a:t>
            </a:r>
          </a:p>
          <a:p>
            <a:pPr>
              <a:lnSpc>
                <a:spcPct val="100000"/>
              </a:lnSpc>
              <a:spcBef>
                <a:spcPts val="0"/>
              </a:spcBef>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There is a far greater integrity and far more compelling example to point to when done in this order.  Given the choice of which to act on first, choose mission every single time.  </a:t>
            </a:r>
          </a:p>
          <a:p>
            <a:pPr>
              <a:lnSpc>
                <a:spcPct val="100000"/>
              </a:lnSpc>
              <a:spcBef>
                <a:spcPts val="0"/>
              </a:spcBef>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00000"/>
              </a:lnSpc>
              <a:spcBef>
                <a:spcPts val="0"/>
              </a:spcBef>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Commit to mission, ensure that everything is being done to be worthy of generosity, recognize and act on the potential at hand, bring energy and passion, joy and innovation to the equation, and see how quickly money follows mission.</a:t>
            </a:r>
          </a:p>
          <a:p>
            <a:pPr>
              <a:lnSpc>
                <a:spcPct val="100000"/>
              </a:lnSpc>
              <a:spcBef>
                <a:spcPts val="0"/>
              </a:spcBef>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a:t>
            </a:r>
            <a:r>
              <a:rPr lang="en-US" sz="16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paraphrased from Kerry Alys Robinson</a:t>
            </a:r>
          </a:p>
          <a:p>
            <a:endParaRPr lang="en-US" dirty="0"/>
          </a:p>
        </p:txBody>
      </p:sp>
    </p:spTree>
    <p:extLst>
      <p:ext uri="{BB962C8B-B14F-4D97-AF65-F5344CB8AC3E}">
        <p14:creationId xmlns:p14="http://schemas.microsoft.com/office/powerpoint/2010/main" val="1589192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37367-2DF6-F28D-9356-3217530570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F0B21B-20C9-58DB-203D-F5F268C5803A}"/>
              </a:ext>
            </a:extLst>
          </p:cNvPr>
          <p:cNvSpPr>
            <a:spLocks noGrp="1"/>
          </p:cNvSpPr>
          <p:nvPr>
            <p:ph type="ctrTitle"/>
          </p:nvPr>
        </p:nvSpPr>
        <p:spPr>
          <a:xfrm>
            <a:off x="838200" y="936267"/>
            <a:ext cx="10515600" cy="807058"/>
          </a:xfrm>
        </p:spPr>
        <p:txBody>
          <a:bodyPr>
            <a:normAutofit/>
          </a:bodyPr>
          <a:lstStyle/>
          <a:p>
            <a:r>
              <a:rPr lang="en-US" sz="4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Grant Is Not:</a:t>
            </a:r>
          </a:p>
        </p:txBody>
      </p:sp>
      <p:sp>
        <p:nvSpPr>
          <p:cNvPr id="2" name="Subtitle 1">
            <a:extLst>
              <a:ext uri="{FF2B5EF4-FFF2-40B4-BE49-F238E27FC236}">
                <a16:creationId xmlns:a16="http://schemas.microsoft.com/office/drawing/2014/main" id="{CDB57D05-AF79-3B2B-5556-7D975A723D80}"/>
              </a:ext>
            </a:extLst>
          </p:cNvPr>
          <p:cNvSpPr>
            <a:spLocks noGrp="1"/>
          </p:cNvSpPr>
          <p:nvPr>
            <p:ph type="subTitle" idx="1"/>
          </p:nvPr>
        </p:nvSpPr>
        <p:spPr>
          <a:xfrm>
            <a:off x="2641822" y="2274838"/>
            <a:ext cx="3242807" cy="3719221"/>
          </a:xfrm>
        </p:spPr>
        <p:txBody>
          <a:bodyPr>
            <a:noAutofit/>
          </a:bodyPr>
          <a:lstStyle/>
          <a:p>
            <a:pPr marL="342900" indent="-342900" algn="l">
              <a:lnSpc>
                <a:spcPct val="100000"/>
              </a:lnSpc>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Panacea</a:t>
            </a:r>
          </a:p>
          <a:p>
            <a:pPr marL="342900" indent="-342900" algn="l">
              <a:lnSpc>
                <a:spcPct val="100000"/>
              </a:lnSpc>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Quick fix</a:t>
            </a:r>
          </a:p>
          <a:p>
            <a:pPr marL="342900" indent="-342900" algn="l">
              <a:lnSpc>
                <a:spcPct val="100000"/>
              </a:lnSpc>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Easy money</a:t>
            </a:r>
          </a:p>
          <a:p>
            <a:pPr marL="342900" indent="-342900" algn="l">
              <a:lnSpc>
                <a:spcPct val="100000"/>
              </a:lnSpc>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Donation</a:t>
            </a:r>
          </a:p>
        </p:txBody>
      </p:sp>
      <p:sp>
        <p:nvSpPr>
          <p:cNvPr id="9" name="TextBox 8">
            <a:extLst>
              <a:ext uri="{FF2B5EF4-FFF2-40B4-BE49-F238E27FC236}">
                <a16:creationId xmlns:a16="http://schemas.microsoft.com/office/drawing/2014/main" id="{C621D040-CA84-7EFA-1CDE-F6BF0531D7C2}"/>
              </a:ext>
            </a:extLst>
          </p:cNvPr>
          <p:cNvSpPr txBox="1"/>
          <p:nvPr/>
        </p:nvSpPr>
        <p:spPr>
          <a:xfrm>
            <a:off x="6307373" y="2274838"/>
            <a:ext cx="4395083" cy="2769989"/>
          </a:xfrm>
          <a:prstGeom prst="rect">
            <a:avLst/>
          </a:prstGeom>
          <a:noFill/>
        </p:spPr>
        <p:txBody>
          <a:bodyPr wrap="square">
            <a:spAutoFit/>
          </a:bodyPr>
          <a:lstStyle/>
          <a:p>
            <a:pPr marL="342900" indent="-342900" algn="l">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Gift</a:t>
            </a:r>
          </a:p>
          <a:p>
            <a:pPr marL="342900" indent="-342900" algn="l">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Undesignated funds</a:t>
            </a:r>
          </a:p>
          <a:p>
            <a:pPr marL="342900" indent="-342900" algn="l">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Transferrable</a:t>
            </a:r>
          </a:p>
          <a:p>
            <a:pPr marL="342900" indent="-342900" algn="l">
              <a:spcBef>
                <a:spcPts val="1200"/>
              </a:spcBef>
              <a:buFont typeface="Wingdings" panose="05000000000000000000" pitchFamily="2" charset="2"/>
              <a:buChar char="§"/>
            </a:pPr>
            <a:r>
              <a:rPr lang="en-US" sz="3600" dirty="0">
                <a:latin typeface="Calibri" panose="020F0502020204030204" pitchFamily="34" charset="0"/>
                <a:ea typeface="Calibri" panose="020F0502020204030204" pitchFamily="34" charset="0"/>
                <a:cs typeface="Calibri" panose="020F0502020204030204" pitchFamily="34" charset="0"/>
              </a:rPr>
              <a:t>Everlasting</a:t>
            </a:r>
          </a:p>
        </p:txBody>
      </p:sp>
    </p:spTree>
    <p:extLst>
      <p:ext uri="{BB962C8B-B14F-4D97-AF65-F5344CB8AC3E}">
        <p14:creationId xmlns:p14="http://schemas.microsoft.com/office/powerpoint/2010/main" val="2030724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C3900-B27F-C5B4-28A7-AEEA4695C04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5F3BB7-BC54-6206-175A-688DC71956F8}"/>
              </a:ext>
            </a:extLst>
          </p:cNvPr>
          <p:cNvSpPr>
            <a:spLocks noGrp="1"/>
          </p:cNvSpPr>
          <p:nvPr>
            <p:ph type="ctrTitle"/>
          </p:nvPr>
        </p:nvSpPr>
        <p:spPr>
          <a:xfrm>
            <a:off x="838200" y="936267"/>
            <a:ext cx="10515600" cy="807058"/>
          </a:xfrm>
        </p:spPr>
        <p:txBody>
          <a:bodyPr>
            <a:normAutofit/>
          </a:bodyPr>
          <a:lstStyle/>
          <a:p>
            <a:r>
              <a:rPr lang="en-US" sz="4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Grant Is:</a:t>
            </a:r>
          </a:p>
        </p:txBody>
      </p:sp>
      <p:sp>
        <p:nvSpPr>
          <p:cNvPr id="2" name="Subtitle 1">
            <a:extLst>
              <a:ext uri="{FF2B5EF4-FFF2-40B4-BE49-F238E27FC236}">
                <a16:creationId xmlns:a16="http://schemas.microsoft.com/office/drawing/2014/main" id="{4DC827A5-A6DB-1274-AAEF-8D518F24B3DE}"/>
              </a:ext>
            </a:extLst>
          </p:cNvPr>
          <p:cNvSpPr>
            <a:spLocks noGrp="1"/>
          </p:cNvSpPr>
          <p:nvPr>
            <p:ph type="subTitle" idx="1"/>
          </p:nvPr>
        </p:nvSpPr>
        <p:spPr>
          <a:xfrm>
            <a:off x="1573363" y="2273843"/>
            <a:ext cx="9191708" cy="3187708"/>
          </a:xfrm>
        </p:spPr>
        <p:txBody>
          <a:bodyPr>
            <a:noAutofit/>
          </a:bodyPr>
          <a:lstStyle/>
          <a:p>
            <a:pPr marL="342900" indent="-342900" algn="l">
              <a:lnSpc>
                <a:spcPct val="100000"/>
              </a:lnSpc>
              <a:spcBef>
                <a:spcPts val="0"/>
              </a:spcBef>
              <a:spcAft>
                <a:spcPts val="12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A contract based on performance, mutual trust, reciprocity, &amp; negotiation</a:t>
            </a:r>
          </a:p>
          <a:p>
            <a:pPr algn="l">
              <a:lnSpc>
                <a:spcPct val="100000"/>
              </a:lnSpc>
              <a:spcBef>
                <a:spcPts val="1200"/>
              </a:spcBef>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20198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0B415-66F3-BA74-301B-14314A04366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F77EB1C-2172-CF2A-6981-8F44DB15A175}"/>
              </a:ext>
            </a:extLst>
          </p:cNvPr>
          <p:cNvSpPr>
            <a:spLocks noGrp="1"/>
          </p:cNvSpPr>
          <p:nvPr>
            <p:ph type="ctrTitle"/>
          </p:nvPr>
        </p:nvSpPr>
        <p:spPr>
          <a:xfrm>
            <a:off x="838200" y="936267"/>
            <a:ext cx="10515600" cy="807058"/>
          </a:xfrm>
        </p:spPr>
        <p:txBody>
          <a:bodyPr>
            <a:normAutofit/>
          </a:bodyPr>
          <a:lstStyle/>
          <a:p>
            <a:r>
              <a:rPr lang="en-US" sz="4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Grant Is:</a:t>
            </a:r>
          </a:p>
        </p:txBody>
      </p:sp>
      <p:sp>
        <p:nvSpPr>
          <p:cNvPr id="2" name="Subtitle 1">
            <a:extLst>
              <a:ext uri="{FF2B5EF4-FFF2-40B4-BE49-F238E27FC236}">
                <a16:creationId xmlns:a16="http://schemas.microsoft.com/office/drawing/2014/main" id="{47DDEF71-D12F-B9F0-A8FC-935A1CB269FC}"/>
              </a:ext>
            </a:extLst>
          </p:cNvPr>
          <p:cNvSpPr>
            <a:spLocks noGrp="1"/>
          </p:cNvSpPr>
          <p:nvPr>
            <p:ph type="subTitle" idx="1"/>
          </p:nvPr>
        </p:nvSpPr>
        <p:spPr>
          <a:xfrm>
            <a:off x="1538576" y="2288750"/>
            <a:ext cx="9191708" cy="3187708"/>
          </a:xfrm>
        </p:spPr>
        <p:txBody>
          <a:bodyPr>
            <a:noAutofit/>
          </a:bodyPr>
          <a:lstStyle/>
          <a:p>
            <a:pPr marL="342900" indent="-342900" algn="l">
              <a:lnSpc>
                <a:spcPct val="100000"/>
              </a:lnSpc>
              <a:spcBef>
                <a:spcPts val="0"/>
              </a:spcBef>
              <a:spcAft>
                <a:spcPts val="12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A contract based on performance, mutual trust, reciprocity, &amp; negotiation</a:t>
            </a:r>
          </a:p>
          <a:p>
            <a:pPr marL="342900" indent="-342900" algn="l">
              <a:lnSpc>
                <a:spcPct val="100000"/>
              </a:lnSpc>
              <a:spcBef>
                <a:spcPts val="0"/>
              </a:spcBef>
              <a:spcAft>
                <a:spcPts val="12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A unique entity designed to meet a specific need in time –            “ if you’ve seen one grant …”</a:t>
            </a:r>
          </a:p>
          <a:p>
            <a:pPr algn="l">
              <a:lnSpc>
                <a:spcPct val="100000"/>
              </a:lnSpc>
              <a:spcBef>
                <a:spcPts val="1200"/>
              </a:spcBef>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88162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1B26A-6850-346D-8EFC-AC190CB79EE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50F99A-334B-A265-BFBF-0269CD063013}"/>
              </a:ext>
            </a:extLst>
          </p:cNvPr>
          <p:cNvSpPr>
            <a:spLocks noGrp="1"/>
          </p:cNvSpPr>
          <p:nvPr>
            <p:ph type="ctrTitle"/>
          </p:nvPr>
        </p:nvSpPr>
        <p:spPr>
          <a:xfrm>
            <a:off x="838200" y="936267"/>
            <a:ext cx="10515600" cy="807058"/>
          </a:xfrm>
        </p:spPr>
        <p:txBody>
          <a:bodyPr>
            <a:normAutofit/>
          </a:bodyPr>
          <a:lstStyle/>
          <a:p>
            <a:r>
              <a:rPr lang="en-US" sz="4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Grant Is:</a:t>
            </a:r>
          </a:p>
        </p:txBody>
      </p:sp>
      <p:sp>
        <p:nvSpPr>
          <p:cNvPr id="2" name="Subtitle 1">
            <a:extLst>
              <a:ext uri="{FF2B5EF4-FFF2-40B4-BE49-F238E27FC236}">
                <a16:creationId xmlns:a16="http://schemas.microsoft.com/office/drawing/2014/main" id="{2094B11F-5A53-7DE4-E42A-224A0D6316D8}"/>
              </a:ext>
            </a:extLst>
          </p:cNvPr>
          <p:cNvSpPr>
            <a:spLocks noGrp="1"/>
          </p:cNvSpPr>
          <p:nvPr>
            <p:ph type="subTitle" idx="1"/>
          </p:nvPr>
        </p:nvSpPr>
        <p:spPr>
          <a:xfrm>
            <a:off x="1568393" y="2283782"/>
            <a:ext cx="9191708" cy="3187708"/>
          </a:xfrm>
        </p:spPr>
        <p:txBody>
          <a:bodyPr>
            <a:noAutofit/>
          </a:bodyPr>
          <a:lstStyle/>
          <a:p>
            <a:pPr marL="342900" indent="-342900" algn="l">
              <a:lnSpc>
                <a:spcPct val="100000"/>
              </a:lnSpc>
              <a:spcBef>
                <a:spcPts val="0"/>
              </a:spcBef>
              <a:spcAft>
                <a:spcPts val="12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A contract based on performance, mutual trust, reciprocity, &amp; negotiation</a:t>
            </a:r>
          </a:p>
          <a:p>
            <a:pPr marL="342900" indent="-342900" algn="l">
              <a:lnSpc>
                <a:spcPct val="100000"/>
              </a:lnSpc>
              <a:spcBef>
                <a:spcPts val="0"/>
              </a:spcBef>
              <a:spcAft>
                <a:spcPts val="12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A unique entity designed to meet a specific need in time –            “ if you’ve seen one grant …”</a:t>
            </a:r>
          </a:p>
          <a:p>
            <a:pPr marL="342900" indent="-342900" algn="l">
              <a:lnSpc>
                <a:spcPct val="100000"/>
              </a:lnSpc>
              <a:spcBef>
                <a:spcPts val="0"/>
              </a:spcBef>
              <a:spcAft>
                <a:spcPts val="1200"/>
              </a:spcAft>
              <a:buFont typeface="Wingdings" panose="05000000000000000000" pitchFamily="2" charset="2"/>
              <a:buChar char="§"/>
            </a:pPr>
            <a:r>
              <a:rPr lang="en-US" sz="2800" dirty="0">
                <a:latin typeface="Calibri" panose="020F0502020204030204" pitchFamily="34" charset="0"/>
                <a:ea typeface="Calibri" panose="020F0502020204030204" pitchFamily="34" charset="0"/>
                <a:cs typeface="Calibri" panose="020F0502020204030204" pitchFamily="34" charset="0"/>
              </a:rPr>
              <a:t>One type of monetary award within a systematic, strategic plan detailing a diversified approach to generating revenue</a:t>
            </a:r>
          </a:p>
          <a:p>
            <a:pPr algn="l">
              <a:lnSpc>
                <a:spcPct val="100000"/>
              </a:lnSpc>
              <a:spcBef>
                <a:spcPts val="1200"/>
              </a:spcBef>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17634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88CFF32-23AA-CDE4-E4D2-451223416CC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221766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55D41-0527-BC11-9EF5-DBB4E09DC7B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A042E61-1500-1E3A-3F89-911C82A09854}"/>
              </a:ext>
            </a:extLst>
          </p:cNvPr>
          <p:cNvSpPr>
            <a:spLocks noGrp="1"/>
          </p:cNvSpPr>
          <p:nvPr>
            <p:ph type="ctrTitle"/>
          </p:nvPr>
        </p:nvSpPr>
        <p:spPr>
          <a:xfrm>
            <a:off x="838200" y="490113"/>
            <a:ext cx="10515600" cy="807058"/>
          </a:xfrm>
        </p:spPr>
        <p:txBody>
          <a:bodyPr>
            <a:normAutofit/>
          </a:bodyPr>
          <a:lstStyle/>
          <a:p>
            <a:r>
              <a:rPr lang="en-US" sz="48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Revenue Streams</a:t>
            </a:r>
          </a:p>
        </p:txBody>
      </p:sp>
      <p:sp>
        <p:nvSpPr>
          <p:cNvPr id="2" name="Subtitle 1">
            <a:extLst>
              <a:ext uri="{FF2B5EF4-FFF2-40B4-BE49-F238E27FC236}">
                <a16:creationId xmlns:a16="http://schemas.microsoft.com/office/drawing/2014/main" id="{235E3CFF-5078-9556-0382-9F8B76C3034F}"/>
              </a:ext>
            </a:extLst>
          </p:cNvPr>
          <p:cNvSpPr>
            <a:spLocks noGrp="1"/>
          </p:cNvSpPr>
          <p:nvPr>
            <p:ph type="subTitle" idx="1"/>
          </p:nvPr>
        </p:nvSpPr>
        <p:spPr>
          <a:xfrm>
            <a:off x="2548727" y="1651150"/>
            <a:ext cx="2992337" cy="3676102"/>
          </a:xfrm>
        </p:spPr>
        <p:txBody>
          <a:bodyPr>
            <a:noAutofit/>
          </a:bodyPr>
          <a:lstStyle/>
          <a:p>
            <a:pPr marL="342900" lvl="1" indent="-342900" algn="l">
              <a:lnSpc>
                <a:spcPct val="100000"/>
              </a:lnSpc>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Contributions</a:t>
            </a:r>
          </a:p>
          <a:p>
            <a:pPr marL="342900" lvl="1" indent="-342900" algn="l">
              <a:lnSpc>
                <a:spcPct val="100000"/>
              </a:lnSpc>
              <a:spcBef>
                <a:spcPts val="1200"/>
              </a:spcBef>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Dues/memberships</a:t>
            </a:r>
          </a:p>
          <a:p>
            <a:pPr marL="342900" lvl="1" indent="-342900" algn="l">
              <a:lnSpc>
                <a:spcPct val="100000"/>
              </a:lnSpc>
              <a:spcBef>
                <a:spcPts val="1200"/>
              </a:spcBef>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Program fees</a:t>
            </a:r>
          </a:p>
          <a:p>
            <a:pPr marL="342900" lvl="1" indent="-342900" algn="l">
              <a:lnSpc>
                <a:spcPct val="100000"/>
              </a:lnSpc>
              <a:spcBef>
                <a:spcPts val="1200"/>
              </a:spcBef>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Fee for services</a:t>
            </a:r>
          </a:p>
          <a:p>
            <a:pPr marL="342900" lvl="1" indent="-342900" algn="l">
              <a:lnSpc>
                <a:spcPct val="100000"/>
              </a:lnSpc>
              <a:spcBef>
                <a:spcPts val="1200"/>
              </a:spcBef>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Events</a:t>
            </a:r>
          </a:p>
          <a:p>
            <a:pPr marL="342900" lvl="1" indent="-342900" algn="l">
              <a:lnSpc>
                <a:spcPct val="100000"/>
              </a:lnSpc>
              <a:spcBef>
                <a:spcPts val="1200"/>
              </a:spcBef>
              <a:buFont typeface="Wingdings" panose="05000000000000000000" pitchFamily="2" charset="2"/>
              <a:buChar char="§"/>
            </a:pPr>
            <a:r>
              <a:rPr lang="en-US" sz="2400" dirty="0">
                <a:solidFill>
                  <a:srgbClr val="FF0000"/>
                </a:solidFill>
                <a:latin typeface="Calibri" panose="020F0502020204030204" pitchFamily="34" charset="0"/>
                <a:ea typeface="Calibri" panose="020F0502020204030204" pitchFamily="34" charset="0"/>
                <a:cs typeface="Calibri" panose="020F0502020204030204" pitchFamily="34" charset="0"/>
              </a:rPr>
              <a:t>Grants</a:t>
            </a:r>
          </a:p>
          <a:p>
            <a:pPr marL="342900" lvl="1" indent="-342900" algn="l">
              <a:lnSpc>
                <a:spcPct val="100000"/>
              </a:lnSpc>
              <a:spcBef>
                <a:spcPts val="1200"/>
              </a:spcBef>
              <a:buFont typeface="Wingdings" panose="05000000000000000000" pitchFamily="2" charset="2"/>
              <a:buChar char="§"/>
            </a:pPr>
            <a:r>
              <a:rPr lang="en-US" sz="2400" dirty="0">
                <a:latin typeface="Calibri" panose="020F0502020204030204" pitchFamily="34" charset="0"/>
                <a:ea typeface="Calibri" panose="020F0502020204030204" pitchFamily="34" charset="0"/>
                <a:cs typeface="Calibri" panose="020F0502020204030204" pitchFamily="34" charset="0"/>
              </a:rPr>
              <a:t>Investment income</a:t>
            </a:r>
          </a:p>
          <a:p>
            <a:r>
              <a:rPr lang="en-US" dirty="0"/>
              <a:t> </a:t>
            </a:r>
          </a:p>
          <a:p>
            <a:pPr algn="l">
              <a:lnSpc>
                <a:spcPct val="100000"/>
              </a:lnSpc>
              <a:spcBef>
                <a:spcPts val="0"/>
              </a:spcBef>
              <a:spcAft>
                <a:spcPts val="1200"/>
              </a:spcAft>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a:p>
            <a:pPr marL="342900" indent="-342900" algn="l">
              <a:lnSpc>
                <a:spcPct val="100000"/>
              </a:lnSpc>
              <a:spcBef>
                <a:spcPts val="1200"/>
              </a:spcBef>
              <a:buFont typeface="Wingdings" panose="05000000000000000000" pitchFamily="2" charset="2"/>
              <a:buChar char="§"/>
            </a:pPr>
            <a:endParaRPr lang="en-US" sz="3600" dirty="0">
              <a:latin typeface="Calibri" panose="020F0502020204030204" pitchFamily="34" charset="0"/>
              <a:ea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F2B66A57-8468-9425-2768-9D10A6B0B2F0}"/>
              </a:ext>
            </a:extLst>
          </p:cNvPr>
          <p:cNvSpPr txBox="1"/>
          <p:nvPr/>
        </p:nvSpPr>
        <p:spPr>
          <a:xfrm>
            <a:off x="6541190" y="1651150"/>
            <a:ext cx="3815383" cy="3600986"/>
          </a:xfrm>
          <a:prstGeom prst="rect">
            <a:avLst/>
          </a:prstGeom>
          <a:noFill/>
        </p:spPr>
        <p:txBody>
          <a:bodyPr wrap="square">
            <a:spAutoFit/>
          </a:bodyPr>
          <a:lstStyle/>
          <a:p>
            <a:pPr marL="342900" marR="0" lvl="1" indent="-342900">
              <a:spcBef>
                <a:spcPts val="1200"/>
              </a:spcBef>
              <a:buSzPct val="100000"/>
              <a:buFont typeface="Wingdings" panose="05000000000000000000" pitchFamily="2" charset="2"/>
              <a:buChar char="§"/>
              <a:tabLst>
                <a:tab pos="91440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Sale/donation of assets</a:t>
            </a:r>
          </a:p>
          <a:p>
            <a:pPr marL="342900" marR="0" lvl="1" indent="-342900">
              <a:spcBef>
                <a:spcPts val="1200"/>
              </a:spcBef>
              <a:buSzPct val="100000"/>
              <a:buFont typeface="Wingdings" panose="05000000000000000000" pitchFamily="2" charset="2"/>
              <a:buChar char="§"/>
              <a:tabLst>
                <a:tab pos="91440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Sale of products</a:t>
            </a:r>
          </a:p>
          <a:p>
            <a:pPr marL="342900" marR="0" lvl="1" indent="-342900">
              <a:spcBef>
                <a:spcPts val="1200"/>
              </a:spcBef>
              <a:buSzPct val="100000"/>
              <a:buFont typeface="Wingdings" panose="05000000000000000000" pitchFamily="2" charset="2"/>
              <a:buChar char="§"/>
              <a:tabLst>
                <a:tab pos="91440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Real estate</a:t>
            </a:r>
          </a:p>
          <a:p>
            <a:pPr marL="342900" marR="0" lvl="1" indent="-342900">
              <a:spcBef>
                <a:spcPts val="1200"/>
              </a:spcBef>
              <a:buSzPct val="100000"/>
              <a:buFont typeface="Wingdings" panose="05000000000000000000" pitchFamily="2" charset="2"/>
              <a:buChar char="§"/>
              <a:tabLst>
                <a:tab pos="91440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Donor-advised funds</a:t>
            </a:r>
          </a:p>
          <a:p>
            <a:pPr marL="342900" marR="0" lvl="1" indent="-342900">
              <a:spcBef>
                <a:spcPts val="1200"/>
              </a:spcBef>
              <a:buSzPct val="100000"/>
              <a:buFont typeface="Wingdings" panose="05000000000000000000" pitchFamily="2" charset="2"/>
              <a:buChar char="§"/>
              <a:tabLst>
                <a:tab pos="91440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Planned giving</a:t>
            </a:r>
          </a:p>
          <a:p>
            <a:pPr marL="342900" marR="0" lvl="1" indent="-342900">
              <a:spcBef>
                <a:spcPts val="1200"/>
              </a:spcBef>
              <a:buSzPct val="100000"/>
              <a:buFont typeface="Wingdings" panose="05000000000000000000" pitchFamily="2" charset="2"/>
              <a:buChar char="§"/>
              <a:tabLst>
                <a:tab pos="914400" algn="l"/>
              </a:tabLst>
            </a:pPr>
            <a:r>
              <a:rPr lang="en-US" sz="2400" dirty="0">
                <a:effectLst/>
                <a:latin typeface="Calibri" panose="020F0502020204030204" pitchFamily="34" charset="0"/>
                <a:ea typeface="Calibri" panose="020F0502020204030204" pitchFamily="34" charset="0"/>
                <a:cs typeface="Calibri" panose="020F0502020204030204" pitchFamily="34" charset="0"/>
              </a:rPr>
              <a:t>Trusts/bequests</a:t>
            </a:r>
          </a:p>
          <a:p>
            <a:pPr marL="342900" marR="0" lvl="1" indent="-342900">
              <a:spcBef>
                <a:spcPts val="1200"/>
              </a:spcBef>
              <a:buSzPct val="100000"/>
              <a:buFont typeface="Wingdings" panose="05000000000000000000" pitchFamily="2" charset="2"/>
              <a:buChar char="§"/>
              <a:tabLst>
                <a:tab pos="914400" algn="l"/>
              </a:tabLst>
            </a:pPr>
            <a:r>
              <a:rPr lang="en-US" sz="2400" dirty="0">
                <a:latin typeface="Calibri" panose="020F0502020204030204" pitchFamily="34" charset="0"/>
                <a:ea typeface="Calibri" panose="020F0502020204030204" pitchFamily="34" charset="0"/>
                <a:cs typeface="Calibri" panose="020F0502020204030204" pitchFamily="34" charset="0"/>
              </a:rPr>
              <a:t>In-kind gifts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67606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26874-27F6-37F6-1107-E72B42A45249}"/>
              </a:ext>
            </a:extLst>
          </p:cNvPr>
          <p:cNvSpPr>
            <a:spLocks noGrp="1"/>
          </p:cNvSpPr>
          <p:nvPr>
            <p:ph type="title"/>
          </p:nvPr>
        </p:nvSpPr>
        <p:spPr>
          <a:xfrm>
            <a:off x="563930" y="1235616"/>
            <a:ext cx="10515600" cy="3940683"/>
          </a:xfrm>
        </p:spPr>
        <p:txBody>
          <a:bodyPr>
            <a:normAutofit/>
          </a:bodyPr>
          <a:lstStyle/>
          <a:p>
            <a:pPr algn="ctr"/>
            <a: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Candid</a:t>
            </a: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r>
              <a:rPr lang="en-US" sz="4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“TDFKAFDO”</a:t>
            </a:r>
            <a:br>
              <a:rPr lang="en-US" dirty="0"/>
            </a:br>
            <a:r>
              <a:rPr lang="en-US" sz="2400" b="0" i="1" dirty="0"/>
              <a:t>The Database Formerly Known As Foundation Directory Online</a:t>
            </a:r>
            <a:br>
              <a:rPr lang="en-US" dirty="0"/>
            </a:br>
            <a:endParaRPr lang="en-US" dirty="0"/>
          </a:p>
        </p:txBody>
      </p:sp>
    </p:spTree>
    <p:extLst>
      <p:ext uri="{BB962C8B-B14F-4D97-AF65-F5344CB8AC3E}">
        <p14:creationId xmlns:p14="http://schemas.microsoft.com/office/powerpoint/2010/main" val="22970526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35F33-5946-65AE-39F1-7814956134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87B060-EFCC-F604-1EA3-B69E4D5A693F}"/>
              </a:ext>
            </a:extLst>
          </p:cNvPr>
          <p:cNvSpPr>
            <a:spLocks noGrp="1"/>
          </p:cNvSpPr>
          <p:nvPr>
            <p:ph type="title"/>
          </p:nvPr>
        </p:nvSpPr>
        <p:spPr>
          <a:xfrm>
            <a:off x="1004378" y="139731"/>
            <a:ext cx="10515600" cy="797673"/>
          </a:xfrm>
        </p:spPr>
        <p:txBody>
          <a:bodyPr>
            <a:normAutofit fontScale="90000"/>
          </a:bodyPr>
          <a:lstStyle/>
          <a:p>
            <a:pPr algn="ct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dirty="0"/>
            </a:br>
            <a:r>
              <a:rPr lang="en-US" dirty="0">
                <a:solidFill>
                  <a:schemeClr val="accent1">
                    <a:lumMod val="75000"/>
                  </a:schemeClr>
                </a:solidFill>
              </a:rPr>
              <a:t>Candid Is …</a:t>
            </a:r>
          </a:p>
        </p:txBody>
      </p:sp>
      <p:sp>
        <p:nvSpPr>
          <p:cNvPr id="5" name="Text Placeholder 4">
            <a:extLst>
              <a:ext uri="{FF2B5EF4-FFF2-40B4-BE49-F238E27FC236}">
                <a16:creationId xmlns:a16="http://schemas.microsoft.com/office/drawing/2014/main" id="{F907EAAA-CF37-C80A-B263-408A3B23B22D}"/>
              </a:ext>
            </a:extLst>
          </p:cNvPr>
          <p:cNvSpPr>
            <a:spLocks noGrp="1"/>
          </p:cNvSpPr>
          <p:nvPr>
            <p:ph type="body" idx="1"/>
          </p:nvPr>
        </p:nvSpPr>
        <p:spPr>
          <a:xfrm>
            <a:off x="1722480" y="1294641"/>
            <a:ext cx="9079395" cy="4360725"/>
          </a:xfrm>
        </p:spPr>
        <p:txBody>
          <a:bodyPr>
            <a:normAutofit/>
          </a:bodyPr>
          <a:lstStyle/>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One of the least horrific </a:t>
            </a:r>
            <a:r>
              <a:rPr lang="en-US" b="1" u="sng"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tools</a:t>
            </a: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(in a galaxy of suboptimal tools)</a:t>
            </a: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845684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1E868-61B7-FB9E-D07B-738C33D23C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B706DD-3F1D-5801-572F-356A5559FF2B}"/>
              </a:ext>
            </a:extLst>
          </p:cNvPr>
          <p:cNvSpPr>
            <a:spLocks noGrp="1"/>
          </p:cNvSpPr>
          <p:nvPr>
            <p:ph type="title"/>
          </p:nvPr>
        </p:nvSpPr>
        <p:spPr>
          <a:xfrm>
            <a:off x="1004378" y="139731"/>
            <a:ext cx="10515600" cy="797673"/>
          </a:xfrm>
        </p:spPr>
        <p:txBody>
          <a:bodyPr>
            <a:normAutofit fontScale="90000"/>
          </a:bodyPr>
          <a:lstStyle/>
          <a:p>
            <a:pPr algn="ct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dirty="0"/>
            </a:br>
            <a:r>
              <a:rPr lang="en-US" dirty="0">
                <a:solidFill>
                  <a:schemeClr val="accent1">
                    <a:lumMod val="75000"/>
                  </a:schemeClr>
                </a:solidFill>
              </a:rPr>
              <a:t>Candid Is …</a:t>
            </a:r>
          </a:p>
        </p:txBody>
      </p:sp>
      <p:sp>
        <p:nvSpPr>
          <p:cNvPr id="5" name="Text Placeholder 4">
            <a:extLst>
              <a:ext uri="{FF2B5EF4-FFF2-40B4-BE49-F238E27FC236}">
                <a16:creationId xmlns:a16="http://schemas.microsoft.com/office/drawing/2014/main" id="{804EAA07-62FF-C346-A956-8AE0E30C8329}"/>
              </a:ext>
            </a:extLst>
          </p:cNvPr>
          <p:cNvSpPr>
            <a:spLocks noGrp="1"/>
          </p:cNvSpPr>
          <p:nvPr>
            <p:ph type="body" idx="1"/>
          </p:nvPr>
        </p:nvSpPr>
        <p:spPr>
          <a:xfrm>
            <a:off x="1722480" y="1294641"/>
            <a:ext cx="9079395" cy="4360725"/>
          </a:xfrm>
        </p:spPr>
        <p:txBody>
          <a:bodyPr>
            <a:normAutofit/>
          </a:bodyPr>
          <a:lstStyle/>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One of the least horrific </a:t>
            </a:r>
            <a:r>
              <a:rPr lang="en-US" b="1" u="sng"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tools</a:t>
            </a: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(in a galaxy of suboptimal tools)</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Best utilized when you enter it with a purpose, get what you need, and get out of it</a:t>
            </a: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525679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05011-C0D7-15C5-1BC0-EEE3820090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03003-628F-511D-D1E6-E8E93050C6F3}"/>
              </a:ext>
            </a:extLst>
          </p:cNvPr>
          <p:cNvSpPr>
            <a:spLocks noGrp="1"/>
          </p:cNvSpPr>
          <p:nvPr>
            <p:ph type="title"/>
          </p:nvPr>
        </p:nvSpPr>
        <p:spPr>
          <a:xfrm>
            <a:off x="1004378" y="139731"/>
            <a:ext cx="10515600" cy="797673"/>
          </a:xfrm>
        </p:spPr>
        <p:txBody>
          <a:bodyPr>
            <a:normAutofit fontScale="90000"/>
          </a:bodyPr>
          <a:lstStyle/>
          <a:p>
            <a:pPr algn="ct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dirty="0"/>
            </a:br>
            <a:r>
              <a:rPr lang="en-US" dirty="0">
                <a:solidFill>
                  <a:schemeClr val="accent1">
                    <a:lumMod val="75000"/>
                  </a:schemeClr>
                </a:solidFill>
              </a:rPr>
              <a:t>Candid Is …</a:t>
            </a:r>
          </a:p>
        </p:txBody>
      </p:sp>
      <p:sp>
        <p:nvSpPr>
          <p:cNvPr id="5" name="Text Placeholder 4">
            <a:extLst>
              <a:ext uri="{FF2B5EF4-FFF2-40B4-BE49-F238E27FC236}">
                <a16:creationId xmlns:a16="http://schemas.microsoft.com/office/drawing/2014/main" id="{7675CA46-D320-BCDE-1A0D-CDA19A1CB07B}"/>
              </a:ext>
            </a:extLst>
          </p:cNvPr>
          <p:cNvSpPr>
            <a:spLocks noGrp="1"/>
          </p:cNvSpPr>
          <p:nvPr>
            <p:ph type="body" idx="1"/>
          </p:nvPr>
        </p:nvSpPr>
        <p:spPr>
          <a:xfrm>
            <a:off x="1722480" y="1294641"/>
            <a:ext cx="9079395" cy="4360725"/>
          </a:xfrm>
        </p:spPr>
        <p:txBody>
          <a:bodyPr>
            <a:normAutofit/>
          </a:bodyPr>
          <a:lstStyle/>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One of the least horrific </a:t>
            </a:r>
            <a:r>
              <a:rPr lang="en-US" b="1" u="sng"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tools</a:t>
            </a: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(in a galaxy of suboptimal tools)</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Best utilized when you enter it with a purpose, get what you need, and get out of it</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place of exploration, but not a place to spend huge chunks of time</a:t>
            </a: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2527315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0A26C-71AF-409B-6112-82654AA279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47F66A-9A05-69EE-F474-2B408523FA54}"/>
              </a:ext>
            </a:extLst>
          </p:cNvPr>
          <p:cNvSpPr>
            <a:spLocks noGrp="1"/>
          </p:cNvSpPr>
          <p:nvPr>
            <p:ph type="title"/>
          </p:nvPr>
        </p:nvSpPr>
        <p:spPr>
          <a:xfrm>
            <a:off x="1004378" y="139731"/>
            <a:ext cx="10515600" cy="797673"/>
          </a:xfrm>
        </p:spPr>
        <p:txBody>
          <a:bodyPr>
            <a:normAutofit fontScale="90000"/>
          </a:bodyPr>
          <a:lstStyle/>
          <a:p>
            <a:pPr algn="ct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dirty="0"/>
            </a:br>
            <a:r>
              <a:rPr lang="en-US" dirty="0">
                <a:solidFill>
                  <a:schemeClr val="accent1">
                    <a:lumMod val="75000"/>
                  </a:schemeClr>
                </a:solidFill>
              </a:rPr>
              <a:t>Candid Is …</a:t>
            </a:r>
          </a:p>
        </p:txBody>
      </p:sp>
      <p:sp>
        <p:nvSpPr>
          <p:cNvPr id="5" name="Text Placeholder 4">
            <a:extLst>
              <a:ext uri="{FF2B5EF4-FFF2-40B4-BE49-F238E27FC236}">
                <a16:creationId xmlns:a16="http://schemas.microsoft.com/office/drawing/2014/main" id="{4DF408BC-A983-884C-EC84-2EFA336A12D5}"/>
              </a:ext>
            </a:extLst>
          </p:cNvPr>
          <p:cNvSpPr>
            <a:spLocks noGrp="1"/>
          </p:cNvSpPr>
          <p:nvPr>
            <p:ph type="body" idx="1"/>
          </p:nvPr>
        </p:nvSpPr>
        <p:spPr>
          <a:xfrm>
            <a:off x="1722480" y="1294641"/>
            <a:ext cx="9079395" cy="4360725"/>
          </a:xfrm>
        </p:spPr>
        <p:txBody>
          <a:bodyPr>
            <a:normAutofit/>
          </a:bodyPr>
          <a:lstStyle/>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One of the least horrific </a:t>
            </a:r>
            <a:r>
              <a:rPr lang="en-US" b="1" u="sng"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tools</a:t>
            </a: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(in a galaxy of suboptimal tools)</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Best utilized when you enter it with a purpose, get what you need, and get out of it</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place of exploration, but not a place to spend huge chunks of time</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Not a magic solution or a substitute for skills, a plan, or meaningful contact with humans</a:t>
            </a:r>
          </a:p>
          <a:p>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8818357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8A282-02B6-94AE-449E-E3705D2B90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730E6C-80A4-C2EB-4768-21332FD129E2}"/>
              </a:ext>
            </a:extLst>
          </p:cNvPr>
          <p:cNvSpPr>
            <a:spLocks noGrp="1"/>
          </p:cNvSpPr>
          <p:nvPr>
            <p:ph type="title"/>
          </p:nvPr>
        </p:nvSpPr>
        <p:spPr>
          <a:xfrm>
            <a:off x="1004378" y="139731"/>
            <a:ext cx="10515600" cy="797673"/>
          </a:xfrm>
        </p:spPr>
        <p:txBody>
          <a:bodyPr>
            <a:normAutofit fontScale="90000"/>
          </a:bodyPr>
          <a:lstStyle/>
          <a:p>
            <a:pPr algn="ct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sz="6000"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br>
            <a:br>
              <a:rPr lang="en-US" dirty="0"/>
            </a:br>
            <a:r>
              <a:rPr lang="en-US" dirty="0">
                <a:solidFill>
                  <a:schemeClr val="accent1">
                    <a:lumMod val="75000"/>
                  </a:schemeClr>
                </a:solidFill>
              </a:rPr>
              <a:t>Candid Is …</a:t>
            </a:r>
          </a:p>
        </p:txBody>
      </p:sp>
      <p:sp>
        <p:nvSpPr>
          <p:cNvPr id="5" name="Text Placeholder 4">
            <a:extLst>
              <a:ext uri="{FF2B5EF4-FFF2-40B4-BE49-F238E27FC236}">
                <a16:creationId xmlns:a16="http://schemas.microsoft.com/office/drawing/2014/main" id="{3089C438-6833-02B0-33F1-DBEC563661C4}"/>
              </a:ext>
            </a:extLst>
          </p:cNvPr>
          <p:cNvSpPr>
            <a:spLocks noGrp="1"/>
          </p:cNvSpPr>
          <p:nvPr>
            <p:ph type="body" idx="1"/>
          </p:nvPr>
        </p:nvSpPr>
        <p:spPr>
          <a:xfrm>
            <a:off x="1722480" y="1294641"/>
            <a:ext cx="9079395" cy="4360725"/>
          </a:xfrm>
        </p:spPr>
        <p:txBody>
          <a:bodyPr>
            <a:normAutofit/>
          </a:bodyPr>
          <a:lstStyle/>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One of the least horrific </a:t>
            </a:r>
            <a:r>
              <a:rPr lang="en-US" b="1" u="sng"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tools</a:t>
            </a: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 (in a galaxy of suboptimal tools)</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Best utilized when you enter it with a purpose, get what you need, and get out of it</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 place of exploration, but not a place to spend huge chunks of time</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Not a magic solution or a substitute for skills, a plan, or meaningful contact with humans</a:t>
            </a:r>
          </a:p>
          <a:p>
            <a:pPr marL="342900" indent="-342900">
              <a:lnSpc>
                <a:spcPct val="100000"/>
              </a:lnSpc>
              <a:spcBef>
                <a:spcPts val="1200"/>
              </a:spcBef>
              <a:spcAft>
                <a:spcPts val="1200"/>
              </a:spcAft>
              <a:buFont typeface="Wingdings" panose="05000000000000000000" pitchFamily="2" charset="2"/>
              <a:buChar char="§"/>
            </a:pPr>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Available to you through the generous wisdom of Cooper Foundation</a:t>
            </a: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
            </a:pPr>
            <a:endParaRPr lang="en-US" dirty="0"/>
          </a:p>
        </p:txBody>
      </p:sp>
    </p:spTree>
    <p:extLst>
      <p:ext uri="{BB962C8B-B14F-4D97-AF65-F5344CB8AC3E}">
        <p14:creationId xmlns:p14="http://schemas.microsoft.com/office/powerpoint/2010/main" val="1001732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19F5EE1-9AFD-477D-45B7-CB048B3A2E71}"/>
              </a:ext>
            </a:extLst>
          </p:cNvPr>
          <p:cNvSpPr>
            <a:spLocks noGrp="1"/>
          </p:cNvSpPr>
          <p:nvPr>
            <p:ph type="ctrTitle"/>
          </p:nvPr>
        </p:nvSpPr>
        <p:spPr>
          <a:xfrm>
            <a:off x="1598762" y="1800044"/>
            <a:ext cx="9144000" cy="1184695"/>
          </a:xfrm>
        </p:spPr>
        <p:txBody>
          <a:bodyPr/>
          <a:lstStyle/>
          <a:p>
            <a:r>
              <a:rPr lang="en-US" dirty="0">
                <a:solidFill>
                  <a:schemeClr val="accent1">
                    <a:lumMod val="75000"/>
                  </a:schemeClr>
                </a:solidFill>
                <a:latin typeface="Calibri" panose="020F0502020204030204" pitchFamily="34" charset="0"/>
                <a:ea typeface="Calibri" panose="020F0502020204030204" pitchFamily="34" charset="0"/>
                <a:cs typeface="Calibri" panose="020F0502020204030204" pitchFamily="34" charset="0"/>
              </a:rPr>
              <a:t>Dale A. Barron, LCSW-S</a:t>
            </a:r>
          </a:p>
        </p:txBody>
      </p:sp>
      <p:sp>
        <p:nvSpPr>
          <p:cNvPr id="2" name="Subtitle 1">
            <a:extLst>
              <a:ext uri="{FF2B5EF4-FFF2-40B4-BE49-F238E27FC236}">
                <a16:creationId xmlns:a16="http://schemas.microsoft.com/office/drawing/2014/main" id="{E7BD7E74-42C6-6010-0507-617B43C9BC51}"/>
              </a:ext>
            </a:extLst>
          </p:cNvPr>
          <p:cNvSpPr>
            <a:spLocks noGrp="1"/>
          </p:cNvSpPr>
          <p:nvPr>
            <p:ph type="subTitle" idx="1"/>
          </p:nvPr>
        </p:nvSpPr>
        <p:spPr/>
        <p:txBody>
          <a:bodyPr>
            <a:normAutofit/>
          </a:bodyPr>
          <a:lstStyle/>
          <a:p>
            <a:r>
              <a:rPr lang="en-US" sz="3600" dirty="0">
                <a:latin typeface="Calibri" panose="020F0502020204030204" pitchFamily="34" charset="0"/>
                <a:ea typeface="Calibri" panose="020F0502020204030204" pitchFamily="34" charset="0"/>
                <a:cs typeface="Calibri" panose="020F0502020204030204" pitchFamily="34" charset="0"/>
              </a:rPr>
              <a:t>dalebarron13@gmail.com</a:t>
            </a:r>
          </a:p>
          <a:p>
            <a:r>
              <a:rPr lang="en-US" sz="3600" dirty="0">
                <a:latin typeface="Calibri" panose="020F0502020204030204" pitchFamily="34" charset="0"/>
                <a:ea typeface="Calibri" panose="020F0502020204030204" pitchFamily="34" charset="0"/>
                <a:cs typeface="Calibri" panose="020F0502020204030204" pitchFamily="34" charset="0"/>
              </a:rPr>
              <a:t>254.644.8438</a:t>
            </a:r>
          </a:p>
          <a:p>
            <a:endParaRPr lang="en-US" dirty="0"/>
          </a:p>
          <a:p>
            <a:endParaRPr lang="en-US" dirty="0"/>
          </a:p>
        </p:txBody>
      </p:sp>
    </p:spTree>
    <p:extLst>
      <p:ext uri="{BB962C8B-B14F-4D97-AF65-F5344CB8AC3E}">
        <p14:creationId xmlns:p14="http://schemas.microsoft.com/office/powerpoint/2010/main" val="2599688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43744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140</TotalTime>
  <Words>956</Words>
  <Application>Microsoft Office PowerPoint</Application>
  <PresentationFormat>Widescreen</PresentationFormat>
  <Paragraphs>102</Paragraphs>
  <Slides>21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Aptos Display</vt:lpstr>
      <vt:lpstr>Arial</vt:lpstr>
      <vt:lpstr>Calibri</vt:lpstr>
      <vt:lpstr>Wingdings</vt:lpstr>
      <vt:lpstr>Office Theme</vt:lpstr>
      <vt:lpstr>Candid Search Training</vt:lpstr>
      <vt:lpstr>Premises, Disclaimers, &amp; Apologies</vt:lpstr>
      <vt:lpstr>Premises, Disclaimers, &amp; Apologies</vt:lpstr>
      <vt:lpstr>Premises, Disclaimers, &amp; Apologies</vt:lpstr>
      <vt:lpstr>Premises, Disclaimers, &amp; Apologies</vt:lpstr>
      <vt:lpstr>Premises, Disclaimers, &amp; Apologies</vt:lpstr>
      <vt:lpstr>PowerPoint Presentation</vt:lpstr>
      <vt:lpstr>A Grant Is Not:</vt:lpstr>
      <vt:lpstr>A Grant Is:</vt:lpstr>
      <vt:lpstr>A Grant Is:</vt:lpstr>
      <vt:lpstr>A Grant Is:</vt:lpstr>
      <vt:lpstr>PowerPoint Presentation</vt:lpstr>
      <vt:lpstr>Revenue Streams</vt:lpstr>
      <vt:lpstr>Candid  “TDFKAFDO” The Database Formerly Known As Foundation Directory Online </vt:lpstr>
      <vt:lpstr>    Candid Is …</vt:lpstr>
      <vt:lpstr>    Candid Is …</vt:lpstr>
      <vt:lpstr>    Candid Is …</vt:lpstr>
      <vt:lpstr>    Candid Is …</vt:lpstr>
      <vt:lpstr>    Candid Is …</vt:lpstr>
      <vt:lpstr>Dale A. Barron, LCSW-S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Dale Barron</dc:creator>
  <cp:lastModifiedBy>Dale Barron</cp:lastModifiedBy>
  <cp:revision>9</cp:revision>
  <dcterms:created xsi:type="dcterms:W3CDTF">2026-08-18T19:36:24Z</dcterms:created>
  <dcterms:modified xsi:type="dcterms:W3CDTF">2026-08-20T17:03:27Z</dcterms:modified>
</cp:coreProperties>
</file>