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41629-FEFF-4320-9254-3778E42A8208}" v="57" dt="2024-05-30T00:02:24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Voight" userId="738baffb-b418-44b3-8138-955fd6c38f5c" providerId="ADAL" clId="{F6541629-FEFF-4320-9254-3778E42A8208}"/>
    <pc:docChg chg="modSld">
      <pc:chgData name="Cathy Voight" userId="738baffb-b418-44b3-8138-955fd6c38f5c" providerId="ADAL" clId="{F6541629-FEFF-4320-9254-3778E42A8208}" dt="2024-05-30T00:02:24.549" v="153" actId="20577"/>
      <pc:docMkLst>
        <pc:docMk/>
      </pc:docMkLst>
      <pc:sldChg chg="addSp delSp modSp mod">
        <pc:chgData name="Cathy Voight" userId="738baffb-b418-44b3-8138-955fd6c38f5c" providerId="ADAL" clId="{F6541629-FEFF-4320-9254-3778E42A8208}" dt="2024-05-30T00:02:24.549" v="153" actId="20577"/>
        <pc:sldMkLst>
          <pc:docMk/>
          <pc:sldMk cId="2066014524" sldId="260"/>
        </pc:sldMkLst>
        <pc:spChg chg="add del mod">
          <ac:chgData name="Cathy Voight" userId="738baffb-b418-44b3-8138-955fd6c38f5c" providerId="ADAL" clId="{F6541629-FEFF-4320-9254-3778E42A8208}" dt="2024-05-20T21:04:31.355" v="93"/>
          <ac:spMkLst>
            <pc:docMk/>
            <pc:sldMk cId="2066014524" sldId="260"/>
            <ac:spMk id="4" creationId="{1577F883-5FA7-D48C-58CA-DDF30EEF5F1A}"/>
          </ac:spMkLst>
        </pc:spChg>
        <pc:spChg chg="mod">
          <ac:chgData name="Cathy Voight" userId="738baffb-b418-44b3-8138-955fd6c38f5c" providerId="ADAL" clId="{F6541629-FEFF-4320-9254-3778E42A8208}" dt="2024-05-30T00:02:24.549" v="153" actId="20577"/>
          <ac:spMkLst>
            <pc:docMk/>
            <pc:sldMk cId="2066014524" sldId="260"/>
            <ac:spMk id="6" creationId="{00000000-0000-0000-0000-000000000000}"/>
          </ac:spMkLst>
        </pc:spChg>
        <pc:spChg chg="add mod">
          <ac:chgData name="Cathy Voight" userId="738baffb-b418-44b3-8138-955fd6c38f5c" providerId="ADAL" clId="{F6541629-FEFF-4320-9254-3778E42A8208}" dt="2024-05-30T00:00:48.943" v="98" actId="20577"/>
          <ac:spMkLst>
            <pc:docMk/>
            <pc:sldMk cId="2066014524" sldId="260"/>
            <ac:spMk id="12" creationId="{40B17D05-734F-1172-A4B1-00AAAA7C28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5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9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00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8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9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2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3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495BE3D-E525-4FCE-B94A-89D0EC9A11C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431A02-7C31-4402-9CF5-23D8C3B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rowback Music F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6" y="527282"/>
            <a:ext cx="8660676" cy="49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8394" y="5956663"/>
            <a:ext cx="8220635" cy="63022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SemiConden" panose="020B0502040204020203" pitchFamily="34" charset="0"/>
                <a:ea typeface="MS UI Gothic" panose="020B0600070205080204" pitchFamily="34" charset="-128"/>
              </a:rPr>
              <a:t>SEPTEMBER</a:t>
            </a:r>
            <a:r>
              <a:rPr lang="en-US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US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SemiConden" panose="020B0502040204020203" pitchFamily="34" charset="0"/>
                <a:ea typeface="MS UI Gothic" panose="020B0600070205080204" pitchFamily="34" charset="-128"/>
              </a:rPr>
              <a:t>6,7,8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2944" y="2057400"/>
            <a:ext cx="1745497" cy="6358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04766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4154" y="365692"/>
            <a:ext cx="7752806" cy="8008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u="sng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Onyx" panose="04050602080702020203" pitchFamily="82" charset="0"/>
              </a:rPr>
              <a:t>About</a:t>
            </a:r>
            <a:r>
              <a:rPr lang="en-US" b="1" i="1" u="sng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Onyx" panose="04050602080702020203" pitchFamily="82" charset="0"/>
              </a:rPr>
              <a:t> Throwback Music Fest”…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105" y="1495133"/>
            <a:ext cx="11083413" cy="12146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THROWBACK MUSIC FEST (TMF) IS HELD BY THE GLADSTONE PARK CHAMBER OF COMMERCE, </a:t>
            </a:r>
          </a:p>
          <a:p>
            <a:pPr algn="ctr"/>
            <a:r>
              <a:rPr lang="en-US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WITH ASSISTANCE FROM THE GLADSTONE PARK NEIGHBORHOOD ASSOCIATION, </a:t>
            </a:r>
          </a:p>
          <a:p>
            <a:pPr algn="ctr"/>
            <a:r>
              <a:rPr lang="en-US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AND IS THE PREMIER END OF SUMMER STREET FESTIVAL IN THE CITY OF CHICAGO.</a:t>
            </a:r>
          </a:p>
          <a:p>
            <a:pPr algn="ctr"/>
            <a:r>
              <a:rPr lang="en-US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JOIN US AS WE TRAVEL BACK IN TIME THROUGH THE MUSIC AND FUN OF THE 1960’S, 70’S, 80S, AND 90’S!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279" y="2987365"/>
            <a:ext cx="11083413" cy="5348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EVERY YEAR OVER 15,000 RESIDENTS FROM THE FAR NORTHWEST SIDE OF THE CITY &amp; SURROUNDING SUBURBS JOIN IN THE FUN, GOING BACK TO THE INAUGURAL TMF IN 2016. THAT’S A LOT OF PEOPLE AND A LOT OF FUN!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105" y="3799739"/>
            <a:ext cx="11069586" cy="574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IN ADDITION TO THE MUSIC, THERE IS A WIDE VARIETY OF EVENTS, INCLUDING OUR HEROES CELEBRATION,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CLASSIC CAR SHOW, MISS THROWBACK PIN-UP COMPETITION, PET PARADE, KID’S AREA, PLUS ARTS &amp; CRAFTS!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627" y="5479026"/>
            <a:ext cx="10926715" cy="11046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‘TMF’ IS LOCATED IN AN EASILY ACCESSIBLE AREA AT THE NORTHERN CONVERGENCE OF </a:t>
            </a:r>
          </a:p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MILWAUKEE AVENUE WITH ELSTON AVENUE, AT APPROXIMATELY 6000 N. MILWAUKEE.</a:t>
            </a:r>
          </a:p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THIS PROVIDES A PERFECT OPPORTUNITY FOR ATTENDEES TO WALK, RIDE THEIR BIKES, </a:t>
            </a:r>
          </a:p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OR TO UTILIZE PUBLIC TRANSPORTATION AND RIDE SHARES.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144" y="4651632"/>
            <a:ext cx="11152548" cy="5498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STRETCHING NEARLY 2 BLOCKS LONG, TMF – IN ADDITION TO PROVIDING TOP RATE ENTERTAINMENT – </a:t>
            </a:r>
          </a:p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WELCOMES LOCAL BUSINESSES, RETAIL VENDORS, AND A VARIETY OF FOOD OPTIONS!</a:t>
            </a:r>
          </a:p>
        </p:txBody>
      </p:sp>
    </p:spTree>
    <p:extLst>
      <p:ext uri="{BB962C8B-B14F-4D97-AF65-F5344CB8AC3E}">
        <p14:creationId xmlns:p14="http://schemas.microsoft.com/office/powerpoint/2010/main" val="38891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5256" y="318024"/>
            <a:ext cx="5279925" cy="58931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927"/>
              </a:avLst>
            </a:prstTxWarp>
            <a:spAutoFit/>
          </a:bodyPr>
          <a:lstStyle/>
          <a:p>
            <a:pPr algn="ctr"/>
            <a:r>
              <a:rPr lang="en-US" b="1" u="sng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Onyx" panose="04050602080702020203" pitchFamily="82" charset="0"/>
              </a:rPr>
              <a:t>Stats &amp; Facts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0692" y="1128560"/>
            <a:ext cx="7529052" cy="3392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OVER 90,000 ATTENDEES SINCE 2016</a:t>
            </a:r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1793" y="1427214"/>
            <a:ext cx="538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(FEST CANCELED IN 2020 DUE TO COVID PANDEMIC)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820" y="1980591"/>
            <a:ext cx="10263037" cy="655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24 SCHOLARSHIPS HAVE BEEN PROVIDED TO LOCAL STUDENTS </a:t>
            </a:r>
          </a:p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AS A RESULT OF PROCEEDS RAISED FROM TMF!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5" y="5663379"/>
            <a:ext cx="11747089" cy="11946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TMF HAS WELCOMED HEADLINERS RANGING FROM  GIN BLOSSOMS, THE BUCKINGHAMS, </a:t>
            </a:r>
          </a:p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r>
              <a:rPr lang="en-US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TH</a:t>
            </a:r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HEAVEN &amp; 16 CANDLES; TO TRIBUTE BANDS SUCH AS AMERICAN ENGLISH, THINK FLOYD, </a:t>
            </a:r>
          </a:p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KASHMIR, QUEEN EXPIERIENCE, BRUCE IN THE USA – AND MORE!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85" y="2913741"/>
            <a:ext cx="11494528" cy="736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OVER 75% OF OUR SPONSORS ARE REPEAT SPONSORS, WHO RECOGNIZE THE VALUE OF SPONSORSHIP </a:t>
            </a:r>
          </a:p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&amp; VALUE THE OPPORTUNITY TO CONNECT WITH THE ATTENDEES ON A YEARLY BASIS.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574" y="3995308"/>
            <a:ext cx="11887200" cy="8185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THE GLADSTONE PARK NEIGHBORHOOD IS HOME TO MANY FIRST RESPONDER FAMILIES, MUNICIPAL EMPLOYEES,  </a:t>
            </a:r>
          </a:p>
          <a:p>
            <a:pPr algn="ctr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&amp; BLUE COLLAR WORKERS. MEDIAN HOUSEHOLD INCOMES RANGE FROM $80,000 - $120,000.00.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9595" y="5065317"/>
            <a:ext cx="10331245" cy="3465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* WHILE THE FEST IS ‘FAMILY FRIENDLY’, AVERAGE ATTENDEE AGE FALLS IN THE 35-55 DEMOGRAPHIC</a:t>
            </a:r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76" y="1578332"/>
            <a:ext cx="4515923" cy="2486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9" y="1578332"/>
            <a:ext cx="4189016" cy="2464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24" y="1728884"/>
            <a:ext cx="3439053" cy="1456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9" y="3453561"/>
            <a:ext cx="3742172" cy="20196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30725"/>
          <a:stretch/>
        </p:blipFill>
        <p:spPr>
          <a:xfrm>
            <a:off x="7660727" y="5009326"/>
            <a:ext cx="4462447" cy="1845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7477432" y="3408132"/>
            <a:ext cx="4535129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4"/>
          <a:stretch/>
        </p:blipFill>
        <p:spPr>
          <a:xfrm>
            <a:off x="4154849" y="4928325"/>
            <a:ext cx="3505879" cy="19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55" b="14906"/>
          <a:stretch/>
        </p:blipFill>
        <p:spPr>
          <a:xfrm>
            <a:off x="4142498" y="2575399"/>
            <a:ext cx="3628103" cy="2486530"/>
          </a:xfrm>
          <a:prstGeom prst="rect">
            <a:avLst/>
          </a:prstGeom>
        </p:spPr>
      </p:pic>
      <p:pic>
        <p:nvPicPr>
          <p:cNvPr id="3074" name="Picture 2" descr="TBMF 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/>
        </p:blipFill>
        <p:spPr bwMode="auto">
          <a:xfrm>
            <a:off x="0" y="5040120"/>
            <a:ext cx="44328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8" b="-2398"/>
          <a:stretch/>
        </p:blipFill>
        <p:spPr>
          <a:xfrm>
            <a:off x="4225731" y="1547452"/>
            <a:ext cx="3461636" cy="1632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8943" y="442874"/>
            <a:ext cx="9601200" cy="7367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i="1" u="sng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Onyx" panose="04050602080702020203" pitchFamily="82" charset="0"/>
              </a:rPr>
              <a:t>Fun for All Ages and Events of All Kinds…</a:t>
            </a:r>
            <a:r>
              <a:rPr lang="en-US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57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1077" y="294967"/>
            <a:ext cx="6651522" cy="6120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i="1" u="sng" dirty="0">
                <a:ln w="12700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Onyx" panose="04050602080702020203" pitchFamily="82" charset="0"/>
              </a:rPr>
              <a:t>Sponsorship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111" y="1069258"/>
            <a:ext cx="2344992" cy="558614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PRESENTING SPONSOR</a:t>
            </a:r>
          </a:p>
          <a:p>
            <a:pPr algn="ctr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- 1 AVAILABLE –</a:t>
            </a:r>
          </a:p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$12,000.00</a:t>
            </a:r>
            <a:endParaRPr lang="en-US" sz="4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Fest name to include sponsor: “Throwback Music Fest Presented by (business name)”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Logo on stage side banner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emcee mentions/recognition over the duration of the fest and between each band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Logo &amp; link on fest website, logo on social media and in print media &amp; social media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On-site banner placement in premium location </a:t>
            </a:r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(up to 4 – provided by sponsor)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200sq. Ft. furnished tent with two 8’ tables, 4 chairs &amp; electricity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1077" y="1069258"/>
            <a:ext cx="2182761" cy="493981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CARNIVAL SPONSOR</a:t>
            </a:r>
          </a:p>
          <a:p>
            <a:pPr algn="ctr"/>
            <a:r>
              <a:rPr lang="en-US" sz="1400" b="1" i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- 1 AVAILABLE- </a:t>
            </a:r>
          </a:p>
          <a:p>
            <a:pPr algn="ctr"/>
            <a:r>
              <a:rPr lang="en-US" b="1" u="sng" strike="sng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$</a:t>
            </a:r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5,000.00</a:t>
            </a: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Banner placement at entrance of carnival</a:t>
            </a:r>
          </a:p>
          <a:p>
            <a:pPr marL="171450" indent="-1714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Logo &amp; link on event website and included in print media &amp; social media</a:t>
            </a:r>
          </a:p>
          <a:p>
            <a:pPr marL="171450" indent="-1714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Logo on stage side banner</a:t>
            </a:r>
          </a:p>
          <a:p>
            <a:pPr marL="171450" indent="-1714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emcee mentions/recognition </a:t>
            </a:r>
            <a:r>
              <a:rPr lang="en-US" sz="13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on Friday, Saturday </a:t>
            </a: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and Sunday between each band</a:t>
            </a:r>
          </a:p>
          <a:p>
            <a:pPr marL="171450" indent="-1714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On-site banner placement in premium location </a:t>
            </a:r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(up to 4 – provided by sponsor)</a:t>
            </a:r>
          </a:p>
          <a:p>
            <a:pPr marL="171450" indent="-1714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10x10’ tent furnished with 8’ table, 2 chairs, &amp; electricity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9812" y="1069258"/>
            <a:ext cx="2131142" cy="501675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OFFICIAL SPONSOR</a:t>
            </a: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$3,000.00</a:t>
            </a:r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Logo &amp; link on event website and included in print media &amp; social media</a:t>
            </a:r>
          </a:p>
          <a:p>
            <a:pPr algn="ctr"/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Logo on stage side banner</a:t>
            </a:r>
          </a:p>
          <a:p>
            <a:pPr algn="ctr"/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On-site banner placement in premium location </a:t>
            </a:r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(up to 4 – provided by sponsor)</a:t>
            </a:r>
          </a:p>
          <a:p>
            <a:pPr algn="ctr"/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200 sq. ft. display furnished tent with two 8’ tables, four chairs &amp; electricity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Emcee mentions/recognition on Friday, Saturday, Sunday between each band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6928" y="1069258"/>
            <a:ext cx="2160644" cy="430887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COMMUNITY SPONSOR</a:t>
            </a: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$1,500.00</a:t>
            </a:r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Logo &amp; link on event website and included in print media &amp; social media</a:t>
            </a:r>
          </a:p>
          <a:p>
            <a:pPr algn="ctr"/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On-site banner placement (up to 2 – provided by sponsor)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10x10’ tent furnished with one 8’ table, 2 chairs &amp; electricity</a:t>
            </a:r>
          </a:p>
          <a:p>
            <a:pPr marL="285750" indent="-285750" algn="ctr">
              <a:buFontTx/>
              <a:buChar char="-"/>
            </a:pPr>
            <a:endParaRPr lang="en-US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2 Emcee mentions/recognition on Friday, Saturday, Sunday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2863" y="1069258"/>
            <a:ext cx="2206569" cy="152349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PATRON SPONSOR</a:t>
            </a:r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$650.00</a:t>
            </a:r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On-site banner placement (up to 4 – provided by sponsor – max size 4’ x 8’)</a:t>
            </a:r>
          </a:p>
          <a:p>
            <a:pPr algn="ctr"/>
            <a:endParaRPr lang="en-US" sz="600" b="1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2862" y="3946969"/>
            <a:ext cx="2206569" cy="143116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BANNER SPONSOR</a:t>
            </a: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$300.00</a:t>
            </a:r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600" b="1" u="sng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On-site banner placement </a:t>
            </a:r>
          </a:p>
          <a:p>
            <a:pPr algn="ctr"/>
            <a:r>
              <a:rPr lang="en-US" sz="1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(up to 2 – provided by sponsor – max size 4’ x 8’)</a:t>
            </a:r>
          </a:p>
        </p:txBody>
      </p:sp>
      <p:pic>
        <p:nvPicPr>
          <p:cNvPr id="11" name="Picture 4" descr="Throwback Music F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918" y="5574890"/>
            <a:ext cx="2125514" cy="12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42862" y="2577363"/>
            <a:ext cx="2206569" cy="138499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ENTRANCE BANNER SPONSOR - $400.00</a:t>
            </a:r>
          </a:p>
          <a:p>
            <a:pPr marL="171450" indent="-171450" algn="ctr">
              <a:buFontTx/>
              <a:buChar char="-"/>
            </a:pPr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Guaranteed banner placement at one of the 3 entrances</a:t>
            </a:r>
          </a:p>
          <a:p>
            <a:pPr algn="ctr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(up to 2 – provided by sponsor – max size 4’ x 8’) 18 available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17D05-734F-1172-A4B1-00AAAA7C2803}"/>
              </a:ext>
            </a:extLst>
          </p:cNvPr>
          <p:cNvSpPr txBox="1"/>
          <p:nvPr/>
        </p:nvSpPr>
        <p:spPr>
          <a:xfrm>
            <a:off x="5302640" y="6179574"/>
            <a:ext cx="450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sponsorship payments must be received no later than Monday, July 15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0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406" y="274372"/>
            <a:ext cx="5401280" cy="7890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u="sng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Onyx" panose="04050602080702020203" pitchFamily="82" charset="0"/>
              </a:rPr>
              <a:t>Contact Us!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067" y="1253613"/>
            <a:ext cx="949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HAVE QUESTIONS? INTERESTED IN A SPONSORSHIP OPPORUTNITY - OR PERHAPS HAVE AN IDEA FOR A CUSTOM SPONSORSHIP? REACH OUT AND LET’S TALK!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2018702"/>
            <a:ext cx="2690949" cy="3913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0380" y="2017672"/>
            <a:ext cx="5810864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CATHY VOIGHT, EXECUTIVE DIRECTOR</a:t>
            </a: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EXECDIR@GLADSTONEPARKCHAMBER.COM</a:t>
            </a:r>
          </a:p>
          <a:p>
            <a:pPr algn="ctr"/>
            <a:r>
              <a:rPr lang="en-US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(773) 756-6206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0380" y="3014640"/>
            <a:ext cx="5810864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DANIEL A. CIOLINO, PRESIDENT</a:t>
            </a: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DCIOLINO@WINTRUST.COM</a:t>
            </a:r>
          </a:p>
          <a:p>
            <a:pPr algn="ctr"/>
            <a:r>
              <a:rPr lang="en-US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(773) 499-7900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0380" y="4011608"/>
            <a:ext cx="5810864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JAIME MORALES, VICE PRESIDENT</a:t>
            </a: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JAIME1.MORALES1@GMAIL.COM</a:t>
            </a:r>
          </a:p>
          <a:p>
            <a:pPr algn="ctr"/>
            <a:r>
              <a:rPr lang="en-US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(847) 612-9853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25" y="6312310"/>
            <a:ext cx="10889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THE GLADSTONE PARK CHAMBER OF COMMERCE IS A REGISTERED 501(C)(6) NON-PROFIT ORGANIZATION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0380" y="5008576"/>
            <a:ext cx="5810864" cy="9233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YOUR NAME, TITLE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YOUR E-MAIL</a:t>
            </a:r>
          </a:p>
          <a:p>
            <a:pPr algn="ctr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YOUR PHONE #</a:t>
            </a:r>
          </a:p>
        </p:txBody>
      </p:sp>
    </p:spTree>
    <p:extLst>
      <p:ext uri="{BB962C8B-B14F-4D97-AF65-F5344CB8AC3E}">
        <p14:creationId xmlns:p14="http://schemas.microsoft.com/office/powerpoint/2010/main" val="20755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4813</TotalTime>
  <Words>888</Words>
  <Application>Microsoft Office PowerPoint</Application>
  <PresentationFormat>Widescreen</PresentationFormat>
  <Paragraphs>115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UI Gothic</vt:lpstr>
      <vt:lpstr>Arial</vt:lpstr>
      <vt:lpstr>Arial Narrow</vt:lpstr>
      <vt:lpstr>Bahnschrift SemiBold SemiConden</vt:lpstr>
      <vt:lpstr>Corbel</vt:lpstr>
      <vt:lpstr>Onyx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Ciolino, Daniel</dc:creator>
  <cp:lastModifiedBy>Cathy Voight</cp:lastModifiedBy>
  <cp:revision>69</cp:revision>
  <cp:lastPrinted>2023-06-01T19:53:20Z</cp:lastPrinted>
  <dcterms:created xsi:type="dcterms:W3CDTF">2022-06-07T15:15:49Z</dcterms:created>
  <dcterms:modified xsi:type="dcterms:W3CDTF">2024-05-30T00:02:32Z</dcterms:modified>
</cp:coreProperties>
</file>