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327" r:id="rId3"/>
    <p:sldId id="331" r:id="rId4"/>
    <p:sldId id="336" r:id="rId5"/>
    <p:sldId id="337" r:id="rId6"/>
    <p:sldId id="295" r:id="rId7"/>
    <p:sldId id="298" r:id="rId8"/>
    <p:sldId id="340" r:id="rId9"/>
    <p:sldId id="328" r:id="rId10"/>
    <p:sldId id="308" r:id="rId11"/>
    <p:sldId id="341" r:id="rId12"/>
    <p:sldId id="310" r:id="rId13"/>
    <p:sldId id="342" r:id="rId14"/>
    <p:sldId id="299" r:id="rId15"/>
    <p:sldId id="301" r:id="rId16"/>
    <p:sldId id="312" r:id="rId17"/>
    <p:sldId id="343" r:id="rId18"/>
    <p:sldId id="313" r:id="rId19"/>
    <p:sldId id="316" r:id="rId20"/>
    <p:sldId id="315" r:id="rId21"/>
    <p:sldId id="349" r:id="rId22"/>
    <p:sldId id="351" r:id="rId23"/>
    <p:sldId id="350" r:id="rId24"/>
    <p:sldId id="344" r:id="rId25"/>
    <p:sldId id="309" r:id="rId26"/>
    <p:sldId id="318" r:id="rId27"/>
    <p:sldId id="314" r:id="rId28"/>
    <p:sldId id="311" r:id="rId29"/>
    <p:sldId id="317" r:id="rId30"/>
    <p:sldId id="306" r:id="rId31"/>
    <p:sldId id="345" r:id="rId32"/>
    <p:sldId id="305" r:id="rId33"/>
    <p:sldId id="304" r:id="rId34"/>
    <p:sldId id="319" r:id="rId35"/>
    <p:sldId id="325" r:id="rId36"/>
    <p:sldId id="326" r:id="rId37"/>
    <p:sldId id="332" r:id="rId38"/>
    <p:sldId id="335" r:id="rId39"/>
    <p:sldId id="334" r:id="rId40"/>
    <p:sldId id="333" r:id="rId41"/>
    <p:sldId id="346" r:id="rId42"/>
    <p:sldId id="307" r:id="rId43"/>
    <p:sldId id="347" r:id="rId44"/>
    <p:sldId id="348" r:id="rId45"/>
    <p:sldId id="300" r:id="rId46"/>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6" d="100"/>
          <a:sy n="86" d="100"/>
        </p:scale>
        <p:origin x="106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82D260A-B458-4DE0-A371-3C1E3AEB95F0}" type="datetimeFigureOut">
              <a:rPr lang="en-US" smtClean="0"/>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A4A424-1942-4357-872B-DD5E7C305092}" type="slidenum">
              <a:rPr lang="en-US" smtClean="0"/>
              <a:t>‹#›</a:t>
            </a:fld>
            <a:endParaRPr lang="en-US"/>
          </a:p>
        </p:txBody>
      </p:sp>
    </p:spTree>
    <p:extLst>
      <p:ext uri="{BB962C8B-B14F-4D97-AF65-F5344CB8AC3E}">
        <p14:creationId xmlns:p14="http://schemas.microsoft.com/office/powerpoint/2010/main" val="1225108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2D260A-B458-4DE0-A371-3C1E3AEB95F0}" type="datetimeFigureOut">
              <a:rPr lang="en-US" smtClean="0"/>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A4A424-1942-4357-872B-DD5E7C305092}" type="slidenum">
              <a:rPr lang="en-US" smtClean="0"/>
              <a:t>‹#›</a:t>
            </a:fld>
            <a:endParaRPr lang="en-US"/>
          </a:p>
        </p:txBody>
      </p:sp>
    </p:spTree>
    <p:extLst>
      <p:ext uri="{BB962C8B-B14F-4D97-AF65-F5344CB8AC3E}">
        <p14:creationId xmlns:p14="http://schemas.microsoft.com/office/powerpoint/2010/main" val="3037008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2D260A-B458-4DE0-A371-3C1E3AEB95F0}" type="datetimeFigureOut">
              <a:rPr lang="en-US" smtClean="0"/>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A4A424-1942-4357-872B-DD5E7C305092}" type="slidenum">
              <a:rPr lang="en-US" smtClean="0"/>
              <a:t>‹#›</a:t>
            </a:fld>
            <a:endParaRPr lang="en-US"/>
          </a:p>
        </p:txBody>
      </p:sp>
    </p:spTree>
    <p:extLst>
      <p:ext uri="{BB962C8B-B14F-4D97-AF65-F5344CB8AC3E}">
        <p14:creationId xmlns:p14="http://schemas.microsoft.com/office/powerpoint/2010/main" val="4220425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82D260A-B458-4DE0-A371-3C1E3AEB95F0}" type="datetimeFigureOut">
              <a:rPr lang="en-US" smtClean="0"/>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A4A424-1942-4357-872B-DD5E7C305092}" type="slidenum">
              <a:rPr lang="en-US" smtClean="0"/>
              <a:t>‹#›</a:t>
            </a:fld>
            <a:endParaRPr lang="en-US"/>
          </a:p>
        </p:txBody>
      </p:sp>
    </p:spTree>
    <p:extLst>
      <p:ext uri="{BB962C8B-B14F-4D97-AF65-F5344CB8AC3E}">
        <p14:creationId xmlns:p14="http://schemas.microsoft.com/office/powerpoint/2010/main" val="3820005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82D260A-B458-4DE0-A371-3C1E3AEB95F0}" type="datetimeFigureOut">
              <a:rPr lang="en-US" smtClean="0"/>
              <a:t>9/9/2020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A4A424-1942-4357-872B-DD5E7C305092}" type="slidenum">
              <a:rPr lang="en-US" smtClean="0"/>
              <a:t>‹#›</a:t>
            </a:fld>
            <a:endParaRPr lang="en-US"/>
          </a:p>
        </p:txBody>
      </p:sp>
    </p:spTree>
    <p:extLst>
      <p:ext uri="{BB962C8B-B14F-4D97-AF65-F5344CB8AC3E}">
        <p14:creationId xmlns:p14="http://schemas.microsoft.com/office/powerpoint/2010/main" val="3907880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82D260A-B458-4DE0-A371-3C1E3AEB95F0}" type="datetimeFigureOut">
              <a:rPr lang="en-US" smtClean="0"/>
              <a:t>9/9/2020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A4A424-1942-4357-872B-DD5E7C305092}" type="slidenum">
              <a:rPr lang="en-US" smtClean="0"/>
              <a:t>‹#›</a:t>
            </a:fld>
            <a:endParaRPr lang="en-US"/>
          </a:p>
        </p:txBody>
      </p:sp>
    </p:spTree>
    <p:extLst>
      <p:ext uri="{BB962C8B-B14F-4D97-AF65-F5344CB8AC3E}">
        <p14:creationId xmlns:p14="http://schemas.microsoft.com/office/powerpoint/2010/main" val="20426867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82D260A-B458-4DE0-A371-3C1E3AEB95F0}" type="datetimeFigureOut">
              <a:rPr lang="en-US" smtClean="0"/>
              <a:t>9/9/2020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A4A424-1942-4357-872B-DD5E7C305092}" type="slidenum">
              <a:rPr lang="en-US" smtClean="0"/>
              <a:t>‹#›</a:t>
            </a:fld>
            <a:endParaRPr lang="en-US"/>
          </a:p>
        </p:txBody>
      </p:sp>
    </p:spTree>
    <p:extLst>
      <p:ext uri="{BB962C8B-B14F-4D97-AF65-F5344CB8AC3E}">
        <p14:creationId xmlns:p14="http://schemas.microsoft.com/office/powerpoint/2010/main" val="4271601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82D260A-B458-4DE0-A371-3C1E3AEB95F0}" type="datetimeFigureOut">
              <a:rPr lang="en-US" smtClean="0"/>
              <a:t>9/9/2020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A4A424-1942-4357-872B-DD5E7C305092}" type="slidenum">
              <a:rPr lang="en-US" smtClean="0"/>
              <a:t>‹#›</a:t>
            </a:fld>
            <a:endParaRPr lang="en-US"/>
          </a:p>
        </p:txBody>
      </p:sp>
    </p:spTree>
    <p:extLst>
      <p:ext uri="{BB962C8B-B14F-4D97-AF65-F5344CB8AC3E}">
        <p14:creationId xmlns:p14="http://schemas.microsoft.com/office/powerpoint/2010/main" val="3098998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2D260A-B458-4DE0-A371-3C1E3AEB95F0}" type="datetimeFigureOut">
              <a:rPr lang="en-US" smtClean="0"/>
              <a:t>9/9/2020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A4A424-1942-4357-872B-DD5E7C305092}" type="slidenum">
              <a:rPr lang="en-US" smtClean="0"/>
              <a:t>‹#›</a:t>
            </a:fld>
            <a:endParaRPr lang="en-US"/>
          </a:p>
        </p:txBody>
      </p:sp>
    </p:spTree>
    <p:extLst>
      <p:ext uri="{BB962C8B-B14F-4D97-AF65-F5344CB8AC3E}">
        <p14:creationId xmlns:p14="http://schemas.microsoft.com/office/powerpoint/2010/main" val="399312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82D260A-B458-4DE0-A371-3C1E3AEB95F0}" type="datetimeFigureOut">
              <a:rPr lang="en-US" smtClean="0"/>
              <a:t>9/9/2020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A4A424-1942-4357-872B-DD5E7C305092}" type="slidenum">
              <a:rPr lang="en-US" smtClean="0"/>
              <a:t>‹#›</a:t>
            </a:fld>
            <a:endParaRPr lang="en-US"/>
          </a:p>
        </p:txBody>
      </p:sp>
    </p:spTree>
    <p:extLst>
      <p:ext uri="{BB962C8B-B14F-4D97-AF65-F5344CB8AC3E}">
        <p14:creationId xmlns:p14="http://schemas.microsoft.com/office/powerpoint/2010/main" val="3894941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82D260A-B458-4DE0-A371-3C1E3AEB95F0}" type="datetimeFigureOut">
              <a:rPr lang="en-US" smtClean="0"/>
              <a:t>9/9/2020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A4A424-1942-4357-872B-DD5E7C305092}" type="slidenum">
              <a:rPr lang="en-US" smtClean="0"/>
              <a:t>‹#›</a:t>
            </a:fld>
            <a:endParaRPr lang="en-US"/>
          </a:p>
        </p:txBody>
      </p:sp>
    </p:spTree>
    <p:extLst>
      <p:ext uri="{BB962C8B-B14F-4D97-AF65-F5344CB8AC3E}">
        <p14:creationId xmlns:p14="http://schemas.microsoft.com/office/powerpoint/2010/main" val="1711984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2D260A-B458-4DE0-A371-3C1E3AEB95F0}" type="datetimeFigureOut">
              <a:rPr lang="en-US" smtClean="0"/>
              <a:t>9/9/2020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A4A424-1942-4357-872B-DD5E7C305092}" type="slidenum">
              <a:rPr lang="en-US" smtClean="0"/>
              <a:t>‹#›</a:t>
            </a:fld>
            <a:endParaRPr lang="en-US"/>
          </a:p>
        </p:txBody>
      </p:sp>
    </p:spTree>
    <p:extLst>
      <p:ext uri="{BB962C8B-B14F-4D97-AF65-F5344CB8AC3E}">
        <p14:creationId xmlns:p14="http://schemas.microsoft.com/office/powerpoint/2010/main" val="37940236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4.emf"/><Relationship Id="rId5" Type="http://schemas.openxmlformats.org/officeDocument/2006/relationships/oleObject" Target="../embeddings/oleObject1.bin"/><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mailto:btate@htbcpa.com"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hyperlink" Target="https://home.treasury.gov/system/files/136/PPP--Loan-Forgiveness-FAQs.pdf"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22092"/>
            <a:ext cx="9144000" cy="5144632"/>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499616" y="4868223"/>
            <a:ext cx="6144768" cy="1353312"/>
          </a:xfrm>
          <a:prstGeom prst="rect">
            <a:avLst/>
          </a:prstGeom>
        </p:spPr>
      </p:pic>
      <p:sp>
        <p:nvSpPr>
          <p:cNvPr id="3" name="TextBox 2">
            <a:extLst>
              <a:ext uri="{FF2B5EF4-FFF2-40B4-BE49-F238E27FC236}">
                <a16:creationId xmlns:a16="http://schemas.microsoft.com/office/drawing/2014/main" id="{52F8BA02-6A8D-4E9D-AADE-A2F07188AE54}"/>
              </a:ext>
            </a:extLst>
          </p:cNvPr>
          <p:cNvSpPr txBox="1"/>
          <p:nvPr/>
        </p:nvSpPr>
        <p:spPr>
          <a:xfrm>
            <a:off x="839972" y="1806341"/>
            <a:ext cx="7495954" cy="2554545"/>
          </a:xfrm>
          <a:prstGeom prst="rect">
            <a:avLst/>
          </a:prstGeom>
          <a:noFill/>
        </p:spPr>
        <p:txBody>
          <a:bodyPr wrap="square" rtlCol="0">
            <a:spAutoFit/>
          </a:bodyPr>
          <a:lstStyle/>
          <a:p>
            <a:pPr algn="ctr"/>
            <a:r>
              <a:rPr lang="en-US" sz="3200" b="1" dirty="0">
                <a:cs typeface="Times New Roman" panose="02020603050405020304" pitchFamily="18" charset="0"/>
              </a:rPr>
              <a:t>PPP Loans: </a:t>
            </a:r>
          </a:p>
          <a:p>
            <a:pPr algn="ctr"/>
            <a:r>
              <a:rPr lang="en-US" sz="3200" b="1" dirty="0">
                <a:cs typeface="Times New Roman" panose="02020603050405020304" pitchFamily="18" charset="0"/>
              </a:rPr>
              <a:t>Navigating the Forgiveness Process</a:t>
            </a:r>
          </a:p>
          <a:p>
            <a:pPr algn="ctr"/>
            <a:endParaRPr lang="en-US" sz="3200" dirty="0">
              <a:latin typeface="Times New Roman" panose="02020603050405020304" pitchFamily="18" charset="0"/>
              <a:cs typeface="Times New Roman" panose="02020603050405020304" pitchFamily="18" charset="0"/>
            </a:endParaRPr>
          </a:p>
          <a:p>
            <a:pPr algn="ctr"/>
            <a:endParaRPr lang="en-US" sz="3200" dirty="0">
              <a:latin typeface="Times New Roman" panose="02020603050405020304" pitchFamily="18" charset="0"/>
              <a:cs typeface="Times New Roman" panose="02020603050405020304" pitchFamily="18" charset="0"/>
            </a:endParaRPr>
          </a:p>
          <a:p>
            <a:pPr algn="ctr"/>
            <a:r>
              <a:rPr lang="en-US" sz="3200" dirty="0">
                <a:cs typeface="Times New Roman" panose="02020603050405020304" pitchFamily="18" charset="0"/>
              </a:rPr>
              <a:t>Bradley J. Tate, JD, LL.M.</a:t>
            </a:r>
          </a:p>
        </p:txBody>
      </p:sp>
    </p:spTree>
    <p:extLst>
      <p:ext uri="{BB962C8B-B14F-4D97-AF65-F5344CB8AC3E}">
        <p14:creationId xmlns:p14="http://schemas.microsoft.com/office/powerpoint/2010/main" val="1338695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76492386-657B-4EF1-A3AA-5CB5E44A08C7}"/>
              </a:ext>
            </a:extLst>
          </p:cNvPr>
          <p:cNvSpPr txBox="1"/>
          <p:nvPr/>
        </p:nvSpPr>
        <p:spPr>
          <a:xfrm>
            <a:off x="627961" y="1584251"/>
            <a:ext cx="7208234" cy="3877985"/>
          </a:xfrm>
          <a:prstGeom prst="rect">
            <a:avLst/>
          </a:prstGeom>
          <a:noFill/>
        </p:spPr>
        <p:txBody>
          <a:bodyPr wrap="square" rtlCol="0">
            <a:spAutoFit/>
          </a:bodyPr>
          <a:lstStyle/>
          <a:p>
            <a:pPr marR="49780" algn="ctr"/>
            <a:r>
              <a:rPr lang="en-US" sz="2400" b="1" dirty="0">
                <a:latin typeface="Calibri" panose="020F0502020204030204" pitchFamily="34" charset="0"/>
              </a:rPr>
              <a:t>PPP Statutory Formula for Forgiveness</a:t>
            </a:r>
          </a:p>
          <a:p>
            <a:pPr marR="49780" algn="ctr"/>
            <a:r>
              <a:rPr lang="en-US" sz="2400" b="1" dirty="0">
                <a:latin typeface="Calibri" panose="020F0502020204030204" pitchFamily="34" charset="0"/>
              </a:rPr>
              <a:t>Incurred AND Paid</a:t>
            </a:r>
          </a:p>
          <a:p>
            <a:pPr marR="49780" algn="ctr"/>
            <a:endParaRPr lang="en-US" sz="2400" dirty="0">
              <a:solidFill>
                <a:srgbClr val="004FA2"/>
              </a:solidFill>
              <a:latin typeface="Calibri" panose="020F0502020204030204" pitchFamily="34" charset="0"/>
            </a:endParaRPr>
          </a:p>
          <a:p>
            <a:pPr marL="342900" indent="-342900">
              <a:buFont typeface="+mj-lt"/>
              <a:buAutoNum type="arabicPeriod"/>
            </a:pPr>
            <a:r>
              <a:rPr lang="en-US" dirty="0">
                <a:latin typeface="Calibri" panose="020F0502020204030204" pitchFamily="34" charset="0"/>
              </a:rPr>
              <a:t>PPP loan forgiven if borrower uses all of loan proceeds for forgivable purposes and pay and headcount levels maintained(CARES §1106(b)*) </a:t>
            </a:r>
          </a:p>
          <a:p>
            <a:pPr marL="342900" indent="-342900">
              <a:buFont typeface="+mj-lt"/>
              <a:buAutoNum type="arabicPeriod"/>
            </a:pPr>
            <a:r>
              <a:rPr lang="en-US" dirty="0">
                <a:latin typeface="Calibri" panose="020F0502020204030204" pitchFamily="34" charset="0"/>
              </a:rPr>
              <a:t>Forgiveness for amounts (*incurred AND paid) over 8-week period following the date of the loan (CP or APCP): </a:t>
            </a:r>
          </a:p>
          <a:p>
            <a:pPr marL="800100" lvl="1" indent="-342900">
              <a:buFont typeface="+mj-lt"/>
              <a:buAutoNum type="alphaUcPeriod"/>
            </a:pPr>
            <a:r>
              <a:rPr lang="en-US" dirty="0">
                <a:solidFill>
                  <a:srgbClr val="020B15"/>
                </a:solidFill>
                <a:latin typeface="Calibri" panose="020F0502020204030204" pitchFamily="34" charset="0"/>
              </a:rPr>
              <a:t>Payroll costs </a:t>
            </a:r>
          </a:p>
          <a:p>
            <a:pPr marL="800100" lvl="1" indent="-342900">
              <a:buFont typeface="+mj-lt"/>
              <a:buAutoNum type="alphaUcPeriod"/>
            </a:pPr>
            <a:r>
              <a:rPr lang="en-US" dirty="0">
                <a:solidFill>
                  <a:srgbClr val="020B15"/>
                </a:solidFill>
                <a:latin typeface="Calibri" panose="020F0502020204030204" pitchFamily="34" charset="0"/>
              </a:rPr>
              <a:t>Non-payroll costs </a:t>
            </a:r>
          </a:p>
          <a:p>
            <a:pPr marL="1257300" lvl="2" indent="-342900">
              <a:buFont typeface="+mj-lt"/>
              <a:buAutoNum type="arabicPeriod"/>
            </a:pPr>
            <a:r>
              <a:rPr lang="en-US" sz="1600" dirty="0">
                <a:solidFill>
                  <a:srgbClr val="020B15"/>
                </a:solidFill>
                <a:latin typeface="Calibri" panose="020F0502020204030204" pitchFamily="34" charset="0"/>
              </a:rPr>
              <a:t>Payments of interest on mortgage debt incurred &lt; 02/15/20</a:t>
            </a:r>
          </a:p>
          <a:p>
            <a:pPr marL="1257300" lvl="2" indent="-342900">
              <a:buFont typeface="+mj-lt"/>
              <a:buAutoNum type="arabicPeriod"/>
            </a:pPr>
            <a:r>
              <a:rPr lang="en-US" sz="1600" dirty="0">
                <a:solidFill>
                  <a:srgbClr val="020B15"/>
                </a:solidFill>
                <a:latin typeface="Calibri" panose="020F0502020204030204" pitchFamily="34" charset="0"/>
              </a:rPr>
              <a:t>Rent payments on leases in force &lt; 02/15/20, and</a:t>
            </a:r>
          </a:p>
          <a:p>
            <a:pPr marL="1257300" lvl="2" indent="-342900">
              <a:buFont typeface="+mj-lt"/>
              <a:buAutoNum type="arabicPeriod"/>
            </a:pPr>
            <a:r>
              <a:rPr lang="en-US" sz="1600" dirty="0">
                <a:solidFill>
                  <a:srgbClr val="020B15"/>
                </a:solidFill>
                <a:latin typeface="Calibri" panose="020F0502020204030204" pitchFamily="34" charset="0"/>
              </a:rPr>
              <a:t>Utility payments under service agreements dated &lt; 02/15/20 </a:t>
            </a:r>
          </a:p>
          <a:p>
            <a:endParaRPr lang="en-US" dirty="0"/>
          </a:p>
        </p:txBody>
      </p:sp>
    </p:spTree>
    <p:extLst>
      <p:ext uri="{BB962C8B-B14F-4D97-AF65-F5344CB8AC3E}">
        <p14:creationId xmlns:p14="http://schemas.microsoft.com/office/powerpoint/2010/main" val="1540241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4F33AD18-47BB-4E6E-8114-10F8CB55ABC8}"/>
              </a:ext>
            </a:extLst>
          </p:cNvPr>
          <p:cNvSpPr txBox="1"/>
          <p:nvPr/>
        </p:nvSpPr>
        <p:spPr>
          <a:xfrm>
            <a:off x="2952925" y="3105834"/>
            <a:ext cx="2202975" cy="646331"/>
          </a:xfrm>
          <a:prstGeom prst="rect">
            <a:avLst/>
          </a:prstGeom>
          <a:noFill/>
        </p:spPr>
        <p:txBody>
          <a:bodyPr wrap="none" rtlCol="0">
            <a:spAutoFit/>
          </a:bodyPr>
          <a:lstStyle/>
          <a:p>
            <a:r>
              <a:rPr lang="en-US" sz="3600" dirty="0"/>
              <a:t>Form 3508</a:t>
            </a:r>
          </a:p>
        </p:txBody>
      </p:sp>
    </p:spTree>
    <p:extLst>
      <p:ext uri="{BB962C8B-B14F-4D97-AF65-F5344CB8AC3E}">
        <p14:creationId xmlns:p14="http://schemas.microsoft.com/office/powerpoint/2010/main" val="23051255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graphicFrame>
        <p:nvGraphicFramePr>
          <p:cNvPr id="2" name="Object 1">
            <a:extLst>
              <a:ext uri="{FF2B5EF4-FFF2-40B4-BE49-F238E27FC236}">
                <a16:creationId xmlns:a16="http://schemas.microsoft.com/office/drawing/2014/main" id="{0C875D6A-B2F1-4C3B-BA44-740E38886C24}"/>
              </a:ext>
            </a:extLst>
          </p:cNvPr>
          <p:cNvGraphicFramePr>
            <a:graphicFrameLocks noChangeAspect="1"/>
          </p:cNvGraphicFramePr>
          <p:nvPr>
            <p:extLst>
              <p:ext uri="{D42A27DB-BD31-4B8C-83A1-F6EECF244321}">
                <p14:modId xmlns:p14="http://schemas.microsoft.com/office/powerpoint/2010/main" val="2183171751"/>
              </p:ext>
            </p:extLst>
          </p:nvPr>
        </p:nvGraphicFramePr>
        <p:xfrm>
          <a:off x="1761077" y="154398"/>
          <a:ext cx="5060282" cy="6549203"/>
        </p:xfrm>
        <a:graphic>
          <a:graphicData uri="http://schemas.openxmlformats.org/presentationml/2006/ole">
            <mc:AlternateContent xmlns:mc="http://schemas.openxmlformats.org/markup-compatibility/2006">
              <mc:Choice xmlns:v="urn:schemas-microsoft-com:vml" Requires="v">
                <p:oleObj spid="_x0000_s1052" name="Acrobat Document" r:id="rId5" imgW="5829300" imgH="7543800" progId="AcroExch.Document.DC">
                  <p:embed/>
                </p:oleObj>
              </mc:Choice>
              <mc:Fallback>
                <p:oleObj name="Acrobat Document" r:id="rId5" imgW="5829300" imgH="7543800" progId="AcroExch.Document.DC">
                  <p:embed/>
                  <p:pic>
                    <p:nvPicPr>
                      <p:cNvPr id="0" name=""/>
                      <p:cNvPicPr/>
                      <p:nvPr/>
                    </p:nvPicPr>
                    <p:blipFill>
                      <a:blip r:embed="rId6"/>
                      <a:stretch>
                        <a:fillRect/>
                      </a:stretch>
                    </p:blipFill>
                    <p:spPr>
                      <a:xfrm>
                        <a:off x="1761077" y="154398"/>
                        <a:ext cx="5060282" cy="6549203"/>
                      </a:xfrm>
                      <a:prstGeom prst="rect">
                        <a:avLst/>
                      </a:prstGeom>
                    </p:spPr>
                  </p:pic>
                </p:oleObj>
              </mc:Fallback>
            </mc:AlternateContent>
          </a:graphicData>
        </a:graphic>
      </p:graphicFrame>
    </p:spTree>
    <p:extLst>
      <p:ext uri="{BB962C8B-B14F-4D97-AF65-F5344CB8AC3E}">
        <p14:creationId xmlns:p14="http://schemas.microsoft.com/office/powerpoint/2010/main" val="3516950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4F33AD18-47BB-4E6E-8114-10F8CB55ABC8}"/>
              </a:ext>
            </a:extLst>
          </p:cNvPr>
          <p:cNvSpPr txBox="1"/>
          <p:nvPr/>
        </p:nvSpPr>
        <p:spPr>
          <a:xfrm>
            <a:off x="2407641" y="3105834"/>
            <a:ext cx="4170885" cy="646331"/>
          </a:xfrm>
          <a:prstGeom prst="rect">
            <a:avLst/>
          </a:prstGeom>
          <a:noFill/>
        </p:spPr>
        <p:txBody>
          <a:bodyPr wrap="none" rtlCol="0">
            <a:spAutoFit/>
          </a:bodyPr>
          <a:lstStyle/>
          <a:p>
            <a:r>
              <a:rPr lang="en-US" sz="3600" dirty="0"/>
              <a:t>Let’s Talk Forgiveness</a:t>
            </a:r>
          </a:p>
        </p:txBody>
      </p:sp>
    </p:spTree>
    <p:extLst>
      <p:ext uri="{BB962C8B-B14F-4D97-AF65-F5344CB8AC3E}">
        <p14:creationId xmlns:p14="http://schemas.microsoft.com/office/powerpoint/2010/main" val="470944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3" name="TextBox 2">
            <a:extLst>
              <a:ext uri="{FF2B5EF4-FFF2-40B4-BE49-F238E27FC236}">
                <a16:creationId xmlns:a16="http://schemas.microsoft.com/office/drawing/2014/main" id="{2FA8B513-5A21-4B1E-A862-99731AEC164E}"/>
              </a:ext>
            </a:extLst>
          </p:cNvPr>
          <p:cNvSpPr txBox="1"/>
          <p:nvPr/>
        </p:nvSpPr>
        <p:spPr>
          <a:xfrm>
            <a:off x="736600" y="1378720"/>
            <a:ext cx="7663701" cy="4124206"/>
          </a:xfrm>
          <a:prstGeom prst="rect">
            <a:avLst/>
          </a:prstGeom>
          <a:noFill/>
        </p:spPr>
        <p:txBody>
          <a:bodyPr wrap="none" rtlCol="0">
            <a:spAutoFit/>
          </a:bodyPr>
          <a:lstStyle/>
          <a:p>
            <a:r>
              <a:rPr lang="en-US" sz="2400" b="1" dirty="0"/>
              <a:t>Forgiveness Rules Basics</a:t>
            </a:r>
          </a:p>
          <a:p>
            <a:endParaRPr lang="en-US" dirty="0"/>
          </a:p>
          <a:p>
            <a:r>
              <a:rPr lang="en-US" dirty="0"/>
              <a:t>1. Borrowed correctly (qualified borrower, correct amount, needed money, no </a:t>
            </a:r>
          </a:p>
          <a:p>
            <a:r>
              <a:rPr lang="en-US" dirty="0"/>
              <a:t>       satisfactory alternative sources of funds, right person borrowed, etc.)</a:t>
            </a:r>
          </a:p>
          <a:p>
            <a:pPr lvl="1"/>
            <a:r>
              <a:rPr lang="en-US" dirty="0"/>
              <a:t>    a. </a:t>
            </a:r>
            <a:r>
              <a:rPr lang="en-US" sz="1600" dirty="0"/>
              <a:t>Must you show drop in revenue after borrowed money? No</a:t>
            </a:r>
          </a:p>
          <a:p>
            <a:pPr lvl="1"/>
            <a:r>
              <a:rPr lang="en-US" sz="1600" dirty="0"/>
              <a:t>    b. Instead, must demonstrate uncertainty as to future at time borrowed</a:t>
            </a:r>
          </a:p>
          <a:p>
            <a:r>
              <a:rPr lang="en-US" dirty="0"/>
              <a:t>2. PPP proceeds spent on covered, forgivable uses</a:t>
            </a:r>
          </a:p>
          <a:p>
            <a:r>
              <a:rPr lang="en-US" dirty="0"/>
              <a:t>3. For full forgiveness, at least 60% spent on covered payroll costs</a:t>
            </a:r>
          </a:p>
          <a:p>
            <a:r>
              <a:rPr lang="en-US" dirty="0"/>
              <a:t>4. No drop in pay (or meet “drop in pay” safe harbor)</a:t>
            </a:r>
          </a:p>
          <a:p>
            <a:r>
              <a:rPr lang="en-US" dirty="0"/>
              <a:t>5. No drop in headcount (or meet one of 2 “drop in headcount” safe harbors or </a:t>
            </a:r>
          </a:p>
          <a:p>
            <a:r>
              <a:rPr lang="en-US" dirty="0"/>
              <a:t>     5 reduction exceptions)</a:t>
            </a:r>
          </a:p>
          <a:p>
            <a:r>
              <a:rPr lang="en-US" dirty="0"/>
              <a:t>6. Submit Forgiveness Application</a:t>
            </a:r>
          </a:p>
          <a:p>
            <a:pPr lvl="1"/>
            <a:r>
              <a:rPr lang="en-US" sz="1600" dirty="0"/>
              <a:t>     a. Form 3508/3508-EZ</a:t>
            </a:r>
          </a:p>
          <a:p>
            <a:r>
              <a:rPr lang="en-US" dirty="0"/>
              <a:t>7. Document and disclosure</a:t>
            </a:r>
          </a:p>
        </p:txBody>
      </p:sp>
    </p:spTree>
    <p:extLst>
      <p:ext uri="{BB962C8B-B14F-4D97-AF65-F5344CB8AC3E}">
        <p14:creationId xmlns:p14="http://schemas.microsoft.com/office/powerpoint/2010/main" val="2378737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pic>
        <p:nvPicPr>
          <p:cNvPr id="3" name="Picture 2" descr="A screenshot of a cell phone&#10;&#10;Description automatically generated">
            <a:extLst>
              <a:ext uri="{FF2B5EF4-FFF2-40B4-BE49-F238E27FC236}">
                <a16:creationId xmlns:a16="http://schemas.microsoft.com/office/drawing/2014/main" id="{23EF81F0-D0FB-412C-B74E-0C7B41E1A7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53558" y="1422952"/>
            <a:ext cx="7398242" cy="4774647"/>
          </a:xfrm>
          <a:prstGeom prst="rect">
            <a:avLst/>
          </a:prstGeom>
        </p:spPr>
      </p:pic>
    </p:spTree>
    <p:extLst>
      <p:ext uri="{BB962C8B-B14F-4D97-AF65-F5344CB8AC3E}">
        <p14:creationId xmlns:p14="http://schemas.microsoft.com/office/powerpoint/2010/main" val="1107352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pic>
        <p:nvPicPr>
          <p:cNvPr id="3" name="Picture 2" descr="A screenshot of a cell phone&#10;&#10;Description automatically generated">
            <a:extLst>
              <a:ext uri="{FF2B5EF4-FFF2-40B4-BE49-F238E27FC236}">
                <a16:creationId xmlns:a16="http://schemas.microsoft.com/office/drawing/2014/main" id="{70A655C7-842F-4D3E-9757-00BA9C7DAA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9126" y="1575358"/>
            <a:ext cx="7325747" cy="4420217"/>
          </a:xfrm>
          <a:prstGeom prst="rect">
            <a:avLst/>
          </a:prstGeom>
        </p:spPr>
      </p:pic>
    </p:spTree>
    <p:extLst>
      <p:ext uri="{BB962C8B-B14F-4D97-AF65-F5344CB8AC3E}">
        <p14:creationId xmlns:p14="http://schemas.microsoft.com/office/powerpoint/2010/main" val="22488056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4F33AD18-47BB-4E6E-8114-10F8CB55ABC8}"/>
              </a:ext>
            </a:extLst>
          </p:cNvPr>
          <p:cNvSpPr txBox="1"/>
          <p:nvPr/>
        </p:nvSpPr>
        <p:spPr>
          <a:xfrm>
            <a:off x="2785146" y="2990079"/>
            <a:ext cx="2704908" cy="646331"/>
          </a:xfrm>
          <a:prstGeom prst="rect">
            <a:avLst/>
          </a:prstGeom>
          <a:noFill/>
        </p:spPr>
        <p:txBody>
          <a:bodyPr wrap="none" rtlCol="0">
            <a:spAutoFit/>
          </a:bodyPr>
          <a:lstStyle/>
          <a:p>
            <a:r>
              <a:rPr lang="en-US" sz="3600" dirty="0"/>
              <a:t>When to file?</a:t>
            </a:r>
          </a:p>
        </p:txBody>
      </p:sp>
    </p:spTree>
    <p:extLst>
      <p:ext uri="{BB962C8B-B14F-4D97-AF65-F5344CB8AC3E}">
        <p14:creationId xmlns:p14="http://schemas.microsoft.com/office/powerpoint/2010/main" val="25442505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marL="342900" indent="-342900" algn="just">
              <a:buFont typeface="+mj-lt"/>
              <a:buAutoNum type="arabicPeriod"/>
            </a:pPr>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3D91CF1A-BDD5-437D-8C1C-0DFB3BD064D2}"/>
              </a:ext>
            </a:extLst>
          </p:cNvPr>
          <p:cNvSpPr txBox="1"/>
          <p:nvPr/>
        </p:nvSpPr>
        <p:spPr>
          <a:xfrm>
            <a:off x="1499191" y="1541721"/>
            <a:ext cx="5537542" cy="523220"/>
          </a:xfrm>
          <a:prstGeom prst="rect">
            <a:avLst/>
          </a:prstGeom>
          <a:noFill/>
        </p:spPr>
        <p:txBody>
          <a:bodyPr wrap="none" rtlCol="0">
            <a:spAutoFit/>
          </a:bodyPr>
          <a:lstStyle/>
          <a:p>
            <a:r>
              <a:rPr lang="en-US" sz="2800" b="1" dirty="0"/>
              <a:t>When to file forgiveness application</a:t>
            </a:r>
          </a:p>
        </p:txBody>
      </p:sp>
      <p:sp>
        <p:nvSpPr>
          <p:cNvPr id="3" name="TextBox 2">
            <a:extLst>
              <a:ext uri="{FF2B5EF4-FFF2-40B4-BE49-F238E27FC236}">
                <a16:creationId xmlns:a16="http://schemas.microsoft.com/office/drawing/2014/main" id="{809D0CE3-DD75-4B0B-8718-72836747DA80}"/>
              </a:ext>
            </a:extLst>
          </p:cNvPr>
          <p:cNvSpPr txBox="1"/>
          <p:nvPr/>
        </p:nvSpPr>
        <p:spPr>
          <a:xfrm>
            <a:off x="1020726" y="2456121"/>
            <a:ext cx="6086987" cy="1477328"/>
          </a:xfrm>
          <a:prstGeom prst="rect">
            <a:avLst/>
          </a:prstGeom>
          <a:noFill/>
        </p:spPr>
        <p:txBody>
          <a:bodyPr wrap="none" rtlCol="0">
            <a:spAutoFit/>
          </a:bodyPr>
          <a:lstStyle/>
          <a:p>
            <a:pPr marL="342900" indent="-342900">
              <a:buAutoNum type="arabicPeriod"/>
            </a:pPr>
            <a:r>
              <a:rPr lang="en-US" dirty="0"/>
              <a:t>End of 8 weeks</a:t>
            </a:r>
          </a:p>
          <a:p>
            <a:pPr marL="342900" indent="-342900">
              <a:buAutoNum type="arabicPeriod"/>
            </a:pPr>
            <a:r>
              <a:rPr lang="en-US" dirty="0"/>
              <a:t>When all funds are spent before 24 weeks</a:t>
            </a:r>
          </a:p>
          <a:p>
            <a:pPr marL="342900" indent="-342900">
              <a:buAutoNum type="arabicPeriod"/>
            </a:pPr>
            <a:r>
              <a:rPr lang="en-US" dirty="0"/>
              <a:t>End of 24 weeks</a:t>
            </a:r>
          </a:p>
          <a:p>
            <a:pPr marL="342900" indent="-342900">
              <a:buAutoNum type="arabicPeriod"/>
            </a:pPr>
            <a:r>
              <a:rPr lang="en-US" dirty="0"/>
              <a:t>By December 31, 2020</a:t>
            </a:r>
          </a:p>
          <a:p>
            <a:pPr marL="342900" indent="-342900">
              <a:buAutoNum type="arabicPeriod"/>
            </a:pPr>
            <a:r>
              <a:rPr lang="en-US" dirty="0"/>
              <a:t>At the latest 10 months after the end of the covered period</a:t>
            </a:r>
          </a:p>
        </p:txBody>
      </p:sp>
    </p:spTree>
    <p:extLst>
      <p:ext uri="{BB962C8B-B14F-4D97-AF65-F5344CB8AC3E}">
        <p14:creationId xmlns:p14="http://schemas.microsoft.com/office/powerpoint/2010/main" val="17863435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pic>
        <p:nvPicPr>
          <p:cNvPr id="3" name="Picture 2" descr="A screenshot of a cell phone&#10;&#10;Description automatically generated">
            <a:extLst>
              <a:ext uri="{FF2B5EF4-FFF2-40B4-BE49-F238E27FC236}">
                <a16:creationId xmlns:a16="http://schemas.microsoft.com/office/drawing/2014/main" id="{D17EC24A-F979-412B-9E3D-BF558651406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7284" y="1968637"/>
            <a:ext cx="6849431" cy="4229690"/>
          </a:xfrm>
          <a:prstGeom prst="rect">
            <a:avLst/>
          </a:prstGeom>
        </p:spPr>
      </p:pic>
      <p:sp>
        <p:nvSpPr>
          <p:cNvPr id="7" name="TextBox 6">
            <a:extLst>
              <a:ext uri="{FF2B5EF4-FFF2-40B4-BE49-F238E27FC236}">
                <a16:creationId xmlns:a16="http://schemas.microsoft.com/office/drawing/2014/main" id="{19D4B06F-E95B-4B9F-BF4C-4E9A75B26B95}"/>
              </a:ext>
            </a:extLst>
          </p:cNvPr>
          <p:cNvSpPr txBox="1"/>
          <p:nvPr/>
        </p:nvSpPr>
        <p:spPr>
          <a:xfrm>
            <a:off x="1424762" y="1477146"/>
            <a:ext cx="4990533" cy="461665"/>
          </a:xfrm>
          <a:prstGeom prst="rect">
            <a:avLst/>
          </a:prstGeom>
          <a:noFill/>
        </p:spPr>
        <p:txBody>
          <a:bodyPr wrap="none" rtlCol="0">
            <a:spAutoFit/>
          </a:bodyPr>
          <a:lstStyle/>
          <a:p>
            <a:r>
              <a:rPr lang="en-US" sz="2400" b="1" dirty="0"/>
              <a:t>When should you file for forgiveness?</a:t>
            </a:r>
          </a:p>
        </p:txBody>
      </p:sp>
    </p:spTree>
    <p:extLst>
      <p:ext uri="{BB962C8B-B14F-4D97-AF65-F5344CB8AC3E}">
        <p14:creationId xmlns:p14="http://schemas.microsoft.com/office/powerpoint/2010/main" val="1476660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4F33AD18-47BB-4E6E-8114-10F8CB55ABC8}"/>
              </a:ext>
            </a:extLst>
          </p:cNvPr>
          <p:cNvSpPr txBox="1"/>
          <p:nvPr/>
        </p:nvSpPr>
        <p:spPr>
          <a:xfrm>
            <a:off x="1719743" y="3232280"/>
            <a:ext cx="5990743" cy="523220"/>
          </a:xfrm>
          <a:prstGeom prst="rect">
            <a:avLst/>
          </a:prstGeom>
          <a:noFill/>
        </p:spPr>
        <p:txBody>
          <a:bodyPr wrap="none" rtlCol="0">
            <a:spAutoFit/>
          </a:bodyPr>
          <a:lstStyle/>
          <a:p>
            <a:r>
              <a:rPr lang="en-US" sz="2800" dirty="0"/>
              <a:t>About the Paycheck Protection Program</a:t>
            </a:r>
          </a:p>
        </p:txBody>
      </p:sp>
    </p:spTree>
    <p:extLst>
      <p:ext uri="{BB962C8B-B14F-4D97-AF65-F5344CB8AC3E}">
        <p14:creationId xmlns:p14="http://schemas.microsoft.com/office/powerpoint/2010/main" val="35516756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EE418A2A-062F-440F-84A0-4CB71F9B8805}"/>
              </a:ext>
            </a:extLst>
          </p:cNvPr>
          <p:cNvSpPr txBox="1"/>
          <p:nvPr/>
        </p:nvSpPr>
        <p:spPr>
          <a:xfrm>
            <a:off x="732950" y="1700807"/>
            <a:ext cx="7678099" cy="3785652"/>
          </a:xfrm>
          <a:prstGeom prst="rect">
            <a:avLst/>
          </a:prstGeom>
          <a:noFill/>
        </p:spPr>
        <p:txBody>
          <a:bodyPr wrap="square" rtlCol="0">
            <a:spAutoFit/>
          </a:bodyPr>
          <a:lstStyle/>
          <a:p>
            <a:r>
              <a:rPr lang="en-US" sz="2400" b="1" dirty="0"/>
              <a:t>So what does this mean? </a:t>
            </a:r>
          </a:p>
          <a:p>
            <a:endParaRPr lang="en-US" dirty="0"/>
          </a:p>
          <a:p>
            <a:r>
              <a:rPr lang="en-US" b="1" i="1" dirty="0"/>
              <a:t>Example: </a:t>
            </a:r>
            <a:r>
              <a:rPr lang="en-US" dirty="0"/>
              <a:t>Carper’s BBQ, LLC’s covered period (CP) begins on June 1 and </a:t>
            </a:r>
          </a:p>
          <a:p>
            <a:r>
              <a:rPr lang="en-US" dirty="0"/>
              <a:t>ends on November 15. Spends out PPP loan proceeds in week 16.</a:t>
            </a:r>
          </a:p>
          <a:p>
            <a:endParaRPr lang="en-US" dirty="0"/>
          </a:p>
          <a:p>
            <a:pPr marL="342900" indent="-342900">
              <a:buFont typeface="+mj-lt"/>
              <a:buAutoNum type="arabicPeriod"/>
            </a:pPr>
            <a:r>
              <a:rPr lang="en-US" dirty="0"/>
              <a:t>Cannot apply for forgiveness prior to 8 weeks (July 26)</a:t>
            </a:r>
          </a:p>
          <a:p>
            <a:pPr marL="342900" indent="-342900">
              <a:buFont typeface="+mj-lt"/>
              <a:buAutoNum type="arabicPeriod"/>
            </a:pPr>
            <a:r>
              <a:rPr lang="en-US" dirty="0"/>
              <a:t>Can apply only after PPP loan proceeds spent out (after week 16) (after September 20)</a:t>
            </a:r>
          </a:p>
          <a:p>
            <a:pPr marL="342900" indent="-342900">
              <a:buFont typeface="+mj-lt"/>
              <a:buAutoNum type="arabicPeriod"/>
            </a:pPr>
            <a:r>
              <a:rPr lang="en-US" dirty="0"/>
              <a:t>Can submit prior to end of CP (prior to November 15)</a:t>
            </a:r>
          </a:p>
          <a:p>
            <a:pPr marL="342900" indent="-342900">
              <a:buFont typeface="+mj-lt"/>
              <a:buAutoNum type="arabicPeriod"/>
            </a:pPr>
            <a:r>
              <a:rPr lang="en-US" dirty="0"/>
              <a:t>Need not wait to submit until November 15 or December 31</a:t>
            </a:r>
          </a:p>
          <a:p>
            <a:pPr marL="342900" indent="-342900">
              <a:buFont typeface="+mj-lt"/>
              <a:buAutoNum type="arabicPeriod"/>
            </a:pPr>
            <a:r>
              <a:rPr lang="en-US" dirty="0"/>
              <a:t>If drop in pay or headcount (and no safe harbor or reduction exception), forgiveness amount may be reduced.</a:t>
            </a:r>
          </a:p>
          <a:p>
            <a:pPr marL="342900" indent="-342900">
              <a:buFont typeface="+mj-lt"/>
              <a:buAutoNum type="arabicPeriod"/>
            </a:pPr>
            <a:r>
              <a:rPr lang="en-US" dirty="0"/>
              <a:t>10 months after end of CP</a:t>
            </a:r>
          </a:p>
        </p:txBody>
      </p:sp>
    </p:spTree>
    <p:extLst>
      <p:ext uri="{BB962C8B-B14F-4D97-AF65-F5344CB8AC3E}">
        <p14:creationId xmlns:p14="http://schemas.microsoft.com/office/powerpoint/2010/main" val="30994277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marL="342900" indent="-342900" algn="just">
              <a:buFont typeface="+mj-lt"/>
              <a:buAutoNum type="arabicPeriod"/>
            </a:pPr>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3D91CF1A-BDD5-437D-8C1C-0DFB3BD064D2}"/>
              </a:ext>
            </a:extLst>
          </p:cNvPr>
          <p:cNvSpPr txBox="1"/>
          <p:nvPr/>
        </p:nvSpPr>
        <p:spPr>
          <a:xfrm>
            <a:off x="1499191" y="1541721"/>
            <a:ext cx="3269165" cy="523220"/>
          </a:xfrm>
          <a:prstGeom prst="rect">
            <a:avLst/>
          </a:prstGeom>
          <a:noFill/>
        </p:spPr>
        <p:txBody>
          <a:bodyPr wrap="none" rtlCol="0">
            <a:spAutoFit/>
          </a:bodyPr>
          <a:lstStyle/>
          <a:p>
            <a:r>
              <a:rPr lang="en-US" sz="2800" b="1" dirty="0"/>
              <a:t>What is the process?</a:t>
            </a:r>
          </a:p>
        </p:txBody>
      </p:sp>
      <p:sp>
        <p:nvSpPr>
          <p:cNvPr id="3" name="TextBox 2">
            <a:extLst>
              <a:ext uri="{FF2B5EF4-FFF2-40B4-BE49-F238E27FC236}">
                <a16:creationId xmlns:a16="http://schemas.microsoft.com/office/drawing/2014/main" id="{809D0CE3-DD75-4B0B-8718-72836747DA80}"/>
              </a:ext>
            </a:extLst>
          </p:cNvPr>
          <p:cNvSpPr txBox="1"/>
          <p:nvPr/>
        </p:nvSpPr>
        <p:spPr>
          <a:xfrm>
            <a:off x="1020727" y="2456121"/>
            <a:ext cx="7124984" cy="2031325"/>
          </a:xfrm>
          <a:prstGeom prst="rect">
            <a:avLst/>
          </a:prstGeom>
          <a:noFill/>
        </p:spPr>
        <p:txBody>
          <a:bodyPr wrap="square" rtlCol="0">
            <a:spAutoFit/>
          </a:bodyPr>
          <a:lstStyle/>
          <a:p>
            <a:pPr marL="342900" indent="-342900">
              <a:buAutoNum type="arabicPeriod"/>
            </a:pPr>
            <a:r>
              <a:rPr lang="en-US" dirty="0"/>
              <a:t>Prepare forgiveness application with all supporting documentation</a:t>
            </a:r>
          </a:p>
          <a:p>
            <a:pPr marL="342900" indent="-342900">
              <a:buAutoNum type="arabicPeriod"/>
            </a:pPr>
            <a:r>
              <a:rPr lang="en-US" dirty="0"/>
              <a:t>Submit forgiveness application to the bank with all documents</a:t>
            </a:r>
          </a:p>
          <a:p>
            <a:pPr marL="800100" lvl="1" indent="-342900">
              <a:buFont typeface="+mj-lt"/>
              <a:buAutoNum type="alphaLcParenR"/>
            </a:pPr>
            <a:r>
              <a:rPr lang="en-US" dirty="0"/>
              <a:t>Lender has 60 days to review and submit to the SBA</a:t>
            </a:r>
          </a:p>
          <a:p>
            <a:pPr marL="342900" indent="-342900">
              <a:buFont typeface="+mj-lt"/>
              <a:buAutoNum type="arabicPeriod"/>
            </a:pPr>
            <a:r>
              <a:rPr lang="en-US" dirty="0"/>
              <a:t>Bank submits to SBA</a:t>
            </a:r>
          </a:p>
          <a:p>
            <a:pPr marL="800100" lvl="1" indent="-342900">
              <a:buFont typeface="+mj-lt"/>
              <a:buAutoNum type="alphaLcParenR"/>
            </a:pPr>
            <a:r>
              <a:rPr lang="en-US" dirty="0"/>
              <a:t>SBA has 90 days to respond to application. </a:t>
            </a:r>
          </a:p>
          <a:p>
            <a:pPr marL="342900" indent="-342900">
              <a:buFont typeface="+mj-lt"/>
              <a:buAutoNum type="arabicPeriod"/>
            </a:pPr>
            <a:r>
              <a:rPr lang="en-US" dirty="0"/>
              <a:t>If the SBA forgives the entire loan, the principle and accrued interest will be wired to the lender.</a:t>
            </a:r>
          </a:p>
        </p:txBody>
      </p:sp>
    </p:spTree>
    <p:extLst>
      <p:ext uri="{BB962C8B-B14F-4D97-AF65-F5344CB8AC3E}">
        <p14:creationId xmlns:p14="http://schemas.microsoft.com/office/powerpoint/2010/main" val="27356454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marL="342900" indent="-342900" algn="just">
              <a:buFont typeface="+mj-lt"/>
              <a:buAutoNum type="arabicPeriod"/>
            </a:pPr>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3D91CF1A-BDD5-437D-8C1C-0DFB3BD064D2}"/>
              </a:ext>
            </a:extLst>
          </p:cNvPr>
          <p:cNvSpPr txBox="1"/>
          <p:nvPr/>
        </p:nvSpPr>
        <p:spPr>
          <a:xfrm>
            <a:off x="1499191" y="1541721"/>
            <a:ext cx="3273012" cy="523220"/>
          </a:xfrm>
          <a:prstGeom prst="rect">
            <a:avLst/>
          </a:prstGeom>
          <a:noFill/>
        </p:spPr>
        <p:txBody>
          <a:bodyPr wrap="none" rtlCol="0">
            <a:spAutoFit/>
          </a:bodyPr>
          <a:lstStyle/>
          <a:p>
            <a:r>
              <a:rPr lang="en-US" sz="2800" b="1" dirty="0"/>
              <a:t>Lender Certifications</a:t>
            </a:r>
          </a:p>
        </p:txBody>
      </p:sp>
      <p:sp>
        <p:nvSpPr>
          <p:cNvPr id="3" name="TextBox 2">
            <a:extLst>
              <a:ext uri="{FF2B5EF4-FFF2-40B4-BE49-F238E27FC236}">
                <a16:creationId xmlns:a16="http://schemas.microsoft.com/office/drawing/2014/main" id="{809D0CE3-DD75-4B0B-8718-72836747DA80}"/>
              </a:ext>
            </a:extLst>
          </p:cNvPr>
          <p:cNvSpPr txBox="1"/>
          <p:nvPr/>
        </p:nvSpPr>
        <p:spPr>
          <a:xfrm>
            <a:off x="1020727" y="2456121"/>
            <a:ext cx="7124984" cy="3693319"/>
          </a:xfrm>
          <a:prstGeom prst="rect">
            <a:avLst/>
          </a:prstGeom>
          <a:noFill/>
        </p:spPr>
        <p:txBody>
          <a:bodyPr wrap="square" rtlCol="0">
            <a:spAutoFit/>
          </a:bodyPr>
          <a:lstStyle/>
          <a:p>
            <a:pPr marL="342900" indent="-342900">
              <a:buAutoNum type="arabicPeriod"/>
            </a:pPr>
            <a:r>
              <a:rPr lang="en-US" dirty="0"/>
              <a:t>Before the SBA will accept the submission, lenders must confirm the following for each PPP forgiveness application:</a:t>
            </a:r>
          </a:p>
          <a:p>
            <a:pPr marL="342900" indent="-342900">
              <a:buAutoNum type="arabicPeriod"/>
            </a:pPr>
            <a:r>
              <a:rPr lang="en-US" dirty="0"/>
              <a:t>The submission accurately reflects the lender’s decision regarding the borrower’s loan forgiveness application.</a:t>
            </a:r>
          </a:p>
          <a:p>
            <a:pPr marL="342900" indent="-342900">
              <a:buAutoNum type="arabicPeriod"/>
            </a:pPr>
            <a:r>
              <a:rPr lang="en-US" dirty="0"/>
              <a:t>The information provided by the lender to the SBA with the submission accurately reflects the lender’s records for the PPP loan.</a:t>
            </a:r>
          </a:p>
          <a:p>
            <a:pPr marL="342900" indent="-342900">
              <a:buAutoNum type="arabicPeriod"/>
            </a:pPr>
            <a:r>
              <a:rPr lang="en-US" dirty="0"/>
              <a:t>The lender has made its decision in accordance with the requirements set forth in the Forgiveness Rules.</a:t>
            </a:r>
          </a:p>
          <a:p>
            <a:pPr marL="342900" indent="-342900">
              <a:buAutoNum type="arabicPeriod"/>
            </a:pPr>
            <a:r>
              <a:rPr lang="en-US" dirty="0"/>
              <a:t>The PPP loan has not been cancelled or repaid.</a:t>
            </a:r>
          </a:p>
          <a:p>
            <a:pPr marL="342900" indent="-342900">
              <a:buAutoNum type="arabicPeriod"/>
            </a:pPr>
            <a:r>
              <a:rPr lang="en-US" dirty="0"/>
              <a:t>The lender has not submitted a previous loan forgiveness decision to the SBA for that particular PPP loan, unless the application is a resubmission following a rejection or a reconsideration of a denial without prejudice.</a:t>
            </a:r>
          </a:p>
        </p:txBody>
      </p:sp>
    </p:spTree>
    <p:extLst>
      <p:ext uri="{BB962C8B-B14F-4D97-AF65-F5344CB8AC3E}">
        <p14:creationId xmlns:p14="http://schemas.microsoft.com/office/powerpoint/2010/main" val="3026679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marL="342900" indent="-342900" algn="just">
              <a:buFont typeface="+mj-lt"/>
              <a:buAutoNum type="arabicPeriod"/>
            </a:pPr>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3D91CF1A-BDD5-437D-8C1C-0DFB3BD064D2}"/>
              </a:ext>
            </a:extLst>
          </p:cNvPr>
          <p:cNvSpPr txBox="1"/>
          <p:nvPr/>
        </p:nvSpPr>
        <p:spPr>
          <a:xfrm>
            <a:off x="1499191" y="1541721"/>
            <a:ext cx="3043013" cy="523220"/>
          </a:xfrm>
          <a:prstGeom prst="rect">
            <a:avLst/>
          </a:prstGeom>
          <a:noFill/>
        </p:spPr>
        <p:txBody>
          <a:bodyPr wrap="none" rtlCol="0">
            <a:spAutoFit/>
          </a:bodyPr>
          <a:lstStyle/>
          <a:p>
            <a:r>
              <a:rPr lang="en-US" sz="2800" b="1" dirty="0"/>
              <a:t>Possible Responses</a:t>
            </a:r>
          </a:p>
        </p:txBody>
      </p:sp>
      <p:sp>
        <p:nvSpPr>
          <p:cNvPr id="3" name="TextBox 2">
            <a:extLst>
              <a:ext uri="{FF2B5EF4-FFF2-40B4-BE49-F238E27FC236}">
                <a16:creationId xmlns:a16="http://schemas.microsoft.com/office/drawing/2014/main" id="{809D0CE3-DD75-4B0B-8718-72836747DA80}"/>
              </a:ext>
            </a:extLst>
          </p:cNvPr>
          <p:cNvSpPr txBox="1"/>
          <p:nvPr/>
        </p:nvSpPr>
        <p:spPr>
          <a:xfrm>
            <a:off x="1020727" y="2456121"/>
            <a:ext cx="7124984" cy="3139321"/>
          </a:xfrm>
          <a:prstGeom prst="rect">
            <a:avLst/>
          </a:prstGeom>
          <a:noFill/>
        </p:spPr>
        <p:txBody>
          <a:bodyPr wrap="square" rtlCol="0">
            <a:spAutoFit/>
          </a:bodyPr>
          <a:lstStyle/>
          <a:p>
            <a:pPr algn="just"/>
            <a:r>
              <a:rPr lang="en-US" dirty="0">
                <a:solidFill>
                  <a:srgbClr val="000000"/>
                </a:solidFill>
                <a:latin typeface="Merriweather"/>
              </a:rPr>
              <a:t>The Procedural Notice clarifies that when a lender submits its decision on a forgiveness application to the SBA through the PPP Forgiveness Platform, the lender must check a box indicating the decision. The choices for the lender will be:</a:t>
            </a:r>
          </a:p>
          <a:p>
            <a:pPr algn="just"/>
            <a:endParaRPr lang="en-US" dirty="0">
              <a:solidFill>
                <a:srgbClr val="000000"/>
              </a:solidFill>
              <a:latin typeface="Merriweather"/>
            </a:endParaRPr>
          </a:p>
          <a:p>
            <a:pPr algn="just">
              <a:buFont typeface="+mj-lt"/>
              <a:buAutoNum type="arabicPeriod"/>
            </a:pPr>
            <a:r>
              <a:rPr lang="en-US" dirty="0">
                <a:solidFill>
                  <a:srgbClr val="000000"/>
                </a:solidFill>
                <a:latin typeface="Merriweather"/>
              </a:rPr>
              <a:t>Approved in Full</a:t>
            </a:r>
          </a:p>
          <a:p>
            <a:pPr algn="just">
              <a:buFont typeface="+mj-lt"/>
              <a:buAutoNum type="arabicPeriod"/>
            </a:pPr>
            <a:r>
              <a:rPr lang="en-US" dirty="0">
                <a:solidFill>
                  <a:srgbClr val="000000"/>
                </a:solidFill>
                <a:latin typeface="Merriweather"/>
              </a:rPr>
              <a:t>Approved in Part</a:t>
            </a:r>
          </a:p>
          <a:p>
            <a:pPr algn="just">
              <a:buFont typeface="+mj-lt"/>
              <a:buAutoNum type="arabicPeriod"/>
            </a:pPr>
            <a:r>
              <a:rPr lang="en-US" dirty="0">
                <a:solidFill>
                  <a:srgbClr val="000000"/>
                </a:solidFill>
                <a:latin typeface="Merriweather"/>
              </a:rPr>
              <a:t>Denied</a:t>
            </a:r>
          </a:p>
          <a:p>
            <a:pPr algn="just">
              <a:buFont typeface="+mj-lt"/>
              <a:buAutoNum type="arabicPeriod"/>
            </a:pPr>
            <a:r>
              <a:rPr lang="en-US" dirty="0">
                <a:solidFill>
                  <a:srgbClr val="000000"/>
                </a:solidFill>
                <a:latin typeface="Merriweather"/>
              </a:rPr>
              <a:t>Denied without Prejudice — This should be used only when an SBA loan review is pending at the time the borrower submits a loan forgiveness application.</a:t>
            </a:r>
          </a:p>
        </p:txBody>
      </p:sp>
    </p:spTree>
    <p:extLst>
      <p:ext uri="{BB962C8B-B14F-4D97-AF65-F5344CB8AC3E}">
        <p14:creationId xmlns:p14="http://schemas.microsoft.com/office/powerpoint/2010/main" val="27540217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4F33AD18-47BB-4E6E-8114-10F8CB55ABC8}"/>
              </a:ext>
            </a:extLst>
          </p:cNvPr>
          <p:cNvSpPr txBox="1"/>
          <p:nvPr/>
        </p:nvSpPr>
        <p:spPr>
          <a:xfrm>
            <a:off x="2671031" y="2990079"/>
            <a:ext cx="3801938" cy="646331"/>
          </a:xfrm>
          <a:prstGeom prst="rect">
            <a:avLst/>
          </a:prstGeom>
          <a:noFill/>
        </p:spPr>
        <p:txBody>
          <a:bodyPr wrap="none" rtlCol="0">
            <a:spAutoFit/>
          </a:bodyPr>
          <a:lstStyle/>
          <a:p>
            <a:r>
              <a:rPr lang="en-US" sz="3600" dirty="0"/>
              <a:t>About Payroll Costs</a:t>
            </a:r>
          </a:p>
        </p:txBody>
      </p:sp>
    </p:spTree>
    <p:extLst>
      <p:ext uri="{BB962C8B-B14F-4D97-AF65-F5344CB8AC3E}">
        <p14:creationId xmlns:p14="http://schemas.microsoft.com/office/powerpoint/2010/main" val="37395757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CE4CCB17-07E6-42B4-A745-443577CBE997}"/>
              </a:ext>
            </a:extLst>
          </p:cNvPr>
          <p:cNvSpPr txBox="1"/>
          <p:nvPr/>
        </p:nvSpPr>
        <p:spPr>
          <a:xfrm>
            <a:off x="1203784" y="1728078"/>
            <a:ext cx="6451657" cy="2862322"/>
          </a:xfrm>
          <a:prstGeom prst="rect">
            <a:avLst/>
          </a:prstGeom>
          <a:noFill/>
        </p:spPr>
        <p:txBody>
          <a:bodyPr wrap="square" rtlCol="0">
            <a:spAutoFit/>
          </a:bodyPr>
          <a:lstStyle/>
          <a:p>
            <a:pPr marR="56120" algn="ctr"/>
            <a:r>
              <a:rPr lang="en-US" sz="2400" b="1" dirty="0">
                <a:latin typeface="Calibri" panose="020F0502020204030204" pitchFamily="34" charset="0"/>
              </a:rPr>
              <a:t>PPP Loan</a:t>
            </a:r>
          </a:p>
          <a:p>
            <a:pPr marR="56120" algn="ctr"/>
            <a:r>
              <a:rPr lang="en-US" sz="2400" b="1" dirty="0">
                <a:latin typeface="Calibri" panose="020F0502020204030204" pitchFamily="34" charset="0"/>
              </a:rPr>
              <a:t>Fill Up Forgiveness First With Safe Spending</a:t>
            </a:r>
          </a:p>
          <a:p>
            <a:pPr marR="56120" algn="ctr"/>
            <a:endParaRPr lang="en-US" sz="2400" b="1" dirty="0">
              <a:latin typeface="Calibri" panose="020F0502020204030204" pitchFamily="34" charset="0"/>
            </a:endParaRPr>
          </a:p>
          <a:p>
            <a:pPr marL="285750" indent="-285750">
              <a:buFont typeface="Arial" panose="020B0604020202020204" pitchFamily="34" charset="0"/>
              <a:buChar char="•"/>
            </a:pPr>
            <a:r>
              <a:rPr lang="en-US" dirty="0">
                <a:solidFill>
                  <a:srgbClr val="020B15"/>
                </a:solidFill>
                <a:latin typeface="Calibri" panose="020F0502020204030204" pitchFamily="34" charset="0"/>
              </a:rPr>
              <a:t>Fill up forgiveness bucket first with non-controversial spending on forgivable uses</a:t>
            </a:r>
          </a:p>
          <a:p>
            <a:pPr marL="285750" indent="-285750">
              <a:buFont typeface="Arial" panose="020B0604020202020204" pitchFamily="34" charset="0"/>
              <a:buChar char="•"/>
            </a:pPr>
            <a:r>
              <a:rPr lang="en-US" dirty="0">
                <a:solidFill>
                  <a:srgbClr val="020B15"/>
                </a:solidFill>
                <a:latin typeface="Calibri" panose="020F0502020204030204" pitchFamily="34" charset="0"/>
              </a:rPr>
              <a:t>If near end of forgiveness period, still room in bucket (more forgiveness to be achieved), spend on less certain PPP expenditures </a:t>
            </a:r>
          </a:p>
          <a:p>
            <a:endParaRPr lang="en-US" dirty="0"/>
          </a:p>
        </p:txBody>
      </p:sp>
    </p:spTree>
    <p:extLst>
      <p:ext uri="{BB962C8B-B14F-4D97-AF65-F5344CB8AC3E}">
        <p14:creationId xmlns:p14="http://schemas.microsoft.com/office/powerpoint/2010/main" val="34308472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pic>
        <p:nvPicPr>
          <p:cNvPr id="7" name="Picture 6" descr="A screenshot of a social media post&#10;&#10;Description automatically generated">
            <a:extLst>
              <a:ext uri="{FF2B5EF4-FFF2-40B4-BE49-F238E27FC236}">
                <a16:creationId xmlns:a16="http://schemas.microsoft.com/office/drawing/2014/main" id="{57F17DAB-DF5E-46AA-8961-5425C08E28F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8729" y="1332554"/>
            <a:ext cx="8324950" cy="5144632"/>
          </a:xfrm>
          <a:prstGeom prst="rect">
            <a:avLst/>
          </a:prstGeom>
        </p:spPr>
      </p:pic>
    </p:spTree>
    <p:extLst>
      <p:ext uri="{BB962C8B-B14F-4D97-AF65-F5344CB8AC3E}">
        <p14:creationId xmlns:p14="http://schemas.microsoft.com/office/powerpoint/2010/main" val="190868940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pic>
        <p:nvPicPr>
          <p:cNvPr id="3" name="Picture 2" descr="A screenshot of a social media post&#10;&#10;Description automatically generated">
            <a:extLst>
              <a:ext uri="{FF2B5EF4-FFF2-40B4-BE49-F238E27FC236}">
                <a16:creationId xmlns:a16="http://schemas.microsoft.com/office/drawing/2014/main" id="{DD4BDAF4-EE11-480E-B371-6C393AD50B9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9237" y="1418209"/>
            <a:ext cx="8021115" cy="4796024"/>
          </a:xfrm>
          <a:prstGeom prst="rect">
            <a:avLst/>
          </a:prstGeom>
        </p:spPr>
      </p:pic>
    </p:spTree>
    <p:extLst>
      <p:ext uri="{BB962C8B-B14F-4D97-AF65-F5344CB8AC3E}">
        <p14:creationId xmlns:p14="http://schemas.microsoft.com/office/powerpoint/2010/main" val="42201334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582AEFCC-EC4F-43DE-9140-0EEF646D8FC7}"/>
              </a:ext>
            </a:extLst>
          </p:cNvPr>
          <p:cNvSpPr txBox="1"/>
          <p:nvPr/>
        </p:nvSpPr>
        <p:spPr>
          <a:xfrm>
            <a:off x="661012" y="1850065"/>
            <a:ext cx="7770607" cy="4185761"/>
          </a:xfrm>
          <a:prstGeom prst="rect">
            <a:avLst/>
          </a:prstGeom>
          <a:noFill/>
        </p:spPr>
        <p:txBody>
          <a:bodyPr wrap="square" rtlCol="0">
            <a:spAutoFit/>
          </a:bodyPr>
          <a:lstStyle/>
          <a:p>
            <a:pPr marR="60050" algn="ctr"/>
            <a:r>
              <a:rPr lang="en-US" sz="2400" b="1" dirty="0">
                <a:latin typeface="Calibri" panose="020F0502020204030204" pitchFamily="34" charset="0"/>
              </a:rPr>
              <a:t>Covered Payroll Cost Caps on Non-Owner Employee</a:t>
            </a:r>
          </a:p>
          <a:p>
            <a:pPr algn="ctr"/>
            <a:r>
              <a:rPr lang="en-US" sz="2000" i="1" dirty="0">
                <a:solidFill>
                  <a:srgbClr val="020B15"/>
                </a:solidFill>
                <a:latin typeface="Calibri" panose="020F0502020204030204" pitchFamily="34" charset="0"/>
              </a:rPr>
              <a:t>Manufacturing, Inc.’s business slows after </a:t>
            </a:r>
            <a:r>
              <a:rPr lang="en-US" sz="2000" i="1" dirty="0" err="1">
                <a:solidFill>
                  <a:srgbClr val="020B15"/>
                </a:solidFill>
                <a:latin typeface="Calibri" panose="020F0502020204030204" pitchFamily="34" charset="0"/>
              </a:rPr>
              <a:t>Covid</a:t>
            </a:r>
            <a:r>
              <a:rPr lang="en-US" sz="2000" i="1" dirty="0">
                <a:solidFill>
                  <a:srgbClr val="020B15"/>
                </a:solidFill>
                <a:latin typeface="Calibri" panose="020F0502020204030204" pitchFamily="34" charset="0"/>
              </a:rPr>
              <a:t> hits</a:t>
            </a:r>
          </a:p>
          <a:p>
            <a:endParaRPr lang="en-US" dirty="0">
              <a:solidFill>
                <a:srgbClr val="020B15"/>
              </a:solidFill>
              <a:latin typeface="Calibri" panose="020F0502020204030204" pitchFamily="34" charset="0"/>
            </a:endParaRPr>
          </a:p>
          <a:p>
            <a:pPr marL="285750" indent="-285750">
              <a:buFont typeface="Arial" panose="020B0604020202020204" pitchFamily="34" charset="0"/>
              <a:buChar char="•"/>
            </a:pPr>
            <a:r>
              <a:rPr lang="en-US" dirty="0">
                <a:solidFill>
                  <a:srgbClr val="020B15"/>
                </a:solidFill>
                <a:latin typeface="Calibri" panose="020F0502020204030204" pitchFamily="34" charset="0"/>
              </a:rPr>
              <a:t>No employee has a drop in pay </a:t>
            </a:r>
          </a:p>
          <a:p>
            <a:pPr marL="285750" indent="-285750">
              <a:buFont typeface="Arial" panose="020B0604020202020204" pitchFamily="34" charset="0"/>
              <a:buChar char="•"/>
            </a:pPr>
            <a:r>
              <a:rPr lang="en-US" dirty="0">
                <a:solidFill>
                  <a:srgbClr val="020B15"/>
                </a:solidFill>
                <a:latin typeface="Calibri" panose="020F0502020204030204" pitchFamily="34" charset="0"/>
              </a:rPr>
              <a:t>Two out of four employees are let go and are not replaced, all resulting in $10,000 reduction in forgiveness</a:t>
            </a:r>
          </a:p>
          <a:p>
            <a:pPr marL="285750" indent="-285750">
              <a:buFont typeface="Arial" panose="020B0604020202020204" pitchFamily="34" charset="0"/>
              <a:buChar char="•"/>
            </a:pPr>
            <a:r>
              <a:rPr lang="en-US" dirty="0">
                <a:solidFill>
                  <a:srgbClr val="020B15"/>
                </a:solidFill>
                <a:latin typeface="Calibri" panose="020F0502020204030204" pitchFamily="34" charset="0"/>
              </a:rPr>
              <a:t>The </a:t>
            </a:r>
            <a:r>
              <a:rPr lang="en-US" dirty="0">
                <a:solidFill>
                  <a:srgbClr val="FF0000"/>
                </a:solidFill>
                <a:latin typeface="Calibri" panose="020F0502020204030204" pitchFamily="34" charset="0"/>
              </a:rPr>
              <a:t>company meets a safe harbor </a:t>
            </a:r>
            <a:r>
              <a:rPr lang="en-US" dirty="0">
                <a:solidFill>
                  <a:srgbClr val="020B15"/>
                </a:solidFill>
                <a:latin typeface="Calibri" panose="020F0502020204030204" pitchFamily="34" charset="0"/>
              </a:rPr>
              <a:t>re: this drop in headcount </a:t>
            </a:r>
          </a:p>
          <a:p>
            <a:pPr marL="285750" indent="-285750">
              <a:buFont typeface="Arial" panose="020B0604020202020204" pitchFamily="34" charset="0"/>
              <a:buChar char="•"/>
            </a:pPr>
            <a:r>
              <a:rPr lang="en-US" dirty="0">
                <a:solidFill>
                  <a:srgbClr val="020B15"/>
                </a:solidFill>
                <a:latin typeface="Calibri" panose="020F0502020204030204" pitchFamily="34" charset="0"/>
              </a:rPr>
              <a:t>For the two employees with no drop in headcount (for which Manufacturing borrowed up to $20,833 each), </a:t>
            </a:r>
            <a:r>
              <a:rPr lang="en-US" dirty="0">
                <a:solidFill>
                  <a:srgbClr val="008000"/>
                </a:solidFill>
                <a:latin typeface="Calibri" panose="020F0502020204030204" pitchFamily="34" charset="0"/>
              </a:rPr>
              <a:t>up to $46,154 each </a:t>
            </a:r>
            <a:r>
              <a:rPr lang="en-US" dirty="0">
                <a:solidFill>
                  <a:srgbClr val="020B15"/>
                </a:solidFill>
                <a:latin typeface="Calibri" panose="020F0502020204030204" pitchFamily="34" charset="0"/>
              </a:rPr>
              <a:t>is </a:t>
            </a:r>
            <a:r>
              <a:rPr lang="en-US" dirty="0" err="1">
                <a:solidFill>
                  <a:srgbClr val="008000"/>
                </a:solidFill>
                <a:latin typeface="Calibri" panose="020F0502020204030204" pitchFamily="34" charset="0"/>
              </a:rPr>
              <a:t>allowed</a:t>
            </a:r>
            <a:r>
              <a:rPr lang="en-US" dirty="0" err="1">
                <a:solidFill>
                  <a:srgbClr val="020B15"/>
                </a:solidFill>
                <a:latin typeface="Calibri" panose="020F0502020204030204" pitchFamily="34" charset="0"/>
              </a:rPr>
              <a:t>in</a:t>
            </a:r>
            <a:r>
              <a:rPr lang="en-US" dirty="0">
                <a:solidFill>
                  <a:srgbClr val="020B15"/>
                </a:solidFill>
                <a:latin typeface="Calibri" panose="020F0502020204030204" pitchFamily="34" charset="0"/>
              </a:rPr>
              <a:t> the forgiveness computation </a:t>
            </a:r>
          </a:p>
          <a:p>
            <a:pPr marL="285750" indent="-285750">
              <a:buFont typeface="Arial" panose="020B0604020202020204" pitchFamily="34" charset="0"/>
              <a:buChar char="•"/>
            </a:pPr>
            <a:r>
              <a:rPr lang="en-US" dirty="0">
                <a:solidFill>
                  <a:srgbClr val="020B15"/>
                </a:solidFill>
                <a:latin typeface="Calibri" panose="020F0502020204030204" pitchFamily="34" charset="0"/>
              </a:rPr>
              <a:t>If Manufacturing waits long enough to submit its forgiveness app (until the $10,000 “drop in headcount“ deficit is “erased”), then 100% may be forgiven</a:t>
            </a:r>
          </a:p>
          <a:p>
            <a:pPr marL="285750" indent="-285750">
              <a:buFont typeface="Arial" panose="020B0604020202020204" pitchFamily="34" charset="0"/>
              <a:buChar char="•"/>
            </a:pPr>
            <a:r>
              <a:rPr lang="en-US" dirty="0">
                <a:solidFill>
                  <a:srgbClr val="020B15"/>
                </a:solidFill>
                <a:latin typeface="Calibri" panose="020F0502020204030204" pitchFamily="34" charset="0"/>
              </a:rPr>
              <a:t>As such, the “drop in headcount” sinning may be expunged </a:t>
            </a:r>
          </a:p>
          <a:p>
            <a:endParaRPr lang="en-US" dirty="0"/>
          </a:p>
        </p:txBody>
      </p:sp>
    </p:spTree>
    <p:extLst>
      <p:ext uri="{BB962C8B-B14F-4D97-AF65-F5344CB8AC3E}">
        <p14:creationId xmlns:p14="http://schemas.microsoft.com/office/powerpoint/2010/main" val="35799548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D00408B5-3AE1-42AD-93BD-A3CB0F553D3C}"/>
              </a:ext>
            </a:extLst>
          </p:cNvPr>
          <p:cNvSpPr txBox="1"/>
          <p:nvPr/>
        </p:nvSpPr>
        <p:spPr>
          <a:xfrm>
            <a:off x="465078" y="1713368"/>
            <a:ext cx="8213843" cy="4062651"/>
          </a:xfrm>
          <a:prstGeom prst="rect">
            <a:avLst/>
          </a:prstGeom>
          <a:noFill/>
        </p:spPr>
        <p:txBody>
          <a:bodyPr wrap="square" rtlCol="0">
            <a:spAutoFit/>
          </a:bodyPr>
          <a:lstStyle/>
          <a:p>
            <a:pPr marR="65490" algn="ctr"/>
            <a:r>
              <a:rPr lang="en-US" sz="2400" b="1" dirty="0">
                <a:latin typeface="Calibri" panose="020F0502020204030204" pitchFamily="34" charset="0"/>
              </a:rPr>
              <a:t>Partnership and Partners - Forgiveness Rules</a:t>
            </a:r>
          </a:p>
          <a:p>
            <a:pPr marR="65490" algn="ctr"/>
            <a:endParaRPr lang="en-US" b="1" dirty="0">
              <a:latin typeface="Calibri" panose="020F0502020204030204" pitchFamily="34" charset="0"/>
            </a:endParaRPr>
          </a:p>
          <a:p>
            <a:pPr marL="342900" indent="-342900">
              <a:buFont typeface="Arial" panose="020B0604020202020204" pitchFamily="34" charset="0"/>
              <a:buChar char="•"/>
            </a:pPr>
            <a:r>
              <a:rPr lang="en-US" dirty="0">
                <a:solidFill>
                  <a:srgbClr val="020B15"/>
                </a:solidFill>
                <a:latin typeface="Calibri" panose="020F0502020204030204" pitchFamily="34" charset="0"/>
              </a:rPr>
              <a:t>Partnership borrows for partner –Partner does not borrow for him or herself (IFR 04/14/20)</a:t>
            </a:r>
          </a:p>
          <a:p>
            <a:pPr marL="342900" indent="-342900">
              <a:buFont typeface="Arial" panose="020B0604020202020204" pitchFamily="34" charset="0"/>
              <a:buChar char="•"/>
            </a:pPr>
            <a:r>
              <a:rPr lang="en-US" dirty="0">
                <a:solidFill>
                  <a:srgbClr val="020B15"/>
                </a:solidFill>
                <a:latin typeface="Calibri" panose="020F0502020204030204" pitchFamily="34" charset="0"/>
              </a:rPr>
              <a:t>Borrowable amount = Net 2019 self employment (SE) taxable earnings from partnership of general partner</a:t>
            </a:r>
          </a:p>
          <a:p>
            <a:pPr marL="285750" indent="-285750">
              <a:buFont typeface="Arial" panose="020B0604020202020204" pitchFamily="34" charset="0"/>
              <a:buChar char="•"/>
            </a:pPr>
            <a:r>
              <a:rPr lang="en-US" dirty="0">
                <a:solidFill>
                  <a:srgbClr val="020B15"/>
                </a:solidFill>
                <a:latin typeface="Calibri" panose="020F0502020204030204" pitchFamily="34" charset="0"/>
              </a:rPr>
              <a:t>Cannot exceed $20,833/partner (amount capped at $100,000 pace) (computed by 2019 net SE earnings (up to $100,000) multiplied by 10/52 = amount up to $20,833) </a:t>
            </a:r>
          </a:p>
          <a:p>
            <a:pPr marL="285750" indent="-285750">
              <a:buFont typeface="Arial" panose="020B0604020202020204" pitchFamily="34" charset="0"/>
              <a:buChar char="•"/>
            </a:pPr>
            <a:r>
              <a:rPr lang="en-US" dirty="0">
                <a:solidFill>
                  <a:srgbClr val="020B15"/>
                </a:solidFill>
                <a:latin typeface="Calibri" panose="020F0502020204030204" pitchFamily="34" charset="0"/>
              </a:rPr>
              <a:t>Health insurance cost and retirement plan contribution do not add on top of SE taxable income</a:t>
            </a:r>
          </a:p>
          <a:p>
            <a:pPr marL="285750" indent="-285750">
              <a:buFont typeface="Arial" panose="020B0604020202020204" pitchFamily="34" charset="0"/>
              <a:buChar char="•"/>
            </a:pPr>
            <a:r>
              <a:rPr lang="en-US" dirty="0">
                <a:solidFill>
                  <a:srgbClr val="020B15"/>
                </a:solidFill>
                <a:latin typeface="Calibri" panose="020F0502020204030204" pitchFamily="34" charset="0"/>
              </a:rPr>
              <a:t>SE taxable income to general partner broader than mere guaranteed payments for services </a:t>
            </a:r>
          </a:p>
          <a:p>
            <a:endParaRPr lang="en-US" dirty="0"/>
          </a:p>
        </p:txBody>
      </p:sp>
    </p:spTree>
    <p:extLst>
      <p:ext uri="{BB962C8B-B14F-4D97-AF65-F5344CB8AC3E}">
        <p14:creationId xmlns:p14="http://schemas.microsoft.com/office/powerpoint/2010/main" val="1940162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8729" y="1713368"/>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Rectangle 1">
            <a:extLst>
              <a:ext uri="{FF2B5EF4-FFF2-40B4-BE49-F238E27FC236}">
                <a16:creationId xmlns:a16="http://schemas.microsoft.com/office/drawing/2014/main" id="{4B37B6D3-C206-455A-AC6D-8AC5E1A989B2}"/>
              </a:ext>
            </a:extLst>
          </p:cNvPr>
          <p:cNvSpPr/>
          <p:nvPr/>
        </p:nvSpPr>
        <p:spPr>
          <a:xfrm>
            <a:off x="467832" y="1701886"/>
            <a:ext cx="8208335" cy="3785652"/>
          </a:xfrm>
          <a:prstGeom prst="rect">
            <a:avLst/>
          </a:prstGeom>
        </p:spPr>
        <p:txBody>
          <a:bodyPr wrap="square">
            <a:spAutoFit/>
          </a:bodyPr>
          <a:lstStyle/>
          <a:p>
            <a:r>
              <a:rPr lang="en-US" sz="2400" b="1" u="sng" dirty="0">
                <a:solidFill>
                  <a:srgbClr val="333333"/>
                </a:solidFill>
              </a:rPr>
              <a:t>Paycheck Protection Program Overview </a:t>
            </a:r>
          </a:p>
          <a:p>
            <a:endParaRPr lang="en-US" dirty="0">
              <a:solidFill>
                <a:srgbClr val="333333"/>
              </a:solidFill>
            </a:endParaRPr>
          </a:p>
          <a:p>
            <a:r>
              <a:rPr lang="en-US" dirty="0">
                <a:solidFill>
                  <a:srgbClr val="333333"/>
                </a:solidFill>
              </a:rPr>
              <a:t>The Paycheck Protection Program (PPP) was established to provide nearly $350 billion in loans and loan guarantees for the covered period of February 15, 2020 through June 30, 2020.</a:t>
            </a:r>
          </a:p>
          <a:p>
            <a:pPr marL="285750" indent="-285750">
              <a:buFont typeface="Arial" panose="020B0604020202020204" pitchFamily="34" charset="0"/>
              <a:buChar char="•"/>
            </a:pPr>
            <a:r>
              <a:rPr lang="en-US" dirty="0">
                <a:solidFill>
                  <a:srgbClr val="333333"/>
                </a:solidFill>
              </a:rPr>
              <a:t>PPP will cover payroll costs (up to annual amounts of $100,000 per employee); continuation of group health care benefits; employee salaries, commissions, or similar compensation; mortgage payments; rent; utilities; and interest on any other debt obligations incurred before the covered period.</a:t>
            </a:r>
          </a:p>
          <a:p>
            <a:pPr marL="285750" indent="-285750">
              <a:buFont typeface="Arial" panose="020B0604020202020204" pitchFamily="34" charset="0"/>
              <a:buChar char="•"/>
            </a:pPr>
            <a:r>
              <a:rPr lang="en-US" dirty="0">
                <a:solidFill>
                  <a:srgbClr val="333333"/>
                </a:solidFill>
              </a:rPr>
              <a:t>PPP will extend eligibility to companies of 500 employees or less and 501(c)(3) nonprofits, veterans' organizations, and tribal small business concerns.</a:t>
            </a:r>
          </a:p>
          <a:p>
            <a:pPr marL="285750" indent="-285750">
              <a:buFont typeface="Arial" panose="020B0604020202020204" pitchFamily="34" charset="0"/>
              <a:buChar char="•"/>
            </a:pPr>
            <a:r>
              <a:rPr lang="en-US" dirty="0">
                <a:solidFill>
                  <a:srgbClr val="333333"/>
                </a:solidFill>
              </a:rPr>
              <a:t>Sole-proprietors, independent contractors, and other self-employed individuals may also participate.</a:t>
            </a:r>
          </a:p>
        </p:txBody>
      </p:sp>
    </p:spTree>
    <p:extLst>
      <p:ext uri="{BB962C8B-B14F-4D97-AF65-F5344CB8AC3E}">
        <p14:creationId xmlns:p14="http://schemas.microsoft.com/office/powerpoint/2010/main" val="10141449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96A9075B-A14D-499F-87B7-B1393E42B114}"/>
              </a:ext>
            </a:extLst>
          </p:cNvPr>
          <p:cNvSpPr txBox="1"/>
          <p:nvPr/>
        </p:nvSpPr>
        <p:spPr>
          <a:xfrm>
            <a:off x="550843" y="1701886"/>
            <a:ext cx="7755875" cy="3877985"/>
          </a:xfrm>
          <a:prstGeom prst="rect">
            <a:avLst/>
          </a:prstGeom>
          <a:noFill/>
        </p:spPr>
        <p:txBody>
          <a:bodyPr wrap="square" rtlCol="0">
            <a:spAutoFit/>
          </a:bodyPr>
          <a:lstStyle/>
          <a:p>
            <a:pPr marR="67470" algn="ctr"/>
            <a:r>
              <a:rPr lang="en-US" sz="2400" b="1" dirty="0">
                <a:latin typeface="Calibri" panose="020F0502020204030204" pitchFamily="34" charset="0"/>
              </a:rPr>
              <a:t>Payroll Costs</a:t>
            </a:r>
          </a:p>
          <a:p>
            <a:pPr marR="67470" algn="ctr"/>
            <a:r>
              <a:rPr lang="en-US" sz="2400" b="1" dirty="0">
                <a:latin typeface="Calibri" panose="020F0502020204030204" pitchFamily="34" charset="0"/>
              </a:rPr>
              <a:t>Bonuses and Hazard Pay</a:t>
            </a:r>
          </a:p>
          <a:p>
            <a:pPr algn="ctr"/>
            <a:r>
              <a:rPr lang="en-US" i="1" dirty="0">
                <a:solidFill>
                  <a:srgbClr val="020B15"/>
                </a:solidFill>
                <a:latin typeface="Calibri" panose="020F0502020204030204" pitchFamily="34" charset="0"/>
              </a:rPr>
              <a:t>Hazard pay is easy. Bonus, less easy. (IFR, p. 11 (05/22/20))</a:t>
            </a:r>
          </a:p>
          <a:p>
            <a:endParaRPr lang="en-US" dirty="0">
              <a:solidFill>
                <a:srgbClr val="020B15"/>
              </a:solidFill>
              <a:latin typeface="Calibri" panose="020F0502020204030204" pitchFamily="34" charset="0"/>
            </a:endParaRPr>
          </a:p>
          <a:p>
            <a:pPr marL="342900" indent="-342900">
              <a:buFont typeface="Arial" panose="020B0604020202020204" pitchFamily="34" charset="0"/>
              <a:buChar char="•"/>
            </a:pPr>
            <a:r>
              <a:rPr lang="en-US" dirty="0">
                <a:solidFill>
                  <a:srgbClr val="020B15"/>
                </a:solidFill>
                <a:latin typeface="Calibri" panose="020F0502020204030204" pitchFamily="34" charset="0"/>
              </a:rPr>
              <a:t>Some bonuses and hazard pay during covered period eligible for forgiveness</a:t>
            </a:r>
          </a:p>
          <a:p>
            <a:pPr marL="342900" indent="-342900">
              <a:buFont typeface="Arial" panose="020B0604020202020204" pitchFamily="34" charset="0"/>
              <a:buChar char="•"/>
            </a:pPr>
            <a:r>
              <a:rPr lang="en-US" dirty="0">
                <a:solidFill>
                  <a:srgbClr val="020B15"/>
                </a:solidFill>
                <a:latin typeface="Calibri" panose="020F0502020204030204" pitchFamily="34" charset="0"/>
              </a:rPr>
              <a:t>If employee’s total comp no exceeds $100,000 annualized, employee’s hazard pay and bonuses eligible for forgiveness</a:t>
            </a:r>
          </a:p>
          <a:p>
            <a:pPr marL="342900" indent="-342900">
              <a:buFont typeface="Arial" panose="020B0604020202020204" pitchFamily="34" charset="0"/>
              <a:buChar char="•"/>
            </a:pPr>
            <a:r>
              <a:rPr lang="en-US" dirty="0">
                <a:solidFill>
                  <a:srgbClr val="020B15"/>
                </a:solidFill>
                <a:latin typeface="Calibri" panose="020F0502020204030204" pitchFamily="34" charset="0"/>
              </a:rPr>
              <a:t>My questions: Is such payment in ordinary course of business? Are they appropriate and helpful? Or just done to maximize PPP forgiveness? Are bonuses customary this time of year? What is the business reason? Does it make sense here to enrich someone (who did not earn the money) with government money? Is the bonus a prepay of future salary? </a:t>
            </a:r>
          </a:p>
          <a:p>
            <a:endParaRPr lang="en-US" dirty="0"/>
          </a:p>
        </p:txBody>
      </p:sp>
    </p:spTree>
    <p:extLst>
      <p:ext uri="{BB962C8B-B14F-4D97-AF65-F5344CB8AC3E}">
        <p14:creationId xmlns:p14="http://schemas.microsoft.com/office/powerpoint/2010/main" val="38024784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4F33AD18-47BB-4E6E-8114-10F8CB55ABC8}"/>
              </a:ext>
            </a:extLst>
          </p:cNvPr>
          <p:cNvSpPr txBox="1"/>
          <p:nvPr/>
        </p:nvSpPr>
        <p:spPr>
          <a:xfrm>
            <a:off x="2318693" y="2990079"/>
            <a:ext cx="4631653" cy="646331"/>
          </a:xfrm>
          <a:prstGeom prst="rect">
            <a:avLst/>
          </a:prstGeom>
          <a:noFill/>
        </p:spPr>
        <p:txBody>
          <a:bodyPr wrap="none" rtlCol="0">
            <a:spAutoFit/>
          </a:bodyPr>
          <a:lstStyle/>
          <a:p>
            <a:r>
              <a:rPr lang="en-US" sz="3600" dirty="0"/>
              <a:t>Drop in Pay/Drop in FTE</a:t>
            </a:r>
          </a:p>
        </p:txBody>
      </p:sp>
    </p:spTree>
    <p:extLst>
      <p:ext uri="{BB962C8B-B14F-4D97-AF65-F5344CB8AC3E}">
        <p14:creationId xmlns:p14="http://schemas.microsoft.com/office/powerpoint/2010/main" val="19940524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8CA26170-B253-4F45-BB94-9D25C7EFF08A}"/>
              </a:ext>
            </a:extLst>
          </p:cNvPr>
          <p:cNvSpPr txBox="1"/>
          <p:nvPr/>
        </p:nvSpPr>
        <p:spPr>
          <a:xfrm>
            <a:off x="1010093" y="1713368"/>
            <a:ext cx="7021203" cy="2954655"/>
          </a:xfrm>
          <a:prstGeom prst="rect">
            <a:avLst/>
          </a:prstGeom>
          <a:noFill/>
        </p:spPr>
        <p:txBody>
          <a:bodyPr wrap="square" rtlCol="0">
            <a:spAutoFit/>
          </a:bodyPr>
          <a:lstStyle/>
          <a:p>
            <a:r>
              <a:rPr lang="en-US" sz="2400" b="1" dirty="0"/>
              <a:t>Drop in Pay</a:t>
            </a:r>
          </a:p>
          <a:p>
            <a:endParaRPr lang="en-US" dirty="0"/>
          </a:p>
          <a:p>
            <a:pPr marL="342900" indent="-342900">
              <a:buAutoNum type="arabicPeriod"/>
            </a:pPr>
            <a:r>
              <a:rPr lang="en-US" dirty="0">
                <a:solidFill>
                  <a:srgbClr val="020B15"/>
                </a:solidFill>
                <a:latin typeface="Calibri" panose="020F0502020204030204" pitchFamily="34" charset="0"/>
              </a:rPr>
              <a:t>If punishable drop in pay, then PPP forgiveness reduced (unless meet safe harbor) </a:t>
            </a:r>
          </a:p>
          <a:p>
            <a:pPr marL="342900" indent="-342900">
              <a:buAutoNum type="arabicPeriod"/>
            </a:pPr>
            <a:r>
              <a:rPr lang="en-US" dirty="0">
                <a:solidFill>
                  <a:srgbClr val="0000FF"/>
                </a:solidFill>
                <a:latin typeface="Calibri" panose="020F0502020204030204" pitchFamily="34" charset="0"/>
              </a:rPr>
              <a:t>Punishable </a:t>
            </a:r>
            <a:r>
              <a:rPr lang="en-US" dirty="0">
                <a:solidFill>
                  <a:srgbClr val="020B15"/>
                </a:solidFill>
                <a:latin typeface="Calibri" panose="020F0502020204030204" pitchFamily="34" charset="0"/>
              </a:rPr>
              <a:t>drop in pay occurs when any one worker (earning at or below $100,000 pace) experiences (post-base period) drop in pay by &gt; 25% </a:t>
            </a:r>
          </a:p>
          <a:p>
            <a:pPr marL="342900" indent="-342900">
              <a:buAutoNum type="arabicPeriod"/>
            </a:pPr>
            <a:r>
              <a:rPr lang="en-US" dirty="0">
                <a:solidFill>
                  <a:srgbClr val="020B15"/>
                </a:solidFill>
                <a:latin typeface="Calibri" panose="020F0502020204030204" pitchFamily="34" charset="0"/>
              </a:rPr>
              <a:t>Salary or hourly rate – Drop in either hurts </a:t>
            </a:r>
          </a:p>
          <a:p>
            <a:pPr marL="342900" indent="-342900">
              <a:buAutoNum type="arabicPeriod"/>
            </a:pPr>
            <a:r>
              <a:rPr lang="en-US" dirty="0">
                <a:solidFill>
                  <a:srgbClr val="020B15"/>
                </a:solidFill>
                <a:latin typeface="Calibri" panose="020F0502020204030204" pitchFamily="34" charset="0"/>
              </a:rPr>
              <a:t>Form 3508EZ – Qualify to file if no punishable drop in pay and meet other test </a:t>
            </a:r>
            <a:endParaRPr lang="en-US" dirty="0"/>
          </a:p>
        </p:txBody>
      </p:sp>
    </p:spTree>
    <p:extLst>
      <p:ext uri="{BB962C8B-B14F-4D97-AF65-F5344CB8AC3E}">
        <p14:creationId xmlns:p14="http://schemas.microsoft.com/office/powerpoint/2010/main" val="20985385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53F2AC2D-AEC3-47EF-AD60-E63F54FF81C1}"/>
              </a:ext>
            </a:extLst>
          </p:cNvPr>
          <p:cNvSpPr txBox="1"/>
          <p:nvPr/>
        </p:nvSpPr>
        <p:spPr>
          <a:xfrm>
            <a:off x="980501" y="1713368"/>
            <a:ext cx="7079695" cy="3785652"/>
          </a:xfrm>
          <a:prstGeom prst="rect">
            <a:avLst/>
          </a:prstGeom>
          <a:noFill/>
        </p:spPr>
        <p:txBody>
          <a:bodyPr wrap="none" rtlCol="0">
            <a:spAutoFit/>
          </a:bodyPr>
          <a:lstStyle/>
          <a:p>
            <a:r>
              <a:rPr lang="en-US" sz="2400" b="1" dirty="0"/>
              <a:t>Drop in Pay (cont.)</a:t>
            </a:r>
          </a:p>
          <a:p>
            <a:endParaRPr lang="en-US" dirty="0"/>
          </a:p>
          <a:p>
            <a:r>
              <a:rPr lang="en-US" dirty="0"/>
              <a:t>6. End point to file application</a:t>
            </a:r>
          </a:p>
          <a:p>
            <a:pPr marL="742950" lvl="1" indent="-285750">
              <a:buFont typeface="Arial" panose="020B0604020202020204" pitchFamily="34" charset="0"/>
              <a:buChar char="•"/>
            </a:pPr>
            <a:r>
              <a:rPr lang="en-US" dirty="0"/>
              <a:t> Spend out can be end point</a:t>
            </a:r>
          </a:p>
          <a:p>
            <a:pPr marL="742950" lvl="1" indent="-285750">
              <a:buFont typeface="Arial" panose="020B0604020202020204" pitchFamily="34" charset="0"/>
              <a:buChar char="•"/>
            </a:pPr>
            <a:r>
              <a:rPr lang="en-US" dirty="0"/>
              <a:t> After spend out, safe harbor can be end point </a:t>
            </a:r>
          </a:p>
          <a:p>
            <a:r>
              <a:rPr lang="en-US" dirty="0"/>
              <a:t>7. One safe harbor –Restore drop in pay by 12/31/20 OR EARLIER </a:t>
            </a:r>
          </a:p>
          <a:p>
            <a:pPr marL="742950" lvl="1" indent="-285750">
              <a:buFont typeface="Arial" panose="020B0604020202020204" pitchFamily="34" charset="0"/>
              <a:buChar char="•"/>
            </a:pPr>
            <a:r>
              <a:rPr lang="en-US" dirty="0"/>
              <a:t> Pick your moment</a:t>
            </a:r>
          </a:p>
          <a:p>
            <a:pPr marL="742950" lvl="1" indent="-285750">
              <a:buFont typeface="Arial" panose="020B0604020202020204" pitchFamily="34" charset="0"/>
              <a:buChar char="•"/>
            </a:pPr>
            <a:r>
              <a:rPr lang="en-US" dirty="0"/>
              <a:t> How to restore = Ramp back up pay to pre-01/01/20 level</a:t>
            </a:r>
          </a:p>
          <a:p>
            <a:pPr marL="742950" lvl="1" indent="-285750">
              <a:buFont typeface="Arial" panose="020B0604020202020204" pitchFamily="34" charset="0"/>
              <a:buChar char="•"/>
            </a:pPr>
            <a:r>
              <a:rPr lang="en-US" dirty="0"/>
              <a:t> File forgiveness app on a date payroll restored</a:t>
            </a:r>
          </a:p>
          <a:p>
            <a:pPr marL="742950" lvl="1" indent="-285750">
              <a:buFont typeface="Arial" panose="020B0604020202020204" pitchFamily="34" charset="0"/>
              <a:buChar char="•"/>
            </a:pPr>
            <a:r>
              <a:rPr lang="en-US" dirty="0"/>
              <a:t> Uncertainty: If drop in pay after restoration, is safe harbor lost? </a:t>
            </a:r>
          </a:p>
          <a:p>
            <a:r>
              <a:rPr lang="en-US" dirty="0"/>
              <a:t>8. If drop in pay and no safe harbor, 24-week period hurts (will increase </a:t>
            </a:r>
          </a:p>
          <a:p>
            <a:r>
              <a:rPr lang="en-US" dirty="0"/>
              <a:t>     amount of reduction in forgiveness) </a:t>
            </a:r>
          </a:p>
          <a:p>
            <a:endParaRPr lang="en-US" dirty="0"/>
          </a:p>
        </p:txBody>
      </p:sp>
    </p:spTree>
    <p:extLst>
      <p:ext uri="{BB962C8B-B14F-4D97-AF65-F5344CB8AC3E}">
        <p14:creationId xmlns:p14="http://schemas.microsoft.com/office/powerpoint/2010/main" val="9865561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FC155D9E-D2A2-4874-AE5C-A78832CA667D}"/>
              </a:ext>
            </a:extLst>
          </p:cNvPr>
          <p:cNvSpPr txBox="1"/>
          <p:nvPr/>
        </p:nvSpPr>
        <p:spPr>
          <a:xfrm>
            <a:off x="1052623" y="1713368"/>
            <a:ext cx="6950474" cy="2954655"/>
          </a:xfrm>
          <a:prstGeom prst="rect">
            <a:avLst/>
          </a:prstGeom>
          <a:noFill/>
        </p:spPr>
        <p:txBody>
          <a:bodyPr wrap="square" rtlCol="0">
            <a:spAutoFit/>
          </a:bodyPr>
          <a:lstStyle/>
          <a:p>
            <a:r>
              <a:rPr lang="en-US" sz="2400" b="1" dirty="0"/>
              <a:t>Drop in Pay Safe Harbor</a:t>
            </a:r>
          </a:p>
          <a:p>
            <a:endParaRPr lang="en-US" dirty="0"/>
          </a:p>
          <a:p>
            <a:endParaRPr lang="en-US" dirty="0">
              <a:latin typeface="Calibri" panose="020F0502020204030204" pitchFamily="34" charset="0"/>
            </a:endParaRPr>
          </a:p>
          <a:p>
            <a:r>
              <a:rPr lang="en-US" dirty="0">
                <a:latin typeface="Calibri" panose="020F0502020204030204" pitchFamily="34" charset="0"/>
              </a:rPr>
              <a:t>December 31, 2020 Safe Harbor: If certain employee salaries (and </a:t>
            </a:r>
          </a:p>
          <a:p>
            <a:pPr marR="34610"/>
            <a:r>
              <a:rPr lang="en-US" dirty="0">
                <a:latin typeface="Calibri" panose="020F0502020204030204" pitchFamily="34" charset="0"/>
              </a:rPr>
              <a:t>wages) reduced between 02/15/20 and 04/26/20, but borrower </a:t>
            </a:r>
          </a:p>
          <a:p>
            <a:pPr marR="37230"/>
            <a:r>
              <a:rPr lang="en-US" dirty="0">
                <a:latin typeface="Calibri" panose="020F0502020204030204" pitchFamily="34" charset="0"/>
              </a:rPr>
              <a:t>eliminates those reductions by 12/31/20 or EARLIER, </a:t>
            </a:r>
          </a:p>
          <a:p>
            <a:r>
              <a:rPr lang="en-US" dirty="0">
                <a:latin typeface="Calibri" panose="020F0502020204030204" pitchFamily="34" charset="0"/>
              </a:rPr>
              <a:t>borrower exempt from reduction in forgiveness for drop in pay</a:t>
            </a:r>
          </a:p>
          <a:p>
            <a:pPr marL="742950" lvl="1" indent="-285750">
              <a:buFont typeface="Arial" panose="020B0604020202020204" pitchFamily="34" charset="0"/>
              <a:buChar char="•"/>
            </a:pPr>
            <a:r>
              <a:rPr lang="en-US" dirty="0">
                <a:latin typeface="Calibri" panose="020F0502020204030204" pitchFamily="34" charset="0"/>
              </a:rPr>
              <a:t>Must qualify for safe harbor (SH)</a:t>
            </a:r>
          </a:p>
          <a:p>
            <a:pPr marL="742950" lvl="1" indent="-285750">
              <a:buFont typeface="Arial" panose="020B0604020202020204" pitchFamily="34" charset="0"/>
              <a:buChar char="•"/>
            </a:pPr>
            <a:r>
              <a:rPr lang="en-US" dirty="0">
                <a:latin typeface="Calibri" panose="020F0502020204030204" pitchFamily="34" charset="0"/>
              </a:rPr>
              <a:t>If no pay cut after 02/15/20 thru 04/26/20, no SH </a:t>
            </a:r>
          </a:p>
          <a:p>
            <a:endParaRPr lang="en-US" dirty="0"/>
          </a:p>
        </p:txBody>
      </p:sp>
    </p:spTree>
    <p:extLst>
      <p:ext uri="{BB962C8B-B14F-4D97-AF65-F5344CB8AC3E}">
        <p14:creationId xmlns:p14="http://schemas.microsoft.com/office/powerpoint/2010/main" val="19315252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2AC162C9-E7BC-4AA9-8B71-854BEAB2AB13}"/>
              </a:ext>
            </a:extLst>
          </p:cNvPr>
          <p:cNvSpPr txBox="1"/>
          <p:nvPr/>
        </p:nvSpPr>
        <p:spPr>
          <a:xfrm>
            <a:off x="694063" y="1573619"/>
            <a:ext cx="7888077" cy="4062651"/>
          </a:xfrm>
          <a:prstGeom prst="rect">
            <a:avLst/>
          </a:prstGeom>
          <a:noFill/>
        </p:spPr>
        <p:txBody>
          <a:bodyPr wrap="square" rtlCol="0">
            <a:spAutoFit/>
          </a:bodyPr>
          <a:lstStyle/>
          <a:p>
            <a:pPr algn="ctr"/>
            <a:r>
              <a:rPr lang="en-US" sz="2400" b="1" dirty="0">
                <a:latin typeface="Calibri" panose="020F0502020204030204" pitchFamily="34" charset="0"/>
              </a:rPr>
              <a:t>Drop in Pay</a:t>
            </a:r>
          </a:p>
          <a:p>
            <a:pPr algn="ctr"/>
            <a:r>
              <a:rPr lang="en-US" sz="2400" b="1" dirty="0">
                <a:latin typeface="Calibri" panose="020F0502020204030204" pitchFamily="34" charset="0"/>
              </a:rPr>
              <a:t>Safe Harbor Examples</a:t>
            </a:r>
          </a:p>
          <a:p>
            <a:r>
              <a:rPr lang="en-US" b="1" dirty="0">
                <a:solidFill>
                  <a:srgbClr val="020B15"/>
                </a:solidFill>
                <a:latin typeface="Calibri" panose="020F0502020204030204" pitchFamily="34" charset="0"/>
              </a:rPr>
              <a:t>No drop in pay </a:t>
            </a:r>
            <a:r>
              <a:rPr lang="en-US" sz="1600" b="1" dirty="0">
                <a:solidFill>
                  <a:srgbClr val="020B15"/>
                </a:solidFill>
                <a:latin typeface="Calibri" panose="020F0502020204030204" pitchFamily="34" charset="0"/>
              </a:rPr>
              <a:t>(02/15/20 to 04/26/20) </a:t>
            </a:r>
            <a:r>
              <a:rPr lang="en-US" b="1" dirty="0">
                <a:solidFill>
                  <a:srgbClr val="020B15"/>
                </a:solidFill>
                <a:latin typeface="Calibri" panose="020F0502020204030204" pitchFamily="34" charset="0"/>
              </a:rPr>
              <a:t>– No safe harbor</a:t>
            </a:r>
            <a:endParaRPr lang="en-US" b="1" dirty="0">
              <a:solidFill>
                <a:srgbClr val="000000"/>
              </a:solidFill>
              <a:latin typeface="Calibri" panose="020F0502020204030204" pitchFamily="34" charset="0"/>
            </a:endParaRPr>
          </a:p>
          <a:p>
            <a:pPr marL="742950" marR="3600" lvl="1" indent="-285750">
              <a:buFont typeface="Arial" panose="020B0604020202020204" pitchFamily="34" charset="0"/>
              <a:buChar char="•"/>
            </a:pPr>
            <a:r>
              <a:rPr lang="en-US" dirty="0">
                <a:solidFill>
                  <a:srgbClr val="020B15"/>
                </a:solidFill>
                <a:latin typeface="Calibri" panose="020F0502020204030204" pitchFamily="34" charset="0"/>
              </a:rPr>
              <a:t>Example 1: Joey’s Toilet Paper Supply, LLC’s employees did not have a drop in pay between 02/15/20 and 04/26/20. Joey’s employee headcount increased during such time. After 04/26/20, business fell sharply, and employee layoffs hit hard.</a:t>
            </a:r>
            <a:endParaRPr lang="en-US" dirty="0">
              <a:solidFill>
                <a:srgbClr val="000000"/>
              </a:solidFill>
              <a:latin typeface="Calibri" panose="020F0502020204030204" pitchFamily="34" charset="0"/>
            </a:endParaRPr>
          </a:p>
          <a:p>
            <a:pPr marL="742950" lvl="1" indent="-285750">
              <a:buFont typeface="Arial" panose="020B0604020202020204" pitchFamily="34" charset="0"/>
              <a:buChar char="•"/>
            </a:pPr>
            <a:r>
              <a:rPr lang="en-US" sz="1600" dirty="0">
                <a:solidFill>
                  <a:srgbClr val="0000FF"/>
                </a:solidFill>
                <a:latin typeface="Calibri" panose="020F0502020204030204" pitchFamily="34" charset="0"/>
              </a:rPr>
              <a:t>Since pay did not drop </a:t>
            </a:r>
            <a:r>
              <a:rPr lang="en-US" sz="1600" dirty="0">
                <a:solidFill>
                  <a:srgbClr val="020B15"/>
                </a:solidFill>
                <a:latin typeface="Calibri" panose="020F0502020204030204" pitchFamily="34" charset="0"/>
              </a:rPr>
              <a:t>02/15/20 through 04/26/20, </a:t>
            </a:r>
            <a:r>
              <a:rPr lang="en-US" sz="1600" dirty="0">
                <a:solidFill>
                  <a:srgbClr val="0000FF"/>
                </a:solidFill>
                <a:latin typeface="Calibri" panose="020F0502020204030204" pitchFamily="34" charset="0"/>
              </a:rPr>
              <a:t>no safe harbor</a:t>
            </a:r>
            <a:endParaRPr lang="en-US" sz="1600" dirty="0">
              <a:solidFill>
                <a:srgbClr val="000000"/>
              </a:solidFill>
              <a:latin typeface="Calibri" panose="020F0502020204030204" pitchFamily="34" charset="0"/>
            </a:endParaRPr>
          </a:p>
          <a:p>
            <a:r>
              <a:rPr lang="en-US" b="1" dirty="0">
                <a:solidFill>
                  <a:srgbClr val="020B15"/>
                </a:solidFill>
                <a:latin typeface="Calibri" panose="020F0502020204030204" pitchFamily="34" charset="0"/>
              </a:rPr>
              <a:t>No drop in pay </a:t>
            </a:r>
            <a:r>
              <a:rPr lang="en-US" sz="1600" b="1" dirty="0">
                <a:solidFill>
                  <a:srgbClr val="020B15"/>
                </a:solidFill>
                <a:latin typeface="Calibri" panose="020F0502020204030204" pitchFamily="34" charset="0"/>
              </a:rPr>
              <a:t>(02/15/20 to 04/26/20) </a:t>
            </a:r>
            <a:r>
              <a:rPr lang="en-US" b="1" dirty="0">
                <a:solidFill>
                  <a:srgbClr val="020B15"/>
                </a:solidFill>
                <a:latin typeface="Calibri" panose="020F0502020204030204" pitchFamily="34" charset="0"/>
              </a:rPr>
              <a:t>– No safe harbor</a:t>
            </a:r>
            <a:endParaRPr lang="en-US" b="1" dirty="0">
              <a:solidFill>
                <a:srgbClr val="000000"/>
              </a:solidFill>
              <a:latin typeface="Calibri" panose="020F0502020204030204" pitchFamily="34" charset="0"/>
            </a:endParaRPr>
          </a:p>
          <a:p>
            <a:pPr marL="742950" marR="3600" lvl="1" indent="-285750">
              <a:buFont typeface="Arial" panose="020B0604020202020204" pitchFamily="34" charset="0"/>
              <a:buChar char="•"/>
            </a:pPr>
            <a:r>
              <a:rPr lang="en-US" dirty="0">
                <a:solidFill>
                  <a:srgbClr val="020B15"/>
                </a:solidFill>
                <a:latin typeface="Calibri" panose="020F0502020204030204" pitchFamily="34" charset="0"/>
              </a:rPr>
              <a:t>Example 2: Mattie’s Gym’s employees had a huge drop in pay between 02/15/20 and 04/26/20. Mattie is eligible for the “restore” (magic moment) safe harbor on or before 12/31/20</a:t>
            </a:r>
            <a:endParaRPr lang="en-US" dirty="0">
              <a:solidFill>
                <a:srgbClr val="000000"/>
              </a:solidFill>
              <a:latin typeface="Calibri" panose="020F0502020204030204" pitchFamily="34" charset="0"/>
            </a:endParaRPr>
          </a:p>
          <a:p>
            <a:pPr marL="742950" lvl="1" indent="-285750">
              <a:buFont typeface="Arial" panose="020B0604020202020204" pitchFamily="34" charset="0"/>
              <a:buChar char="•"/>
            </a:pPr>
            <a:r>
              <a:rPr lang="en-US" sz="1600" dirty="0">
                <a:solidFill>
                  <a:srgbClr val="008000"/>
                </a:solidFill>
                <a:latin typeface="Calibri" panose="020F0502020204030204" pitchFamily="34" charset="0"/>
              </a:rPr>
              <a:t>Since pay did drop </a:t>
            </a:r>
            <a:r>
              <a:rPr lang="en-US" sz="1600" dirty="0">
                <a:solidFill>
                  <a:srgbClr val="020B15"/>
                </a:solidFill>
                <a:latin typeface="Calibri" panose="020F0502020204030204" pitchFamily="34" charset="0"/>
              </a:rPr>
              <a:t>02/15/20 through 04/26/20, </a:t>
            </a:r>
            <a:r>
              <a:rPr lang="en-US" sz="1600" dirty="0">
                <a:solidFill>
                  <a:srgbClr val="008000"/>
                </a:solidFill>
                <a:latin typeface="Calibri" panose="020F0502020204030204" pitchFamily="34" charset="0"/>
              </a:rPr>
              <a:t>safe harbor </a:t>
            </a:r>
            <a:r>
              <a:rPr lang="en-US" sz="1600" dirty="0">
                <a:solidFill>
                  <a:srgbClr val="020B15"/>
                </a:solidFill>
                <a:latin typeface="Calibri" panose="020F0502020204030204" pitchFamily="34" charset="0"/>
              </a:rPr>
              <a:t>available</a:t>
            </a:r>
            <a:endParaRPr lang="en-US" sz="1600" dirty="0">
              <a:solidFill>
                <a:srgbClr val="000000"/>
              </a:solidFill>
              <a:latin typeface="Calibri" panose="020F0502020204030204" pitchFamily="34" charset="0"/>
            </a:endParaRPr>
          </a:p>
          <a:p>
            <a:pPr marL="742950" lvl="1" indent="-285750">
              <a:buFont typeface="Arial" panose="020B0604020202020204" pitchFamily="34" charset="0"/>
              <a:buChar char="•"/>
            </a:pPr>
            <a:r>
              <a:rPr lang="en-US" sz="1600" dirty="0">
                <a:solidFill>
                  <a:srgbClr val="020B15"/>
                </a:solidFill>
                <a:latin typeface="Calibri" panose="020F0502020204030204" pitchFamily="34" charset="0"/>
              </a:rPr>
              <a:t>Be careful: It’s </a:t>
            </a:r>
            <a:r>
              <a:rPr lang="en-US" sz="1600" dirty="0">
                <a:solidFill>
                  <a:srgbClr val="0000FF"/>
                </a:solidFill>
                <a:latin typeface="Calibri" panose="020F0502020204030204" pitchFamily="34" charset="0"/>
              </a:rPr>
              <a:t>not known whether subsequent drop in pay hurts you</a:t>
            </a:r>
            <a:endParaRPr lang="en-US" sz="1600" dirty="0">
              <a:solidFill>
                <a:srgbClr val="000000"/>
              </a:solidFill>
              <a:latin typeface="Calibri" panose="020F0502020204030204" pitchFamily="34" charset="0"/>
            </a:endParaRPr>
          </a:p>
        </p:txBody>
      </p:sp>
    </p:spTree>
    <p:extLst>
      <p:ext uri="{BB962C8B-B14F-4D97-AF65-F5344CB8AC3E}">
        <p14:creationId xmlns:p14="http://schemas.microsoft.com/office/powerpoint/2010/main" val="31102718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26E9CB45-A4E1-4FDC-A875-6960F266A5D4}"/>
              </a:ext>
            </a:extLst>
          </p:cNvPr>
          <p:cNvSpPr txBox="1"/>
          <p:nvPr/>
        </p:nvSpPr>
        <p:spPr>
          <a:xfrm>
            <a:off x="1031358" y="1594884"/>
            <a:ext cx="4360489" cy="461665"/>
          </a:xfrm>
          <a:prstGeom prst="rect">
            <a:avLst/>
          </a:prstGeom>
          <a:noFill/>
        </p:spPr>
        <p:txBody>
          <a:bodyPr wrap="none" rtlCol="0">
            <a:spAutoFit/>
          </a:bodyPr>
          <a:lstStyle/>
          <a:p>
            <a:r>
              <a:rPr lang="en-US" sz="2400" b="1" dirty="0"/>
              <a:t>Drop in Pay Forgiveness Example</a:t>
            </a:r>
          </a:p>
        </p:txBody>
      </p:sp>
      <p:pic>
        <p:nvPicPr>
          <p:cNvPr id="7" name="Picture 6" descr="A screenshot of a cell phone&#10;&#10;Description automatically generated">
            <a:extLst>
              <a:ext uri="{FF2B5EF4-FFF2-40B4-BE49-F238E27FC236}">
                <a16:creationId xmlns:a16="http://schemas.microsoft.com/office/drawing/2014/main" id="{4192F28E-BA6C-4AE6-BF4D-62BCF6EB74B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8679" y="2071218"/>
            <a:ext cx="7106642" cy="3600953"/>
          </a:xfrm>
          <a:prstGeom prst="rect">
            <a:avLst/>
          </a:prstGeom>
        </p:spPr>
      </p:pic>
    </p:spTree>
    <p:extLst>
      <p:ext uri="{BB962C8B-B14F-4D97-AF65-F5344CB8AC3E}">
        <p14:creationId xmlns:p14="http://schemas.microsoft.com/office/powerpoint/2010/main" val="8394536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Rectangle 1">
            <a:extLst>
              <a:ext uri="{FF2B5EF4-FFF2-40B4-BE49-F238E27FC236}">
                <a16:creationId xmlns:a16="http://schemas.microsoft.com/office/drawing/2014/main" id="{1E034D82-1198-4474-A9E3-708AFC5B2E9D}"/>
              </a:ext>
            </a:extLst>
          </p:cNvPr>
          <p:cNvSpPr/>
          <p:nvPr/>
        </p:nvSpPr>
        <p:spPr>
          <a:xfrm>
            <a:off x="1382233" y="1351508"/>
            <a:ext cx="6751673" cy="4216539"/>
          </a:xfrm>
          <a:prstGeom prst="rect">
            <a:avLst/>
          </a:prstGeom>
        </p:spPr>
        <p:txBody>
          <a:bodyPr wrap="square">
            <a:spAutoFit/>
          </a:bodyPr>
          <a:lstStyle/>
          <a:p>
            <a:pPr marR="71220" algn="ctr"/>
            <a:r>
              <a:rPr lang="en-US" sz="2400" b="1" dirty="0">
                <a:latin typeface="Calibri" panose="020F0502020204030204" pitchFamily="34" charset="0"/>
              </a:rPr>
              <a:t>Drop in Headcount  (FTE) Rules</a:t>
            </a:r>
          </a:p>
          <a:p>
            <a:endParaRPr lang="en-US" sz="2000" dirty="0">
              <a:solidFill>
                <a:srgbClr val="020B15"/>
              </a:solidFill>
              <a:latin typeface="Calibri" panose="020F0502020204030204" pitchFamily="34" charset="0"/>
            </a:endParaRPr>
          </a:p>
          <a:p>
            <a:r>
              <a:rPr lang="en-US" sz="2000" dirty="0">
                <a:solidFill>
                  <a:srgbClr val="020B15"/>
                </a:solidFill>
                <a:latin typeface="Calibri" panose="020F0502020204030204" pitchFamily="34" charset="0"/>
              </a:rPr>
              <a:t>1. A drop in headcount </a:t>
            </a:r>
            <a:r>
              <a:rPr lang="en-US" dirty="0">
                <a:solidFill>
                  <a:srgbClr val="020B15"/>
                </a:solidFill>
                <a:latin typeface="Calibri" panose="020F0502020204030204" pitchFamily="34" charset="0"/>
              </a:rPr>
              <a:t>(FTEE) </a:t>
            </a:r>
            <a:r>
              <a:rPr lang="en-US" sz="2000" dirty="0">
                <a:solidFill>
                  <a:srgbClr val="020B15"/>
                </a:solidFill>
                <a:latin typeface="Calibri" panose="020F0502020204030204" pitchFamily="34" charset="0"/>
              </a:rPr>
              <a:t>from base </a:t>
            </a:r>
            <a:r>
              <a:rPr lang="en-US" dirty="0">
                <a:solidFill>
                  <a:srgbClr val="020B15"/>
                </a:solidFill>
                <a:latin typeface="Calibri" panose="020F0502020204030204" pitchFamily="34" charset="0"/>
              </a:rPr>
              <a:t>(reference) </a:t>
            </a:r>
            <a:r>
              <a:rPr lang="en-US" sz="2000" dirty="0">
                <a:solidFill>
                  <a:srgbClr val="020B15"/>
                </a:solidFill>
                <a:latin typeface="Calibri" panose="020F0502020204030204" pitchFamily="34" charset="0"/>
              </a:rPr>
              <a:t>period to covered period reduces PPP forgiveness </a:t>
            </a:r>
            <a:r>
              <a:rPr lang="en-US" dirty="0">
                <a:solidFill>
                  <a:srgbClr val="020B15"/>
                </a:solidFill>
                <a:latin typeface="Calibri" panose="020F0502020204030204" pitchFamily="34" charset="0"/>
              </a:rPr>
              <a:t>(unless meet a </a:t>
            </a:r>
            <a:r>
              <a:rPr lang="en-US" dirty="0">
                <a:solidFill>
                  <a:srgbClr val="0000FF"/>
                </a:solidFill>
                <a:latin typeface="Calibri" panose="020F0502020204030204" pitchFamily="34" charset="0"/>
              </a:rPr>
              <a:t>safe harbor</a:t>
            </a:r>
            <a:r>
              <a:rPr lang="en-US" dirty="0">
                <a:solidFill>
                  <a:srgbClr val="020B15"/>
                </a:solidFill>
                <a:latin typeface="Calibri" panose="020F0502020204030204" pitchFamily="34" charset="0"/>
              </a:rPr>
              <a:t>(s) or </a:t>
            </a:r>
            <a:r>
              <a:rPr lang="en-US" dirty="0">
                <a:solidFill>
                  <a:srgbClr val="008000"/>
                </a:solidFill>
                <a:latin typeface="Calibri" panose="020F0502020204030204" pitchFamily="34" charset="0"/>
              </a:rPr>
              <a:t>reduction exception</a:t>
            </a:r>
            <a:r>
              <a:rPr lang="en-US" dirty="0">
                <a:solidFill>
                  <a:srgbClr val="020B15"/>
                </a:solidFill>
                <a:latin typeface="Calibri" panose="020F0502020204030204" pitchFamily="34" charset="0"/>
              </a:rPr>
              <a:t>(s))</a:t>
            </a:r>
          </a:p>
          <a:p>
            <a:endParaRPr lang="en-US" dirty="0">
              <a:solidFill>
                <a:srgbClr val="020B15"/>
              </a:solidFill>
              <a:latin typeface="Calibri" panose="020F0502020204030204" pitchFamily="34" charset="0"/>
            </a:endParaRPr>
          </a:p>
          <a:p>
            <a:r>
              <a:rPr lang="en-US" sz="2000" dirty="0">
                <a:solidFill>
                  <a:srgbClr val="020B15"/>
                </a:solidFill>
                <a:latin typeface="Calibri" panose="020F0502020204030204" pitchFamily="34" charset="0"/>
              </a:rPr>
              <a:t>2. Amount of forgiveness reduced by same % as % of drop in headcount</a:t>
            </a:r>
          </a:p>
          <a:p>
            <a:endParaRPr lang="en-US" sz="2000" dirty="0">
              <a:solidFill>
                <a:srgbClr val="020B15"/>
              </a:solidFill>
              <a:latin typeface="Calibri" panose="020F0502020204030204" pitchFamily="34" charset="0"/>
            </a:endParaRPr>
          </a:p>
          <a:p>
            <a:r>
              <a:rPr lang="en-US" dirty="0">
                <a:solidFill>
                  <a:srgbClr val="020B15"/>
                </a:solidFill>
                <a:latin typeface="Calibri" panose="020F0502020204030204" pitchFamily="34" charset="0"/>
              </a:rPr>
              <a:t>3. Example: 10.0 FTE employees (FTEE) during base (reference) period dropped to 8.0 FTEE in covered period. Since % of FTEE dropped by 20%, only 80% of otherwise eligible expenses forgiven.</a:t>
            </a:r>
          </a:p>
          <a:p>
            <a:endParaRPr lang="en-US" dirty="0">
              <a:solidFill>
                <a:srgbClr val="020B15"/>
              </a:solidFill>
              <a:latin typeface="Calibri" panose="020F0502020204030204" pitchFamily="34" charset="0"/>
            </a:endParaRPr>
          </a:p>
          <a:p>
            <a:r>
              <a:rPr lang="en-US" sz="1600" dirty="0">
                <a:solidFill>
                  <a:srgbClr val="020B15"/>
                </a:solidFill>
                <a:latin typeface="Calibri" panose="020F0502020204030204" pitchFamily="34" charset="0"/>
              </a:rPr>
              <a:t>If meet </a:t>
            </a:r>
            <a:r>
              <a:rPr lang="en-US" sz="1600" dirty="0">
                <a:solidFill>
                  <a:srgbClr val="0000FF"/>
                </a:solidFill>
                <a:latin typeface="Calibri" panose="020F0502020204030204" pitchFamily="34" charset="0"/>
              </a:rPr>
              <a:t>safe harbor</a:t>
            </a:r>
            <a:r>
              <a:rPr lang="en-US" sz="1600" dirty="0">
                <a:solidFill>
                  <a:srgbClr val="020B15"/>
                </a:solidFill>
                <a:latin typeface="Calibri" panose="020F0502020204030204" pitchFamily="34" charset="0"/>
              </a:rPr>
              <a:t>(s) or </a:t>
            </a:r>
            <a:r>
              <a:rPr lang="en-US" sz="1600" dirty="0">
                <a:solidFill>
                  <a:srgbClr val="008000"/>
                </a:solidFill>
                <a:latin typeface="Calibri" panose="020F0502020204030204" pitchFamily="34" charset="0"/>
              </a:rPr>
              <a:t>reduction exception</a:t>
            </a:r>
            <a:r>
              <a:rPr lang="en-US" sz="1600" dirty="0">
                <a:solidFill>
                  <a:srgbClr val="020B15"/>
                </a:solidFill>
                <a:latin typeface="Calibri" panose="020F0502020204030204" pitchFamily="34" charset="0"/>
              </a:rPr>
              <a:t>(s), forgiveness not reduced </a:t>
            </a:r>
          </a:p>
        </p:txBody>
      </p:sp>
    </p:spTree>
    <p:extLst>
      <p:ext uri="{BB962C8B-B14F-4D97-AF65-F5344CB8AC3E}">
        <p14:creationId xmlns:p14="http://schemas.microsoft.com/office/powerpoint/2010/main" val="27605633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Rectangle 1">
            <a:extLst>
              <a:ext uri="{FF2B5EF4-FFF2-40B4-BE49-F238E27FC236}">
                <a16:creationId xmlns:a16="http://schemas.microsoft.com/office/drawing/2014/main" id="{42319EAE-2BC5-412D-8C4A-5D9798594B34}"/>
              </a:ext>
            </a:extLst>
          </p:cNvPr>
          <p:cNvSpPr/>
          <p:nvPr/>
        </p:nvSpPr>
        <p:spPr>
          <a:xfrm>
            <a:off x="1274541" y="1847104"/>
            <a:ext cx="6778889" cy="1915909"/>
          </a:xfrm>
          <a:prstGeom prst="rect">
            <a:avLst/>
          </a:prstGeom>
        </p:spPr>
        <p:txBody>
          <a:bodyPr wrap="square">
            <a:spAutoFit/>
          </a:bodyPr>
          <a:lstStyle/>
          <a:p>
            <a:endParaRPr lang="en-US" sz="1050" dirty="0">
              <a:solidFill>
                <a:srgbClr val="000000"/>
              </a:solidFill>
              <a:latin typeface="Calibri" panose="020F0502020204030204" pitchFamily="34" charset="0"/>
            </a:endParaRPr>
          </a:p>
          <a:p>
            <a:r>
              <a:rPr lang="en-US" dirty="0">
                <a:solidFill>
                  <a:srgbClr val="020B15"/>
                </a:solidFill>
                <a:latin typeface="Calibri" panose="020F0502020204030204" pitchFamily="34" charset="0"/>
              </a:rPr>
              <a:t>4.Drop in headcount occurs upon drop in number of employees (or average paid hours)</a:t>
            </a:r>
          </a:p>
          <a:p>
            <a:r>
              <a:rPr lang="en-US" dirty="0">
                <a:solidFill>
                  <a:srgbClr val="020B15"/>
                </a:solidFill>
                <a:latin typeface="Calibri" panose="020F0502020204030204" pitchFamily="34" charset="0"/>
              </a:rPr>
              <a:t>5.Forgiveness reduced by % of employees (or paid hours) reduced if:</a:t>
            </a:r>
          </a:p>
          <a:p>
            <a:pPr marL="742950" lvl="1" indent="-285750">
              <a:buFont typeface="Arial" panose="020B0604020202020204" pitchFamily="34" charset="0"/>
              <a:buChar char="•"/>
            </a:pPr>
            <a:r>
              <a:rPr lang="en-US" dirty="0">
                <a:solidFill>
                  <a:srgbClr val="020B15"/>
                </a:solidFill>
                <a:latin typeface="Calibri" panose="020F0502020204030204" pitchFamily="34" charset="0"/>
              </a:rPr>
              <a:t>  Average weekly FTEE during covered period is less than</a:t>
            </a:r>
          </a:p>
          <a:p>
            <a:pPr marL="742950" lvl="1" indent="-285750">
              <a:buFont typeface="Arial" panose="020B0604020202020204" pitchFamily="34" charset="0"/>
              <a:buChar char="•"/>
            </a:pPr>
            <a:r>
              <a:rPr lang="en-US" dirty="0">
                <a:solidFill>
                  <a:srgbClr val="020B15"/>
                </a:solidFill>
                <a:latin typeface="Calibri" panose="020F0502020204030204" pitchFamily="34" charset="0"/>
              </a:rPr>
              <a:t>  FTEE reduction during chosen base (reference) period (either </a:t>
            </a:r>
            <a:r>
              <a:rPr lang="en-US" dirty="0">
                <a:solidFill>
                  <a:srgbClr val="FF0000"/>
                </a:solidFill>
                <a:latin typeface="Calibri" panose="020F0502020204030204" pitchFamily="34" charset="0"/>
              </a:rPr>
              <a:t>02/15/19 to 06/30/19 </a:t>
            </a:r>
            <a:r>
              <a:rPr lang="en-US" dirty="0">
                <a:solidFill>
                  <a:srgbClr val="020B15"/>
                </a:solidFill>
                <a:latin typeface="Calibri" panose="020F0502020204030204" pitchFamily="34" charset="0"/>
              </a:rPr>
              <a:t>or </a:t>
            </a:r>
            <a:r>
              <a:rPr lang="en-US" dirty="0">
                <a:solidFill>
                  <a:srgbClr val="FF0000"/>
                </a:solidFill>
                <a:latin typeface="Calibri" panose="020F0502020204030204" pitchFamily="34" charset="0"/>
              </a:rPr>
              <a:t>01/01/20 to 02/29/20)*</a:t>
            </a:r>
          </a:p>
        </p:txBody>
      </p:sp>
    </p:spTree>
    <p:extLst>
      <p:ext uri="{BB962C8B-B14F-4D97-AF65-F5344CB8AC3E}">
        <p14:creationId xmlns:p14="http://schemas.microsoft.com/office/powerpoint/2010/main" val="36766658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Rectangle 1">
            <a:extLst>
              <a:ext uri="{FF2B5EF4-FFF2-40B4-BE49-F238E27FC236}">
                <a16:creationId xmlns:a16="http://schemas.microsoft.com/office/drawing/2014/main" id="{1F69BDDC-5978-4A6F-BA69-1D6A9A1CB8BC}"/>
              </a:ext>
            </a:extLst>
          </p:cNvPr>
          <p:cNvSpPr/>
          <p:nvPr/>
        </p:nvSpPr>
        <p:spPr>
          <a:xfrm>
            <a:off x="1832994" y="1874728"/>
            <a:ext cx="5231219" cy="3477875"/>
          </a:xfrm>
          <a:prstGeom prst="rect">
            <a:avLst/>
          </a:prstGeom>
        </p:spPr>
        <p:txBody>
          <a:bodyPr wrap="square">
            <a:spAutoFit/>
          </a:bodyPr>
          <a:lstStyle/>
          <a:p>
            <a:pPr marR="53600" algn="ctr"/>
            <a:r>
              <a:rPr lang="en-US" sz="2400" b="1" dirty="0">
                <a:latin typeface="Calibri" panose="020F0502020204030204" pitchFamily="34" charset="0"/>
              </a:rPr>
              <a:t>Drop in Headcount</a:t>
            </a:r>
          </a:p>
          <a:p>
            <a:pPr marR="53600" algn="ctr"/>
            <a:r>
              <a:rPr lang="en-US" sz="2400" b="1" dirty="0">
                <a:latin typeface="Calibri" panose="020F0502020204030204" pitchFamily="34" charset="0"/>
              </a:rPr>
              <a:t>Safe Harbor vs. Reduction Exception</a:t>
            </a:r>
          </a:p>
          <a:p>
            <a:pPr marR="53600" algn="ctr"/>
            <a:endParaRPr lang="en-US" sz="2400" b="1" dirty="0">
              <a:latin typeface="Calibri" panose="020F0502020204030204" pitchFamily="34" charset="0"/>
            </a:endParaRPr>
          </a:p>
          <a:p>
            <a:r>
              <a:rPr lang="en-US" sz="2000" b="1" dirty="0">
                <a:solidFill>
                  <a:srgbClr val="020B15"/>
                </a:solidFill>
                <a:latin typeface="Calibri" panose="020F0502020204030204" pitchFamily="34" charset="0"/>
              </a:rPr>
              <a:t>Safe Harbor (SH) </a:t>
            </a:r>
          </a:p>
          <a:p>
            <a:pPr marL="742950" lvl="1" indent="-285750">
              <a:buFont typeface="Arial" panose="020B0604020202020204" pitchFamily="34" charset="0"/>
              <a:buChar char="•"/>
            </a:pPr>
            <a:r>
              <a:rPr lang="en-US" dirty="0">
                <a:solidFill>
                  <a:srgbClr val="020B15"/>
                </a:solidFill>
                <a:latin typeface="Calibri" panose="020F0502020204030204" pitchFamily="34" charset="0"/>
              </a:rPr>
              <a:t>FTE ratio automatically 100%</a:t>
            </a:r>
          </a:p>
          <a:p>
            <a:pPr marL="742950" lvl="1" indent="-285750">
              <a:buFont typeface="Arial" panose="020B0604020202020204" pitchFamily="34" charset="0"/>
              <a:buChar char="•"/>
            </a:pPr>
            <a:r>
              <a:rPr lang="en-US" dirty="0">
                <a:solidFill>
                  <a:srgbClr val="020B15"/>
                </a:solidFill>
                <a:latin typeface="Calibri" panose="020F0502020204030204" pitchFamily="34" charset="0"/>
              </a:rPr>
              <a:t>Result –No reduction of forgiveness amount</a:t>
            </a:r>
          </a:p>
          <a:p>
            <a:endParaRPr lang="en-US" dirty="0">
              <a:solidFill>
                <a:srgbClr val="020B15"/>
              </a:solidFill>
              <a:latin typeface="Calibri" panose="020F0502020204030204" pitchFamily="34" charset="0"/>
            </a:endParaRPr>
          </a:p>
          <a:p>
            <a:r>
              <a:rPr lang="en-US" sz="2000" b="1" dirty="0">
                <a:solidFill>
                  <a:srgbClr val="020B15"/>
                </a:solidFill>
                <a:latin typeface="Calibri" panose="020F0502020204030204" pitchFamily="34" charset="0"/>
              </a:rPr>
              <a:t>Reduction Exception</a:t>
            </a:r>
          </a:p>
          <a:p>
            <a:pPr marL="742950" lvl="1" indent="-285750">
              <a:buFont typeface="Arial" panose="020B0604020202020204" pitchFamily="34" charset="0"/>
              <a:buChar char="•"/>
            </a:pPr>
            <a:r>
              <a:rPr lang="en-US" dirty="0">
                <a:solidFill>
                  <a:srgbClr val="020B15"/>
                </a:solidFill>
                <a:latin typeface="Calibri" panose="020F0502020204030204" pitchFamily="34" charset="0"/>
              </a:rPr>
              <a:t>Vacant position counted as if filled</a:t>
            </a:r>
          </a:p>
          <a:p>
            <a:pPr marL="742950" lvl="1" indent="-285750">
              <a:buFont typeface="Arial" panose="020B0604020202020204" pitchFamily="34" charset="0"/>
              <a:buChar char="•"/>
            </a:pPr>
            <a:r>
              <a:rPr lang="en-US" dirty="0">
                <a:solidFill>
                  <a:srgbClr val="020B15"/>
                </a:solidFill>
                <a:latin typeface="Calibri" panose="020F0502020204030204" pitchFamily="34" charset="0"/>
              </a:rPr>
              <a:t>Thus, business not harmed for reduction in FTE chart for that particular worker </a:t>
            </a:r>
          </a:p>
        </p:txBody>
      </p:sp>
    </p:spTree>
    <p:extLst>
      <p:ext uri="{BB962C8B-B14F-4D97-AF65-F5344CB8AC3E}">
        <p14:creationId xmlns:p14="http://schemas.microsoft.com/office/powerpoint/2010/main" val="2335586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Rectangle 1">
            <a:extLst>
              <a:ext uri="{FF2B5EF4-FFF2-40B4-BE49-F238E27FC236}">
                <a16:creationId xmlns:a16="http://schemas.microsoft.com/office/drawing/2014/main" id="{D53AB228-C49D-4E45-99B8-6768643FF73E}"/>
              </a:ext>
            </a:extLst>
          </p:cNvPr>
          <p:cNvSpPr/>
          <p:nvPr/>
        </p:nvSpPr>
        <p:spPr>
          <a:xfrm>
            <a:off x="413278" y="1591316"/>
            <a:ext cx="7401652" cy="3693319"/>
          </a:xfrm>
          <a:prstGeom prst="rect">
            <a:avLst/>
          </a:prstGeom>
        </p:spPr>
        <p:txBody>
          <a:bodyPr wrap="square">
            <a:spAutoFit/>
          </a:bodyPr>
          <a:lstStyle/>
          <a:p>
            <a:pPr marL="285750" indent="-285750">
              <a:buFont typeface="Arial" panose="020B0604020202020204" pitchFamily="34" charset="0"/>
              <a:buChar char="•"/>
            </a:pPr>
            <a:r>
              <a:rPr lang="en-US" dirty="0">
                <a:solidFill>
                  <a:srgbClr val="333333"/>
                </a:solidFill>
              </a:rPr>
              <a:t>Loan Forgiveness is available up to the principal amount of the financing.</a:t>
            </a:r>
          </a:p>
          <a:p>
            <a:pPr marL="285750" indent="-285750">
              <a:buFont typeface="Arial" panose="020B0604020202020204" pitchFamily="34" charset="0"/>
              <a:buChar char="•"/>
            </a:pPr>
            <a:r>
              <a:rPr lang="en-US" dirty="0">
                <a:solidFill>
                  <a:srgbClr val="333333"/>
                </a:solidFill>
              </a:rPr>
              <a:t>Loan forgiveness would be reduced for employers who lay-off workers or reduce employee compensation except where employers rehire workers or pay additional wages to tipped workers.</a:t>
            </a:r>
          </a:p>
          <a:p>
            <a:pPr marL="285750" indent="-285750">
              <a:buFont typeface="Arial" panose="020B0604020202020204" pitchFamily="34" charset="0"/>
              <a:buChar char="•"/>
            </a:pPr>
            <a:r>
              <a:rPr lang="en-US" dirty="0">
                <a:solidFill>
                  <a:srgbClr val="333333"/>
                </a:solidFill>
              </a:rPr>
              <a:t>Loan forgiveness is available for payroll costs, mortgage interest, rent, and utility payments.</a:t>
            </a:r>
          </a:p>
          <a:p>
            <a:pPr marL="285750" indent="-285750">
              <a:buFont typeface="Arial" panose="020B0604020202020204" pitchFamily="34" charset="0"/>
              <a:buChar char="•"/>
            </a:pPr>
            <a:r>
              <a:rPr lang="en-US" dirty="0">
                <a:solidFill>
                  <a:srgbClr val="333333"/>
                </a:solidFill>
              </a:rPr>
              <a:t>Forgiven loan amounts will not be included as gross income.</a:t>
            </a:r>
          </a:p>
          <a:p>
            <a:pPr marL="285750" indent="-285750">
              <a:buFont typeface="Arial" panose="020B0604020202020204" pitchFamily="34" charset="0"/>
              <a:buChar char="•"/>
            </a:pPr>
            <a:r>
              <a:rPr lang="en-US" dirty="0">
                <a:solidFill>
                  <a:srgbClr val="333333"/>
                </a:solidFill>
              </a:rPr>
              <a:t>The general formula is the lesser of the average total monthly payments for payroll costs during the 1-year period before the date the loan is made, multiplied by 2.5; or $10 million.</a:t>
            </a:r>
          </a:p>
          <a:p>
            <a:pPr marL="285750" indent="-285750">
              <a:buFont typeface="Arial" panose="020B0604020202020204" pitchFamily="34" charset="0"/>
              <a:buChar char="•"/>
            </a:pPr>
            <a:r>
              <a:rPr lang="en-US" dirty="0">
                <a:solidFill>
                  <a:srgbClr val="333333"/>
                </a:solidFill>
              </a:rPr>
              <a:t>Qualified SBA lenders will be able to loan money directly to eligible customers.</a:t>
            </a:r>
          </a:p>
          <a:p>
            <a:pPr marL="285750" indent="-285750">
              <a:buFont typeface="Arial" panose="020B0604020202020204" pitchFamily="34" charset="0"/>
              <a:buChar char="•"/>
            </a:pPr>
            <a:r>
              <a:rPr lang="en-US" dirty="0">
                <a:solidFill>
                  <a:srgbClr val="333333"/>
                </a:solidFill>
              </a:rPr>
              <a:t>There will be limited funding.</a:t>
            </a:r>
          </a:p>
        </p:txBody>
      </p:sp>
    </p:spTree>
    <p:extLst>
      <p:ext uri="{BB962C8B-B14F-4D97-AF65-F5344CB8AC3E}">
        <p14:creationId xmlns:p14="http://schemas.microsoft.com/office/powerpoint/2010/main" val="37474314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Rectangle 1">
            <a:extLst>
              <a:ext uri="{FF2B5EF4-FFF2-40B4-BE49-F238E27FC236}">
                <a16:creationId xmlns:a16="http://schemas.microsoft.com/office/drawing/2014/main" id="{9B07AF84-5999-4F07-B4A2-1F3317587573}"/>
              </a:ext>
            </a:extLst>
          </p:cNvPr>
          <p:cNvSpPr/>
          <p:nvPr/>
        </p:nvSpPr>
        <p:spPr>
          <a:xfrm>
            <a:off x="1203429" y="1627010"/>
            <a:ext cx="6475228" cy="3754874"/>
          </a:xfrm>
          <a:prstGeom prst="rect">
            <a:avLst/>
          </a:prstGeom>
        </p:spPr>
        <p:txBody>
          <a:bodyPr wrap="square">
            <a:spAutoFit/>
          </a:bodyPr>
          <a:lstStyle/>
          <a:p>
            <a:pPr marR="44670" algn="ctr"/>
            <a:r>
              <a:rPr lang="en-US" sz="2400" b="1" dirty="0">
                <a:latin typeface="Calibri" panose="020F0502020204030204" pitchFamily="34" charset="0"/>
              </a:rPr>
              <a:t>Drop in Headcount2 Safe Harbors (SH), 5 Reduction Exceptions</a:t>
            </a:r>
          </a:p>
          <a:p>
            <a:pPr marR="44670" algn="ctr"/>
            <a:endParaRPr lang="en-US" sz="2800" dirty="0">
              <a:solidFill>
                <a:srgbClr val="004FA2"/>
              </a:solidFill>
              <a:latin typeface="Calibri" panose="020F0502020204030204" pitchFamily="34" charset="0"/>
            </a:endParaRPr>
          </a:p>
          <a:p>
            <a:r>
              <a:rPr lang="en-US" dirty="0">
                <a:solidFill>
                  <a:srgbClr val="020B15"/>
                </a:solidFill>
                <a:latin typeface="Calibri" panose="020F0502020204030204" pitchFamily="34" charset="0"/>
              </a:rPr>
              <a:t>2 Safe Harbors (SH) </a:t>
            </a:r>
          </a:p>
          <a:p>
            <a:pPr marL="285750" indent="-285750">
              <a:buFont typeface="Arial" panose="020B0604020202020204" pitchFamily="34" charset="0"/>
              <a:buChar char="•"/>
            </a:pPr>
            <a:r>
              <a:rPr lang="en-US" dirty="0">
                <a:solidFill>
                  <a:srgbClr val="0000FF"/>
                </a:solidFill>
                <a:latin typeface="Calibri" panose="020F0502020204030204" pitchFamily="34" charset="0"/>
              </a:rPr>
              <a:t>Moment in time</a:t>
            </a:r>
          </a:p>
          <a:p>
            <a:pPr marL="285750" indent="-285750">
              <a:buFont typeface="Arial" panose="020B0604020202020204" pitchFamily="34" charset="0"/>
              <a:buChar char="•"/>
            </a:pPr>
            <a:r>
              <a:rPr lang="en-US" dirty="0">
                <a:solidFill>
                  <a:srgbClr val="0000FF"/>
                </a:solidFill>
                <a:latin typeface="Calibri" panose="020F0502020204030204" pitchFamily="34" charset="0"/>
              </a:rPr>
              <a:t>Business dropped off over COVID*</a:t>
            </a:r>
          </a:p>
          <a:p>
            <a:endParaRPr lang="en-US" dirty="0">
              <a:solidFill>
                <a:srgbClr val="0000FF"/>
              </a:solidFill>
              <a:latin typeface="Calibri" panose="020F0502020204030204" pitchFamily="34" charset="0"/>
            </a:endParaRPr>
          </a:p>
          <a:p>
            <a:r>
              <a:rPr lang="en-US" dirty="0">
                <a:solidFill>
                  <a:srgbClr val="020B15"/>
                </a:solidFill>
                <a:latin typeface="Calibri" panose="020F0502020204030204" pitchFamily="34" charset="0"/>
              </a:rPr>
              <a:t>5 Reduction Exceptions (RE)</a:t>
            </a:r>
          </a:p>
          <a:p>
            <a:pPr marL="285750" indent="-285750">
              <a:buFont typeface="Arial" panose="020B0604020202020204" pitchFamily="34" charset="0"/>
              <a:buChar char="•"/>
            </a:pPr>
            <a:r>
              <a:rPr lang="en-US" dirty="0">
                <a:solidFill>
                  <a:srgbClr val="008000"/>
                </a:solidFill>
                <a:latin typeface="Calibri" panose="020F0502020204030204" pitchFamily="34" charset="0"/>
              </a:rPr>
              <a:t>Employee won’t restore </a:t>
            </a:r>
            <a:r>
              <a:rPr lang="en-US" dirty="0" err="1">
                <a:solidFill>
                  <a:srgbClr val="008000"/>
                </a:solidFill>
                <a:latin typeface="Calibri" panose="020F0502020204030204" pitchFamily="34" charset="0"/>
              </a:rPr>
              <a:t>hoursEmployee</a:t>
            </a:r>
            <a:r>
              <a:rPr lang="en-US" dirty="0">
                <a:solidFill>
                  <a:srgbClr val="008000"/>
                </a:solidFill>
                <a:latin typeface="Calibri" panose="020F0502020204030204" pitchFamily="34" charset="0"/>
              </a:rPr>
              <a:t> fired for cause</a:t>
            </a:r>
          </a:p>
          <a:p>
            <a:pPr marL="285750" indent="-285750">
              <a:buFont typeface="Arial" panose="020B0604020202020204" pitchFamily="34" charset="0"/>
              <a:buChar char="•"/>
            </a:pPr>
            <a:r>
              <a:rPr lang="en-US" dirty="0">
                <a:solidFill>
                  <a:srgbClr val="008000"/>
                </a:solidFill>
                <a:latin typeface="Calibri" panose="020F0502020204030204" pitchFamily="34" charset="0"/>
              </a:rPr>
              <a:t>Employee voluntarily resigned</a:t>
            </a:r>
          </a:p>
          <a:p>
            <a:pPr marL="285750" indent="-285750">
              <a:buFont typeface="Arial" panose="020B0604020202020204" pitchFamily="34" charset="0"/>
              <a:buChar char="•"/>
            </a:pPr>
            <a:r>
              <a:rPr lang="en-US" dirty="0">
                <a:solidFill>
                  <a:srgbClr val="008000"/>
                </a:solidFill>
                <a:latin typeface="Calibri" panose="020F0502020204030204" pitchFamily="34" charset="0"/>
              </a:rPr>
              <a:t>Employee requested reduction in hours</a:t>
            </a:r>
          </a:p>
          <a:p>
            <a:pPr marL="285750" indent="-285750">
              <a:buFont typeface="Arial" panose="020B0604020202020204" pitchFamily="34" charset="0"/>
              <a:buChar char="•"/>
            </a:pPr>
            <a:r>
              <a:rPr lang="en-US" dirty="0">
                <a:solidFill>
                  <a:srgbClr val="008000"/>
                </a:solidFill>
                <a:latin typeface="Calibri" panose="020F0502020204030204" pitchFamily="34" charset="0"/>
              </a:rPr>
              <a:t>Can’t get employee back/ Can’t get good one(s) back</a:t>
            </a:r>
          </a:p>
        </p:txBody>
      </p:sp>
    </p:spTree>
    <p:extLst>
      <p:ext uri="{BB962C8B-B14F-4D97-AF65-F5344CB8AC3E}">
        <p14:creationId xmlns:p14="http://schemas.microsoft.com/office/powerpoint/2010/main" val="37453724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4F33AD18-47BB-4E6E-8114-10F8CB55ABC8}"/>
              </a:ext>
            </a:extLst>
          </p:cNvPr>
          <p:cNvSpPr txBox="1"/>
          <p:nvPr/>
        </p:nvSpPr>
        <p:spPr>
          <a:xfrm>
            <a:off x="2318693" y="2990079"/>
            <a:ext cx="4165564" cy="646331"/>
          </a:xfrm>
          <a:prstGeom prst="rect">
            <a:avLst/>
          </a:prstGeom>
          <a:noFill/>
        </p:spPr>
        <p:txBody>
          <a:bodyPr wrap="none" rtlCol="0">
            <a:spAutoFit/>
          </a:bodyPr>
          <a:lstStyle/>
          <a:p>
            <a:r>
              <a:rPr lang="en-US" sz="3600" dirty="0"/>
              <a:t>Other Considerations</a:t>
            </a:r>
          </a:p>
        </p:txBody>
      </p:sp>
    </p:spTree>
    <p:extLst>
      <p:ext uri="{BB962C8B-B14F-4D97-AF65-F5344CB8AC3E}">
        <p14:creationId xmlns:p14="http://schemas.microsoft.com/office/powerpoint/2010/main" val="21577623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78C9911C-C8C1-40B7-AFB5-6D25EFC23D82}"/>
              </a:ext>
            </a:extLst>
          </p:cNvPr>
          <p:cNvSpPr txBox="1"/>
          <p:nvPr/>
        </p:nvSpPr>
        <p:spPr>
          <a:xfrm>
            <a:off x="638978" y="1701886"/>
            <a:ext cx="7239748" cy="4493538"/>
          </a:xfrm>
          <a:prstGeom prst="rect">
            <a:avLst/>
          </a:prstGeom>
          <a:noFill/>
        </p:spPr>
        <p:txBody>
          <a:bodyPr wrap="square" rtlCol="0">
            <a:spAutoFit/>
          </a:bodyPr>
          <a:lstStyle/>
          <a:p>
            <a:pPr marR="49950" algn="ctr"/>
            <a:r>
              <a:rPr lang="en-US" sz="2400" b="1" dirty="0">
                <a:latin typeface="Calibri" panose="020F0502020204030204" pitchFamily="34" charset="0"/>
              </a:rPr>
              <a:t>Deductibility of Expenses Funded by Forgiven PPP Loan</a:t>
            </a:r>
          </a:p>
          <a:p>
            <a:endParaRPr lang="en-US" dirty="0">
              <a:solidFill>
                <a:srgbClr val="020B15"/>
              </a:solidFill>
              <a:latin typeface="Calibri" panose="020F0502020204030204" pitchFamily="34" charset="0"/>
            </a:endParaRPr>
          </a:p>
          <a:p>
            <a:pPr marL="285750" indent="-285750">
              <a:buFont typeface="Arial" panose="020B0604020202020204" pitchFamily="34" charset="0"/>
              <a:buChar char="•"/>
            </a:pPr>
            <a:r>
              <a:rPr lang="en-US" dirty="0">
                <a:solidFill>
                  <a:srgbClr val="020B15"/>
                </a:solidFill>
                <a:latin typeface="Calibri" panose="020F0502020204030204" pitchFamily="34" charset="0"/>
              </a:rPr>
              <a:t>Forgiven PPP loan is not income taxable income</a:t>
            </a:r>
          </a:p>
          <a:p>
            <a:pPr marL="285750" indent="-285750">
              <a:buFont typeface="Arial" panose="020B0604020202020204" pitchFamily="34" charset="0"/>
              <a:buChar char="•"/>
            </a:pPr>
            <a:r>
              <a:rPr lang="en-US" dirty="0">
                <a:solidFill>
                  <a:srgbClr val="020B15"/>
                </a:solidFill>
                <a:latin typeface="Calibri" panose="020F0502020204030204" pitchFamily="34" charset="0"/>
              </a:rPr>
              <a:t>IRS in Notice 2020-32 –Any expense funded by forgiven PPP loan is not income tax deductible</a:t>
            </a:r>
          </a:p>
          <a:p>
            <a:pPr marL="285750" indent="-285750">
              <a:buFont typeface="Arial" panose="020B0604020202020204" pitchFamily="34" charset="0"/>
              <a:buChar char="•"/>
            </a:pPr>
            <a:r>
              <a:rPr lang="en-US" dirty="0">
                <a:solidFill>
                  <a:srgbClr val="020B15"/>
                </a:solidFill>
                <a:latin typeface="Calibri" panose="020F0502020204030204" pitchFamily="34" charset="0"/>
              </a:rPr>
              <a:t>IRS may not be correct –It’s only their opinion) (see Shepard, Lee A., “Paycheck Protection Program Business Expenses”, Tax Notes Today (04/27/20)) </a:t>
            </a:r>
          </a:p>
          <a:p>
            <a:pPr marL="285750" indent="-285750">
              <a:buFont typeface="Arial" panose="020B0604020202020204" pitchFamily="34" charset="0"/>
              <a:buChar char="•"/>
            </a:pPr>
            <a:r>
              <a:rPr lang="en-US" dirty="0">
                <a:solidFill>
                  <a:srgbClr val="020B15"/>
                </a:solidFill>
                <a:latin typeface="Calibri" panose="020F0502020204030204" pitchFamily="34" charset="0"/>
              </a:rPr>
              <a:t>Congress needs to clear the mess up</a:t>
            </a:r>
          </a:p>
          <a:p>
            <a:pPr marL="285750" indent="-285750">
              <a:buFont typeface="Arial" panose="020B0604020202020204" pitchFamily="34" charset="0"/>
              <a:buChar char="•"/>
            </a:pPr>
            <a:r>
              <a:rPr lang="en-US" dirty="0">
                <a:solidFill>
                  <a:srgbClr val="020B15"/>
                </a:solidFill>
                <a:latin typeface="Calibri" panose="020F0502020204030204" pitchFamily="34" charset="0"/>
              </a:rPr>
              <a:t>Example: For any taxpayer that files income tax return before receive PPP forgiveness, how to handle?</a:t>
            </a:r>
          </a:p>
          <a:p>
            <a:pPr marL="742950" lvl="1" indent="-285750">
              <a:buFont typeface="Arial" panose="020B0604020202020204" pitchFamily="34" charset="0"/>
              <a:buChar char="•"/>
            </a:pPr>
            <a:r>
              <a:rPr lang="en-US" sz="1600" dirty="0">
                <a:solidFill>
                  <a:srgbClr val="020B15"/>
                </a:solidFill>
                <a:latin typeface="Calibri" panose="020F0502020204030204" pitchFamily="34" charset="0"/>
              </a:rPr>
              <a:t>Deduct now, recapture later?</a:t>
            </a:r>
          </a:p>
          <a:p>
            <a:pPr marL="742950" lvl="1" indent="-285750">
              <a:buFont typeface="Arial" panose="020B0604020202020204" pitchFamily="34" charset="0"/>
              <a:buChar char="•"/>
            </a:pPr>
            <a:r>
              <a:rPr lang="en-US" sz="1600" dirty="0">
                <a:solidFill>
                  <a:srgbClr val="020B15"/>
                </a:solidFill>
                <a:latin typeface="Calibri" panose="020F0502020204030204" pitchFamily="34" charset="0"/>
              </a:rPr>
              <a:t>Not deduct now?</a:t>
            </a:r>
          </a:p>
          <a:p>
            <a:pPr marL="742950" lvl="1" indent="-285750">
              <a:buFont typeface="Arial" panose="020B0604020202020204" pitchFamily="34" charset="0"/>
              <a:buChar char="•"/>
            </a:pPr>
            <a:r>
              <a:rPr lang="en-US" sz="1600" dirty="0">
                <a:solidFill>
                  <a:srgbClr val="020B15"/>
                </a:solidFill>
                <a:latin typeface="Calibri" panose="020F0502020204030204" pitchFamily="34" charset="0"/>
              </a:rPr>
              <a:t>Affects fiscal year end 2020 filers (and calendar year if no forgiveness in 2020) </a:t>
            </a:r>
          </a:p>
          <a:p>
            <a:endParaRPr lang="en-US" dirty="0"/>
          </a:p>
        </p:txBody>
      </p:sp>
    </p:spTree>
    <p:extLst>
      <p:ext uri="{BB962C8B-B14F-4D97-AF65-F5344CB8AC3E}">
        <p14:creationId xmlns:p14="http://schemas.microsoft.com/office/powerpoint/2010/main" val="32492260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78C9911C-C8C1-40B7-AFB5-6D25EFC23D82}"/>
              </a:ext>
            </a:extLst>
          </p:cNvPr>
          <p:cNvSpPr txBox="1"/>
          <p:nvPr/>
        </p:nvSpPr>
        <p:spPr>
          <a:xfrm>
            <a:off x="638978" y="1701886"/>
            <a:ext cx="7239748" cy="4062651"/>
          </a:xfrm>
          <a:prstGeom prst="rect">
            <a:avLst/>
          </a:prstGeom>
          <a:noFill/>
        </p:spPr>
        <p:txBody>
          <a:bodyPr wrap="square" rtlCol="0">
            <a:spAutoFit/>
          </a:bodyPr>
          <a:lstStyle/>
          <a:p>
            <a:pPr marR="49950" algn="ctr"/>
            <a:r>
              <a:rPr lang="en-US" sz="2400" b="1" dirty="0">
                <a:latin typeface="Calibri" panose="020F0502020204030204" pitchFamily="34" charset="0"/>
              </a:rPr>
              <a:t>New Rental Rules</a:t>
            </a:r>
          </a:p>
          <a:p>
            <a:endParaRPr lang="en-US" dirty="0">
              <a:solidFill>
                <a:srgbClr val="020B15"/>
              </a:solidFill>
              <a:latin typeface="Calibri" panose="020F0502020204030204" pitchFamily="34" charset="0"/>
            </a:endParaRPr>
          </a:p>
          <a:p>
            <a:pPr marL="285750" indent="-285750">
              <a:buFont typeface="Arial" panose="020B0604020202020204" pitchFamily="34" charset="0"/>
              <a:buChar char="•"/>
            </a:pPr>
            <a:r>
              <a:rPr lang="en-US" dirty="0">
                <a:solidFill>
                  <a:srgbClr val="020B15"/>
                </a:solidFill>
                <a:latin typeface="Calibri" panose="020F0502020204030204" pitchFamily="34" charset="0"/>
              </a:rPr>
              <a:t>Rental expense may not include any amount attributable to the business operation of a tenant or subtenant of the PPP borrower</a:t>
            </a:r>
          </a:p>
          <a:p>
            <a:pPr marL="742950" lvl="1" indent="-285750">
              <a:buFont typeface="Arial" panose="020B0604020202020204" pitchFamily="34" charset="0"/>
              <a:buChar char="•"/>
            </a:pPr>
            <a:r>
              <a:rPr lang="en-US" dirty="0">
                <a:solidFill>
                  <a:srgbClr val="020B15"/>
                </a:solidFill>
                <a:latin typeface="Calibri" panose="020F0502020204030204" pitchFamily="34" charset="0"/>
              </a:rPr>
              <a:t>If rental costs are $10,000 per month and a sublease for $2,000 per month is in place, the PPP borrower can only have $8,000 per month forgiven. </a:t>
            </a:r>
          </a:p>
          <a:p>
            <a:pPr marL="285750" indent="-285750">
              <a:buFont typeface="Arial" panose="020B0604020202020204" pitchFamily="34" charset="0"/>
              <a:buChar char="•"/>
            </a:pPr>
            <a:r>
              <a:rPr lang="en-US" dirty="0">
                <a:solidFill>
                  <a:srgbClr val="020B15"/>
                </a:solidFill>
                <a:latin typeface="Calibri" panose="020F0502020204030204" pitchFamily="34" charset="0"/>
              </a:rPr>
              <a:t>Rent or lease payments to a related party are eligible for loan forgiveness provided that (1) the amount of loan forgiveness requested for those payments is no more than the amount of mortgage interest owed on the property during the covered period that is attributable to the space being rented by the business, and (2) the lease and the mortgage were entered into prior to Feb. 15, 2020.</a:t>
            </a:r>
          </a:p>
          <a:p>
            <a:endParaRPr lang="en-US" dirty="0"/>
          </a:p>
        </p:txBody>
      </p:sp>
    </p:spTree>
    <p:extLst>
      <p:ext uri="{BB962C8B-B14F-4D97-AF65-F5344CB8AC3E}">
        <p14:creationId xmlns:p14="http://schemas.microsoft.com/office/powerpoint/2010/main" val="28767303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78C9911C-C8C1-40B7-AFB5-6D25EFC23D82}"/>
              </a:ext>
            </a:extLst>
          </p:cNvPr>
          <p:cNvSpPr txBox="1"/>
          <p:nvPr/>
        </p:nvSpPr>
        <p:spPr>
          <a:xfrm>
            <a:off x="638978" y="1701886"/>
            <a:ext cx="7239748" cy="2277547"/>
          </a:xfrm>
          <a:prstGeom prst="rect">
            <a:avLst/>
          </a:prstGeom>
          <a:noFill/>
        </p:spPr>
        <p:txBody>
          <a:bodyPr wrap="square" rtlCol="0">
            <a:spAutoFit/>
          </a:bodyPr>
          <a:lstStyle/>
          <a:p>
            <a:pPr marR="49950" algn="ctr"/>
            <a:r>
              <a:rPr lang="en-US" sz="2400" b="1" dirty="0">
                <a:latin typeface="Calibri" panose="020F0502020204030204" pitchFamily="34" charset="0"/>
              </a:rPr>
              <a:t>Loans Over $2 million</a:t>
            </a:r>
          </a:p>
          <a:p>
            <a:endParaRPr lang="en-US" dirty="0">
              <a:solidFill>
                <a:srgbClr val="020B15"/>
              </a:solidFill>
              <a:latin typeface="Calibri" panose="020F0502020204030204" pitchFamily="34" charset="0"/>
            </a:endParaRPr>
          </a:p>
          <a:p>
            <a:pPr marL="285750" indent="-285750">
              <a:buFont typeface="Arial" panose="020B0604020202020204" pitchFamily="34" charset="0"/>
              <a:buChar char="•"/>
            </a:pPr>
            <a:r>
              <a:rPr lang="en-US" dirty="0">
                <a:solidFill>
                  <a:srgbClr val="020B15"/>
                </a:solidFill>
                <a:latin typeface="Calibri" panose="020F0502020204030204" pitchFamily="34" charset="0"/>
              </a:rPr>
              <a:t>SBA says they will audit all loans over $2 million </a:t>
            </a:r>
          </a:p>
          <a:p>
            <a:pPr marL="285750" indent="-285750">
              <a:buFont typeface="Arial" panose="020B0604020202020204" pitchFamily="34" charset="0"/>
              <a:buChar char="•"/>
            </a:pPr>
            <a:r>
              <a:rPr lang="en-US" sz="1600" dirty="0">
                <a:solidFill>
                  <a:srgbClr val="020B15"/>
                </a:solidFill>
                <a:latin typeface="Calibri" panose="020F0502020204030204" pitchFamily="34" charset="0"/>
              </a:rPr>
              <a:t>Certification that “[c]</a:t>
            </a:r>
            <a:r>
              <a:rPr lang="en-US" sz="1600" dirty="0" err="1">
                <a:solidFill>
                  <a:srgbClr val="020B15"/>
                </a:solidFill>
                <a:latin typeface="Calibri" panose="020F0502020204030204" pitchFamily="34" charset="0"/>
              </a:rPr>
              <a:t>urrent</a:t>
            </a:r>
            <a:r>
              <a:rPr lang="en-US" sz="1600" dirty="0">
                <a:solidFill>
                  <a:srgbClr val="020B15"/>
                </a:solidFill>
                <a:latin typeface="Calibri" panose="020F0502020204030204" pitchFamily="34" charset="0"/>
              </a:rPr>
              <a:t> economic uncertainty makes this loan request necessary to support the ongoing operations of the Applicant.”</a:t>
            </a:r>
          </a:p>
          <a:p>
            <a:pPr marL="285750" indent="-285750">
              <a:buFont typeface="Arial" panose="020B0604020202020204" pitchFamily="34" charset="0"/>
              <a:buChar char="•"/>
            </a:pPr>
            <a:r>
              <a:rPr lang="en-US" sz="1600" dirty="0">
                <a:solidFill>
                  <a:srgbClr val="020B15"/>
                </a:solidFill>
                <a:latin typeface="Calibri" panose="020F0502020204030204" pitchFamily="34" charset="0"/>
              </a:rPr>
              <a:t>Borrowers with outstanding loans over $2 million should have a statement in their file on the necessity of the loan.</a:t>
            </a:r>
          </a:p>
          <a:p>
            <a:endParaRPr lang="en-US" dirty="0"/>
          </a:p>
        </p:txBody>
      </p:sp>
    </p:spTree>
    <p:extLst>
      <p:ext uri="{BB962C8B-B14F-4D97-AF65-F5344CB8AC3E}">
        <p14:creationId xmlns:p14="http://schemas.microsoft.com/office/powerpoint/2010/main" val="21438353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BBD27FD4-A41A-4938-A33C-E521A50496D6}"/>
              </a:ext>
            </a:extLst>
          </p:cNvPr>
          <p:cNvSpPr txBox="1"/>
          <p:nvPr/>
        </p:nvSpPr>
        <p:spPr>
          <a:xfrm>
            <a:off x="2619785" y="1701886"/>
            <a:ext cx="3626442" cy="3046988"/>
          </a:xfrm>
          <a:prstGeom prst="rect">
            <a:avLst/>
          </a:prstGeom>
          <a:noFill/>
        </p:spPr>
        <p:txBody>
          <a:bodyPr wrap="none" rtlCol="0">
            <a:spAutoFit/>
          </a:bodyPr>
          <a:lstStyle/>
          <a:p>
            <a:pPr algn="ctr"/>
            <a:r>
              <a:rPr lang="en-US" sz="4800" dirty="0"/>
              <a:t>Questions?</a:t>
            </a:r>
          </a:p>
          <a:p>
            <a:endParaRPr lang="en-US" sz="4800" dirty="0"/>
          </a:p>
          <a:p>
            <a:pPr algn="ctr"/>
            <a:r>
              <a:rPr lang="en-US" sz="3200" dirty="0"/>
              <a:t>Brad Tate</a:t>
            </a:r>
          </a:p>
          <a:p>
            <a:pPr algn="ctr"/>
            <a:r>
              <a:rPr lang="en-US" sz="3200" dirty="0">
                <a:hlinkClick r:id="rId4"/>
              </a:rPr>
              <a:t>btate@htbcpa.com</a:t>
            </a:r>
            <a:endParaRPr lang="en-US" sz="3200" dirty="0"/>
          </a:p>
          <a:p>
            <a:pPr algn="ctr"/>
            <a:r>
              <a:rPr lang="en-US" sz="3200" dirty="0"/>
              <a:t>504-274-0200</a:t>
            </a:r>
          </a:p>
        </p:txBody>
      </p:sp>
    </p:spTree>
    <p:extLst>
      <p:ext uri="{BB962C8B-B14F-4D97-AF65-F5344CB8AC3E}">
        <p14:creationId xmlns:p14="http://schemas.microsoft.com/office/powerpoint/2010/main" val="2756412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A50F1A8B-2D5F-46AF-8960-352D1D786ABB}"/>
              </a:ext>
            </a:extLst>
          </p:cNvPr>
          <p:cNvSpPr txBox="1"/>
          <p:nvPr/>
        </p:nvSpPr>
        <p:spPr>
          <a:xfrm>
            <a:off x="1010678" y="2258104"/>
            <a:ext cx="6900530" cy="2492990"/>
          </a:xfrm>
          <a:prstGeom prst="rect">
            <a:avLst/>
          </a:prstGeom>
          <a:noFill/>
        </p:spPr>
        <p:txBody>
          <a:bodyPr wrap="square" rtlCol="0">
            <a:spAutoFit/>
          </a:bodyPr>
          <a:lstStyle/>
          <a:p>
            <a:r>
              <a:rPr lang="en-US" sz="2400" b="1" dirty="0"/>
              <a:t>PPP Flexibility Act</a:t>
            </a:r>
          </a:p>
          <a:p>
            <a:pPr marL="285750" indent="-285750">
              <a:buFont typeface="Arial" panose="020B0604020202020204" pitchFamily="34" charset="0"/>
              <a:buChar char="•"/>
            </a:pPr>
            <a:r>
              <a:rPr lang="en-US" dirty="0"/>
              <a:t>24 Week period for loan</a:t>
            </a:r>
          </a:p>
          <a:p>
            <a:pPr marL="285750" indent="-285750">
              <a:buFont typeface="Arial" panose="020B0604020202020204" pitchFamily="34" charset="0"/>
              <a:buChar char="•"/>
            </a:pPr>
            <a:r>
              <a:rPr lang="en-US" dirty="0"/>
              <a:t>Extended repayment to 5 years</a:t>
            </a:r>
          </a:p>
          <a:p>
            <a:pPr marL="285750" indent="-285750">
              <a:buFont typeface="Arial" panose="020B0604020202020204" pitchFamily="34" charset="0"/>
              <a:buChar char="•"/>
            </a:pPr>
            <a:r>
              <a:rPr lang="en-US" dirty="0"/>
              <a:t>FTE Safe Harbor Provisions</a:t>
            </a:r>
          </a:p>
          <a:p>
            <a:pPr marL="285750" indent="-285750">
              <a:buFont typeface="Arial" panose="020B0604020202020204" pitchFamily="34" charset="0"/>
              <a:buChar char="•"/>
            </a:pPr>
            <a:r>
              <a:rPr lang="en-US" dirty="0"/>
              <a:t>Reduced payroll requirement to 60%, but set as a minimum </a:t>
            </a:r>
          </a:p>
          <a:p>
            <a:r>
              <a:rPr lang="en-US" sz="2000" b="1" dirty="0"/>
              <a:t>Multiple IFRs and 51 FAQs</a:t>
            </a:r>
          </a:p>
          <a:p>
            <a:pPr marL="285750" indent="-285750">
              <a:buFont typeface="Arial" panose="020B0604020202020204" pitchFamily="34" charset="0"/>
              <a:buChar char="•"/>
            </a:pPr>
            <a:r>
              <a:rPr lang="en-US" dirty="0"/>
              <a:t>Provide clarification to legislation</a:t>
            </a:r>
          </a:p>
          <a:p>
            <a:pPr marL="285750" indent="-285750">
              <a:buFont typeface="Arial" panose="020B0604020202020204" pitchFamily="34" charset="0"/>
              <a:buChar char="•"/>
            </a:pPr>
            <a:r>
              <a:rPr lang="en-US" dirty="0"/>
              <a:t>Potential for more as forgiveness process starts</a:t>
            </a:r>
          </a:p>
        </p:txBody>
      </p:sp>
      <p:sp>
        <p:nvSpPr>
          <p:cNvPr id="3" name="TextBox 2">
            <a:extLst>
              <a:ext uri="{FF2B5EF4-FFF2-40B4-BE49-F238E27FC236}">
                <a16:creationId xmlns:a16="http://schemas.microsoft.com/office/drawing/2014/main" id="{9F2EFA96-9843-439B-95F5-87038DDB57A8}"/>
              </a:ext>
            </a:extLst>
          </p:cNvPr>
          <p:cNvSpPr txBox="1"/>
          <p:nvPr/>
        </p:nvSpPr>
        <p:spPr>
          <a:xfrm>
            <a:off x="1568741" y="1601565"/>
            <a:ext cx="4161717" cy="461665"/>
          </a:xfrm>
          <a:prstGeom prst="rect">
            <a:avLst/>
          </a:prstGeom>
          <a:noFill/>
        </p:spPr>
        <p:txBody>
          <a:bodyPr wrap="none" rtlCol="0">
            <a:spAutoFit/>
          </a:bodyPr>
          <a:lstStyle/>
          <a:p>
            <a:r>
              <a:rPr lang="en-US" sz="2400" b="1" dirty="0"/>
              <a:t>Changes/Updates to CARES Act</a:t>
            </a:r>
          </a:p>
        </p:txBody>
      </p:sp>
    </p:spTree>
    <p:extLst>
      <p:ext uri="{BB962C8B-B14F-4D97-AF65-F5344CB8AC3E}">
        <p14:creationId xmlns:p14="http://schemas.microsoft.com/office/powerpoint/2010/main" val="301991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3" name="TextBox 2"/>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6723429D-0BCD-4125-87F7-E2B23FFF3B3C}"/>
              </a:ext>
            </a:extLst>
          </p:cNvPr>
          <p:cNvSpPr txBox="1"/>
          <p:nvPr/>
        </p:nvSpPr>
        <p:spPr>
          <a:xfrm>
            <a:off x="990600" y="1473200"/>
            <a:ext cx="6807200" cy="3231654"/>
          </a:xfrm>
          <a:prstGeom prst="rect">
            <a:avLst/>
          </a:prstGeom>
          <a:noFill/>
        </p:spPr>
        <p:txBody>
          <a:bodyPr wrap="square" rtlCol="0">
            <a:spAutoFit/>
          </a:bodyPr>
          <a:lstStyle/>
          <a:p>
            <a:r>
              <a:rPr lang="en-US" sz="2400" b="1" dirty="0">
                <a:cs typeface="Times New Roman" panose="02020603050405020304" pitchFamily="18" charset="0"/>
              </a:rPr>
              <a:t>PPP Loans – by the Numbers through August 8, 2020</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US" dirty="0">
                <a:cs typeface="Times New Roman" panose="02020603050405020304" pitchFamily="18" charset="0"/>
              </a:rPr>
              <a:t>Approved Loans 		5,212,128</a:t>
            </a:r>
          </a:p>
          <a:p>
            <a:pPr marL="342900" indent="-342900">
              <a:buFont typeface="+mj-lt"/>
              <a:buAutoNum type="arabicPeriod"/>
            </a:pPr>
            <a:r>
              <a:rPr lang="en-US" dirty="0">
                <a:cs typeface="Times New Roman" panose="02020603050405020304" pitchFamily="18" charset="0"/>
              </a:rPr>
              <a:t>Approved Dollars 		$525,012,201,124</a:t>
            </a:r>
          </a:p>
          <a:p>
            <a:pPr marL="342900" indent="-342900">
              <a:buFont typeface="+mj-lt"/>
              <a:buAutoNum type="arabicPeriod"/>
            </a:pPr>
            <a:r>
              <a:rPr lang="en-US" dirty="0">
                <a:cs typeface="Times New Roman" panose="02020603050405020304" pitchFamily="18" charset="0"/>
              </a:rPr>
              <a:t>Average Loan Size 		$100,729 </a:t>
            </a:r>
          </a:p>
          <a:p>
            <a:pPr marL="342900" indent="-342900">
              <a:buFont typeface="+mj-lt"/>
              <a:buAutoNum type="arabicPeriod"/>
            </a:pPr>
            <a:r>
              <a:rPr lang="en-US" dirty="0">
                <a:cs typeface="Times New Roman" panose="02020603050405020304" pitchFamily="18" charset="0"/>
              </a:rPr>
              <a:t>Percent of Loans at or &lt; $100,000 	82% </a:t>
            </a:r>
          </a:p>
          <a:p>
            <a:pPr marL="342900" indent="-342900">
              <a:buFont typeface="+mj-lt"/>
              <a:buAutoNum type="arabicPeriod"/>
            </a:pPr>
            <a:r>
              <a:rPr lang="en-US" dirty="0">
                <a:cs typeface="Times New Roman" panose="02020603050405020304" pitchFamily="18" charset="0"/>
              </a:rPr>
              <a:t>Participating Lenders 		5,460</a:t>
            </a:r>
          </a:p>
          <a:p>
            <a:pPr marL="342900" indent="-342900">
              <a:buFont typeface="+mj-lt"/>
              <a:buAutoNum type="arabicPeriod"/>
            </a:pPr>
            <a:r>
              <a:rPr lang="en-US" dirty="0">
                <a:cs typeface="Times New Roman" panose="02020603050405020304" pitchFamily="18" charset="0"/>
              </a:rPr>
              <a:t>Funds Remaining 		$130 billion or so</a:t>
            </a:r>
          </a:p>
          <a:p>
            <a:pPr marL="342900" indent="-342900">
              <a:buFont typeface="+mj-lt"/>
              <a:buAutoNum type="arabicPeriod"/>
            </a:pPr>
            <a:r>
              <a:rPr lang="en-US" dirty="0">
                <a:cs typeface="Times New Roman" panose="02020603050405020304" pitchFamily="18" charset="0"/>
              </a:rPr>
              <a:t>Last Day PPP Loan App Approval 	08/08/20</a:t>
            </a:r>
          </a:p>
          <a:p>
            <a:endParaRPr lang="en-US" dirty="0"/>
          </a:p>
        </p:txBody>
      </p:sp>
    </p:spTree>
    <p:extLst>
      <p:ext uri="{BB962C8B-B14F-4D97-AF65-F5344CB8AC3E}">
        <p14:creationId xmlns:p14="http://schemas.microsoft.com/office/powerpoint/2010/main" val="3069995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4B47FC56-F803-4354-9915-835A7BE51842}"/>
              </a:ext>
            </a:extLst>
          </p:cNvPr>
          <p:cNvSpPr txBox="1"/>
          <p:nvPr/>
        </p:nvSpPr>
        <p:spPr>
          <a:xfrm>
            <a:off x="586414" y="1700807"/>
            <a:ext cx="8112969" cy="4093428"/>
          </a:xfrm>
          <a:prstGeom prst="rect">
            <a:avLst/>
          </a:prstGeom>
          <a:noFill/>
        </p:spPr>
        <p:txBody>
          <a:bodyPr wrap="square" rtlCol="0">
            <a:spAutoFit/>
          </a:bodyPr>
          <a:lstStyle/>
          <a:p>
            <a:r>
              <a:rPr lang="en-US" sz="2400" b="1" dirty="0"/>
              <a:t>PPP – What’s coming next?</a:t>
            </a:r>
          </a:p>
          <a:p>
            <a:endParaRPr lang="en-US" dirty="0"/>
          </a:p>
          <a:p>
            <a:r>
              <a:rPr lang="en-US" dirty="0"/>
              <a:t>1. Potential new PPP legislation in the hopper (HEALS Act Bills)</a:t>
            </a:r>
          </a:p>
          <a:p>
            <a:pPr marL="800100" lvl="1" indent="-342900">
              <a:buFont typeface="+mj-lt"/>
              <a:buAutoNum type="arabicPeriod"/>
            </a:pPr>
            <a:r>
              <a:rPr lang="en-US" sz="1600" dirty="0"/>
              <a:t>Leading proposal: Second PPP loan for companies 300 employees or less, eligible if revenue dropped &gt; 50% by reason of COVID</a:t>
            </a:r>
          </a:p>
          <a:p>
            <a:pPr marL="800100" lvl="1" indent="-342900">
              <a:buFont typeface="+mj-lt"/>
              <a:buAutoNum type="arabicPeriod"/>
            </a:pPr>
            <a:r>
              <a:rPr lang="en-US" sz="1600" dirty="0"/>
              <a:t>Possible expansion to additional nonprofits </a:t>
            </a:r>
          </a:p>
          <a:p>
            <a:pPr marL="800100" lvl="1" indent="-342900">
              <a:buFont typeface="+mj-lt"/>
              <a:buAutoNum type="arabicPeriod"/>
            </a:pPr>
            <a:r>
              <a:rPr lang="en-US" sz="1600" dirty="0"/>
              <a:t>Possible round 2 of economic impact payments</a:t>
            </a:r>
          </a:p>
          <a:p>
            <a:pPr marL="800100" lvl="1" indent="-342900">
              <a:buFont typeface="+mj-lt"/>
              <a:buAutoNum type="arabicPeriod"/>
            </a:pPr>
            <a:r>
              <a:rPr lang="en-US" sz="1600" dirty="0"/>
              <a:t>Possible dramatic expansion of employee retention credit</a:t>
            </a:r>
          </a:p>
          <a:p>
            <a:r>
              <a:rPr lang="en-US" dirty="0"/>
              <a:t>2. In pipeline</a:t>
            </a:r>
          </a:p>
          <a:p>
            <a:pPr lvl="1"/>
            <a:r>
              <a:rPr lang="en-US" sz="1600" dirty="0"/>
              <a:t>a.   New IFRs</a:t>
            </a:r>
          </a:p>
          <a:p>
            <a:pPr lvl="1"/>
            <a:r>
              <a:rPr lang="en-US" sz="1600" dirty="0"/>
              <a:t>b.   New Forgiveness Form(s) </a:t>
            </a:r>
          </a:p>
          <a:p>
            <a:r>
              <a:rPr lang="en-US" dirty="0"/>
              <a:t>3. Constant new reliance FAQs</a:t>
            </a:r>
          </a:p>
          <a:p>
            <a:pPr lvl="1"/>
            <a:r>
              <a:rPr lang="en-US" sz="1600" dirty="0"/>
              <a:t>a. 08/11/20 Loan Forgiveness Frequently Asked Questions (FAQs)</a:t>
            </a:r>
          </a:p>
          <a:p>
            <a:pPr lvl="1"/>
            <a:r>
              <a:rPr lang="en-US" sz="1600" dirty="0"/>
              <a:t>b. </a:t>
            </a:r>
            <a:r>
              <a:rPr lang="en-US" sz="1600" dirty="0">
                <a:hlinkClick r:id="rId4"/>
              </a:rPr>
              <a:t>https://home.treasury.gov/system/files/136/PPP--Loan-Forgiveness-FAQs.pdf </a:t>
            </a:r>
            <a:endParaRPr lang="en-US" sz="1600" dirty="0"/>
          </a:p>
          <a:p>
            <a:endParaRPr lang="en-US" dirty="0"/>
          </a:p>
        </p:txBody>
      </p:sp>
    </p:spTree>
    <p:extLst>
      <p:ext uri="{BB962C8B-B14F-4D97-AF65-F5344CB8AC3E}">
        <p14:creationId xmlns:p14="http://schemas.microsoft.com/office/powerpoint/2010/main" val="1605264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TextBox 1">
            <a:extLst>
              <a:ext uri="{FF2B5EF4-FFF2-40B4-BE49-F238E27FC236}">
                <a16:creationId xmlns:a16="http://schemas.microsoft.com/office/drawing/2014/main" id="{4F33AD18-47BB-4E6E-8114-10F8CB55ABC8}"/>
              </a:ext>
            </a:extLst>
          </p:cNvPr>
          <p:cNvSpPr txBox="1"/>
          <p:nvPr/>
        </p:nvSpPr>
        <p:spPr>
          <a:xfrm>
            <a:off x="2533475" y="3200821"/>
            <a:ext cx="3046603" cy="646331"/>
          </a:xfrm>
          <a:prstGeom prst="rect">
            <a:avLst/>
          </a:prstGeom>
          <a:noFill/>
        </p:spPr>
        <p:txBody>
          <a:bodyPr wrap="none" rtlCol="0">
            <a:spAutoFit/>
          </a:bodyPr>
          <a:lstStyle/>
          <a:p>
            <a:r>
              <a:rPr lang="en-US" sz="3600" dirty="0"/>
              <a:t>Covered Period</a:t>
            </a:r>
          </a:p>
        </p:txBody>
      </p:sp>
    </p:spTree>
    <p:extLst>
      <p:ext uri="{BB962C8B-B14F-4D97-AF65-F5344CB8AC3E}">
        <p14:creationId xmlns:p14="http://schemas.microsoft.com/office/powerpoint/2010/main" val="27506786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5144632"/>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701886"/>
            <a:ext cx="9144000" cy="5144632"/>
          </a:xfrm>
          <a:prstGeom prst="rect">
            <a:avLst/>
          </a:prstGeom>
        </p:spPr>
      </p:pic>
      <p:sp>
        <p:nvSpPr>
          <p:cNvPr id="6" name="TextBox 5"/>
          <p:cNvSpPr txBox="1"/>
          <p:nvPr/>
        </p:nvSpPr>
        <p:spPr>
          <a:xfrm>
            <a:off x="168729" y="2128188"/>
            <a:ext cx="8806542" cy="646331"/>
          </a:xfrm>
          <a:prstGeom prst="rect">
            <a:avLst/>
          </a:prstGeom>
          <a:noFill/>
        </p:spPr>
        <p:txBody>
          <a:bodyPr wrap="square" rtlCol="0">
            <a:spAutoFit/>
          </a:bodyPr>
          <a:lstStyle/>
          <a:p>
            <a:pPr algn="just"/>
            <a:endParaRPr lang="en-US" dirty="0">
              <a:latin typeface="Cordia New" panose="020B0304020202020204" pitchFamily="34" charset="-34"/>
              <a:cs typeface="Cordia New" panose="020B0304020202020204" pitchFamily="34" charset="-34"/>
            </a:endParaRPr>
          </a:p>
          <a:p>
            <a:pPr algn="just"/>
            <a:endParaRPr lang="en-US" dirty="0">
              <a:latin typeface="Cordia New" panose="020B0304020202020204" pitchFamily="34" charset="-34"/>
              <a:cs typeface="Cordia New" panose="020B0304020202020204" pitchFamily="34" charset="-34"/>
            </a:endParaRPr>
          </a:p>
        </p:txBody>
      </p:sp>
      <p:sp>
        <p:nvSpPr>
          <p:cNvPr id="2" name="Rectangle 1">
            <a:extLst>
              <a:ext uri="{FF2B5EF4-FFF2-40B4-BE49-F238E27FC236}">
                <a16:creationId xmlns:a16="http://schemas.microsoft.com/office/drawing/2014/main" id="{A3DDF610-4128-469C-84AF-CD916A4B3796}"/>
              </a:ext>
            </a:extLst>
          </p:cNvPr>
          <p:cNvSpPr/>
          <p:nvPr/>
        </p:nvSpPr>
        <p:spPr>
          <a:xfrm>
            <a:off x="701749" y="686429"/>
            <a:ext cx="7740502" cy="4678204"/>
          </a:xfrm>
          <a:prstGeom prst="rect">
            <a:avLst/>
          </a:prstGeom>
        </p:spPr>
        <p:txBody>
          <a:bodyPr wrap="square">
            <a:spAutoFit/>
          </a:bodyPr>
          <a:lstStyle/>
          <a:p>
            <a:pPr marR="65260" algn="ctr"/>
            <a:endParaRPr lang="en-US" sz="2900" dirty="0">
              <a:solidFill>
                <a:srgbClr val="004FA2"/>
              </a:solidFill>
              <a:latin typeface="Calibri" panose="020F0502020204030204" pitchFamily="34" charset="0"/>
            </a:endParaRPr>
          </a:p>
          <a:p>
            <a:pPr marR="65260" algn="ctr"/>
            <a:endParaRPr lang="en-US" sz="2900" dirty="0">
              <a:solidFill>
                <a:srgbClr val="004FA2"/>
              </a:solidFill>
              <a:latin typeface="Calibri" panose="020F0502020204030204" pitchFamily="34" charset="0"/>
            </a:endParaRPr>
          </a:p>
          <a:p>
            <a:pPr marR="65260" algn="ctr"/>
            <a:r>
              <a:rPr lang="en-US" sz="2400" b="1" dirty="0">
                <a:latin typeface="Calibri" panose="020F0502020204030204" pitchFamily="34" charset="0"/>
              </a:rPr>
              <a:t>Choosing Covered Period   24 vs. 8</a:t>
            </a:r>
          </a:p>
          <a:p>
            <a:endParaRPr lang="en-US" dirty="0">
              <a:solidFill>
                <a:srgbClr val="020B15"/>
              </a:solidFill>
              <a:latin typeface="Calibri" panose="020F0502020204030204" pitchFamily="34" charset="0"/>
            </a:endParaRPr>
          </a:p>
          <a:p>
            <a:r>
              <a:rPr lang="en-US" dirty="0">
                <a:solidFill>
                  <a:srgbClr val="020B15"/>
                </a:solidFill>
                <a:latin typeface="Calibri" panose="020F0502020204030204" pitchFamily="34" charset="0"/>
              </a:rPr>
              <a:t>Factors to consider</a:t>
            </a:r>
          </a:p>
          <a:p>
            <a:endParaRPr lang="en-US" dirty="0">
              <a:solidFill>
                <a:srgbClr val="020B15"/>
              </a:solidFill>
              <a:latin typeface="Calibri" panose="020F0502020204030204" pitchFamily="34" charset="0"/>
            </a:endParaRPr>
          </a:p>
          <a:p>
            <a:r>
              <a:rPr lang="en-US" dirty="0">
                <a:solidFill>
                  <a:srgbClr val="020B15"/>
                </a:solidFill>
                <a:latin typeface="Calibri" panose="020F0502020204030204" pitchFamily="34" charset="0"/>
              </a:rPr>
              <a:t>8 weeks is a race</a:t>
            </a:r>
          </a:p>
          <a:p>
            <a:pPr marL="742950" lvl="1" indent="-285750">
              <a:buFont typeface="Arial" panose="020B0604020202020204" pitchFamily="34" charset="0"/>
              <a:buChar char="•"/>
            </a:pPr>
            <a:r>
              <a:rPr lang="en-US" dirty="0">
                <a:solidFill>
                  <a:srgbClr val="020B15"/>
                </a:solidFill>
                <a:latin typeface="Calibri" panose="020F0502020204030204" pitchFamily="34" charset="0"/>
              </a:rPr>
              <a:t>Spend out in 8 may lead to overly aggressive behavior - 8 not recommended for sole prop or partner</a:t>
            </a:r>
          </a:p>
          <a:p>
            <a:endParaRPr lang="en-US" dirty="0">
              <a:solidFill>
                <a:srgbClr val="020B15"/>
              </a:solidFill>
              <a:latin typeface="Calibri" panose="020F0502020204030204" pitchFamily="34" charset="0"/>
            </a:endParaRPr>
          </a:p>
          <a:p>
            <a:r>
              <a:rPr lang="en-US" dirty="0">
                <a:solidFill>
                  <a:srgbClr val="020B15"/>
                </a:solidFill>
                <a:latin typeface="Calibri" panose="020F0502020204030204" pitchFamily="34" charset="0"/>
              </a:rPr>
              <a:t>24 weeks is coasting</a:t>
            </a:r>
          </a:p>
          <a:p>
            <a:pPr marL="742950" lvl="1" indent="-285750">
              <a:buFont typeface="Arial" panose="020B0604020202020204" pitchFamily="34" charset="0"/>
              <a:buChar char="•"/>
            </a:pPr>
            <a:r>
              <a:rPr lang="en-US" dirty="0">
                <a:solidFill>
                  <a:srgbClr val="020B15"/>
                </a:solidFill>
                <a:latin typeface="Calibri" panose="020F0502020204030204" pitchFamily="34" charset="0"/>
              </a:rPr>
              <a:t>Allows one to take foot off the gas pedal</a:t>
            </a:r>
          </a:p>
          <a:p>
            <a:pPr marL="742950" lvl="1" indent="-285750">
              <a:buFont typeface="Arial" panose="020B0604020202020204" pitchFamily="34" charset="0"/>
              <a:buChar char="•"/>
            </a:pPr>
            <a:r>
              <a:rPr lang="en-US" dirty="0">
                <a:solidFill>
                  <a:srgbClr val="020B15"/>
                </a:solidFill>
                <a:latin typeface="Calibri" panose="020F0502020204030204" pitchFamily="34" charset="0"/>
              </a:rPr>
              <a:t>But, 24 drags loan out, may create new treacheries (potential drop in pay forgiveness reduction)</a:t>
            </a:r>
          </a:p>
          <a:p>
            <a:pPr marL="742950" lvl="1" indent="-285750">
              <a:buFont typeface="Arial" panose="020B0604020202020204" pitchFamily="34" charset="0"/>
              <a:buChar char="•"/>
            </a:pPr>
            <a:r>
              <a:rPr lang="en-US" dirty="0">
                <a:solidFill>
                  <a:srgbClr val="020B15"/>
                </a:solidFill>
                <a:latin typeface="Calibri" panose="020F0502020204030204" pitchFamily="34" charset="0"/>
              </a:rPr>
              <a:t>24 eases up pressure from 60% rule </a:t>
            </a:r>
          </a:p>
        </p:txBody>
      </p:sp>
    </p:spTree>
    <p:extLst>
      <p:ext uri="{BB962C8B-B14F-4D97-AF65-F5344CB8AC3E}">
        <p14:creationId xmlns:p14="http://schemas.microsoft.com/office/powerpoint/2010/main" val="147441843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2746</TotalTime>
  <Words>2671</Words>
  <Application>Microsoft Office PowerPoint</Application>
  <PresentationFormat>On-screen Show (4:3)</PresentationFormat>
  <Paragraphs>259</Paragraphs>
  <Slides>45</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45</vt:i4>
      </vt:variant>
    </vt:vector>
  </HeadingPairs>
  <TitlesOfParts>
    <vt:vector size="53" baseType="lpstr">
      <vt:lpstr>Arial</vt:lpstr>
      <vt:lpstr>Calibri</vt:lpstr>
      <vt:lpstr>Calibri Light</vt:lpstr>
      <vt:lpstr>Cordia New</vt:lpstr>
      <vt:lpstr>Merriweather</vt:lpstr>
      <vt:lpstr>Times New Roman</vt:lpstr>
      <vt:lpstr>Office Theme</vt:lpstr>
      <vt:lpstr>Acrobat Document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Schexnayder</dc:creator>
  <cp:lastModifiedBy>Doreen Brasseaux</cp:lastModifiedBy>
  <cp:revision>249</cp:revision>
  <cp:lastPrinted>2020-09-09T21:50:52Z</cp:lastPrinted>
  <dcterms:created xsi:type="dcterms:W3CDTF">2018-09-25T15:02:19Z</dcterms:created>
  <dcterms:modified xsi:type="dcterms:W3CDTF">2020-09-09T21:53:30Z</dcterms:modified>
</cp:coreProperties>
</file>