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68" r:id="rId5"/>
    <p:sldId id="269" r:id="rId6"/>
    <p:sldId id="265" r:id="rId7"/>
    <p:sldId id="266" r:id="rId8"/>
    <p:sldId id="267"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6381" autoAdjust="0"/>
  </p:normalViewPr>
  <p:slideViewPr>
    <p:cSldViewPr snapToGrid="0">
      <p:cViewPr varScale="1">
        <p:scale>
          <a:sx n="46" d="100"/>
          <a:sy n="46" d="100"/>
        </p:scale>
        <p:origin x="209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757962-026E-43C3-8FC9-A318AB10B4BC}" type="datetimeFigureOut">
              <a:rPr lang="en-US" smtClean="0"/>
              <a:t>01/26/2023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BEA5EA-1C71-4680-B4AB-81EC1B0374B5}" type="slidenum">
              <a:rPr lang="en-US" smtClean="0"/>
              <a:t>‹#›</a:t>
            </a:fld>
            <a:endParaRPr lang="en-US"/>
          </a:p>
        </p:txBody>
      </p:sp>
    </p:spTree>
    <p:extLst>
      <p:ext uri="{BB962C8B-B14F-4D97-AF65-F5344CB8AC3E}">
        <p14:creationId xmlns:p14="http://schemas.microsoft.com/office/powerpoint/2010/main" val="1926114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Roll through this - </a:t>
            </a:r>
          </a:p>
        </p:txBody>
      </p:sp>
      <p:sp>
        <p:nvSpPr>
          <p:cNvPr id="4" name="Slide Number Placeholder 3"/>
          <p:cNvSpPr>
            <a:spLocks noGrp="1"/>
          </p:cNvSpPr>
          <p:nvPr>
            <p:ph type="sldNum" sz="quarter" idx="5"/>
          </p:nvPr>
        </p:nvSpPr>
        <p:spPr/>
        <p:txBody>
          <a:bodyPr/>
          <a:lstStyle/>
          <a:p>
            <a:fld id="{0ABEA5EA-1C71-4680-B4AB-81EC1B0374B5}" type="slidenum">
              <a:rPr lang="en-US" smtClean="0"/>
              <a:t>3</a:t>
            </a:fld>
            <a:endParaRPr lang="en-US"/>
          </a:p>
        </p:txBody>
      </p:sp>
    </p:spTree>
    <p:extLst>
      <p:ext uri="{BB962C8B-B14F-4D97-AF65-F5344CB8AC3E}">
        <p14:creationId xmlns:p14="http://schemas.microsoft.com/office/powerpoint/2010/main" val="1984160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States all over the place</a:t>
            </a:r>
          </a:p>
          <a:p>
            <a:endParaRPr lang="en-US" dirty="0"/>
          </a:p>
          <a:p>
            <a:r>
              <a:rPr lang="en-US" dirty="0"/>
              <a:t>WVA commission not happy, DSL getting too much credit</a:t>
            </a:r>
          </a:p>
          <a:p>
            <a:endParaRPr lang="en-US" dirty="0"/>
          </a:p>
          <a:p>
            <a:r>
              <a:rPr lang="en-US" dirty="0"/>
              <a:t>Missing locations </a:t>
            </a:r>
          </a:p>
          <a:p>
            <a:endParaRPr lang="en-US" dirty="0"/>
          </a:p>
          <a:p>
            <a:r>
              <a:rPr lang="en-US" dirty="0"/>
              <a:t>Challenges</a:t>
            </a:r>
          </a:p>
          <a:p>
            <a:endParaRPr lang="en-US" dirty="0"/>
          </a:p>
          <a:p>
            <a:r>
              <a:rPr lang="en-US" dirty="0"/>
              <a:t>Duplicate addresses</a:t>
            </a:r>
          </a:p>
          <a:p>
            <a:endParaRPr lang="en-US"/>
          </a:p>
          <a:p>
            <a:endParaRPr lang="en-US"/>
          </a:p>
        </p:txBody>
      </p:sp>
      <p:sp>
        <p:nvSpPr>
          <p:cNvPr id="4" name="Slide Number Placeholder 3"/>
          <p:cNvSpPr>
            <a:spLocks noGrp="1"/>
          </p:cNvSpPr>
          <p:nvPr>
            <p:ph type="sldNum" sz="quarter" idx="5"/>
          </p:nvPr>
        </p:nvSpPr>
        <p:spPr/>
        <p:txBody>
          <a:bodyPr/>
          <a:lstStyle/>
          <a:p>
            <a:fld id="{0ABEA5EA-1C71-4680-B4AB-81EC1B0374B5}" type="slidenum">
              <a:rPr lang="en-US" smtClean="0"/>
              <a:t>12</a:t>
            </a:fld>
            <a:endParaRPr lang="en-US"/>
          </a:p>
        </p:txBody>
      </p:sp>
    </p:spTree>
    <p:extLst>
      <p:ext uri="{BB962C8B-B14F-4D97-AF65-F5344CB8AC3E}">
        <p14:creationId xmlns:p14="http://schemas.microsoft.com/office/powerpoint/2010/main" val="3642516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Infrastructure Act requires FCC report to Congress</a:t>
            </a:r>
          </a:p>
          <a:p>
            <a:endParaRPr lang="en-US" dirty="0"/>
          </a:p>
          <a:p>
            <a:r>
              <a:rPr lang="en-US" dirty="0"/>
              <a:t>“Is this a reset button?”</a:t>
            </a:r>
          </a:p>
          <a:p>
            <a:endParaRPr lang="en-US" dirty="0"/>
          </a:p>
          <a:p>
            <a:r>
              <a:rPr lang="en-US" dirty="0"/>
              <a:t>High-points</a:t>
            </a:r>
          </a:p>
          <a:p>
            <a:endParaRPr lang="en-US" dirty="0"/>
          </a:p>
          <a:p>
            <a:r>
              <a:rPr lang="en-US" dirty="0"/>
              <a:t>Difference between grant and sustainability programs</a:t>
            </a:r>
          </a:p>
          <a:p>
            <a:endParaRPr lang="en-US" dirty="0"/>
          </a:p>
          <a:p>
            <a:r>
              <a:rPr lang="en-US" dirty="0"/>
              <a:t>Aiming for service level commitments</a:t>
            </a:r>
          </a:p>
          <a:p>
            <a:endParaRPr lang="en-US" dirty="0"/>
          </a:p>
          <a:p>
            <a:r>
              <a:rPr lang="en-US" dirty="0"/>
              <a:t>CES: video streaming volume 38% 2022 up from 28% in 2021</a:t>
            </a:r>
          </a:p>
          <a:p>
            <a:endParaRPr lang="en-US" dirty="0"/>
          </a:p>
          <a:p>
            <a:r>
              <a:rPr lang="en-US" dirty="0"/>
              <a:t>CISCO: Average broadband speed 58.9 Mbps 2019, projected to 143.6 Mbps in 2023</a:t>
            </a:r>
          </a:p>
          <a:p>
            <a:endParaRPr lang="en-US" dirty="0"/>
          </a:p>
          <a:p>
            <a:endParaRPr lang="en-US" dirty="0"/>
          </a:p>
          <a:p>
            <a:r>
              <a:rPr lang="en-US" dirty="0"/>
              <a:t>FCC: weighted average U.S. advertised speed of large ISPs 193.9 Mbps</a:t>
            </a:r>
          </a:p>
          <a:p>
            <a:endParaRPr lang="en-US" dirty="0"/>
          </a:p>
          <a:p>
            <a:r>
              <a:rPr lang="en-US" dirty="0" err="1"/>
              <a:t>Ookla</a:t>
            </a:r>
            <a:r>
              <a:rPr lang="en-US" dirty="0"/>
              <a:t>: median U.S. 143.76/20.26 Mbps</a:t>
            </a:r>
          </a:p>
          <a:p>
            <a:endParaRPr lang="en-US" dirty="0"/>
          </a:p>
          <a:p>
            <a:r>
              <a:rPr lang="en-US" dirty="0"/>
              <a:t>NTCA data: 81.9% =/&gt; 100 Mbps (60.9% gig!); upload gig = </a:t>
            </a:r>
            <a:r>
              <a:rPr lang="en-US"/>
              <a:t>56.8%</a:t>
            </a:r>
          </a:p>
          <a:p>
            <a:endParaRPr lang="en-US" dirty="0"/>
          </a:p>
          <a:p>
            <a:r>
              <a:rPr lang="en-US" dirty="0"/>
              <a:t>36.7% subscribe =/&gt; 100 Mbps</a:t>
            </a:r>
          </a:p>
          <a:p>
            <a:endParaRPr lang="en-US" dirty="0"/>
          </a:p>
          <a:p>
            <a:r>
              <a:rPr lang="en-US" dirty="0"/>
              <a:t>So in addition to affordability and access . . . Sustainability . . . </a:t>
            </a:r>
          </a:p>
          <a:p>
            <a:endParaRPr lang="en-US" dirty="0"/>
          </a:p>
          <a:p>
            <a:r>
              <a:rPr lang="en-US" dirty="0"/>
              <a:t>Getting agencies to work together ensures complementary and not duplicative efforts</a:t>
            </a:r>
          </a:p>
          <a:p>
            <a:endParaRPr lang="en-US" dirty="0"/>
          </a:p>
          <a:p>
            <a:r>
              <a:rPr lang="en-US" dirty="0"/>
              <a:t>This theme echoes in other proceedings – ACAM and CAF BLS – just one minute!</a:t>
            </a:r>
          </a:p>
          <a:p>
            <a:endParaRPr lang="en-US" dirty="0"/>
          </a:p>
          <a:p>
            <a:r>
              <a:rPr lang="en-US" dirty="0"/>
              <a:t>So less about “buildout” obligations and more about “service level” obligations that extend beyond the construction date</a:t>
            </a:r>
          </a:p>
          <a:p>
            <a:endParaRPr lang="en-US" dirty="0"/>
          </a:p>
          <a:p>
            <a:r>
              <a:rPr lang="en-US" dirty="0"/>
              <a:t>Semantics? Sometimes – but changing the nomenclature can change the program</a:t>
            </a:r>
          </a:p>
          <a:p>
            <a:endParaRPr lang="en-US" dirty="0"/>
          </a:p>
          <a:p>
            <a:r>
              <a:rPr lang="en-US" dirty="0"/>
              <a:t>Think about what are the anticipated needs during the expected useful life of the network</a:t>
            </a:r>
          </a:p>
          <a:p>
            <a:endParaRPr lang="en-US" dirty="0"/>
          </a:p>
          <a:p>
            <a:r>
              <a:rPr lang="en-US" dirty="0"/>
              <a:t>And, of course, contributions (but more on that in a moment)</a:t>
            </a:r>
          </a:p>
          <a:p>
            <a:endParaRPr lang="en-US" dirty="0"/>
          </a:p>
          <a:p>
            <a:r>
              <a:rPr lang="en-US" dirty="0"/>
              <a:t>Report to Congress, August 2022</a:t>
            </a:r>
          </a:p>
          <a:p>
            <a:endParaRPr lang="en-US" dirty="0"/>
          </a:p>
          <a:p>
            <a:endParaRPr lang="en-US" dirty="0"/>
          </a:p>
          <a:p>
            <a:pPr lvl="1"/>
            <a:endParaRPr lang="en-US" dirty="0"/>
          </a:p>
          <a:p>
            <a:endParaRPr lang="en-US" dirty="0"/>
          </a:p>
        </p:txBody>
      </p:sp>
      <p:sp>
        <p:nvSpPr>
          <p:cNvPr id="4" name="Slide Number Placeholder 3"/>
          <p:cNvSpPr>
            <a:spLocks noGrp="1"/>
          </p:cNvSpPr>
          <p:nvPr>
            <p:ph type="sldNum" sz="quarter" idx="5"/>
          </p:nvPr>
        </p:nvSpPr>
        <p:spPr/>
        <p:txBody>
          <a:bodyPr/>
          <a:lstStyle/>
          <a:p>
            <a:fld id="{0ABEA5EA-1C71-4680-B4AB-81EC1B0374B5}" type="slidenum">
              <a:rPr lang="en-US" smtClean="0"/>
              <a:t>4</a:t>
            </a:fld>
            <a:endParaRPr lang="en-US"/>
          </a:p>
        </p:txBody>
      </p:sp>
    </p:spTree>
    <p:extLst>
      <p:ext uri="{BB962C8B-B14F-4D97-AF65-F5344CB8AC3E}">
        <p14:creationId xmlns:p14="http://schemas.microsoft.com/office/powerpoint/2010/main" val="3245860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Tendency to talk in platitudes but then need to drill down to specifics </a:t>
            </a:r>
          </a:p>
          <a:p>
            <a:endParaRPr lang="en-US" dirty="0"/>
          </a:p>
          <a:p>
            <a:r>
              <a:rPr lang="en-US" dirty="0"/>
              <a:t>FCC issues broad NOI on the Future of USF but also seeks specific comment on ACAM and CAF BLS revisions</a:t>
            </a:r>
          </a:p>
          <a:p>
            <a:endParaRPr lang="en-US" dirty="0"/>
          </a:p>
          <a:p>
            <a:r>
              <a:rPr lang="en-US" dirty="0"/>
              <a:t>And there is a lot of undercurrent here . . . What is the role of USF in a world of BEAD and other grant funding? How does the FCC or industry justify USF when those other funds are there? And all this occurs within the general conversations of those who are not friendly to the USF</a:t>
            </a:r>
          </a:p>
          <a:p>
            <a:endParaRPr lang="en-US" dirty="0"/>
          </a:p>
          <a:p>
            <a:r>
              <a:rPr lang="en-US" dirty="0"/>
              <a:t>Ultimately this all about levers and dials – how much more funding, how many more </a:t>
            </a:r>
            <a:r>
              <a:rPr lang="en-US" dirty="0" err="1"/>
              <a:t>committments</a:t>
            </a:r>
            <a:endParaRPr lang="en-US" dirty="0"/>
          </a:p>
          <a:p>
            <a:endParaRPr lang="en-US" dirty="0"/>
          </a:p>
          <a:p>
            <a:r>
              <a:rPr lang="en-US" dirty="0"/>
              <a:t>Because there is a question in some quarters, “Why do we need to fund areas that already have broadband?”</a:t>
            </a:r>
          </a:p>
          <a:p>
            <a:endParaRPr lang="en-US" dirty="0"/>
          </a:p>
          <a:p>
            <a:r>
              <a:rPr lang="en-US" dirty="0"/>
              <a:t>And that links back to the overriding issue in the future of USF proceeding</a:t>
            </a:r>
          </a:p>
          <a:p>
            <a:endParaRPr lang="en-US" dirty="0"/>
          </a:p>
          <a:p>
            <a:r>
              <a:rPr lang="en-US" dirty="0"/>
              <a:t>In summary., A-CAM recipients </a:t>
            </a:r>
            <a:r>
              <a:rPr lang="en-US" i="1" dirty="0"/>
              <a:t>and </a:t>
            </a:r>
            <a:r>
              <a:rPr lang="en-US" i="0" dirty="0"/>
              <a:t>CAF BLS recipients would have an opportunity to obtain “enhanced” support per new formula and extended term of support – in exchange for providing 100/20 to 90% service area</a:t>
            </a:r>
          </a:p>
          <a:p>
            <a:endParaRPr lang="en-US" i="0" dirty="0"/>
          </a:p>
          <a:p>
            <a:r>
              <a:rPr lang="en-US" i="0" dirty="0"/>
              <a:t>CAF-BLS would recalibrate budget to current level of support – restore $200 per-line cap to $250 – apply forward-looking inflationary factor – and CAF-BLS providers would deploy 100/20 to 90% - and BCM would be suspended for several years</a:t>
            </a:r>
          </a:p>
          <a:p>
            <a:endParaRPr lang="en-US" i="0" dirty="0"/>
          </a:p>
          <a:p>
            <a:r>
              <a:rPr lang="en-US" i="0" dirty="0"/>
              <a:t>FCC should issue NPRM (July 2022)</a:t>
            </a:r>
          </a:p>
          <a:p>
            <a:endParaRPr lang="en-US" i="0" dirty="0"/>
          </a:p>
          <a:p>
            <a:r>
              <a:rPr lang="en-US" i="0" dirty="0"/>
              <a:t>Dec 2022 – ex </a:t>
            </a:r>
            <a:r>
              <a:rPr lang="en-US" i="0" dirty="0" err="1"/>
              <a:t>parte</a:t>
            </a:r>
            <a:r>
              <a:rPr lang="en-US" i="0" dirty="0"/>
              <a:t> – CAF-BLS 100/20 to 100% or 97% for five- or three-year suspension of BCM </a:t>
            </a:r>
          </a:p>
          <a:p>
            <a:endParaRPr lang="en-US" i="0" dirty="0"/>
          </a:p>
          <a:p>
            <a:r>
              <a:rPr lang="en-US" i="0" dirty="0"/>
              <a:t>If CAF-BLS already at 80%, then grow to 100%</a:t>
            </a:r>
          </a:p>
          <a:p>
            <a:endParaRPr lang="en-US" i="0" dirty="0"/>
          </a:p>
          <a:p>
            <a:r>
              <a:rPr lang="en-US" i="0" dirty="0"/>
              <a:t>If between 70%-80%, then to 97%</a:t>
            </a:r>
          </a:p>
          <a:p>
            <a:endParaRPr lang="en-US" i="0" dirty="0"/>
          </a:p>
          <a:p>
            <a:r>
              <a:rPr lang="en-US" i="0" dirty="0"/>
              <a:t>If 70% or less, then decline and use same process that grew deployments from 10/1 to 25/3</a:t>
            </a:r>
          </a:p>
          <a:p>
            <a:endParaRPr lang="en-US" i="0" dirty="0"/>
          </a:p>
          <a:p>
            <a:r>
              <a:rPr lang="en-US" i="0" dirty="0"/>
              <a:t>Expects inflation at 5% - 7.5% - support to increase accordingly</a:t>
            </a:r>
          </a:p>
          <a:p>
            <a:endParaRPr lang="en-US" i="0" dirty="0"/>
          </a:p>
          <a:p>
            <a:r>
              <a:rPr lang="en-US" i="0" dirty="0"/>
              <a:t>BCM would kick in for all participants again 2028</a:t>
            </a:r>
          </a:p>
          <a:p>
            <a:endParaRPr lang="en-US" i="0" dirty="0"/>
          </a:p>
          <a:p>
            <a:r>
              <a:rPr lang="en-US" i="0" dirty="0"/>
              <a:t>2.2M of 2.9M households in CAF-BLS territories would have access to 100/20 by 2028</a:t>
            </a:r>
          </a:p>
          <a:p>
            <a:endParaRPr lang="en-US" i="0" dirty="0"/>
          </a:p>
          <a:p>
            <a:r>
              <a:rPr lang="en-US" i="0" dirty="0"/>
              <a:t>Accommodates potential BEAD awards in “unserved” areas – those w/out 100/20</a:t>
            </a:r>
          </a:p>
          <a:p>
            <a:endParaRPr lang="en-US" i="0" dirty="0"/>
          </a:p>
          <a:p>
            <a:r>
              <a:rPr lang="en-US" i="0" dirty="0"/>
              <a:t>Average annual budget impact +$287M </a:t>
            </a:r>
          </a:p>
          <a:p>
            <a:endParaRPr lang="en-US" dirty="0"/>
          </a:p>
          <a:p>
            <a:endParaRPr lang="en-US" dirty="0"/>
          </a:p>
        </p:txBody>
      </p:sp>
      <p:sp>
        <p:nvSpPr>
          <p:cNvPr id="4" name="Slide Number Placeholder 3"/>
          <p:cNvSpPr>
            <a:spLocks noGrp="1"/>
          </p:cNvSpPr>
          <p:nvPr>
            <p:ph type="sldNum" sz="quarter" idx="5"/>
          </p:nvPr>
        </p:nvSpPr>
        <p:spPr/>
        <p:txBody>
          <a:bodyPr/>
          <a:lstStyle/>
          <a:p>
            <a:fld id="{0ABEA5EA-1C71-4680-B4AB-81EC1B0374B5}" type="slidenum">
              <a:rPr lang="en-US" smtClean="0"/>
              <a:t>5</a:t>
            </a:fld>
            <a:endParaRPr lang="en-US"/>
          </a:p>
        </p:txBody>
      </p:sp>
    </p:spTree>
    <p:extLst>
      <p:ext uri="{BB962C8B-B14F-4D97-AF65-F5344CB8AC3E}">
        <p14:creationId xmlns:p14="http://schemas.microsoft.com/office/powerpoint/2010/main" val="3332904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much . . . </a:t>
            </a:r>
          </a:p>
          <a:p>
            <a:endParaRPr lang="en-US" dirty="0"/>
          </a:p>
          <a:p>
            <a:r>
              <a:rPr lang="en-US" dirty="0"/>
              <a:t>USF Forward! Report from last year – Sep 2021 that recommended moving to a connections/including broadband approach –</a:t>
            </a:r>
          </a:p>
          <a:p>
            <a:r>
              <a:rPr lang="en-US" sz="2000" dirty="0"/>
              <a:t>Unusual partners – Ad Hoc Telecom Users Committee, INCOMPASS, NTCA, Public Knowledge, and Schools, Health &amp; Libraries (HSLB) Coalition, Voice on Net Coalition</a:t>
            </a:r>
          </a:p>
          <a:p>
            <a:pPr lvl="1"/>
            <a:r>
              <a:rPr lang="en-US" sz="2000" dirty="0"/>
              <a:t>And 332 others</a:t>
            </a:r>
          </a:p>
          <a:p>
            <a:r>
              <a:rPr lang="en-US" sz="2000" dirty="0"/>
              <a:t> Report outlining “myths” of universal service</a:t>
            </a:r>
          </a:p>
          <a:p>
            <a:r>
              <a:rPr lang="en-US" sz="2000" dirty="0"/>
              <a:t>Follow-on report to 2020 NTCA Williams/Zhao study finding assessments on BIAS would yield no material impact on broadband adoption, retention</a:t>
            </a:r>
          </a:p>
          <a:p>
            <a:endParaRPr lang="en-US" dirty="0"/>
          </a:p>
          <a:p>
            <a:endParaRPr lang="en-US" dirty="0"/>
          </a:p>
          <a:p>
            <a:r>
              <a:rPr lang="en-US" dirty="0"/>
              <a:t>Explain puts and takes of each proposal</a:t>
            </a:r>
          </a:p>
          <a:p>
            <a:endParaRPr lang="en-US" dirty="0"/>
          </a:p>
          <a:p>
            <a:r>
              <a:rPr lang="en-US" dirty="0"/>
              <a:t>Revenues is probably the easiest to implement</a:t>
            </a:r>
          </a:p>
          <a:p>
            <a:endParaRPr lang="en-US" dirty="0"/>
          </a:p>
          <a:p>
            <a:pPr defTabSz="931774"/>
            <a:r>
              <a:rPr lang="en-US" dirty="0"/>
              <a:t>Broadband connection: wired or wireless line channel that terminates at an end-user location at least 200 kbps in at least one direction</a:t>
            </a:r>
          </a:p>
          <a:p>
            <a:pPr defTabSz="931774"/>
            <a:endParaRPr lang="en-US" dirty="0"/>
          </a:p>
          <a:p>
            <a:pPr defTabSz="931774"/>
            <a:r>
              <a:rPr lang="en-US" dirty="0"/>
              <a:t>Connections would probably exclude Lifeline connections</a:t>
            </a:r>
          </a:p>
          <a:p>
            <a:pPr defTabSz="931774"/>
            <a:endParaRPr lang="en-US" dirty="0"/>
          </a:p>
          <a:p>
            <a:pPr defTabSz="931774"/>
            <a:r>
              <a:rPr lang="en-US" dirty="0"/>
              <a:t>Connections that provide both voice and broadband would be counted as two connections</a:t>
            </a:r>
          </a:p>
          <a:p>
            <a:pPr defTabSz="931774"/>
            <a:endParaRPr lang="en-US" dirty="0"/>
          </a:p>
          <a:p>
            <a:pPr defTabSz="931774"/>
            <a:r>
              <a:rPr lang="en-US" dirty="0"/>
              <a:t>But it would miss business connections that are not reported on From 477, so this would require the FCC to create and implement a new data collection – and delay the matter – and this includes high-capacity business lines on an equitable basis </a:t>
            </a:r>
          </a:p>
          <a:p>
            <a:pPr defTabSz="931774"/>
            <a:endParaRPr lang="en-US" dirty="0"/>
          </a:p>
          <a:p>
            <a:pPr defTabSz="931774"/>
            <a:r>
              <a:rPr lang="en-US" dirty="0"/>
              <a:t>Numbers also risks missing out on high-capacity business services that do not use telephone numbers</a:t>
            </a:r>
          </a:p>
          <a:p>
            <a:endParaRPr lang="en-US" dirty="0"/>
          </a:p>
          <a:p>
            <a:pPr defTabSz="931774"/>
            <a:r>
              <a:rPr lang="en-US" dirty="0"/>
              <a:t>NANP assigned numbers</a:t>
            </a:r>
          </a:p>
          <a:p>
            <a:endParaRPr lang="en-US" dirty="0"/>
          </a:p>
          <a:p>
            <a:endParaRPr lang="en-US" dirty="0"/>
          </a:p>
          <a:p>
            <a:r>
              <a:rPr lang="en-US" dirty="0"/>
              <a:t>Would pull contribution factor down substantially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Despite the claims by some that expansion of the contribution base to include broadband Internet access revenues will suppress consumer demand for broadband, the most detailed economic literature to examine this question in recent years has found to the contrary. Specifically, in May 2020, a study by the Berkley Research Group examined the price elasticity of consumer demand with respect to retail broadband Internet access service. The study evaluated in particular the effects on adoption and retention of expanding the contribution base to include both broadband and voice connections. As explained further in the report, the economists structured and conducted “a robust examination of consumer preferences and sensitivities,” adhering to “generally accepted principles of questionnaire design.”86 The study ultimately confirmed the continuing accuracy of prior economic literature, finding that “the demand for a broadband connection has become more inelastic, i.e., less sensitive to price change changes over time.”87 The study specifically found that “the estimated percentage reduction in demand for broadband services is approximately 0.08% for every 1% increase in total service fees.”</a:t>
            </a:r>
          </a:p>
          <a:p>
            <a:endParaRPr lang="en-US" dirty="0"/>
          </a:p>
          <a:p>
            <a:endParaRPr lang="en-US" dirty="0"/>
          </a:p>
          <a:p>
            <a:r>
              <a:rPr lang="en-US" dirty="0"/>
              <a:t>That report was a companion to a 2020 Zhao report</a:t>
            </a:r>
          </a:p>
          <a:p>
            <a:endParaRPr lang="en-US" dirty="0"/>
          </a:p>
          <a:p>
            <a:r>
              <a:rPr lang="en-US" dirty="0"/>
              <a:t>The new report responds to criticism of the old report and resets the numbers </a:t>
            </a:r>
          </a:p>
          <a:p>
            <a:endParaRPr lang="en-US" dirty="0"/>
          </a:p>
          <a:p>
            <a:r>
              <a:rPr lang="en-US" dirty="0"/>
              <a:t>Finds that broadband highly price inelastic</a:t>
            </a:r>
          </a:p>
          <a:p>
            <a:endParaRPr lang="en-US" dirty="0"/>
          </a:p>
          <a:p>
            <a:r>
              <a:rPr lang="en-US" dirty="0"/>
              <a:t>Demand decrease of 0.08% for every 1% increase in rate – 10% increase yield 0.8% decrease in subscription rates</a:t>
            </a:r>
          </a:p>
          <a:p>
            <a:endParaRPr lang="en-US" dirty="0"/>
          </a:p>
          <a:p>
            <a:r>
              <a:rPr lang="en-US" dirty="0"/>
              <a:t>Broad demographic surveys</a:t>
            </a:r>
          </a:p>
          <a:p>
            <a:endParaRPr lang="en-US" dirty="0"/>
          </a:p>
          <a:p>
            <a:r>
              <a:rPr lang="en-US" dirty="0"/>
              <a:t>Estimated elasticity in 2008 = 0.69 – +1.58% rates/(1.09%) subs; estimate 2019 – 0.05, +1.58% fees/(0.08%) connections; survey 2019 0.08 - +1.58% rates(0.13%) connections</a:t>
            </a:r>
          </a:p>
        </p:txBody>
      </p:sp>
      <p:sp>
        <p:nvSpPr>
          <p:cNvPr id="4" name="Slide Number Placeholder 3"/>
          <p:cNvSpPr>
            <a:spLocks noGrp="1"/>
          </p:cNvSpPr>
          <p:nvPr>
            <p:ph type="sldNum" sz="quarter" idx="5"/>
          </p:nvPr>
        </p:nvSpPr>
        <p:spPr/>
        <p:txBody>
          <a:bodyPr/>
          <a:lstStyle/>
          <a:p>
            <a:fld id="{0ABEA5EA-1C71-4680-B4AB-81EC1B0374B5}" type="slidenum">
              <a:rPr lang="en-US" smtClean="0"/>
              <a:t>6</a:t>
            </a:fld>
            <a:endParaRPr lang="en-US"/>
          </a:p>
        </p:txBody>
      </p:sp>
    </p:spTree>
    <p:extLst>
      <p:ext uri="{BB962C8B-B14F-4D97-AF65-F5344CB8AC3E}">
        <p14:creationId xmlns:p14="http://schemas.microsoft.com/office/powerpoint/2010/main" val="4214712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dirty="0">
                <a:effectLst/>
                <a:latin typeface="Calibri" panose="020F0502020204030204" pitchFamily="34" charset="0"/>
                <a:ea typeface="Calibri" panose="020F0502020204030204" pitchFamily="34" charset="0"/>
              </a:rPr>
              <a:t>NTCA has intervened in these lawsuits because we did and do take them seriously.  </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At first blush, one might think these claims are overreaching based upon precedent and the long-standing nature of the programs.  </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This also seems like a challenger largely focused not on USF itself, frankly, but more interested generally in securing rulings that could be used for broader challenges against the federal regulatory state.  </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But certain court decisions in other cases in the past few months indicate that the kind of reasoning sought here is something a shifting judiciary might take up even if it would’ve seemed like a stretch in the past.  Further complicating this is the challenges keep getting filed over and over in different courts, as these challengers keep looking for hooks and forums to get a ruling in their favor.</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Turning to the merits, as we’ve been relaying in our newsletter and at meetings and other messaging over the course of much of last year when these challenges arose, the exact scope of a ruling could vary depending on the court’s reasoning, and we do think we have some very strong arguments based upon existing precedent.  </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Those arguments seemed to resonate with several of the fifth circuit judges who’ve head this case so far (with arguments still to come in the sixth and 11</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circuits).  But there’s a possibility that a court could reject the arguments by NTCA and CCA and USTA (and the FCC and other intervenors) and invalidate the entire contribution mechanism.  If that happened, the obligation to contribute to USF would cease and the FCC would probably have a number of months’ worth of USF on hand to distribute and then distributions would cease.  Again, we don’t know how the court will rule – it could reject the challenges altogether or it could decide that there are other flaws in the way contributions are calculated/collected without invalidating them altogether.  It could also stay or limit the impact of its ruling in some way that is far less disruptive or destructive.</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Even as we fight these decisions in court, we are preparing to go to Congress if a bad decision comes with a narrative that shows the negative impacts would be on broadband investment, availability, and affordability.  We are gathering data from members now to help tell that story most effectively, and the goal is to put that data behind a story emphasizing the reliance on this program to make sure rural consumers have access to affordable and sustainable broadband in taking this to Congress for a fix if an adverse ruling comes from the court.</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Thanks.  Yes, it will be a hot topic there - it certainly was in some of our policy talks last year as things were getting underway and then in the policy panels and policy committee meetings at Fall Conference as well since we were building up to the 5</a:t>
            </a:r>
            <a:r>
              <a:rPr lang="en-US" sz="1200" baseline="30000" dirty="0">
                <a:effectLst/>
                <a:latin typeface="Calibri" panose="020F0502020204030204" pitchFamily="34" charset="0"/>
                <a:ea typeface="Calibri" panose="020F0502020204030204" pitchFamily="34" charset="0"/>
              </a:rPr>
              <a:t>th</a:t>
            </a:r>
            <a:r>
              <a:rPr lang="en-US" sz="1200" dirty="0">
                <a:effectLst/>
                <a:latin typeface="Calibri" panose="020F0502020204030204" pitchFamily="34" charset="0"/>
                <a:ea typeface="Calibri" panose="020F0502020204030204" pitchFamily="34" charset="0"/>
              </a:rPr>
              <a:t> circuit oral argument right around then.  With the cases all now actively engaged and in light of some other court rulings in the past few months, it will definitely be top of mind.</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 </a:t>
            </a:r>
          </a:p>
          <a:p>
            <a:r>
              <a:rPr lang="en-US" sz="1200" dirty="0">
                <a:effectLst/>
                <a:latin typeface="Calibri" panose="020F0502020204030204" pitchFamily="34" charset="0"/>
                <a:ea typeface="Calibri" panose="020F0502020204030204" pitchFamily="34" charset="0"/>
              </a:rPr>
              <a:t>To your question about Consumers’ Research, I have no idea about their backing or agenda specifically.  </a:t>
            </a:r>
          </a:p>
          <a:p>
            <a:endParaRPr lang="en-US" sz="1200" dirty="0">
              <a:effectLst/>
              <a:latin typeface="Calibri" panose="020F0502020204030204" pitchFamily="34" charset="0"/>
              <a:ea typeface="Calibri" panose="020F0502020204030204" pitchFamily="34" charset="0"/>
            </a:endParaRPr>
          </a:p>
          <a:p>
            <a:r>
              <a:rPr lang="en-US" sz="1200" dirty="0">
                <a:effectLst/>
                <a:latin typeface="Calibri" panose="020F0502020204030204" pitchFamily="34" charset="0"/>
                <a:ea typeface="Calibri" panose="020F0502020204030204" pitchFamily="34" charset="0"/>
              </a:rPr>
              <a:t>All hands on deck this became</a:t>
            </a:r>
          </a:p>
          <a:p>
            <a:endParaRPr lang="en-US" sz="1200" dirty="0">
              <a:effectLst/>
              <a:latin typeface="Calibri" panose="020F0502020204030204" pitchFamily="34" charset="0"/>
              <a:ea typeface="Calibri" panose="020F0502020204030204" pitchFamily="34" charset="0"/>
            </a:endParaRPr>
          </a:p>
          <a:p>
            <a:r>
              <a:rPr lang="en-US" sz="1200" dirty="0">
                <a:effectLst/>
                <a:latin typeface="Calibri" panose="020F0502020204030204" pitchFamily="34" charset="0"/>
                <a:ea typeface="Calibri" panose="020F0502020204030204" pitchFamily="34" charset="0"/>
              </a:rPr>
              <a:t>What could Congress do? Well, they cannot elect a Speaker . . . </a:t>
            </a:r>
          </a:p>
          <a:p>
            <a:endParaRPr lang="en-US" dirty="0"/>
          </a:p>
        </p:txBody>
      </p:sp>
      <p:sp>
        <p:nvSpPr>
          <p:cNvPr id="4" name="Slide Number Placeholder 3"/>
          <p:cNvSpPr>
            <a:spLocks noGrp="1"/>
          </p:cNvSpPr>
          <p:nvPr>
            <p:ph type="sldNum" sz="quarter" idx="5"/>
          </p:nvPr>
        </p:nvSpPr>
        <p:spPr/>
        <p:txBody>
          <a:bodyPr/>
          <a:lstStyle/>
          <a:p>
            <a:fld id="{0ABEA5EA-1C71-4680-B4AB-81EC1B0374B5}" type="slidenum">
              <a:rPr lang="en-US" smtClean="0"/>
              <a:t>7</a:t>
            </a:fld>
            <a:endParaRPr lang="en-US"/>
          </a:p>
        </p:txBody>
      </p:sp>
    </p:spTree>
    <p:extLst>
      <p:ext uri="{BB962C8B-B14F-4D97-AF65-F5344CB8AC3E}">
        <p14:creationId xmlns:p14="http://schemas.microsoft.com/office/powerpoint/2010/main" val="2193888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Summarize call and Rural Society notes</a:t>
            </a:r>
          </a:p>
          <a:p>
            <a:endParaRPr lang="en-US" b="1" dirty="0"/>
          </a:p>
          <a:p>
            <a:r>
              <a:rPr lang="en-US" b="0" dirty="0"/>
              <a:t>Where are we now? 2-2 Commission, so nothing controversial</a:t>
            </a:r>
          </a:p>
          <a:p>
            <a:endParaRPr lang="en-US" b="0" dirty="0"/>
          </a:p>
          <a:p>
            <a:r>
              <a:rPr lang="en-US" b="0" dirty="0"/>
              <a:t>Sohn and insanity “</a:t>
            </a:r>
            <a:r>
              <a:rPr lang="en-US" b="0" dirty="0" err="1"/>
              <a:t>Insohnity</a:t>
            </a:r>
            <a:r>
              <a:rPr lang="en-US" b="0" dirty="0"/>
              <a:t>”</a:t>
            </a:r>
          </a:p>
          <a:p>
            <a:endParaRPr lang="en-US" b="0" dirty="0"/>
          </a:p>
          <a:p>
            <a:r>
              <a:rPr lang="en-US" b="0" dirty="0"/>
              <a:t>Staff not going to touch CAF BLS unless they are told to do so</a:t>
            </a:r>
          </a:p>
          <a:p>
            <a:endParaRPr lang="en-US" b="0" dirty="0"/>
          </a:p>
          <a:p>
            <a:r>
              <a:rPr lang="en-US" b="0" dirty="0"/>
              <a:t>We filed illustrative runs of ACAM two years but now time to run again</a:t>
            </a:r>
          </a:p>
          <a:p>
            <a:endParaRPr lang="en-US" b="0" dirty="0"/>
          </a:p>
          <a:p>
            <a:r>
              <a:rPr lang="en-US" b="0" dirty="0"/>
              <a:t>Filed new numbers in December, nothing moving</a:t>
            </a:r>
          </a:p>
          <a:p>
            <a:endParaRPr lang="en-US" b="0" dirty="0"/>
          </a:p>
          <a:p>
            <a:r>
              <a:rPr lang="en-US" b="0" dirty="0"/>
              <a:t>Staff including 8</a:t>
            </a:r>
            <a:r>
              <a:rPr lang="en-US" b="0" baseline="30000" dirty="0"/>
              <a:t>th</a:t>
            </a:r>
            <a:r>
              <a:rPr lang="en-US" b="0" dirty="0"/>
              <a:t> floor taking cues, not pushing at the core issues</a:t>
            </a:r>
          </a:p>
          <a:p>
            <a:endParaRPr lang="en-US" b="0" dirty="0"/>
          </a:p>
          <a:p>
            <a:r>
              <a:rPr lang="en-US" b="0" dirty="0" err="1"/>
              <a:t>Rosenworcel</a:t>
            </a:r>
            <a:r>
              <a:rPr lang="en-US" b="0" dirty="0"/>
              <a:t> sensitive to Congress, that’s where her roots are, but also . . . Quiet . . . </a:t>
            </a:r>
          </a:p>
          <a:p>
            <a:endParaRPr lang="en-US" b="0" dirty="0"/>
          </a:p>
          <a:p>
            <a:r>
              <a:rPr lang="en-US" b="0" dirty="0"/>
              <a:t>Need to keep pushing Congress at strategic times, find the Ted Stevens who will not rest</a:t>
            </a:r>
          </a:p>
          <a:p>
            <a:r>
              <a:rPr lang="en-US" dirty="0"/>
              <a:t>FCC thinks they have more time</a:t>
            </a:r>
          </a:p>
          <a:p>
            <a:endParaRPr lang="en-US" dirty="0"/>
          </a:p>
          <a:p>
            <a:r>
              <a:rPr lang="en-US" dirty="0"/>
              <a:t>Wanted to finish before BEAD</a:t>
            </a:r>
          </a:p>
          <a:p>
            <a:endParaRPr lang="en-US" dirty="0"/>
          </a:p>
          <a:p>
            <a:r>
              <a:rPr lang="en-US" dirty="0"/>
              <a:t>But we do not want to wait that long, who knows what will happen with BEAD</a:t>
            </a:r>
          </a:p>
          <a:p>
            <a:endParaRPr lang="en-US" dirty="0"/>
          </a:p>
          <a:p>
            <a:r>
              <a:rPr lang="en-US" dirty="0"/>
              <a:t>Want to bake this in before a decision out to the Fifth Circuit</a:t>
            </a:r>
          </a:p>
          <a:p>
            <a:endParaRPr lang="en-US" dirty="0"/>
          </a:p>
          <a:p>
            <a:r>
              <a:rPr lang="en-US" dirty="0"/>
              <a:t>Chaos</a:t>
            </a:r>
          </a:p>
          <a:p>
            <a:endParaRPr lang="en-US" dirty="0"/>
          </a:p>
          <a:p>
            <a:r>
              <a:rPr lang="en-US" dirty="0"/>
              <a:t>No active writing at the FCC</a:t>
            </a:r>
          </a:p>
          <a:p>
            <a:endParaRPr lang="en-US" dirty="0"/>
          </a:p>
          <a:p>
            <a:r>
              <a:rPr lang="en-US" dirty="0"/>
              <a:t>Strategic reach out campaign</a:t>
            </a:r>
          </a:p>
          <a:p>
            <a:endParaRPr lang="en-US" dirty="0"/>
          </a:p>
          <a:p>
            <a:r>
              <a:rPr lang="en-US" dirty="0"/>
              <a:t>BEAD could slip – but maybe a month or two</a:t>
            </a:r>
          </a:p>
          <a:p>
            <a:endParaRPr lang="en-US" dirty="0"/>
          </a:p>
          <a:p>
            <a:r>
              <a:rPr lang="en-US" dirty="0"/>
              <a:t>FCC has waived $115M and $200M BCM in past two years</a:t>
            </a:r>
          </a:p>
        </p:txBody>
      </p:sp>
      <p:sp>
        <p:nvSpPr>
          <p:cNvPr id="4" name="Slide Number Placeholder 3"/>
          <p:cNvSpPr>
            <a:spLocks noGrp="1"/>
          </p:cNvSpPr>
          <p:nvPr>
            <p:ph type="sldNum" sz="quarter" idx="5"/>
          </p:nvPr>
        </p:nvSpPr>
        <p:spPr/>
        <p:txBody>
          <a:bodyPr/>
          <a:lstStyle/>
          <a:p>
            <a:fld id="{0ABEA5EA-1C71-4680-B4AB-81EC1B0374B5}" type="slidenum">
              <a:rPr lang="en-US" smtClean="0"/>
              <a:t>8</a:t>
            </a:fld>
            <a:endParaRPr lang="en-US"/>
          </a:p>
        </p:txBody>
      </p:sp>
    </p:spTree>
    <p:extLst>
      <p:ext uri="{BB962C8B-B14F-4D97-AF65-F5344CB8AC3E}">
        <p14:creationId xmlns:p14="http://schemas.microsoft.com/office/powerpoint/2010/main" val="2840185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Allows $75 benefit in high-cost areas under certain circumstances</a:t>
            </a:r>
          </a:p>
          <a:p>
            <a:endParaRPr lang="en-US" dirty="0"/>
          </a:p>
          <a:p>
            <a:r>
              <a:rPr lang="en-US" dirty="0"/>
              <a:t>IIJA requires look at “particularized economic hardship”</a:t>
            </a:r>
          </a:p>
          <a:p>
            <a:endParaRPr lang="en-US" dirty="0"/>
          </a:p>
          <a:p>
            <a:r>
              <a:rPr lang="en-US" dirty="0"/>
              <a:t>NTCA: Communications Act recognizes need for reasonable comparability in services and rates and high costs in rural areas and the need for affordable services –</a:t>
            </a:r>
          </a:p>
          <a:p>
            <a:endParaRPr lang="en-US" dirty="0"/>
          </a:p>
          <a:p>
            <a:r>
              <a:rPr lang="en-US" dirty="0"/>
              <a:t>But service costs higher in rural areas –</a:t>
            </a:r>
          </a:p>
          <a:p>
            <a:endParaRPr lang="en-US" dirty="0"/>
          </a:p>
          <a:p>
            <a:r>
              <a:rPr lang="en-US" dirty="0"/>
              <a:t>So even with $30 ACP subsidy . . .</a:t>
            </a:r>
          </a:p>
          <a:p>
            <a:endParaRPr lang="en-US" dirty="0"/>
          </a:p>
          <a:p>
            <a:r>
              <a:rPr lang="en-US" dirty="0"/>
              <a:t>Providers serving in areas deemed “high-cost” under the IIJA – a carrier’s receipt of USF funding should be </a:t>
            </a:r>
            <a:r>
              <a:rPr lang="en-US" i="1" dirty="0"/>
              <a:t>prima facie </a:t>
            </a:r>
            <a:r>
              <a:rPr lang="en-US" i="0" dirty="0"/>
              <a:t>evidence of economic hardship and enable High-Cost USF recipients obtain the enhanced ACP benefit</a:t>
            </a:r>
          </a:p>
          <a:p>
            <a:endParaRPr lang="en-US" i="0" dirty="0"/>
          </a:p>
          <a:p>
            <a:r>
              <a:rPr lang="en-US" i="0" dirty="0"/>
              <a:t>But what to do when Billy leaves Farmers?</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ABEA5EA-1C71-4680-B4AB-81EC1B0374B5}" type="slidenum">
              <a:rPr lang="en-US" smtClean="0"/>
              <a:t>9</a:t>
            </a:fld>
            <a:endParaRPr lang="en-US"/>
          </a:p>
        </p:txBody>
      </p:sp>
    </p:spTree>
    <p:extLst>
      <p:ext uri="{BB962C8B-B14F-4D97-AF65-F5344CB8AC3E}">
        <p14:creationId xmlns:p14="http://schemas.microsoft.com/office/powerpoint/2010/main" val="1370741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SRC paper and IIJA</a:t>
            </a:r>
          </a:p>
          <a:p>
            <a:endParaRPr lang="en-US" dirty="0"/>
          </a:p>
          <a:p>
            <a:r>
              <a:rPr lang="en-US" dirty="0"/>
              <a:t>SRC paper </a:t>
            </a:r>
          </a:p>
          <a:p>
            <a:endParaRPr lang="en-US" dirty="0"/>
          </a:p>
          <a:p>
            <a:r>
              <a:rPr lang="en-US" dirty="0"/>
              <a:t>NREA and toolkit</a:t>
            </a:r>
          </a:p>
          <a:p>
            <a:endParaRPr lang="en-US" dirty="0"/>
          </a:p>
          <a:p>
            <a:r>
              <a:rPr lang="en-US" dirty="0"/>
              <a:t>NREA, Northwood, CWA OSHA</a:t>
            </a:r>
          </a:p>
          <a:p>
            <a:endParaRPr lang="en-US" dirty="0"/>
          </a:p>
          <a:p>
            <a:r>
              <a:rPr lang="en-US" dirty="0"/>
              <a:t>SRC and branding</a:t>
            </a:r>
          </a:p>
        </p:txBody>
      </p:sp>
      <p:sp>
        <p:nvSpPr>
          <p:cNvPr id="4" name="Slide Number Placeholder 3"/>
          <p:cNvSpPr>
            <a:spLocks noGrp="1"/>
          </p:cNvSpPr>
          <p:nvPr>
            <p:ph type="sldNum" sz="quarter" idx="5"/>
          </p:nvPr>
        </p:nvSpPr>
        <p:spPr/>
        <p:txBody>
          <a:bodyPr/>
          <a:lstStyle/>
          <a:p>
            <a:fld id="{0ABEA5EA-1C71-4680-B4AB-81EC1B0374B5}" type="slidenum">
              <a:rPr lang="en-US" smtClean="0"/>
              <a:t>10</a:t>
            </a:fld>
            <a:endParaRPr lang="en-US"/>
          </a:p>
        </p:txBody>
      </p:sp>
    </p:spTree>
    <p:extLst>
      <p:ext uri="{BB962C8B-B14F-4D97-AF65-F5344CB8AC3E}">
        <p14:creationId xmlns:p14="http://schemas.microsoft.com/office/powerpoint/2010/main" val="1092247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Labels – </a:t>
            </a:r>
          </a:p>
          <a:p>
            <a:endParaRPr lang="en-US" dirty="0"/>
          </a:p>
          <a:p>
            <a:r>
              <a:rPr lang="en-US" dirty="0"/>
              <a:t>Price, speed, latency – stand alone only – keep it simple – </a:t>
            </a:r>
          </a:p>
          <a:p>
            <a:endParaRPr lang="en-US" dirty="0"/>
          </a:p>
          <a:p>
            <a:r>
              <a:rPr lang="en-US" dirty="0"/>
              <a:t>Non-English</a:t>
            </a:r>
          </a:p>
          <a:p>
            <a:endParaRPr lang="en-US" dirty="0"/>
          </a:p>
          <a:p>
            <a:r>
              <a:rPr lang="en-US" dirty="0"/>
              <a:t>Petition for recon – taxes and alternative sales channels</a:t>
            </a:r>
          </a:p>
          <a:p>
            <a:endParaRPr lang="en-US" dirty="0"/>
          </a:p>
          <a:p>
            <a:r>
              <a:rPr lang="en-US" dirty="0"/>
              <a:t>FNRPM WISPA – non-English requirements; bundled services; reliability; </a:t>
            </a:r>
          </a:p>
          <a:p>
            <a:endParaRPr lang="en-US" dirty="0"/>
          </a:p>
          <a:p>
            <a:r>
              <a:rPr lang="en-US" dirty="0"/>
              <a:t># # #</a:t>
            </a:r>
          </a:p>
          <a:p>
            <a:endParaRPr lang="en-US" dirty="0"/>
          </a:p>
          <a:p>
            <a:r>
              <a:rPr lang="en-US" dirty="0"/>
              <a:t>FTC ANPR – process</a:t>
            </a:r>
          </a:p>
          <a:p>
            <a:endParaRPr lang="en-US" dirty="0"/>
          </a:p>
          <a:p>
            <a:r>
              <a:rPr lang="en-US" dirty="0"/>
              <a:t>FTC land grab . . . Specific regulations . . . Breadth of ANPR concerning</a:t>
            </a:r>
          </a:p>
          <a:p>
            <a:endParaRPr lang="en-US" dirty="0"/>
          </a:p>
          <a:p>
            <a:r>
              <a:rPr lang="en-US" dirty="0"/>
              <a:t>Question: why? Established body of case law already marks FTC as expert with growing body of case law (must be b/c I did two Legal Seminar presentations)</a:t>
            </a:r>
          </a:p>
          <a:p>
            <a:endParaRPr lang="en-US" dirty="0"/>
          </a:p>
          <a:p>
            <a:r>
              <a:rPr lang="en-US" dirty="0"/>
              <a:t>And specialized laws – HIPPA, COPPA, etc., Gram-Leach-Bliley</a:t>
            </a:r>
          </a:p>
          <a:p>
            <a:endParaRPr lang="en-US" dirty="0"/>
          </a:p>
          <a:p>
            <a:r>
              <a:rPr lang="en-US" dirty="0"/>
              <a:t>“Catch all” – “surveil” – intentional language</a:t>
            </a:r>
          </a:p>
          <a:p>
            <a:endParaRPr lang="en-US" dirty="0"/>
          </a:p>
          <a:p>
            <a:r>
              <a:rPr lang="en-US" dirty="0"/>
              <a:t>Privacy paradox – customers will share information for services and goods of only nominal value</a:t>
            </a:r>
          </a:p>
          <a:p>
            <a:endParaRPr lang="en-US" dirty="0"/>
          </a:p>
          <a:p>
            <a:r>
              <a:rPr lang="en-US" dirty="0"/>
              <a:t>Changing market dynamics – keep broad rather than prescriptive standards</a:t>
            </a:r>
          </a:p>
          <a:p>
            <a:endParaRPr lang="en-US" dirty="0"/>
          </a:p>
          <a:p>
            <a:r>
              <a:rPr lang="en-US" dirty="0"/>
              <a:t>No cost benefit analysis undertaken – </a:t>
            </a:r>
          </a:p>
          <a:p>
            <a:endParaRPr lang="en-US" dirty="0"/>
          </a:p>
          <a:p>
            <a:r>
              <a:rPr lang="en-US" dirty="0"/>
              <a:t>NIST – industry driven standards – CPSC approach – </a:t>
            </a:r>
          </a:p>
          <a:p>
            <a:endParaRPr lang="en-US" dirty="0"/>
          </a:p>
          <a:p>
            <a:r>
              <a:rPr lang="en-US" dirty="0"/>
              <a:t># # #</a:t>
            </a:r>
          </a:p>
          <a:p>
            <a:endParaRPr lang="en-US" dirty="0"/>
          </a:p>
          <a:p>
            <a:r>
              <a:rPr lang="en-US" dirty="0"/>
              <a:t>Junk Fees – hotel fees – surprising – annoying – resort fees</a:t>
            </a:r>
          </a:p>
          <a:p>
            <a:endParaRPr lang="en-US" dirty="0"/>
          </a:p>
          <a:p>
            <a:pPr marL="285750" indent="-285750">
              <a:buAutoNum type="romanLcParenBoth"/>
            </a:pPr>
            <a:r>
              <a:rPr lang="en-US" dirty="0"/>
              <a:t>Common carrier exemption</a:t>
            </a:r>
          </a:p>
          <a:p>
            <a:pPr marL="285750" indent="-285750">
              <a:buAutoNum type="romanLcParenBoth"/>
            </a:pPr>
            <a:endParaRPr lang="en-US" dirty="0"/>
          </a:p>
          <a:p>
            <a:pPr marL="285750" indent="-285750">
              <a:buAutoNum type="romanLcParenBoth"/>
            </a:pPr>
            <a:r>
              <a:rPr lang="en-US" dirty="0"/>
              <a:t>Truth in billing</a:t>
            </a:r>
          </a:p>
          <a:p>
            <a:pPr marL="285750" indent="-285750">
              <a:buAutoNum type="romanLcParenBoth"/>
            </a:pPr>
            <a:endParaRPr lang="en-US" dirty="0"/>
          </a:p>
          <a:p>
            <a:pPr marL="285750" indent="-285750">
              <a:buAutoNum type="romanLcParenBoth"/>
            </a:pPr>
            <a:r>
              <a:rPr lang="en-US" dirty="0"/>
              <a:t>Fees grounded in government mandates</a:t>
            </a:r>
          </a:p>
          <a:p>
            <a:pPr marL="285750" indent="-285750">
              <a:buAutoNum type="romanLcParenBoth"/>
            </a:pPr>
            <a:endParaRPr lang="en-US" dirty="0"/>
          </a:p>
          <a:p>
            <a:pPr marL="285750" indent="-285750">
              <a:buAutoNum type="romanLcParenBoth"/>
            </a:pPr>
            <a:r>
              <a:rPr lang="en-US" dirty="0"/>
              <a:t>Broadband labels</a:t>
            </a:r>
          </a:p>
          <a:p>
            <a:pPr marL="285750" indent="-285750">
              <a:buAutoNum type="romanLcParenBoth"/>
            </a:pPr>
            <a:endParaRPr lang="en-US" dirty="0"/>
          </a:p>
          <a:p>
            <a:pPr marL="285750" indent="-285750">
              <a:buAutoNum type="romanLcParenBoth"/>
            </a:pPr>
            <a:r>
              <a:rPr lang="en-US" dirty="0"/>
              <a:t>Carve out where industry regulated by specific agency of jurisdiction</a:t>
            </a:r>
          </a:p>
          <a:p>
            <a:pPr marL="285750" indent="-285750">
              <a:buAutoNum type="romanLcParenBoth"/>
            </a:pPr>
            <a:endParaRPr lang="en-US" dirty="0"/>
          </a:p>
          <a:p>
            <a:pPr marL="0" indent="0">
              <a:buNone/>
            </a:pPr>
            <a:r>
              <a:rPr lang="en-US" dirty="0"/>
              <a:t># # # </a:t>
            </a:r>
          </a:p>
          <a:p>
            <a:pPr marL="0" indent="0">
              <a:buNone/>
            </a:pPr>
            <a:endParaRPr lang="en-US" dirty="0"/>
          </a:p>
          <a:p>
            <a:pPr marL="0" indent="0">
              <a:buNone/>
            </a:pPr>
            <a:r>
              <a:rPr lang="en-US" dirty="0"/>
              <a:t>Broadband grants subject to taxes? Panetta (D-CA) Kelly (R-PA) Sewell (D-AL) Ferguson (R-GA) – amend code to ensure no taxes against BEAD or ARP grants</a:t>
            </a:r>
          </a:p>
          <a:p>
            <a:pPr marL="0" indent="0">
              <a:buNone/>
            </a:pPr>
            <a:endParaRPr lang="en-US" dirty="0"/>
          </a:p>
          <a:p>
            <a:pPr marL="0" indent="0">
              <a:buNone/>
            </a:pPr>
            <a:r>
              <a:rPr lang="en-US" dirty="0"/>
              <a:t># # #</a:t>
            </a:r>
          </a:p>
          <a:p>
            <a:pPr marL="0" indent="0">
              <a:buNone/>
            </a:pPr>
            <a:endParaRPr lang="en-US" dirty="0"/>
          </a:p>
          <a:p>
            <a:pPr marL="0" marR="0" lvl="0"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It’s good to the see the FCC going toward a harm-based trigger.  Sounds like this is common in other breach notification frameworks – can we look to those to see how that’s bounded/defined in other jurisdictions like state data breach laws?  Feel like we want to get our arms around how best to define that so there’s no “gotcha” later.</a:t>
            </a: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Seems to me that it would get hard to get into “harm” defined as reputational or emotional.  Can we show that states don’t define harm that way as a general matter to avoid being dragged down that path?  That seems like a clear “gotcha” opportunity – “you should have known the release of these records would upset me!”</a:t>
            </a: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I would push back on reporting to law enforcement even if there’s not harm.  Consistency is important in the reporting – don’t want some breaches reportable to some folks and then other breaches reportable to others.</a:t>
            </a: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0" marR="0" lvl="0"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The FCC asks about non-CPNI data in a breach (like SSNs).  To the extent such data is covered by another law (like a state data breach statute?), the FCC should NOT be involved in that too.  FCC should govern (and only has authority to govern) CPNI.</a:t>
            </a:r>
          </a:p>
          <a:p>
            <a:pPr marL="0" marR="0" lvl="0"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0" marR="0" lvl="0"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Timing – “as soon as practicable” to law enforcement and “without unreasonable delay” to customers</a:t>
            </a: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dirty="0">
                <a:effectLst/>
                <a:latin typeface="Calibri" panose="020F0502020204030204" pitchFamily="34" charset="0"/>
                <a:ea typeface="Times New Roman" panose="02020603050405020304" pitchFamily="18" charset="0"/>
              </a:rPr>
              <a:t>Does having 2 different time frames make sense?  Again, the more we can correspond this to state data breach laws and CIRCIA, the more consistency there is and the more workable this presumably will be.</a:t>
            </a: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endParaRPr lang="en-US" sz="1100"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rPr>
              <a:t>TAMBER EMAIL</a:t>
            </a:r>
          </a:p>
          <a:p>
            <a:pPr marL="457200" marR="0" lvl="1" indent="0">
              <a:spcBef>
                <a:spcPts val="0"/>
              </a:spcBef>
              <a:spcAft>
                <a:spcPts val="0"/>
              </a:spcAft>
              <a:buFont typeface="+mj-lt"/>
              <a:buNone/>
            </a:pPr>
            <a:endParaRPr lang="en-US" sz="1100" b="1"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rPr>
              <a:t># # #</a:t>
            </a:r>
          </a:p>
          <a:p>
            <a:pPr marL="457200" marR="0" lvl="1" indent="0">
              <a:spcBef>
                <a:spcPts val="0"/>
              </a:spcBef>
              <a:spcAft>
                <a:spcPts val="0"/>
              </a:spcAft>
              <a:buFont typeface="+mj-lt"/>
              <a:buNone/>
            </a:pPr>
            <a:endParaRPr lang="en-US" sz="1100" b="1" dirty="0">
              <a:effectLst/>
              <a:latin typeface="Calibri" panose="020F0502020204030204" pitchFamily="34" charset="0"/>
              <a:ea typeface="Calibri" panose="020F0502020204030204" pitchFamily="34" charset="0"/>
            </a:endParaRPr>
          </a:p>
          <a:p>
            <a:pPr marL="457200" marR="0" lvl="1" indent="0">
              <a:spcBef>
                <a:spcPts val="0"/>
              </a:spcBef>
              <a:spcAft>
                <a:spcPts val="0"/>
              </a:spcAft>
              <a:buFont typeface="+mj-lt"/>
              <a:buNone/>
            </a:pPr>
            <a:r>
              <a:rPr lang="en-US" sz="1100" b="1" dirty="0">
                <a:effectLst/>
                <a:latin typeface="Calibri" panose="020F0502020204030204" pitchFamily="34" charset="0"/>
                <a:ea typeface="Calibri" panose="020F0502020204030204" pitchFamily="34" charset="0"/>
              </a:rPr>
              <a:t>SRC – Thought Leadership and Branding</a:t>
            </a:r>
          </a:p>
          <a:p>
            <a:pPr marL="0" indent="0">
              <a:buNone/>
            </a:pPr>
            <a:endParaRPr lang="en-US" dirty="0"/>
          </a:p>
          <a:p>
            <a:pPr marL="0" indent="0">
              <a:buNone/>
            </a:pPr>
            <a:endParaRPr lang="en-US" dirty="0"/>
          </a:p>
          <a:p>
            <a:pPr marL="0" indent="0">
              <a:buNone/>
            </a:pP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ABEA5EA-1C71-4680-B4AB-81EC1B0374B5}" type="slidenum">
              <a:rPr lang="en-US" smtClean="0"/>
              <a:t>11</a:t>
            </a:fld>
            <a:endParaRPr lang="en-US"/>
          </a:p>
        </p:txBody>
      </p:sp>
    </p:spTree>
    <p:extLst>
      <p:ext uri="{BB962C8B-B14F-4D97-AF65-F5344CB8AC3E}">
        <p14:creationId xmlns:p14="http://schemas.microsoft.com/office/powerpoint/2010/main" val="75058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01/26/2023</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180793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01/26/2023</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167469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01/26/2023</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898729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01/26/2023</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01281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01/26/2023</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9795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01/26/2023</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4914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01/26/2023</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43726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01/26/2023</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777922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01/26/2023</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1593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01/26/2023</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5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01/26/2023</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6116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01/26/2023</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83941630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E644DE9-8D09-43E2-BA69-F57482CFC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6C23C919-B32E-40FF-B3D8-631316E84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3DAF1CBC-F787-03C3-8CA7-D27301BF1A92}"/>
              </a:ext>
            </a:extLst>
          </p:cNvPr>
          <p:cNvSpPr>
            <a:spLocks noGrp="1"/>
          </p:cNvSpPr>
          <p:nvPr>
            <p:ph type="ctrTitle"/>
          </p:nvPr>
        </p:nvSpPr>
        <p:spPr>
          <a:xfrm>
            <a:off x="5800299" y="1753704"/>
            <a:ext cx="6115932" cy="3163864"/>
          </a:xfrm>
        </p:spPr>
        <p:txBody>
          <a:bodyPr>
            <a:normAutofit/>
          </a:bodyPr>
          <a:lstStyle/>
          <a:p>
            <a:pPr algn="l"/>
            <a:r>
              <a:rPr lang="en-US" sz="5200" dirty="0">
                <a:solidFill>
                  <a:srgbClr val="FFFFFF"/>
                </a:solidFill>
              </a:rPr>
              <a:t>Federal Update</a:t>
            </a:r>
            <a:br>
              <a:rPr lang="en-US" sz="5200" dirty="0">
                <a:solidFill>
                  <a:srgbClr val="FFFFFF"/>
                </a:solidFill>
              </a:rPr>
            </a:br>
            <a:r>
              <a:rPr lang="en-US" sz="2000" dirty="0">
                <a:solidFill>
                  <a:srgbClr val="FFFFFF"/>
                </a:solidFill>
              </a:rPr>
              <a:t>Wyoming State Telecommunications Association</a:t>
            </a:r>
          </a:p>
        </p:txBody>
      </p:sp>
      <p:sp>
        <p:nvSpPr>
          <p:cNvPr id="3" name="Subtitle 2">
            <a:extLst>
              <a:ext uri="{FF2B5EF4-FFF2-40B4-BE49-F238E27FC236}">
                <a16:creationId xmlns:a16="http://schemas.microsoft.com/office/drawing/2014/main" id="{E05C6A9F-D437-D284-A3E6-3F5E412C0AD5}"/>
              </a:ext>
            </a:extLst>
          </p:cNvPr>
          <p:cNvSpPr>
            <a:spLocks noGrp="1"/>
          </p:cNvSpPr>
          <p:nvPr>
            <p:ph type="subTitle" idx="1"/>
          </p:nvPr>
        </p:nvSpPr>
        <p:spPr>
          <a:xfrm>
            <a:off x="5800299" y="5248222"/>
            <a:ext cx="6142157" cy="1279124"/>
          </a:xfrm>
        </p:spPr>
        <p:txBody>
          <a:bodyPr>
            <a:normAutofit lnSpcReduction="10000"/>
          </a:bodyPr>
          <a:lstStyle/>
          <a:p>
            <a:pPr algn="l">
              <a:lnSpc>
                <a:spcPct val="150000"/>
              </a:lnSpc>
              <a:spcBef>
                <a:spcPts val="0"/>
              </a:spcBef>
            </a:pPr>
            <a:r>
              <a:rPr lang="en-US" sz="1800" dirty="0">
                <a:solidFill>
                  <a:srgbClr val="FFFFFF"/>
                </a:solidFill>
              </a:rPr>
              <a:t>Joshua Seidemann, VP Policy and Industry Innovation</a:t>
            </a:r>
          </a:p>
          <a:p>
            <a:pPr algn="l">
              <a:lnSpc>
                <a:spcPct val="150000"/>
              </a:lnSpc>
              <a:spcBef>
                <a:spcPts val="0"/>
              </a:spcBef>
            </a:pPr>
            <a:r>
              <a:rPr lang="en-US" sz="1800" dirty="0">
                <a:solidFill>
                  <a:srgbClr val="FFFFFF"/>
                </a:solidFill>
              </a:rPr>
              <a:t>NTCA-The Rural Broadband Association</a:t>
            </a:r>
          </a:p>
          <a:p>
            <a:pPr algn="l">
              <a:lnSpc>
                <a:spcPct val="150000"/>
              </a:lnSpc>
              <a:spcBef>
                <a:spcPts val="0"/>
              </a:spcBef>
            </a:pPr>
            <a:r>
              <a:rPr lang="en-US" sz="1800" dirty="0">
                <a:solidFill>
                  <a:srgbClr val="FFFFFF"/>
                </a:solidFill>
              </a:rPr>
              <a:t>January 26, 2023</a:t>
            </a:r>
          </a:p>
        </p:txBody>
      </p:sp>
      <p:sp>
        <p:nvSpPr>
          <p:cNvPr id="4" name="TextBox 3">
            <a:extLst>
              <a:ext uri="{FF2B5EF4-FFF2-40B4-BE49-F238E27FC236}">
                <a16:creationId xmlns:a16="http://schemas.microsoft.com/office/drawing/2014/main" id="{70FFC619-C5A4-56D7-2637-FEB51ACDB653}"/>
              </a:ext>
            </a:extLst>
          </p:cNvPr>
          <p:cNvSpPr txBox="1"/>
          <p:nvPr/>
        </p:nvSpPr>
        <p:spPr>
          <a:xfrm>
            <a:off x="1180407" y="881149"/>
            <a:ext cx="4616844" cy="369332"/>
          </a:xfrm>
          <a:prstGeom prst="rect">
            <a:avLst/>
          </a:prstGeom>
          <a:noFill/>
        </p:spPr>
        <p:txBody>
          <a:bodyPr wrap="square" rtlCol="0">
            <a:spAutoFit/>
          </a:bodyPr>
          <a:lstStyle/>
          <a:p>
            <a:r>
              <a:rPr lang="en-US" dirty="0">
                <a:solidFill>
                  <a:schemeClr val="bg1"/>
                </a:solidFill>
              </a:rPr>
              <a:t>{Insert image “Waiting </a:t>
            </a:r>
            <a:r>
              <a:rPr lang="en-US">
                <a:solidFill>
                  <a:schemeClr val="bg1"/>
                </a:solidFill>
              </a:rPr>
              <a:t>for Godot”}</a:t>
            </a:r>
          </a:p>
        </p:txBody>
      </p:sp>
    </p:spTree>
    <p:extLst>
      <p:ext uri="{BB962C8B-B14F-4D97-AF65-F5344CB8AC3E}">
        <p14:creationId xmlns:p14="http://schemas.microsoft.com/office/powerpoint/2010/main" val="3814606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9933A-B270-EDD4-BF83-A47713D26EC6}"/>
              </a:ext>
            </a:extLst>
          </p:cNvPr>
          <p:cNvSpPr>
            <a:spLocks noGrp="1"/>
          </p:cNvSpPr>
          <p:nvPr>
            <p:ph type="title"/>
          </p:nvPr>
        </p:nvSpPr>
        <p:spPr/>
        <p:txBody>
          <a:bodyPr/>
          <a:lstStyle/>
          <a:p>
            <a:r>
              <a:rPr lang="en-US" dirty="0"/>
              <a:t>The Market</a:t>
            </a:r>
          </a:p>
        </p:txBody>
      </p:sp>
      <p:sp>
        <p:nvSpPr>
          <p:cNvPr id="3" name="Content Placeholder 2">
            <a:extLst>
              <a:ext uri="{FF2B5EF4-FFF2-40B4-BE49-F238E27FC236}">
                <a16:creationId xmlns:a16="http://schemas.microsoft.com/office/drawing/2014/main" id="{2069B3C7-C66D-B09D-E488-48A4954EF709}"/>
              </a:ext>
            </a:extLst>
          </p:cNvPr>
          <p:cNvSpPr>
            <a:spLocks noGrp="1"/>
          </p:cNvSpPr>
          <p:nvPr>
            <p:ph idx="1"/>
          </p:nvPr>
        </p:nvSpPr>
        <p:spPr>
          <a:xfrm>
            <a:off x="562312" y="1964392"/>
            <a:ext cx="5972086" cy="3420323"/>
          </a:xfrm>
        </p:spPr>
        <p:txBody>
          <a:bodyPr/>
          <a:lstStyle/>
          <a:p>
            <a:r>
              <a:rPr lang="en-US" dirty="0"/>
              <a:t>Partnerships</a:t>
            </a:r>
          </a:p>
          <a:p>
            <a:r>
              <a:rPr lang="en-US" dirty="0"/>
              <a:t>Labor and Workforce</a:t>
            </a:r>
          </a:p>
          <a:p>
            <a:r>
              <a:rPr lang="en-US" dirty="0"/>
              <a:t>Industry Career Awareness</a:t>
            </a:r>
          </a:p>
          <a:p>
            <a:r>
              <a:rPr lang="en-US" dirty="0"/>
              <a:t>White House Talent Pipeline Challenge</a:t>
            </a:r>
          </a:p>
          <a:p>
            <a:r>
              <a:rPr lang="en-US" dirty="0"/>
              <a:t>SRC</a:t>
            </a:r>
          </a:p>
        </p:txBody>
      </p:sp>
      <p:pic>
        <p:nvPicPr>
          <p:cNvPr id="7" name="Picture 6" descr="Icon&#10;&#10;Description automatically generated">
            <a:extLst>
              <a:ext uri="{FF2B5EF4-FFF2-40B4-BE49-F238E27FC236}">
                <a16:creationId xmlns:a16="http://schemas.microsoft.com/office/drawing/2014/main" id="{82A36B93-81AC-89DB-92ED-C6DCC94C16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8015" y="1200215"/>
            <a:ext cx="4646707" cy="4457570"/>
          </a:xfrm>
          <a:prstGeom prst="rect">
            <a:avLst/>
          </a:prstGeom>
        </p:spPr>
      </p:pic>
    </p:spTree>
    <p:extLst>
      <p:ext uri="{BB962C8B-B14F-4D97-AF65-F5344CB8AC3E}">
        <p14:creationId xmlns:p14="http://schemas.microsoft.com/office/powerpoint/2010/main" val="1034803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C9E31-6A4C-B78F-FA85-AA5189A0EE98}"/>
              </a:ext>
            </a:extLst>
          </p:cNvPr>
          <p:cNvSpPr>
            <a:spLocks noGrp="1"/>
          </p:cNvSpPr>
          <p:nvPr>
            <p:ph type="title"/>
          </p:nvPr>
        </p:nvSpPr>
        <p:spPr/>
        <p:txBody>
          <a:bodyPr/>
          <a:lstStyle/>
          <a:p>
            <a:r>
              <a:rPr lang="en-US" dirty="0"/>
              <a:t>“Seven in 7:00”</a:t>
            </a:r>
          </a:p>
        </p:txBody>
      </p:sp>
      <p:sp>
        <p:nvSpPr>
          <p:cNvPr id="3" name="Content Placeholder 2">
            <a:extLst>
              <a:ext uri="{FF2B5EF4-FFF2-40B4-BE49-F238E27FC236}">
                <a16:creationId xmlns:a16="http://schemas.microsoft.com/office/drawing/2014/main" id="{3BBA9C56-C36B-076B-1CB9-16A4CA57F6FA}"/>
              </a:ext>
            </a:extLst>
          </p:cNvPr>
          <p:cNvSpPr>
            <a:spLocks noGrp="1"/>
          </p:cNvSpPr>
          <p:nvPr>
            <p:ph idx="1"/>
          </p:nvPr>
        </p:nvSpPr>
        <p:spPr/>
        <p:txBody>
          <a:bodyPr/>
          <a:lstStyle/>
          <a:p>
            <a:r>
              <a:rPr lang="en-US" dirty="0"/>
              <a:t>Broadband Labels</a:t>
            </a:r>
          </a:p>
          <a:p>
            <a:r>
              <a:rPr lang="en-US" dirty="0"/>
              <a:t>FTC Privacy/Surveillance/Security</a:t>
            </a:r>
          </a:p>
          <a:p>
            <a:r>
              <a:rPr lang="en-US" dirty="0"/>
              <a:t>FTC Junk Fees</a:t>
            </a:r>
          </a:p>
          <a:p>
            <a:r>
              <a:rPr lang="en-US" dirty="0"/>
              <a:t>FCC Data Breach</a:t>
            </a:r>
          </a:p>
          <a:p>
            <a:r>
              <a:rPr lang="en-US" dirty="0"/>
              <a:t>Tax Bill</a:t>
            </a:r>
          </a:p>
          <a:p>
            <a:r>
              <a:rPr lang="en-US" dirty="0"/>
              <a:t>Cybersecurity</a:t>
            </a:r>
          </a:p>
          <a:p>
            <a:r>
              <a:rPr lang="en-US" dirty="0"/>
              <a:t>Smart Rural </a:t>
            </a:r>
            <a:r>
              <a:rPr lang="en-US" dirty="0" err="1"/>
              <a:t>Community</a:t>
            </a:r>
            <a:r>
              <a:rPr lang="en-US" baseline="30000" dirty="0" err="1"/>
              <a:t>SM</a:t>
            </a:r>
            <a:endParaRPr lang="en-US" dirty="0"/>
          </a:p>
        </p:txBody>
      </p:sp>
    </p:spTree>
    <p:extLst>
      <p:ext uri="{BB962C8B-B14F-4D97-AF65-F5344CB8AC3E}">
        <p14:creationId xmlns:p14="http://schemas.microsoft.com/office/powerpoint/2010/main" val="3206327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8ED7-69F5-04BF-285B-332E75FC0043}"/>
              </a:ext>
            </a:extLst>
          </p:cNvPr>
          <p:cNvSpPr>
            <a:spLocks noGrp="1"/>
          </p:cNvSpPr>
          <p:nvPr>
            <p:ph type="title"/>
          </p:nvPr>
        </p:nvSpPr>
        <p:spPr/>
        <p:txBody>
          <a:bodyPr/>
          <a:lstStyle/>
          <a:p>
            <a:r>
              <a:rPr lang="en-US" dirty="0"/>
              <a:t>Mapping</a:t>
            </a:r>
          </a:p>
        </p:txBody>
      </p:sp>
      <p:sp>
        <p:nvSpPr>
          <p:cNvPr id="3" name="Content Placeholder 2">
            <a:extLst>
              <a:ext uri="{FF2B5EF4-FFF2-40B4-BE49-F238E27FC236}">
                <a16:creationId xmlns:a16="http://schemas.microsoft.com/office/drawing/2014/main" id="{01DEEDC7-9CBC-AEE6-2B10-8D97DE2F51B2}"/>
              </a:ext>
            </a:extLst>
          </p:cNvPr>
          <p:cNvSpPr>
            <a:spLocks noGrp="1"/>
          </p:cNvSpPr>
          <p:nvPr>
            <p:ph idx="1"/>
          </p:nvPr>
        </p:nvSpPr>
        <p:spPr/>
        <p:txBody>
          <a:bodyPr/>
          <a:lstStyle/>
          <a:p>
            <a:r>
              <a:rPr lang="en-US" dirty="0"/>
              <a:t>States are all over the place</a:t>
            </a:r>
          </a:p>
          <a:p>
            <a:pPr lvl="1"/>
            <a:r>
              <a:rPr lang="en-US" dirty="0"/>
              <a:t>Some are happy with the outcomes, others are not</a:t>
            </a:r>
          </a:p>
          <a:p>
            <a:r>
              <a:rPr lang="en-US" dirty="0"/>
              <a:t>In first iteration maps will be used to allocate $ to states, not to providers</a:t>
            </a:r>
          </a:p>
          <a:p>
            <a:r>
              <a:rPr lang="en-US" dirty="0"/>
              <a:t>BEAD . . . Timing?</a:t>
            </a:r>
          </a:p>
          <a:p>
            <a:pPr lvl="1"/>
            <a:endParaRPr lang="en-US" dirty="0"/>
          </a:p>
        </p:txBody>
      </p:sp>
    </p:spTree>
    <p:extLst>
      <p:ext uri="{BB962C8B-B14F-4D97-AF65-F5344CB8AC3E}">
        <p14:creationId xmlns:p14="http://schemas.microsoft.com/office/powerpoint/2010/main" val="4119710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0694D-48CB-26A5-EC5D-083B77476B0A}"/>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95DC826-D1EC-3539-3623-15D207EE40C8}"/>
              </a:ext>
            </a:extLst>
          </p:cNvPr>
          <p:cNvSpPr>
            <a:spLocks noGrp="1"/>
          </p:cNvSpPr>
          <p:nvPr>
            <p:ph idx="1"/>
          </p:nvPr>
        </p:nvSpPr>
        <p:spPr/>
        <p:txBody>
          <a:bodyPr>
            <a:normAutofit/>
          </a:bodyPr>
          <a:lstStyle/>
          <a:p>
            <a:r>
              <a:rPr lang="en-US" dirty="0"/>
              <a:t>USF Reform</a:t>
            </a:r>
          </a:p>
          <a:p>
            <a:r>
              <a:rPr lang="en-US" dirty="0"/>
              <a:t>ACP</a:t>
            </a:r>
          </a:p>
          <a:p>
            <a:r>
              <a:rPr lang="en-US" dirty="0"/>
              <a:t>The Market</a:t>
            </a:r>
          </a:p>
          <a:p>
            <a:r>
              <a:rPr lang="en-US" dirty="0"/>
              <a:t>“Seven in 7:00”</a:t>
            </a:r>
          </a:p>
          <a:p>
            <a:r>
              <a:rPr lang="en-US" dirty="0"/>
              <a:t>Mapping</a:t>
            </a:r>
          </a:p>
        </p:txBody>
      </p:sp>
    </p:spTree>
    <p:extLst>
      <p:ext uri="{BB962C8B-B14F-4D97-AF65-F5344CB8AC3E}">
        <p14:creationId xmlns:p14="http://schemas.microsoft.com/office/powerpoint/2010/main" val="2650638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25EFB-2374-3FC0-A9C2-B28E5DC6C9B0}"/>
              </a:ext>
            </a:extLst>
          </p:cNvPr>
          <p:cNvSpPr>
            <a:spLocks noGrp="1"/>
          </p:cNvSpPr>
          <p:nvPr>
            <p:ph type="title"/>
          </p:nvPr>
        </p:nvSpPr>
        <p:spPr/>
        <p:txBody>
          <a:bodyPr/>
          <a:lstStyle/>
          <a:p>
            <a:r>
              <a:rPr lang="en-US" dirty="0"/>
              <a:t>USF Reform</a:t>
            </a:r>
          </a:p>
        </p:txBody>
      </p:sp>
      <p:sp>
        <p:nvSpPr>
          <p:cNvPr id="3" name="Content Placeholder 2">
            <a:extLst>
              <a:ext uri="{FF2B5EF4-FFF2-40B4-BE49-F238E27FC236}">
                <a16:creationId xmlns:a16="http://schemas.microsoft.com/office/drawing/2014/main" id="{F929ADC0-CAE1-BFB8-E968-CC34C50D255C}"/>
              </a:ext>
            </a:extLst>
          </p:cNvPr>
          <p:cNvSpPr>
            <a:spLocks noGrp="1"/>
          </p:cNvSpPr>
          <p:nvPr>
            <p:ph idx="1"/>
          </p:nvPr>
        </p:nvSpPr>
        <p:spPr/>
        <p:txBody>
          <a:bodyPr/>
          <a:lstStyle/>
          <a:p>
            <a:r>
              <a:rPr lang="en-US" dirty="0"/>
              <a:t>Future of USF</a:t>
            </a:r>
          </a:p>
          <a:p>
            <a:r>
              <a:rPr lang="en-US" dirty="0"/>
              <a:t>ACAM and CAF-BLS</a:t>
            </a:r>
          </a:p>
          <a:p>
            <a:r>
              <a:rPr lang="en-US" dirty="0"/>
              <a:t>Contributions</a:t>
            </a:r>
          </a:p>
          <a:p>
            <a:r>
              <a:rPr lang="en-US" dirty="0"/>
              <a:t>Court Cases</a:t>
            </a:r>
          </a:p>
        </p:txBody>
      </p:sp>
    </p:spTree>
    <p:extLst>
      <p:ext uri="{BB962C8B-B14F-4D97-AF65-F5344CB8AC3E}">
        <p14:creationId xmlns:p14="http://schemas.microsoft.com/office/powerpoint/2010/main" val="154433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68A4-492C-2931-3F01-03C12572F073}"/>
              </a:ext>
            </a:extLst>
          </p:cNvPr>
          <p:cNvSpPr>
            <a:spLocks noGrp="1"/>
          </p:cNvSpPr>
          <p:nvPr>
            <p:ph type="title"/>
          </p:nvPr>
        </p:nvSpPr>
        <p:spPr/>
        <p:txBody>
          <a:bodyPr/>
          <a:lstStyle/>
          <a:p>
            <a:r>
              <a:rPr lang="en-US" dirty="0"/>
              <a:t>Future of USF</a:t>
            </a:r>
          </a:p>
        </p:txBody>
      </p:sp>
      <p:sp>
        <p:nvSpPr>
          <p:cNvPr id="3" name="Content Placeholder 2">
            <a:extLst>
              <a:ext uri="{FF2B5EF4-FFF2-40B4-BE49-F238E27FC236}">
                <a16:creationId xmlns:a16="http://schemas.microsoft.com/office/drawing/2014/main" id="{564D1042-838C-37FA-AD41-449732908231}"/>
              </a:ext>
            </a:extLst>
          </p:cNvPr>
          <p:cNvSpPr>
            <a:spLocks noGrp="1"/>
          </p:cNvSpPr>
          <p:nvPr>
            <p:ph idx="1"/>
          </p:nvPr>
        </p:nvSpPr>
        <p:spPr/>
        <p:txBody>
          <a:bodyPr>
            <a:normAutofit/>
          </a:bodyPr>
          <a:lstStyle/>
          <a:p>
            <a:r>
              <a:rPr lang="en-US" dirty="0"/>
              <a:t>Infrastructure Act required FCC report to Congress</a:t>
            </a:r>
          </a:p>
          <a:p>
            <a:r>
              <a:rPr lang="en-US" dirty="0"/>
              <a:t>Contemplated implications of BEAD and COVID-relief funding</a:t>
            </a:r>
          </a:p>
          <a:p>
            <a:r>
              <a:rPr lang="en-US" dirty="0"/>
              <a:t>“Reset button” in the paradigms of USF?</a:t>
            </a:r>
          </a:p>
          <a:p>
            <a:pPr lvl="1"/>
            <a:r>
              <a:rPr lang="en-US" dirty="0"/>
              <a:t>CES: video streaming volume 38%, up from 28% in 2021</a:t>
            </a:r>
          </a:p>
          <a:p>
            <a:pPr lvl="1"/>
            <a:r>
              <a:rPr lang="en-US" dirty="0"/>
              <a:t>CISCO: average 58.9 Mbps/2019, projected 143.6/2023</a:t>
            </a:r>
          </a:p>
          <a:p>
            <a:pPr lvl="1"/>
            <a:r>
              <a:rPr lang="en-US" dirty="0" err="1"/>
              <a:t>Ookla</a:t>
            </a:r>
            <a:r>
              <a:rPr lang="en-US" dirty="0"/>
              <a:t>: median U.S. 143.76/20.26 </a:t>
            </a:r>
            <a:r>
              <a:rPr lang="en-US" dirty="0" err="1"/>
              <a:t>Mpbs</a:t>
            </a:r>
            <a:endParaRPr lang="en-US" dirty="0"/>
          </a:p>
          <a:p>
            <a:r>
              <a:rPr lang="en-US" dirty="0"/>
              <a:t>NTCA: difference between capital grants and sustainability</a:t>
            </a:r>
          </a:p>
          <a:p>
            <a:pPr lvl="1"/>
            <a:endParaRPr lang="en-US" dirty="0"/>
          </a:p>
        </p:txBody>
      </p:sp>
    </p:spTree>
    <p:extLst>
      <p:ext uri="{BB962C8B-B14F-4D97-AF65-F5344CB8AC3E}">
        <p14:creationId xmlns:p14="http://schemas.microsoft.com/office/powerpoint/2010/main" val="452681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4BEE-B0E6-FF9C-8839-C98EA25C7AB3}"/>
              </a:ext>
            </a:extLst>
          </p:cNvPr>
          <p:cNvSpPr>
            <a:spLocks noGrp="1"/>
          </p:cNvSpPr>
          <p:nvPr>
            <p:ph type="title"/>
          </p:nvPr>
        </p:nvSpPr>
        <p:spPr/>
        <p:txBody>
          <a:bodyPr/>
          <a:lstStyle/>
          <a:p>
            <a:r>
              <a:rPr lang="en-US" dirty="0"/>
              <a:t>ACAM and CAF-BLS</a:t>
            </a:r>
          </a:p>
        </p:txBody>
      </p:sp>
      <p:sp>
        <p:nvSpPr>
          <p:cNvPr id="3" name="Content Placeholder 2">
            <a:extLst>
              <a:ext uri="{FF2B5EF4-FFF2-40B4-BE49-F238E27FC236}">
                <a16:creationId xmlns:a16="http://schemas.microsoft.com/office/drawing/2014/main" id="{1C907C37-2579-C9F7-2215-A7ADF9C0AED7}"/>
              </a:ext>
            </a:extLst>
          </p:cNvPr>
          <p:cNvSpPr>
            <a:spLocks noGrp="1"/>
          </p:cNvSpPr>
          <p:nvPr>
            <p:ph idx="1"/>
          </p:nvPr>
        </p:nvSpPr>
        <p:spPr/>
        <p:txBody>
          <a:bodyPr>
            <a:normAutofit/>
          </a:bodyPr>
          <a:lstStyle/>
          <a:p>
            <a:r>
              <a:rPr lang="en-US" dirty="0"/>
              <a:t>Nuts and bolts at the FCC </a:t>
            </a:r>
          </a:p>
          <a:p>
            <a:r>
              <a:rPr lang="en-US" dirty="0"/>
              <a:t>Enhanced ACAM proposals, but also a good time to look at CAF-BLS</a:t>
            </a:r>
          </a:p>
          <a:p>
            <a:pPr lvl="1"/>
            <a:r>
              <a:rPr lang="en-US" dirty="0"/>
              <a:t>Obtaining funding to ensure additional deployment; sustainability; future maintenance and expansion</a:t>
            </a:r>
          </a:p>
          <a:p>
            <a:r>
              <a:rPr lang="en-US" dirty="0"/>
              <a:t>New speed targets of 100/20</a:t>
            </a:r>
          </a:p>
          <a:p>
            <a:pPr lvl="1"/>
            <a:r>
              <a:rPr lang="en-US" dirty="0"/>
              <a:t>Ultimately about “levers and dials”</a:t>
            </a:r>
          </a:p>
        </p:txBody>
      </p:sp>
    </p:spTree>
    <p:extLst>
      <p:ext uri="{BB962C8B-B14F-4D97-AF65-F5344CB8AC3E}">
        <p14:creationId xmlns:p14="http://schemas.microsoft.com/office/powerpoint/2010/main" val="172940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CF365-552D-DE0E-45DB-02E393E8768B}"/>
              </a:ext>
            </a:extLst>
          </p:cNvPr>
          <p:cNvSpPr>
            <a:spLocks noGrp="1"/>
          </p:cNvSpPr>
          <p:nvPr>
            <p:ph type="title"/>
          </p:nvPr>
        </p:nvSpPr>
        <p:spPr/>
        <p:txBody>
          <a:bodyPr/>
          <a:lstStyle/>
          <a:p>
            <a:r>
              <a:rPr lang="en-US" dirty="0"/>
              <a:t>Contributions</a:t>
            </a:r>
          </a:p>
        </p:txBody>
      </p:sp>
      <p:sp>
        <p:nvSpPr>
          <p:cNvPr id="3" name="Content Placeholder 2">
            <a:extLst>
              <a:ext uri="{FF2B5EF4-FFF2-40B4-BE49-F238E27FC236}">
                <a16:creationId xmlns:a16="http://schemas.microsoft.com/office/drawing/2014/main" id="{9BB40D0A-4C27-0601-E82D-43A3E8F546AD}"/>
              </a:ext>
            </a:extLst>
          </p:cNvPr>
          <p:cNvSpPr>
            <a:spLocks noGrp="1"/>
          </p:cNvSpPr>
          <p:nvPr>
            <p:ph idx="1"/>
          </p:nvPr>
        </p:nvSpPr>
        <p:spPr/>
        <p:txBody>
          <a:bodyPr/>
          <a:lstStyle/>
          <a:p>
            <a:r>
              <a:rPr lang="en-US" dirty="0"/>
              <a:t>Current contribution factor: 32.6%</a:t>
            </a:r>
          </a:p>
          <a:p>
            <a:r>
              <a:rPr lang="en-US" dirty="0"/>
              <a:t>Alternatives</a:t>
            </a:r>
          </a:p>
          <a:p>
            <a:pPr lvl="1"/>
            <a:r>
              <a:rPr lang="en-US" dirty="0"/>
              <a:t>Expanded revenues: 3.4%</a:t>
            </a:r>
          </a:p>
          <a:p>
            <a:pPr lvl="1"/>
            <a:r>
              <a:rPr lang="en-US" dirty="0"/>
              <a:t>Numbers: $0.80</a:t>
            </a:r>
          </a:p>
          <a:p>
            <a:pPr lvl="1"/>
            <a:r>
              <a:rPr lang="en-US" dirty="0"/>
              <a:t>Connections: $0.76</a:t>
            </a:r>
          </a:p>
          <a:p>
            <a:r>
              <a:rPr lang="en-US" dirty="0"/>
              <a:t>Zhao demand report</a:t>
            </a:r>
          </a:p>
          <a:p>
            <a:pPr lvl="1"/>
            <a:r>
              <a:rPr lang="en-US" dirty="0"/>
              <a:t>Broadband inelastic</a:t>
            </a:r>
          </a:p>
          <a:p>
            <a:pPr lvl="1"/>
            <a:r>
              <a:rPr lang="en-US" dirty="0"/>
              <a:t>1% rate increase        0.08% decrease in subscriptions (10% = 0.8%)</a:t>
            </a:r>
          </a:p>
        </p:txBody>
      </p:sp>
      <p:pic>
        <p:nvPicPr>
          <p:cNvPr id="7" name="Graphic 6" descr="Arrow Right with solid fill">
            <a:extLst>
              <a:ext uri="{FF2B5EF4-FFF2-40B4-BE49-F238E27FC236}">
                <a16:creationId xmlns:a16="http://schemas.microsoft.com/office/drawing/2014/main" id="{AE94AD31-D538-3EBC-CB5B-0D75ECEE50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08294" y="5593976"/>
            <a:ext cx="403412" cy="403412"/>
          </a:xfrm>
          <a:prstGeom prst="rect">
            <a:avLst/>
          </a:prstGeom>
        </p:spPr>
      </p:pic>
    </p:spTree>
    <p:extLst>
      <p:ext uri="{BB962C8B-B14F-4D97-AF65-F5344CB8AC3E}">
        <p14:creationId xmlns:p14="http://schemas.microsoft.com/office/powerpoint/2010/main" val="4000099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6F19B-E761-9F88-1998-C05F5C037B52}"/>
              </a:ext>
            </a:extLst>
          </p:cNvPr>
          <p:cNvSpPr>
            <a:spLocks noGrp="1"/>
          </p:cNvSpPr>
          <p:nvPr>
            <p:ph type="title"/>
          </p:nvPr>
        </p:nvSpPr>
        <p:spPr/>
        <p:txBody>
          <a:bodyPr/>
          <a:lstStyle/>
          <a:p>
            <a:r>
              <a:rPr lang="en-US" dirty="0"/>
              <a:t>Court Cases</a:t>
            </a:r>
          </a:p>
        </p:txBody>
      </p:sp>
      <p:sp>
        <p:nvSpPr>
          <p:cNvPr id="3" name="Content Placeholder 2">
            <a:extLst>
              <a:ext uri="{FF2B5EF4-FFF2-40B4-BE49-F238E27FC236}">
                <a16:creationId xmlns:a16="http://schemas.microsoft.com/office/drawing/2014/main" id="{0D87DD9A-E6F2-530D-4E37-AD3F022353C0}"/>
              </a:ext>
            </a:extLst>
          </p:cNvPr>
          <p:cNvSpPr>
            <a:spLocks noGrp="1"/>
          </p:cNvSpPr>
          <p:nvPr>
            <p:ph idx="1"/>
          </p:nvPr>
        </p:nvSpPr>
        <p:spPr/>
        <p:txBody>
          <a:bodyPr/>
          <a:lstStyle/>
          <a:p>
            <a:r>
              <a:rPr lang="en-US" i="1" dirty="0"/>
              <a:t>Consumers Research v. FCC</a:t>
            </a:r>
          </a:p>
          <a:p>
            <a:pPr lvl="1"/>
            <a:r>
              <a:rPr lang="en-US" dirty="0"/>
              <a:t>Fifth, Sixth, and 11</a:t>
            </a:r>
            <a:r>
              <a:rPr lang="en-US" baseline="30000" dirty="0"/>
              <a:t>th</a:t>
            </a:r>
            <a:r>
              <a:rPr lang="en-US" dirty="0"/>
              <a:t> Circuits</a:t>
            </a:r>
            <a:endParaRPr lang="en-US" i="1" dirty="0"/>
          </a:p>
          <a:p>
            <a:r>
              <a:rPr lang="en-US" dirty="0"/>
              <a:t>Claims FCC abrogated taxation policies without sufficient direction from Congress</a:t>
            </a:r>
          </a:p>
          <a:p>
            <a:pPr lvl="1"/>
            <a:r>
              <a:rPr lang="en-US" dirty="0"/>
              <a:t>USAC operating independently of FCC</a:t>
            </a:r>
          </a:p>
          <a:p>
            <a:r>
              <a:rPr lang="en-US" dirty="0"/>
              <a:t>High priority: unpredictable judiciary, predictable impacts</a:t>
            </a:r>
          </a:p>
          <a:p>
            <a:r>
              <a:rPr lang="en-US" dirty="0"/>
              <a:t>NTCA and </a:t>
            </a:r>
            <a:r>
              <a:rPr lang="en-US" dirty="0" err="1"/>
              <a:t>USTelecom</a:t>
            </a:r>
            <a:r>
              <a:rPr lang="en-US" dirty="0"/>
              <a:t>, ACA, intervening</a:t>
            </a:r>
          </a:p>
          <a:p>
            <a:pPr lvl="1"/>
            <a:endParaRPr lang="en-US" dirty="0"/>
          </a:p>
          <a:p>
            <a:pPr lvl="1"/>
            <a:endParaRPr lang="en-US" dirty="0"/>
          </a:p>
        </p:txBody>
      </p:sp>
    </p:spTree>
    <p:extLst>
      <p:ext uri="{BB962C8B-B14F-4D97-AF65-F5344CB8AC3E}">
        <p14:creationId xmlns:p14="http://schemas.microsoft.com/office/powerpoint/2010/main" val="3505676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52866-45F3-24A0-1CD1-22EA641F7ED5}"/>
              </a:ext>
            </a:extLst>
          </p:cNvPr>
          <p:cNvSpPr>
            <a:spLocks noGrp="1"/>
          </p:cNvSpPr>
          <p:nvPr>
            <p:ph type="title"/>
          </p:nvPr>
        </p:nvSpPr>
        <p:spPr/>
        <p:txBody>
          <a:bodyPr/>
          <a:lstStyle/>
          <a:p>
            <a:r>
              <a:rPr lang="en-US" dirty="0"/>
              <a:t>All in all . . . </a:t>
            </a:r>
          </a:p>
        </p:txBody>
      </p:sp>
      <p:sp>
        <p:nvSpPr>
          <p:cNvPr id="3" name="Content Placeholder 2">
            <a:extLst>
              <a:ext uri="{FF2B5EF4-FFF2-40B4-BE49-F238E27FC236}">
                <a16:creationId xmlns:a16="http://schemas.microsoft.com/office/drawing/2014/main" id="{A8C3935E-612B-11AB-BAFF-DD349A50AF12}"/>
              </a:ext>
            </a:extLst>
          </p:cNvPr>
          <p:cNvSpPr>
            <a:spLocks noGrp="1"/>
          </p:cNvSpPr>
          <p:nvPr>
            <p:ph idx="1"/>
          </p:nvPr>
        </p:nvSpPr>
        <p:spPr/>
        <p:txBody>
          <a:bodyPr/>
          <a:lstStyle/>
          <a:p>
            <a:r>
              <a:rPr lang="en-US" dirty="0"/>
              <a:t>Whether FCC senses urgency</a:t>
            </a:r>
          </a:p>
          <a:p>
            <a:r>
              <a:rPr lang="en-US" dirty="0"/>
              <a:t>Potential impact of court cases</a:t>
            </a:r>
          </a:p>
          <a:p>
            <a:pPr lvl="1"/>
            <a:r>
              <a:rPr lang="en-US" dirty="0"/>
              <a:t>Drive to agency decision before court decision</a:t>
            </a:r>
          </a:p>
          <a:p>
            <a:pPr lvl="1"/>
            <a:r>
              <a:rPr lang="en-US" dirty="0"/>
              <a:t>“Baked-in budget”</a:t>
            </a:r>
          </a:p>
          <a:p>
            <a:r>
              <a:rPr lang="en-US" dirty="0"/>
              <a:t>2-2 Commission</a:t>
            </a:r>
          </a:p>
          <a:p>
            <a:r>
              <a:rPr lang="en-US" dirty="0"/>
              <a:t>Strategic Congressional efforts</a:t>
            </a:r>
          </a:p>
        </p:txBody>
      </p:sp>
    </p:spTree>
    <p:extLst>
      <p:ext uri="{BB962C8B-B14F-4D97-AF65-F5344CB8AC3E}">
        <p14:creationId xmlns:p14="http://schemas.microsoft.com/office/powerpoint/2010/main" val="1745774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3427D-DD8E-D0B9-2D97-9047A1056324}"/>
              </a:ext>
            </a:extLst>
          </p:cNvPr>
          <p:cNvSpPr>
            <a:spLocks noGrp="1"/>
          </p:cNvSpPr>
          <p:nvPr>
            <p:ph type="title"/>
          </p:nvPr>
        </p:nvSpPr>
        <p:spPr/>
        <p:txBody>
          <a:bodyPr/>
          <a:lstStyle/>
          <a:p>
            <a:r>
              <a:rPr lang="en-US" dirty="0"/>
              <a:t>ACP</a:t>
            </a:r>
          </a:p>
        </p:txBody>
      </p:sp>
      <p:sp>
        <p:nvSpPr>
          <p:cNvPr id="3" name="Content Placeholder 2">
            <a:extLst>
              <a:ext uri="{FF2B5EF4-FFF2-40B4-BE49-F238E27FC236}">
                <a16:creationId xmlns:a16="http://schemas.microsoft.com/office/drawing/2014/main" id="{02B536EA-E392-6235-358B-389C06CAB701}"/>
              </a:ext>
            </a:extLst>
          </p:cNvPr>
          <p:cNvSpPr>
            <a:spLocks noGrp="1"/>
          </p:cNvSpPr>
          <p:nvPr>
            <p:ph idx="1"/>
          </p:nvPr>
        </p:nvSpPr>
        <p:spPr/>
        <p:txBody>
          <a:bodyPr/>
          <a:lstStyle/>
          <a:p>
            <a:r>
              <a:rPr lang="en-US" dirty="0"/>
              <a:t>Started as the EBB in COVID-relief efforts</a:t>
            </a:r>
          </a:p>
          <a:p>
            <a:r>
              <a:rPr lang="en-US" dirty="0"/>
              <a:t>Part of the ongoing story as to whether current Lifeline support is sufficient</a:t>
            </a:r>
          </a:p>
          <a:p>
            <a:r>
              <a:rPr lang="en-US" dirty="0"/>
              <a:t>Continuing administrative issues</a:t>
            </a:r>
          </a:p>
          <a:p>
            <a:pPr lvl="1"/>
            <a:r>
              <a:rPr lang="en-US" dirty="0"/>
              <a:t>Placement of “enhanced” ACP</a:t>
            </a:r>
          </a:p>
          <a:p>
            <a:pPr lvl="1"/>
            <a:r>
              <a:rPr lang="en-US" dirty="0"/>
              <a:t>Portability (within a geographic region)</a:t>
            </a:r>
          </a:p>
        </p:txBody>
      </p:sp>
    </p:spTree>
    <p:extLst>
      <p:ext uri="{BB962C8B-B14F-4D97-AF65-F5344CB8AC3E}">
        <p14:creationId xmlns:p14="http://schemas.microsoft.com/office/powerpoint/2010/main" val="2477435439"/>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2942</Words>
  <Application>Microsoft Office PowerPoint</Application>
  <PresentationFormat>Widescreen</PresentationFormat>
  <Paragraphs>365</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Avenir Next LT Pro</vt:lpstr>
      <vt:lpstr>AvenirNext LT Pro Medium</vt:lpstr>
      <vt:lpstr>Calibri</vt:lpstr>
      <vt:lpstr>Sabon Next LT</vt:lpstr>
      <vt:lpstr>DappledVTI</vt:lpstr>
      <vt:lpstr>Federal Update Wyoming State Telecommunications Association</vt:lpstr>
      <vt:lpstr>Overview</vt:lpstr>
      <vt:lpstr>USF Reform</vt:lpstr>
      <vt:lpstr>Future of USF</vt:lpstr>
      <vt:lpstr>ACAM and CAF-BLS</vt:lpstr>
      <vt:lpstr>Contributions</vt:lpstr>
      <vt:lpstr>Court Cases</vt:lpstr>
      <vt:lpstr>All in all . . . </vt:lpstr>
      <vt:lpstr>ACP</vt:lpstr>
      <vt:lpstr>The Market</vt:lpstr>
      <vt:lpstr>“Seven in 7:00”</vt:lpstr>
      <vt:lpstr>Mapping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Update Wyoming State Telecommunications Association</dc:title>
  <dc:creator>Darwin Rigel</dc:creator>
  <cp:lastModifiedBy>Josh Seidemann</cp:lastModifiedBy>
  <cp:revision>17</cp:revision>
  <dcterms:created xsi:type="dcterms:W3CDTF">2023-01-17T19:43:36Z</dcterms:created>
  <dcterms:modified xsi:type="dcterms:W3CDTF">2023-01-26T17:14:53Z</dcterms:modified>
</cp:coreProperties>
</file>