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80" r:id="rId4"/>
    <p:sldId id="258" r:id="rId5"/>
    <p:sldId id="279" r:id="rId6"/>
    <p:sldId id="259" r:id="rId7"/>
    <p:sldId id="274" r:id="rId8"/>
    <p:sldId id="277" r:id="rId9"/>
    <p:sldId id="267" r:id="rId10"/>
    <p:sldId id="266" r:id="rId11"/>
    <p:sldId id="265" r:id="rId12"/>
    <p:sldId id="276" r:id="rId13"/>
    <p:sldId id="278"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2437"/>
    <p:restoredTop sz="95833"/>
  </p:normalViewPr>
  <p:slideViewPr>
    <p:cSldViewPr snapToGrid="0">
      <p:cViewPr varScale="1">
        <p:scale>
          <a:sx n="57" d="100"/>
          <a:sy n="57" d="100"/>
        </p:scale>
        <p:origin x="176" y="10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10/15/24</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10/15/24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10/15/24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10/15/24</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ideo" Target="https://www.youtube.com/embed/Zk7pOnUPL74?feature=oembed" TargetMode="External"/><Relationship Id="rId4" Type="http://schemas.openxmlformats.org/officeDocument/2006/relationships/hyperlink" Target="https://youtu.be/Zk7pOnUPL74?si=RA_07Lxk6EECPUWB"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49890-DAD8-AF41-4A9F-06615DA3C1CA}"/>
              </a:ext>
            </a:extLst>
          </p:cNvPr>
          <p:cNvSpPr>
            <a:spLocks noGrp="1"/>
          </p:cNvSpPr>
          <p:nvPr>
            <p:ph type="ctrTitle"/>
          </p:nvPr>
        </p:nvSpPr>
        <p:spPr/>
        <p:txBody>
          <a:bodyPr/>
          <a:lstStyle/>
          <a:p>
            <a:pPr algn="ctr"/>
            <a:r>
              <a:rPr lang="en-US" dirty="0"/>
              <a:t>CHRIST CHURCH</a:t>
            </a:r>
            <a:br>
              <a:rPr lang="en-US" dirty="0"/>
            </a:br>
            <a:r>
              <a:rPr lang="en-US" dirty="0"/>
              <a:t>GRIEF SUPPORT GROUP</a:t>
            </a:r>
            <a:br>
              <a:rPr lang="en-US" dirty="0"/>
            </a:br>
            <a:r>
              <a:rPr lang="en-US" dirty="0"/>
              <a:t>Session 1</a:t>
            </a:r>
          </a:p>
        </p:txBody>
      </p:sp>
      <p:sp>
        <p:nvSpPr>
          <p:cNvPr id="3" name="Subtitle 2">
            <a:extLst>
              <a:ext uri="{FF2B5EF4-FFF2-40B4-BE49-F238E27FC236}">
                <a16:creationId xmlns:a16="http://schemas.microsoft.com/office/drawing/2014/main" id="{BA38E3F5-94D5-44A8-FC47-7001BB4A2993}"/>
              </a:ext>
            </a:extLst>
          </p:cNvPr>
          <p:cNvSpPr>
            <a:spLocks noGrp="1"/>
          </p:cNvSpPr>
          <p:nvPr>
            <p:ph type="subTitle" idx="1"/>
          </p:nvPr>
        </p:nvSpPr>
        <p:spPr/>
        <p:txBody>
          <a:bodyPr/>
          <a:lstStyle/>
          <a:p>
            <a:pPr algn="ctr"/>
            <a:r>
              <a:rPr lang="en-US" dirty="0"/>
              <a:t>October 15, 2024</a:t>
            </a:r>
          </a:p>
          <a:p>
            <a:pPr algn="ctr"/>
            <a:endParaRPr lang="en-US" dirty="0"/>
          </a:p>
          <a:p>
            <a:pPr algn="ctr"/>
            <a:r>
              <a:rPr lang="en-US" dirty="0"/>
              <a:t>THE REVS. JOANNA HOLLIS AND DAPHNE ROBERTS</a:t>
            </a:r>
          </a:p>
        </p:txBody>
      </p:sp>
    </p:spTree>
    <p:extLst>
      <p:ext uri="{BB962C8B-B14F-4D97-AF65-F5344CB8AC3E}">
        <p14:creationId xmlns:p14="http://schemas.microsoft.com/office/powerpoint/2010/main" val="639297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67FDA-7CB1-5416-4F23-5370D5320FBF}"/>
              </a:ext>
            </a:extLst>
          </p:cNvPr>
          <p:cNvSpPr>
            <a:spLocks noGrp="1"/>
          </p:cNvSpPr>
          <p:nvPr>
            <p:ph type="title"/>
          </p:nvPr>
        </p:nvSpPr>
        <p:spPr/>
        <p:txBody>
          <a:bodyPr/>
          <a:lstStyle/>
          <a:p>
            <a:r>
              <a:rPr lang="en-US" dirty="0"/>
              <a:t>Opening prayer</a:t>
            </a:r>
          </a:p>
        </p:txBody>
      </p:sp>
      <p:sp>
        <p:nvSpPr>
          <p:cNvPr id="3" name="Content Placeholder 2">
            <a:extLst>
              <a:ext uri="{FF2B5EF4-FFF2-40B4-BE49-F238E27FC236}">
                <a16:creationId xmlns:a16="http://schemas.microsoft.com/office/drawing/2014/main" id="{DBB1FA20-4AAD-9EA6-40D7-F6EB23E6DD53}"/>
              </a:ext>
            </a:extLst>
          </p:cNvPr>
          <p:cNvSpPr>
            <a:spLocks noGrp="1"/>
          </p:cNvSpPr>
          <p:nvPr>
            <p:ph idx="1"/>
          </p:nvPr>
        </p:nvSpPr>
        <p:spPr/>
        <p:txBody>
          <a:bodyPr/>
          <a:lstStyle/>
          <a:p>
            <a:pPr marL="0" indent="0">
              <a:buNone/>
            </a:pPr>
            <a:r>
              <a:rPr lang="en-US" dirty="0">
                <a:effectLst/>
              </a:rPr>
              <a:t>Merciful God, whose Son Jesus wept at the death of Lazarus: look with compassion on all who are bound by sorrow and pain through the death of their loved ones. Comfort them, grant them the conviction that all things work together for good to those who love you, and help them to find sure trust and confidence in your resurrection power; through Jesus Christ our deliverer. Amen</a:t>
            </a:r>
            <a:r>
              <a:rPr lang="en-US" i="1" dirty="0">
                <a:effectLst/>
              </a:rPr>
              <a:t>.</a:t>
            </a:r>
            <a:endParaRPr lang="en-US" dirty="0">
              <a:effectLst/>
            </a:endParaRPr>
          </a:p>
          <a:p>
            <a:endParaRPr lang="en-US" dirty="0"/>
          </a:p>
        </p:txBody>
      </p:sp>
    </p:spTree>
    <p:extLst>
      <p:ext uri="{BB962C8B-B14F-4D97-AF65-F5344CB8AC3E}">
        <p14:creationId xmlns:p14="http://schemas.microsoft.com/office/powerpoint/2010/main" val="314898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96C2C-7697-20EA-F06E-B3E6427BF0E6}"/>
              </a:ext>
            </a:extLst>
          </p:cNvPr>
          <p:cNvSpPr>
            <a:spLocks noGrp="1"/>
          </p:cNvSpPr>
          <p:nvPr>
            <p:ph type="title"/>
          </p:nvPr>
        </p:nvSpPr>
        <p:spPr/>
        <p:txBody>
          <a:bodyPr/>
          <a:lstStyle/>
          <a:p>
            <a:r>
              <a:rPr lang="en-US" dirty="0"/>
              <a:t>Group norms</a:t>
            </a:r>
          </a:p>
        </p:txBody>
      </p:sp>
      <p:sp>
        <p:nvSpPr>
          <p:cNvPr id="6" name="Content Placeholder 5">
            <a:extLst>
              <a:ext uri="{FF2B5EF4-FFF2-40B4-BE49-F238E27FC236}">
                <a16:creationId xmlns:a16="http://schemas.microsoft.com/office/drawing/2014/main" id="{C8DF27B3-3169-D8CB-3847-D99697C9C188}"/>
              </a:ext>
            </a:extLst>
          </p:cNvPr>
          <p:cNvSpPr>
            <a:spLocks noGrp="1"/>
          </p:cNvSpPr>
          <p:nvPr>
            <p:ph idx="1"/>
          </p:nvPr>
        </p:nvSpPr>
        <p:spPr>
          <a:xfrm>
            <a:off x="1771651" y="1882776"/>
            <a:ext cx="8415337" cy="4261992"/>
          </a:xfrm>
        </p:spPr>
        <p:txBody>
          <a:bodyPr>
            <a:noAutofit/>
          </a:bodyPr>
          <a:lstStyle/>
          <a:p>
            <a:r>
              <a:rPr lang="en-US" sz="2000" b="1" i="0" u="none" strike="noStrike" kern="1200" dirty="0">
                <a:solidFill>
                  <a:schemeClr val="tx1"/>
                </a:solidFill>
                <a:effectLst/>
                <a:latin typeface="+mn-lt"/>
                <a:ea typeface="+mn-ea"/>
                <a:cs typeface="+mn-cs"/>
              </a:rPr>
              <a:t>ZOOM ETIQUETTE</a:t>
            </a:r>
            <a:r>
              <a:rPr lang="en-US" sz="1800" b="1" i="0" u="none" strike="noStrike" kern="1200" dirty="0">
                <a:solidFill>
                  <a:schemeClr val="tx1"/>
                </a:solidFill>
                <a:effectLst/>
                <a:latin typeface="+mn-lt"/>
                <a:ea typeface="+mn-ea"/>
                <a:cs typeface="+mn-cs"/>
              </a:rPr>
              <a:t>:</a:t>
            </a:r>
            <a:r>
              <a:rPr lang="en-US" sz="1800" b="0" i="0" u="none" strike="noStrike" kern="1200" dirty="0">
                <a:solidFill>
                  <a:schemeClr val="tx1"/>
                </a:solidFill>
                <a:effectLst/>
                <a:latin typeface="+mn-lt"/>
                <a:ea typeface="+mn-ea"/>
                <a:cs typeface="+mn-cs"/>
              </a:rPr>
              <a:t> It is expected everyone leaves their videos on and mic muted until asked to speak. The hosts may mute you if necessary (to limit background noise, etc.).</a:t>
            </a:r>
            <a:endParaRPr lang="en-US" sz="1800" dirty="0"/>
          </a:p>
          <a:p>
            <a:r>
              <a:rPr lang="en-US" sz="2000" b="1" i="0" u="none" strike="noStrike" kern="1200" dirty="0">
                <a:solidFill>
                  <a:schemeClr val="tx1"/>
                </a:solidFill>
                <a:effectLst/>
                <a:latin typeface="+mn-lt"/>
                <a:ea typeface="+mn-ea"/>
                <a:cs typeface="+mn-cs"/>
              </a:rPr>
              <a:t>CONFIDENTIALITY</a:t>
            </a:r>
            <a:r>
              <a:rPr lang="en-US" sz="1800" b="1" i="0" u="none" strike="noStrike" kern="1200" dirty="0">
                <a:solidFill>
                  <a:schemeClr val="tx1"/>
                </a:solidFill>
                <a:effectLst/>
                <a:latin typeface="+mn-lt"/>
                <a:ea typeface="+mn-ea"/>
                <a:cs typeface="+mn-cs"/>
              </a:rPr>
              <a:t>:</a:t>
            </a:r>
            <a:r>
              <a:rPr lang="en-US" sz="1800" b="0" i="0" u="none" strike="noStrike" kern="1200" dirty="0">
                <a:solidFill>
                  <a:schemeClr val="tx1"/>
                </a:solidFill>
                <a:effectLst/>
                <a:latin typeface="+mn-lt"/>
                <a:ea typeface="+mn-ea"/>
                <a:cs typeface="+mn-cs"/>
              </a:rPr>
              <a:t> Whatever is shared within the group remains confidential. Share with others outside the group only what you have learned about yourself.</a:t>
            </a:r>
            <a:endParaRPr lang="en-US" sz="1800" dirty="0"/>
          </a:p>
          <a:p>
            <a:r>
              <a:rPr lang="en-US" sz="2000" b="1" i="0" u="none" strike="noStrike" kern="1200" dirty="0">
                <a:solidFill>
                  <a:schemeClr val="tx1"/>
                </a:solidFill>
                <a:effectLst/>
                <a:latin typeface="+mn-lt"/>
                <a:ea typeface="+mn-ea"/>
                <a:cs typeface="+mn-cs"/>
              </a:rPr>
              <a:t>RESPECT</a:t>
            </a:r>
            <a:r>
              <a:rPr lang="en-US" sz="1800" b="1" i="0" u="none" strike="noStrike" kern="1200" dirty="0">
                <a:solidFill>
                  <a:schemeClr val="tx1"/>
                </a:solidFill>
                <a:effectLst/>
                <a:latin typeface="+mn-lt"/>
                <a:ea typeface="+mn-ea"/>
                <a:cs typeface="+mn-cs"/>
              </a:rPr>
              <a:t>:</a:t>
            </a:r>
            <a:r>
              <a:rPr lang="en-US" sz="1800" b="0" i="0" u="none" strike="noStrike" kern="1200" dirty="0">
                <a:solidFill>
                  <a:schemeClr val="tx1"/>
                </a:solidFill>
                <a:effectLst/>
                <a:latin typeface="+mn-lt"/>
                <a:ea typeface="+mn-ea"/>
                <a:cs typeface="+mn-cs"/>
              </a:rPr>
              <a:t> It is important to respect your own grief as well as others. It is important to respect everyone’s right to grieve in their own way, to have whatever feelings they are having and to be on whatever timeline they are on in their healing journey. </a:t>
            </a:r>
            <a:endParaRPr lang="en-US" sz="1800" dirty="0"/>
          </a:p>
          <a:p>
            <a:endParaRPr lang="en-US" sz="1800" dirty="0"/>
          </a:p>
          <a:p>
            <a:pPr marL="0" indent="0">
              <a:buNone/>
            </a:pPr>
            <a:endParaRPr lang="en-US" sz="1800" dirty="0"/>
          </a:p>
        </p:txBody>
      </p:sp>
    </p:spTree>
    <p:extLst>
      <p:ext uri="{BB962C8B-B14F-4D97-AF65-F5344CB8AC3E}">
        <p14:creationId xmlns:p14="http://schemas.microsoft.com/office/powerpoint/2010/main" val="2063744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96C2C-7697-20EA-F06E-B3E6427BF0E6}"/>
              </a:ext>
            </a:extLst>
          </p:cNvPr>
          <p:cNvSpPr>
            <a:spLocks noGrp="1"/>
          </p:cNvSpPr>
          <p:nvPr>
            <p:ph type="title"/>
          </p:nvPr>
        </p:nvSpPr>
        <p:spPr/>
        <p:txBody>
          <a:bodyPr/>
          <a:lstStyle/>
          <a:p>
            <a:r>
              <a:rPr lang="en-US" dirty="0"/>
              <a:t>Group norms</a:t>
            </a:r>
          </a:p>
        </p:txBody>
      </p:sp>
      <p:sp>
        <p:nvSpPr>
          <p:cNvPr id="6" name="Content Placeholder 5">
            <a:extLst>
              <a:ext uri="{FF2B5EF4-FFF2-40B4-BE49-F238E27FC236}">
                <a16:creationId xmlns:a16="http://schemas.microsoft.com/office/drawing/2014/main" id="{573B71EA-D357-1397-0A46-22F12D4B26F3}"/>
              </a:ext>
            </a:extLst>
          </p:cNvPr>
          <p:cNvSpPr>
            <a:spLocks noGrp="1"/>
          </p:cNvSpPr>
          <p:nvPr>
            <p:ph idx="1"/>
          </p:nvPr>
        </p:nvSpPr>
        <p:spPr>
          <a:xfrm>
            <a:off x="1584325" y="2008188"/>
            <a:ext cx="9174164" cy="4231294"/>
          </a:xfrm>
        </p:spPr>
        <p:txBody>
          <a:bodyPr>
            <a:noAutofit/>
          </a:bodyPr>
          <a:lstStyle/>
          <a:p>
            <a:pPr>
              <a:spcBef>
                <a:spcPts val="0"/>
              </a:spcBef>
            </a:pPr>
            <a:r>
              <a:rPr lang="en-US" sz="2400" b="1" i="0" u="none" strike="noStrike" kern="1200" dirty="0">
                <a:solidFill>
                  <a:schemeClr val="tx1"/>
                </a:solidFill>
                <a:effectLst/>
                <a:latin typeface="+mn-lt"/>
                <a:ea typeface="+mn-ea"/>
                <a:cs typeface="+mn-cs"/>
              </a:rPr>
              <a:t>ADVICE</a:t>
            </a:r>
            <a:r>
              <a:rPr lang="en-US" sz="2000" b="1" i="0" u="none" strike="noStrike" kern="1200" dirty="0">
                <a:solidFill>
                  <a:schemeClr val="tx1"/>
                </a:solidFill>
                <a:effectLst/>
                <a:latin typeface="+mn-lt"/>
                <a:ea typeface="+mn-ea"/>
                <a:cs typeface="+mn-cs"/>
              </a:rPr>
              <a:t>:</a:t>
            </a:r>
            <a:r>
              <a:rPr lang="en-US" sz="2000" b="0" i="0" u="none" strike="noStrike" kern="1200" dirty="0">
                <a:solidFill>
                  <a:schemeClr val="tx1"/>
                </a:solidFill>
                <a:effectLst/>
                <a:latin typeface="+mn-lt"/>
                <a:ea typeface="+mn-ea"/>
                <a:cs typeface="+mn-cs"/>
              </a:rPr>
              <a:t> We are here to share personal feelings and current concerns but are not here to fix problems. You are welcome to ask questions, but you may not give advice unless the other person asks for it.</a:t>
            </a:r>
            <a:endParaRPr lang="en-US" sz="2000" b="1" i="0" u="none" strike="noStrike" dirty="0">
              <a:effectLst/>
            </a:endParaRPr>
          </a:p>
          <a:p>
            <a:pPr algn="l" rtl="0">
              <a:spcBef>
                <a:spcPts val="0"/>
              </a:spcBef>
              <a:spcAft>
                <a:spcPts val="0"/>
              </a:spcAft>
            </a:pPr>
            <a:r>
              <a:rPr lang="en-US" sz="2000" b="1" i="0" u="none" strike="noStrike" dirty="0">
                <a:effectLst/>
              </a:rPr>
              <a:t>PARTICIPATION</a:t>
            </a:r>
            <a:r>
              <a:rPr lang="en-US" sz="1800" b="1" i="0" u="none" strike="noStrike" dirty="0">
                <a:effectLst/>
              </a:rPr>
              <a:t>: </a:t>
            </a:r>
            <a:r>
              <a:rPr lang="en-US" sz="1800" b="0" i="0" u="none" strike="noStrike" dirty="0">
                <a:effectLst/>
              </a:rPr>
              <a:t>You may choose to share or remain silent. No one will be put on the spot or forced to talk, but anyone who feels comfortable sharing will be given that chance. If you do choose to speak, please limit your time speaking to give others a chance to share if they wish.</a:t>
            </a:r>
            <a:endParaRPr lang="en-US" sz="1800" dirty="0"/>
          </a:p>
          <a:p>
            <a:pPr algn="l" rtl="0">
              <a:spcBef>
                <a:spcPts val="0"/>
              </a:spcBef>
              <a:spcAft>
                <a:spcPts val="0"/>
              </a:spcAft>
            </a:pPr>
            <a:r>
              <a:rPr lang="en-US" sz="2000" b="1" i="0" u="none" strike="noStrike" dirty="0">
                <a:effectLst/>
              </a:rPr>
              <a:t>ACTIVE LISTENING</a:t>
            </a:r>
            <a:r>
              <a:rPr lang="en-US" sz="1800" b="1" i="0" u="none" strike="noStrike" dirty="0">
                <a:effectLst/>
              </a:rPr>
              <a:t>: </a:t>
            </a:r>
            <a:r>
              <a:rPr lang="en-US" sz="1800" b="0" i="0" u="none" strike="noStrike" dirty="0">
                <a:effectLst/>
              </a:rPr>
              <a:t>While others are sharing, please listen with an open heart and mind and make every effort not to interrupt when someone is speaking.</a:t>
            </a:r>
          </a:p>
          <a:p>
            <a:pPr algn="l" rtl="0">
              <a:spcBef>
                <a:spcPts val="0"/>
              </a:spcBef>
              <a:spcAft>
                <a:spcPts val="0"/>
              </a:spcAft>
            </a:pPr>
            <a:endParaRPr lang="en-US" sz="1800" dirty="0"/>
          </a:p>
          <a:p>
            <a:pPr algn="l" rtl="0">
              <a:spcBef>
                <a:spcPts val="0"/>
              </a:spcBef>
              <a:spcAft>
                <a:spcPts val="0"/>
              </a:spcAft>
            </a:pPr>
            <a:r>
              <a:rPr lang="en-US" sz="2000" b="1" i="0" u="none" strike="noStrike" dirty="0">
                <a:effectLst/>
              </a:rPr>
              <a:t>CONFIDENTIALITY</a:t>
            </a:r>
            <a:r>
              <a:rPr lang="en-US" sz="1800" b="1" i="0" u="none" strike="noStrike" dirty="0">
                <a:effectLst/>
              </a:rPr>
              <a:t> (again):</a:t>
            </a:r>
            <a:r>
              <a:rPr lang="en-US" sz="1800" b="0" i="0" u="none" strike="noStrike" dirty="0">
                <a:effectLst/>
              </a:rPr>
              <a:t> Whatever is shared within the group remains confidential. Share with others outside the group only what you have learned about yourself.</a:t>
            </a:r>
          </a:p>
          <a:p>
            <a:pPr marL="0" indent="0">
              <a:buNone/>
            </a:pPr>
            <a:br>
              <a:rPr lang="en-US" sz="1800" dirty="0"/>
            </a:br>
            <a:br>
              <a:rPr lang="en-US" sz="1800" dirty="0"/>
            </a:br>
            <a:endParaRPr lang="en-US" sz="1800" dirty="0"/>
          </a:p>
        </p:txBody>
      </p:sp>
    </p:spTree>
    <p:extLst>
      <p:ext uri="{BB962C8B-B14F-4D97-AF65-F5344CB8AC3E}">
        <p14:creationId xmlns:p14="http://schemas.microsoft.com/office/powerpoint/2010/main" val="1264938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A3B0A-8A54-69DF-72F6-C9E5F97BA1E7}"/>
              </a:ext>
            </a:extLst>
          </p:cNvPr>
          <p:cNvSpPr>
            <a:spLocks noGrp="1"/>
          </p:cNvSpPr>
          <p:nvPr>
            <p:ph type="title"/>
          </p:nvPr>
        </p:nvSpPr>
        <p:spPr/>
        <p:txBody>
          <a:bodyPr/>
          <a:lstStyle/>
          <a:p>
            <a:r>
              <a:rPr lang="en-US" dirty="0"/>
              <a:t>INTRODUCTIONS AND HOUSEKEEPING</a:t>
            </a:r>
          </a:p>
        </p:txBody>
      </p:sp>
      <p:sp>
        <p:nvSpPr>
          <p:cNvPr id="3" name="Content Placeholder 2">
            <a:extLst>
              <a:ext uri="{FF2B5EF4-FFF2-40B4-BE49-F238E27FC236}">
                <a16:creationId xmlns:a16="http://schemas.microsoft.com/office/drawing/2014/main" id="{5F7A2279-3428-B252-28FC-C6AF6959D94B}"/>
              </a:ext>
            </a:extLst>
          </p:cNvPr>
          <p:cNvSpPr>
            <a:spLocks noGrp="1"/>
          </p:cNvSpPr>
          <p:nvPr>
            <p:ph idx="1"/>
          </p:nvPr>
        </p:nvSpPr>
        <p:spPr/>
        <p:txBody>
          <a:bodyPr/>
          <a:lstStyle/>
          <a:p>
            <a:r>
              <a:rPr lang="en-US" dirty="0"/>
              <a:t>Brief self-introductions (name, location)</a:t>
            </a:r>
          </a:p>
          <a:p>
            <a:r>
              <a:rPr lang="en-US" dirty="0"/>
              <a:t>Housekeeping</a:t>
            </a:r>
          </a:p>
          <a:p>
            <a:pPr lvl="1"/>
            <a:r>
              <a:rPr lang="en-US" dirty="0"/>
              <a:t>How we will spend our time</a:t>
            </a:r>
          </a:p>
          <a:p>
            <a:pPr lvl="2"/>
            <a:r>
              <a:rPr lang="en-US" dirty="0"/>
              <a:t>Short presentation/teaching</a:t>
            </a:r>
          </a:p>
          <a:p>
            <a:pPr lvl="3"/>
            <a:r>
              <a:rPr lang="en-US" dirty="0"/>
              <a:t>This is a time to ask content-related questions.  We will leave story sharing for the reflection time.</a:t>
            </a:r>
          </a:p>
          <a:p>
            <a:pPr lvl="2"/>
            <a:r>
              <a:rPr lang="en-US" dirty="0"/>
              <a:t>Reflection Time (in small groups and/or in the big group)</a:t>
            </a:r>
          </a:p>
          <a:p>
            <a:pPr lvl="2"/>
            <a:r>
              <a:rPr lang="en-US" dirty="0"/>
              <a:t>Ending Prayer</a:t>
            </a:r>
          </a:p>
        </p:txBody>
      </p:sp>
    </p:spTree>
    <p:extLst>
      <p:ext uri="{BB962C8B-B14F-4D97-AF65-F5344CB8AC3E}">
        <p14:creationId xmlns:p14="http://schemas.microsoft.com/office/powerpoint/2010/main" val="1217623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CD8C5-AA67-26BF-7169-F2BF2902D480}"/>
              </a:ext>
            </a:extLst>
          </p:cNvPr>
          <p:cNvSpPr>
            <a:spLocks noGrp="1"/>
          </p:cNvSpPr>
          <p:nvPr>
            <p:ph type="title"/>
          </p:nvPr>
        </p:nvSpPr>
        <p:spPr/>
        <p:txBody>
          <a:bodyPr/>
          <a:lstStyle/>
          <a:p>
            <a:r>
              <a:rPr lang="en-US" dirty="0"/>
              <a:t>5 stages of grief: </a:t>
            </a:r>
            <a:br>
              <a:rPr lang="en-US" i="1" dirty="0"/>
            </a:br>
            <a:r>
              <a:rPr lang="en-US" i="1" dirty="0"/>
              <a:t>Why They are important to know</a:t>
            </a:r>
          </a:p>
        </p:txBody>
      </p:sp>
      <p:sp>
        <p:nvSpPr>
          <p:cNvPr id="3" name="Content Placeholder 2">
            <a:extLst>
              <a:ext uri="{FF2B5EF4-FFF2-40B4-BE49-F238E27FC236}">
                <a16:creationId xmlns:a16="http://schemas.microsoft.com/office/drawing/2014/main" id="{62396714-8EFA-5AB1-8124-64A0516C84C9}"/>
              </a:ext>
            </a:extLst>
          </p:cNvPr>
          <p:cNvSpPr>
            <a:spLocks noGrp="1"/>
          </p:cNvSpPr>
          <p:nvPr>
            <p:ph idx="1"/>
          </p:nvPr>
        </p:nvSpPr>
        <p:spPr>
          <a:xfrm>
            <a:off x="1141413" y="2097088"/>
            <a:ext cx="9905999" cy="3541714"/>
          </a:xfrm>
        </p:spPr>
        <p:txBody>
          <a:bodyPr>
            <a:normAutofit/>
          </a:bodyPr>
          <a:lstStyle/>
          <a:p>
            <a:r>
              <a:rPr lang="en-US" b="0" i="0" u="none" strike="noStrike" dirty="0">
                <a:effectLst/>
              </a:rPr>
              <a:t>They can help you anticipate and comprehend some of the reactions you may experience throughout the grieving process. </a:t>
            </a:r>
          </a:p>
          <a:p>
            <a:r>
              <a:rPr lang="en-US" b="0" i="0" u="none" strike="noStrike" dirty="0">
                <a:effectLst/>
              </a:rPr>
              <a:t>They can also help you understand your needs when grieving and find ways to have them met.</a:t>
            </a:r>
          </a:p>
          <a:p>
            <a:r>
              <a:rPr lang="en-US" b="0" i="0" u="none" strike="noStrike" dirty="0">
                <a:effectLst/>
              </a:rPr>
              <a:t>Understanding the grieving process can ultimately help you work toward acceptance and healing.</a:t>
            </a:r>
          </a:p>
          <a:p>
            <a:pPr lvl="1"/>
            <a:endParaRPr lang="en-US" dirty="0"/>
          </a:p>
          <a:p>
            <a:endParaRPr lang="en-US" dirty="0"/>
          </a:p>
        </p:txBody>
      </p:sp>
    </p:spTree>
    <p:extLst>
      <p:ext uri="{BB962C8B-B14F-4D97-AF65-F5344CB8AC3E}">
        <p14:creationId xmlns:p14="http://schemas.microsoft.com/office/powerpoint/2010/main" val="1494491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0" descr="A group of people standing together&#10;&#10;Description automatically generated">
            <a:extLst>
              <a:ext uri="{FF2B5EF4-FFF2-40B4-BE49-F238E27FC236}">
                <a16:creationId xmlns:a16="http://schemas.microsoft.com/office/drawing/2014/main" id="{009C836F-68DB-84A3-0784-80AEA4EC6934}"/>
              </a:ext>
            </a:extLst>
          </p:cNvPr>
          <p:cNvPicPr>
            <a:picLocks noChangeAspect="1"/>
          </p:cNvPicPr>
          <p:nvPr/>
        </p:nvPicPr>
        <p:blipFill rotWithShape="1">
          <a:blip r:embed="rId2"/>
          <a:srcRect l="18341" t="11809" r="15109"/>
          <a:stretch/>
        </p:blipFill>
        <p:spPr>
          <a:xfrm>
            <a:off x="2609889" y="1788843"/>
            <a:ext cx="7426558" cy="3940445"/>
          </a:xfrm>
          <a:prstGeom prst="rect">
            <a:avLst/>
          </a:prstGeom>
        </p:spPr>
      </p:pic>
      <p:sp>
        <p:nvSpPr>
          <p:cNvPr id="3" name="TextBox 2">
            <a:extLst>
              <a:ext uri="{FF2B5EF4-FFF2-40B4-BE49-F238E27FC236}">
                <a16:creationId xmlns:a16="http://schemas.microsoft.com/office/drawing/2014/main" id="{19BD49C6-F53A-C207-C596-2B4345AF7935}"/>
              </a:ext>
            </a:extLst>
          </p:cNvPr>
          <p:cNvSpPr txBox="1"/>
          <p:nvPr/>
        </p:nvSpPr>
        <p:spPr>
          <a:xfrm>
            <a:off x="1895514" y="5870150"/>
            <a:ext cx="9020136" cy="369332"/>
          </a:xfrm>
          <a:prstGeom prst="rect">
            <a:avLst/>
          </a:prstGeom>
          <a:noFill/>
        </p:spPr>
        <p:txBody>
          <a:bodyPr wrap="square" rtlCol="0">
            <a:spAutoFit/>
          </a:bodyPr>
          <a:lstStyle/>
          <a:p>
            <a:r>
              <a:rPr lang="en-US" dirty="0"/>
              <a:t>FROM: https://</a:t>
            </a:r>
            <a:r>
              <a:rPr lang="en-US" dirty="0" err="1"/>
              <a:t>calmerry.com</a:t>
            </a:r>
            <a:r>
              <a:rPr lang="en-US" dirty="0"/>
              <a:t>/blog/grief-and-loss/five-stages-of-grief-you-should-know-about/</a:t>
            </a:r>
          </a:p>
        </p:txBody>
      </p:sp>
      <p:sp>
        <p:nvSpPr>
          <p:cNvPr id="5" name="Title 4">
            <a:extLst>
              <a:ext uri="{FF2B5EF4-FFF2-40B4-BE49-F238E27FC236}">
                <a16:creationId xmlns:a16="http://schemas.microsoft.com/office/drawing/2014/main" id="{791906AE-73B0-14C0-55A3-7669D4B5962D}"/>
              </a:ext>
            </a:extLst>
          </p:cNvPr>
          <p:cNvSpPr>
            <a:spLocks noGrp="1"/>
          </p:cNvSpPr>
          <p:nvPr>
            <p:ph type="title"/>
          </p:nvPr>
        </p:nvSpPr>
        <p:spPr/>
        <p:txBody>
          <a:bodyPr/>
          <a:lstStyle/>
          <a:p>
            <a:r>
              <a:rPr lang="en-US" dirty="0"/>
              <a:t>5 stages of grief</a:t>
            </a:r>
          </a:p>
        </p:txBody>
      </p:sp>
    </p:spTree>
    <p:extLst>
      <p:ext uri="{BB962C8B-B14F-4D97-AF65-F5344CB8AC3E}">
        <p14:creationId xmlns:p14="http://schemas.microsoft.com/office/powerpoint/2010/main" val="3723847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descr="The 5 Stages of Grief">
            <a:hlinkClick r:id="" action="ppaction://media"/>
            <a:extLst>
              <a:ext uri="{FF2B5EF4-FFF2-40B4-BE49-F238E27FC236}">
                <a16:creationId xmlns:a16="http://schemas.microsoft.com/office/drawing/2014/main" id="{1908BE2C-802D-3ABD-B0AF-0AE16C5E49BD}"/>
              </a:ext>
            </a:extLst>
          </p:cNvPr>
          <p:cNvPicPr>
            <a:picLocks noRot="1" noChangeAspect="1"/>
          </p:cNvPicPr>
          <p:nvPr>
            <a:videoFile r:link="rId1"/>
          </p:nvPr>
        </p:nvPicPr>
        <p:blipFill>
          <a:blip r:embed="rId3"/>
          <a:stretch>
            <a:fillRect/>
          </a:stretch>
        </p:blipFill>
        <p:spPr>
          <a:xfrm>
            <a:off x="2411907" y="1007745"/>
            <a:ext cx="8066748" cy="4557713"/>
          </a:xfrm>
          <a:prstGeom prst="rect">
            <a:avLst/>
          </a:prstGeom>
        </p:spPr>
      </p:pic>
      <p:sp>
        <p:nvSpPr>
          <p:cNvPr id="4" name="TextBox 3">
            <a:extLst>
              <a:ext uri="{FF2B5EF4-FFF2-40B4-BE49-F238E27FC236}">
                <a16:creationId xmlns:a16="http://schemas.microsoft.com/office/drawing/2014/main" id="{020A1E11-08EC-92CB-E17D-22E96B784256}"/>
              </a:ext>
            </a:extLst>
          </p:cNvPr>
          <p:cNvSpPr txBox="1"/>
          <p:nvPr/>
        </p:nvSpPr>
        <p:spPr>
          <a:xfrm>
            <a:off x="3414532" y="5822066"/>
            <a:ext cx="5486400" cy="646331"/>
          </a:xfrm>
          <a:prstGeom prst="rect">
            <a:avLst/>
          </a:prstGeom>
          <a:noFill/>
        </p:spPr>
        <p:txBody>
          <a:bodyPr wrap="square" rtlCol="0">
            <a:spAutoFit/>
          </a:bodyPr>
          <a:lstStyle/>
          <a:p>
            <a:r>
              <a:rPr lang="en-US" dirty="0">
                <a:hlinkClick r:id="rId4"/>
              </a:rPr>
              <a:t>https://youtu.be/Zk7pOnUPL74?si=RA_07Lxk6EECPUWB</a:t>
            </a:r>
            <a:endParaRPr lang="en-US" dirty="0"/>
          </a:p>
          <a:p>
            <a:endParaRPr lang="en-US" dirty="0"/>
          </a:p>
        </p:txBody>
      </p:sp>
    </p:spTree>
    <p:extLst>
      <p:ext uri="{BB962C8B-B14F-4D97-AF65-F5344CB8AC3E}">
        <p14:creationId xmlns:p14="http://schemas.microsoft.com/office/powerpoint/2010/main" val="2438451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A9749-BE5E-ECB9-188A-58A2C60EE611}"/>
              </a:ext>
            </a:extLst>
          </p:cNvPr>
          <p:cNvSpPr>
            <a:spLocks noGrp="1"/>
          </p:cNvSpPr>
          <p:nvPr>
            <p:ph type="title"/>
          </p:nvPr>
        </p:nvSpPr>
        <p:spPr/>
        <p:txBody>
          <a:bodyPr/>
          <a:lstStyle/>
          <a:p>
            <a:r>
              <a:rPr lang="en-US" dirty="0"/>
              <a:t>Just to reiterate: GRIEF IS NON-LINEAR!</a:t>
            </a:r>
          </a:p>
        </p:txBody>
      </p:sp>
      <p:pic>
        <p:nvPicPr>
          <p:cNvPr id="5" name="Content Placeholder 4" descr="A diagram of a grief&#10;&#10;Description automatically generated">
            <a:extLst>
              <a:ext uri="{FF2B5EF4-FFF2-40B4-BE49-F238E27FC236}">
                <a16:creationId xmlns:a16="http://schemas.microsoft.com/office/drawing/2014/main" id="{57717A63-72A1-0C17-CA1C-1BECAD130E1B}"/>
              </a:ext>
            </a:extLst>
          </p:cNvPr>
          <p:cNvPicPr>
            <a:picLocks noGrp="1" noChangeAspect="1"/>
          </p:cNvPicPr>
          <p:nvPr>
            <p:ph idx="1"/>
          </p:nvPr>
        </p:nvPicPr>
        <p:blipFill>
          <a:blip r:embed="rId2"/>
          <a:stretch>
            <a:fillRect/>
          </a:stretch>
        </p:blipFill>
        <p:spPr>
          <a:xfrm>
            <a:off x="1968500" y="1657350"/>
            <a:ext cx="8332787" cy="4166394"/>
          </a:xfrm>
        </p:spPr>
      </p:pic>
      <p:sp>
        <p:nvSpPr>
          <p:cNvPr id="6" name="TextBox 5">
            <a:extLst>
              <a:ext uri="{FF2B5EF4-FFF2-40B4-BE49-F238E27FC236}">
                <a16:creationId xmlns:a16="http://schemas.microsoft.com/office/drawing/2014/main" id="{3093835D-DC8B-88E7-B58A-C142DDF3431E}"/>
              </a:ext>
            </a:extLst>
          </p:cNvPr>
          <p:cNvSpPr txBox="1"/>
          <p:nvPr/>
        </p:nvSpPr>
        <p:spPr>
          <a:xfrm>
            <a:off x="1528763" y="6054816"/>
            <a:ext cx="9632947" cy="369332"/>
          </a:xfrm>
          <a:prstGeom prst="rect">
            <a:avLst/>
          </a:prstGeom>
          <a:noFill/>
        </p:spPr>
        <p:txBody>
          <a:bodyPr wrap="square" rtlCol="0">
            <a:spAutoFit/>
          </a:bodyPr>
          <a:lstStyle/>
          <a:p>
            <a:r>
              <a:rPr lang="en-US" dirty="0"/>
              <a:t>FROM: https://</a:t>
            </a:r>
            <a:r>
              <a:rPr lang="en-US" dirty="0" err="1"/>
              <a:t>speakinggrief.org</a:t>
            </a:r>
            <a:r>
              <a:rPr lang="en-US" dirty="0"/>
              <a:t>/get-better-at-grief/understanding-grief/no-step-by-step-process</a:t>
            </a:r>
          </a:p>
        </p:txBody>
      </p:sp>
    </p:spTree>
    <p:extLst>
      <p:ext uri="{BB962C8B-B14F-4D97-AF65-F5344CB8AC3E}">
        <p14:creationId xmlns:p14="http://schemas.microsoft.com/office/powerpoint/2010/main" val="551939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125E5-1476-DCD1-5739-7B7E903E2361}"/>
              </a:ext>
            </a:extLst>
          </p:cNvPr>
          <p:cNvSpPr>
            <a:spLocks noGrp="1"/>
          </p:cNvSpPr>
          <p:nvPr>
            <p:ph type="title"/>
          </p:nvPr>
        </p:nvSpPr>
        <p:spPr/>
        <p:txBody>
          <a:bodyPr/>
          <a:lstStyle/>
          <a:p>
            <a:r>
              <a:rPr lang="en-US" dirty="0"/>
              <a:t>Secondary grief</a:t>
            </a:r>
          </a:p>
        </p:txBody>
      </p:sp>
      <p:pic>
        <p:nvPicPr>
          <p:cNvPr id="5" name="Content Placeholder 4" descr="A diagram of a loss of a person who died&#10;&#10;Description automatically generated">
            <a:extLst>
              <a:ext uri="{FF2B5EF4-FFF2-40B4-BE49-F238E27FC236}">
                <a16:creationId xmlns:a16="http://schemas.microsoft.com/office/drawing/2014/main" id="{E54B2AE1-5F2B-EF6D-A553-7005364DA2AF}"/>
              </a:ext>
            </a:extLst>
          </p:cNvPr>
          <p:cNvPicPr>
            <a:picLocks noGrp="1" noChangeAspect="1"/>
          </p:cNvPicPr>
          <p:nvPr>
            <p:ph idx="1"/>
          </p:nvPr>
        </p:nvPicPr>
        <p:blipFill>
          <a:blip r:embed="rId2"/>
          <a:stretch>
            <a:fillRect/>
          </a:stretch>
        </p:blipFill>
        <p:spPr>
          <a:xfrm>
            <a:off x="1336734" y="1789400"/>
            <a:ext cx="3606741" cy="4478657"/>
          </a:xfrm>
        </p:spPr>
      </p:pic>
      <p:pic>
        <p:nvPicPr>
          <p:cNvPr id="6" name="Picture 2">
            <a:extLst>
              <a:ext uri="{FF2B5EF4-FFF2-40B4-BE49-F238E27FC236}">
                <a16:creationId xmlns:a16="http://schemas.microsoft.com/office/drawing/2014/main" id="{80231CF3-543C-EA54-F6D4-F208FDF0F2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2295" y="2222264"/>
            <a:ext cx="5974829" cy="3353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5742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339D0-CC99-52EF-D51C-41B3A6DE006E}"/>
              </a:ext>
            </a:extLst>
          </p:cNvPr>
          <p:cNvSpPr>
            <a:spLocks noGrp="1"/>
          </p:cNvSpPr>
          <p:nvPr>
            <p:ph type="title"/>
          </p:nvPr>
        </p:nvSpPr>
        <p:spPr/>
        <p:txBody>
          <a:bodyPr/>
          <a:lstStyle/>
          <a:p>
            <a:r>
              <a:rPr lang="en-US" dirty="0"/>
              <a:t>Myths about grief</a:t>
            </a:r>
          </a:p>
        </p:txBody>
      </p:sp>
      <p:sp>
        <p:nvSpPr>
          <p:cNvPr id="5" name="TextBox 4">
            <a:extLst>
              <a:ext uri="{FF2B5EF4-FFF2-40B4-BE49-F238E27FC236}">
                <a16:creationId xmlns:a16="http://schemas.microsoft.com/office/drawing/2014/main" id="{FF737C19-46BC-8914-9A90-721B7B29F1D2}"/>
              </a:ext>
            </a:extLst>
          </p:cNvPr>
          <p:cNvSpPr txBox="1"/>
          <p:nvPr/>
        </p:nvSpPr>
        <p:spPr>
          <a:xfrm>
            <a:off x="8048625" y="434473"/>
            <a:ext cx="3638550" cy="923330"/>
          </a:xfrm>
          <a:prstGeom prst="rect">
            <a:avLst/>
          </a:prstGeom>
          <a:noFill/>
        </p:spPr>
        <p:txBody>
          <a:bodyPr wrap="square" rtlCol="0">
            <a:spAutoFit/>
          </a:bodyPr>
          <a:lstStyle/>
          <a:p>
            <a:r>
              <a:rPr lang="en-US" dirty="0"/>
              <a:t>FROM: https://</a:t>
            </a:r>
            <a:r>
              <a:rPr lang="en-US" dirty="0" err="1"/>
              <a:t>www.therecoveryvillage.com</a:t>
            </a:r>
            <a:r>
              <a:rPr lang="en-US" dirty="0"/>
              <a:t>/mental-health/grief/grief-myths/</a:t>
            </a:r>
          </a:p>
        </p:txBody>
      </p:sp>
      <p:graphicFrame>
        <p:nvGraphicFramePr>
          <p:cNvPr id="6" name="Table 5">
            <a:extLst>
              <a:ext uri="{FF2B5EF4-FFF2-40B4-BE49-F238E27FC236}">
                <a16:creationId xmlns:a16="http://schemas.microsoft.com/office/drawing/2014/main" id="{372555E8-A560-F708-A6D5-8355A0F3C276}"/>
              </a:ext>
            </a:extLst>
          </p:cNvPr>
          <p:cNvGraphicFramePr>
            <a:graphicFrameLocks noGrp="1"/>
          </p:cNvGraphicFramePr>
          <p:nvPr>
            <p:extLst>
              <p:ext uri="{D42A27DB-BD31-4B8C-83A1-F6EECF244321}">
                <p14:modId xmlns:p14="http://schemas.microsoft.com/office/powerpoint/2010/main" val="1288751577"/>
              </p:ext>
            </p:extLst>
          </p:nvPr>
        </p:nvGraphicFramePr>
        <p:xfrm>
          <a:off x="1270001" y="1972282"/>
          <a:ext cx="9905998" cy="4267200"/>
        </p:xfrm>
        <a:graphic>
          <a:graphicData uri="http://schemas.openxmlformats.org/drawingml/2006/table">
            <a:tbl>
              <a:tblPr firstRow="1" bandRow="1">
                <a:tableStyleId>{2D5ABB26-0587-4C30-8999-92F81FD0307C}</a:tableStyleId>
              </a:tblPr>
              <a:tblGrid>
                <a:gridCol w="4953966">
                  <a:extLst>
                    <a:ext uri="{9D8B030D-6E8A-4147-A177-3AD203B41FA5}">
                      <a16:colId xmlns:a16="http://schemas.microsoft.com/office/drawing/2014/main" val="845436966"/>
                    </a:ext>
                  </a:extLst>
                </a:gridCol>
                <a:gridCol w="4952032">
                  <a:extLst>
                    <a:ext uri="{9D8B030D-6E8A-4147-A177-3AD203B41FA5}">
                      <a16:colId xmlns:a16="http://schemas.microsoft.com/office/drawing/2014/main" val="655833440"/>
                    </a:ext>
                  </a:extLst>
                </a:gridCol>
              </a:tblGrid>
              <a:tr h="370840">
                <a:tc>
                  <a:txBody>
                    <a:bodyPr/>
                    <a:lstStyle/>
                    <a:p>
                      <a:r>
                        <a:rPr lang="en-US" sz="2400" b="1" dirty="0"/>
                        <a:t>MYTH</a:t>
                      </a:r>
                    </a:p>
                  </a:txBody>
                  <a:tcPr/>
                </a:tc>
                <a:tc>
                  <a:txBody>
                    <a:bodyPr/>
                    <a:lstStyle/>
                    <a:p>
                      <a:r>
                        <a:rPr lang="en-US" sz="2400" b="1" dirty="0">
                          <a:solidFill>
                            <a:srgbClr val="FFFF00"/>
                          </a:solidFill>
                        </a:rPr>
                        <a:t>REALITY</a:t>
                      </a:r>
                    </a:p>
                  </a:txBody>
                  <a:tcPr/>
                </a:tc>
                <a:extLst>
                  <a:ext uri="{0D108BD9-81ED-4DB2-BD59-A6C34878D82A}">
                    <a16:rowId xmlns:a16="http://schemas.microsoft.com/office/drawing/2014/main" val="3383050714"/>
                  </a:ext>
                </a:extLst>
              </a:tr>
              <a:tr h="370840">
                <a:tc>
                  <a:txBody>
                    <a:bodyPr/>
                    <a:lstStyle/>
                    <a:p>
                      <a:r>
                        <a:rPr lang="en-US" sz="2000" dirty="0">
                          <a:latin typeface="+mn-lt"/>
                        </a:rPr>
                        <a:t>Everyone grieves in stages.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u="none" strike="noStrike" dirty="0">
                          <a:solidFill>
                            <a:srgbClr val="FFFF00"/>
                          </a:solidFill>
                          <a:effectLst/>
                          <a:latin typeface="+mn-lt"/>
                        </a:rPr>
                        <a:t>Grief doesn’t follow the rules.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0" i="0" strike="noStrike" dirty="0">
                        <a:solidFill>
                          <a:srgbClr val="FFFF00"/>
                        </a:solidFill>
                        <a:effectLst/>
                        <a:latin typeface="+mn-lt"/>
                      </a:endParaRPr>
                    </a:p>
                  </a:txBody>
                  <a:tcPr/>
                </a:tc>
                <a:extLst>
                  <a:ext uri="{0D108BD9-81ED-4DB2-BD59-A6C34878D82A}">
                    <a16:rowId xmlns:a16="http://schemas.microsoft.com/office/drawing/2014/main" val="2720520045"/>
                  </a:ext>
                </a:extLst>
              </a:tr>
              <a:tr h="370840">
                <a:tc>
                  <a:txBody>
                    <a:bodyPr/>
                    <a:lstStyle/>
                    <a:p>
                      <a:r>
                        <a:rPr lang="en-US" sz="2000" dirty="0">
                          <a:latin typeface="+mn-lt"/>
                        </a:rPr>
                        <a:t>Grief and mourning are the same.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u="none" strike="noStrike" dirty="0">
                          <a:solidFill>
                            <a:srgbClr val="FFFF00"/>
                          </a:solidFill>
                          <a:effectLst/>
                          <a:latin typeface="+mn-lt"/>
                        </a:rPr>
                        <a:t>Grief can produce many behaviors; mourning is one of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0" i="0" strike="noStrike" dirty="0">
                        <a:solidFill>
                          <a:srgbClr val="FFFF00"/>
                        </a:solidFill>
                        <a:effectLst/>
                        <a:latin typeface="+mn-lt"/>
                      </a:endParaRPr>
                    </a:p>
                  </a:txBody>
                  <a:tcPr/>
                </a:tc>
                <a:extLst>
                  <a:ext uri="{0D108BD9-81ED-4DB2-BD59-A6C34878D82A}">
                    <a16:rowId xmlns:a16="http://schemas.microsoft.com/office/drawing/2014/main" val="2244945405"/>
                  </a:ext>
                </a:extLst>
              </a:tr>
              <a:tr h="370840">
                <a:tc>
                  <a:txBody>
                    <a:bodyPr/>
                    <a:lstStyle/>
                    <a:p>
                      <a:r>
                        <a:rPr lang="en-US" sz="2000" dirty="0">
                          <a:latin typeface="+mn-lt"/>
                        </a:rPr>
                        <a:t>Women grieve more than men.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u="none" strike="noStrike" dirty="0">
                          <a:solidFill>
                            <a:srgbClr val="FFFF00"/>
                          </a:solidFill>
                          <a:effectLst/>
                          <a:latin typeface="+mn-lt"/>
                        </a:rPr>
                        <a:t>All people grieve differently.</a:t>
                      </a:r>
                      <a:endParaRPr lang="en-US" sz="2000" b="0" i="0" strike="noStrike" dirty="0">
                        <a:solidFill>
                          <a:srgbClr val="FFFF00"/>
                        </a:solidFill>
                        <a:effectLst/>
                        <a:latin typeface="+mn-lt"/>
                      </a:endParaRPr>
                    </a:p>
                    <a:p>
                      <a:endParaRPr lang="en-US" sz="2000" b="0" dirty="0">
                        <a:latin typeface="+mn-lt"/>
                      </a:endParaRPr>
                    </a:p>
                  </a:txBody>
                  <a:tcPr/>
                </a:tc>
                <a:extLst>
                  <a:ext uri="{0D108BD9-81ED-4DB2-BD59-A6C34878D82A}">
                    <a16:rowId xmlns:a16="http://schemas.microsoft.com/office/drawing/2014/main" val="901121247"/>
                  </a:ext>
                </a:extLst>
              </a:tr>
              <a:tr h="370840">
                <a:tc>
                  <a:txBody>
                    <a:bodyPr/>
                    <a:lstStyle/>
                    <a:p>
                      <a:r>
                        <a:rPr lang="en-US" sz="2000" dirty="0">
                          <a:latin typeface="+mn-lt"/>
                        </a:rPr>
                        <a:t>If you’re not crying, you’re not really grieving.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u="none" strike="noStrike" dirty="0">
                          <a:solidFill>
                            <a:srgbClr val="FFFF00"/>
                          </a:solidFill>
                          <a:effectLst/>
                          <a:latin typeface="+mn-lt"/>
                        </a:rPr>
                        <a:t>Crying is not essential to grieving.</a:t>
                      </a:r>
                      <a:endParaRPr lang="en-US" sz="2000" b="0" i="0" strike="noStrike" dirty="0">
                        <a:solidFill>
                          <a:srgbClr val="FFFF00"/>
                        </a:solidFill>
                        <a:effectLst/>
                        <a:latin typeface="+mn-lt"/>
                      </a:endParaRPr>
                    </a:p>
                    <a:p>
                      <a:endParaRPr lang="en-US" sz="2000" b="0" dirty="0">
                        <a:latin typeface="+mn-lt"/>
                      </a:endParaRPr>
                    </a:p>
                  </a:txBody>
                  <a:tcPr/>
                </a:tc>
                <a:extLst>
                  <a:ext uri="{0D108BD9-81ED-4DB2-BD59-A6C34878D82A}">
                    <a16:rowId xmlns:a16="http://schemas.microsoft.com/office/drawing/2014/main" val="3856933323"/>
                  </a:ext>
                </a:extLst>
              </a:tr>
              <a:tr h="370840">
                <a:tc>
                  <a:txBody>
                    <a:bodyPr/>
                    <a:lstStyle/>
                    <a:p>
                      <a:r>
                        <a:rPr lang="en-US" sz="2000" dirty="0">
                          <a:latin typeface="+mn-lt"/>
                        </a:rPr>
                        <a:t>Ignoring your pain will help it go away.</a:t>
                      </a:r>
                    </a:p>
                  </a:txBody>
                  <a:tcPr/>
                </a:tc>
                <a:tc>
                  <a:txBody>
                    <a:bodyPr/>
                    <a:lstStyle/>
                    <a:p>
                      <a:r>
                        <a:rPr lang="en-US" sz="2000" b="0" i="0" u="none" strike="noStrike" dirty="0">
                          <a:solidFill>
                            <a:srgbClr val="FFFF00"/>
                          </a:solidFill>
                          <a:effectLst/>
                          <a:latin typeface="+mn-lt"/>
                        </a:rPr>
                        <a:t>Ignoring your pain is a temporary solution at best.</a:t>
                      </a:r>
                      <a:endParaRPr lang="en-US" sz="2000" b="0" dirty="0">
                        <a:latin typeface="+mn-lt"/>
                      </a:endParaRPr>
                    </a:p>
                  </a:txBody>
                  <a:tcPr/>
                </a:tc>
                <a:extLst>
                  <a:ext uri="{0D108BD9-81ED-4DB2-BD59-A6C34878D82A}">
                    <a16:rowId xmlns:a16="http://schemas.microsoft.com/office/drawing/2014/main" val="290605413"/>
                  </a:ext>
                </a:extLst>
              </a:tr>
            </a:tbl>
          </a:graphicData>
        </a:graphic>
      </p:graphicFrame>
    </p:spTree>
    <p:extLst>
      <p:ext uri="{BB962C8B-B14F-4D97-AF65-F5344CB8AC3E}">
        <p14:creationId xmlns:p14="http://schemas.microsoft.com/office/powerpoint/2010/main" val="676145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339D0-CC99-52EF-D51C-41B3A6DE006E}"/>
              </a:ext>
            </a:extLst>
          </p:cNvPr>
          <p:cNvSpPr>
            <a:spLocks noGrp="1"/>
          </p:cNvSpPr>
          <p:nvPr>
            <p:ph type="title"/>
          </p:nvPr>
        </p:nvSpPr>
        <p:spPr/>
        <p:txBody>
          <a:bodyPr/>
          <a:lstStyle/>
          <a:p>
            <a:r>
              <a:rPr lang="en-US" dirty="0"/>
              <a:t>Myths about grief</a:t>
            </a:r>
          </a:p>
        </p:txBody>
      </p:sp>
      <p:sp>
        <p:nvSpPr>
          <p:cNvPr id="8" name="TextBox 7">
            <a:extLst>
              <a:ext uri="{FF2B5EF4-FFF2-40B4-BE49-F238E27FC236}">
                <a16:creationId xmlns:a16="http://schemas.microsoft.com/office/drawing/2014/main" id="{012C3BE4-637C-8488-B546-D90608A05EFF}"/>
              </a:ext>
            </a:extLst>
          </p:cNvPr>
          <p:cNvSpPr txBox="1"/>
          <p:nvPr/>
        </p:nvSpPr>
        <p:spPr>
          <a:xfrm>
            <a:off x="8048625" y="434473"/>
            <a:ext cx="3638550" cy="923330"/>
          </a:xfrm>
          <a:prstGeom prst="rect">
            <a:avLst/>
          </a:prstGeom>
          <a:noFill/>
        </p:spPr>
        <p:txBody>
          <a:bodyPr wrap="square" rtlCol="0">
            <a:spAutoFit/>
          </a:bodyPr>
          <a:lstStyle/>
          <a:p>
            <a:r>
              <a:rPr lang="en-US" dirty="0"/>
              <a:t>FROM: https://</a:t>
            </a:r>
            <a:r>
              <a:rPr lang="en-US" dirty="0" err="1"/>
              <a:t>www.therecoveryvillage.com</a:t>
            </a:r>
            <a:r>
              <a:rPr lang="en-US" dirty="0"/>
              <a:t>/mental-health/grief/grief-myths/</a:t>
            </a:r>
          </a:p>
        </p:txBody>
      </p:sp>
      <p:graphicFrame>
        <p:nvGraphicFramePr>
          <p:cNvPr id="9" name="Table 8">
            <a:extLst>
              <a:ext uri="{FF2B5EF4-FFF2-40B4-BE49-F238E27FC236}">
                <a16:creationId xmlns:a16="http://schemas.microsoft.com/office/drawing/2014/main" id="{504235D3-6249-BEDE-AECE-C59A159863BB}"/>
              </a:ext>
            </a:extLst>
          </p:cNvPr>
          <p:cNvGraphicFramePr>
            <a:graphicFrameLocks noGrp="1"/>
          </p:cNvGraphicFramePr>
          <p:nvPr>
            <p:extLst>
              <p:ext uri="{D42A27DB-BD31-4B8C-83A1-F6EECF244321}">
                <p14:modId xmlns:p14="http://schemas.microsoft.com/office/powerpoint/2010/main" val="3760734471"/>
              </p:ext>
            </p:extLst>
          </p:nvPr>
        </p:nvGraphicFramePr>
        <p:xfrm>
          <a:off x="1284288" y="1889919"/>
          <a:ext cx="9905998" cy="4267200"/>
        </p:xfrm>
        <a:graphic>
          <a:graphicData uri="http://schemas.openxmlformats.org/drawingml/2006/table">
            <a:tbl>
              <a:tblPr firstRow="1" bandRow="1">
                <a:tableStyleId>{2D5ABB26-0587-4C30-8999-92F81FD0307C}</a:tableStyleId>
              </a:tblPr>
              <a:tblGrid>
                <a:gridCol w="4953966">
                  <a:extLst>
                    <a:ext uri="{9D8B030D-6E8A-4147-A177-3AD203B41FA5}">
                      <a16:colId xmlns:a16="http://schemas.microsoft.com/office/drawing/2014/main" val="845436966"/>
                    </a:ext>
                  </a:extLst>
                </a:gridCol>
                <a:gridCol w="4952032">
                  <a:extLst>
                    <a:ext uri="{9D8B030D-6E8A-4147-A177-3AD203B41FA5}">
                      <a16:colId xmlns:a16="http://schemas.microsoft.com/office/drawing/2014/main" val="655833440"/>
                    </a:ext>
                  </a:extLst>
                </a:gridCol>
              </a:tblGrid>
              <a:tr h="370840">
                <a:tc>
                  <a:txBody>
                    <a:bodyPr/>
                    <a:lstStyle/>
                    <a:p>
                      <a:r>
                        <a:rPr lang="en-US" sz="2400" b="1" dirty="0"/>
                        <a:t>MYTH</a:t>
                      </a:r>
                    </a:p>
                  </a:txBody>
                  <a:tcPr/>
                </a:tc>
                <a:tc>
                  <a:txBody>
                    <a:bodyPr/>
                    <a:lstStyle/>
                    <a:p>
                      <a:r>
                        <a:rPr lang="en-US" sz="2400" b="1" dirty="0">
                          <a:solidFill>
                            <a:srgbClr val="FFFF00"/>
                          </a:solidFill>
                        </a:rPr>
                        <a:t>REALITY</a:t>
                      </a:r>
                    </a:p>
                  </a:txBody>
                  <a:tcPr/>
                </a:tc>
                <a:extLst>
                  <a:ext uri="{0D108BD9-81ED-4DB2-BD59-A6C34878D82A}">
                    <a16:rowId xmlns:a16="http://schemas.microsoft.com/office/drawing/2014/main" val="3383050714"/>
                  </a:ext>
                </a:extLst>
              </a:tr>
              <a:tr h="370840">
                <a:tc>
                  <a:txBody>
                    <a:bodyPr/>
                    <a:lstStyle/>
                    <a:p>
                      <a:r>
                        <a:rPr lang="en-US" sz="2000" b="0" dirty="0">
                          <a:latin typeface="+mn-lt"/>
                        </a:rPr>
                        <a:t>The first year is the hardest.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strike="noStrike" dirty="0">
                          <a:solidFill>
                            <a:srgbClr val="FFFF00"/>
                          </a:solidFill>
                          <a:effectLst/>
                          <a:latin typeface="+mn-lt"/>
                        </a:rPr>
                        <a:t>Grief is hard, period.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0" i="0" strike="noStrike" dirty="0">
                        <a:solidFill>
                          <a:srgbClr val="FFFF00"/>
                        </a:solidFill>
                        <a:effectLst/>
                        <a:latin typeface="+mn-lt"/>
                      </a:endParaRPr>
                    </a:p>
                  </a:txBody>
                  <a:tcPr/>
                </a:tc>
                <a:extLst>
                  <a:ext uri="{0D108BD9-81ED-4DB2-BD59-A6C34878D82A}">
                    <a16:rowId xmlns:a16="http://schemas.microsoft.com/office/drawing/2014/main" val="2720520045"/>
                  </a:ext>
                </a:extLst>
              </a:tr>
              <a:tr h="370840">
                <a:tc>
                  <a:txBody>
                    <a:bodyPr/>
                    <a:lstStyle/>
                    <a:p>
                      <a:r>
                        <a:rPr lang="en-US" sz="2000" b="0" dirty="0">
                          <a:latin typeface="+mn-lt"/>
                        </a:rPr>
                        <a:t>Grief gets better over time.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strike="noStrike" dirty="0">
                          <a:solidFill>
                            <a:srgbClr val="FFFF00"/>
                          </a:solidFill>
                          <a:effectLst/>
                          <a:latin typeface="+mn-lt"/>
                        </a:rPr>
                        <a:t>Grief doesn’t follow a set timeline.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0" i="0" strike="noStrike" dirty="0">
                        <a:solidFill>
                          <a:srgbClr val="FFFF00"/>
                        </a:solidFill>
                        <a:effectLst/>
                        <a:latin typeface="+mn-lt"/>
                      </a:endParaRPr>
                    </a:p>
                  </a:txBody>
                  <a:tcPr/>
                </a:tc>
                <a:extLst>
                  <a:ext uri="{0D108BD9-81ED-4DB2-BD59-A6C34878D82A}">
                    <a16:rowId xmlns:a16="http://schemas.microsoft.com/office/drawing/2014/main" val="2244945405"/>
                  </a:ext>
                </a:extLst>
              </a:tr>
              <a:tr h="370840">
                <a:tc>
                  <a:txBody>
                    <a:bodyPr/>
                    <a:lstStyle/>
                    <a:p>
                      <a:r>
                        <a:rPr lang="en-US" sz="2000" b="0" dirty="0">
                          <a:latin typeface="+mn-lt"/>
                        </a:rPr>
                        <a:t>Grief has an endpoint.</a:t>
                      </a:r>
                    </a:p>
                  </a:txBody>
                  <a:tcPr/>
                </a:tc>
                <a:tc>
                  <a:txBody>
                    <a:bodyPr/>
                    <a:lstStyle/>
                    <a:p>
                      <a:r>
                        <a:rPr lang="en-US" sz="2000" b="0" dirty="0">
                          <a:solidFill>
                            <a:srgbClr val="FFFF00"/>
                          </a:solidFill>
                          <a:latin typeface="+mn-lt"/>
                        </a:rPr>
                        <a:t>Grief doesn’t end, but it changes.</a:t>
                      </a:r>
                    </a:p>
                    <a:p>
                      <a:endParaRPr lang="en-US" sz="2000" b="0" dirty="0">
                        <a:solidFill>
                          <a:srgbClr val="FFFF00"/>
                        </a:solidFill>
                        <a:latin typeface="+mn-lt"/>
                      </a:endParaRPr>
                    </a:p>
                  </a:txBody>
                  <a:tcPr/>
                </a:tc>
                <a:extLst>
                  <a:ext uri="{0D108BD9-81ED-4DB2-BD59-A6C34878D82A}">
                    <a16:rowId xmlns:a16="http://schemas.microsoft.com/office/drawing/2014/main" val="901121247"/>
                  </a:ext>
                </a:extLst>
              </a:tr>
              <a:tr h="370840">
                <a:tc>
                  <a:txBody>
                    <a:bodyPr/>
                    <a:lstStyle/>
                    <a:p>
                      <a:r>
                        <a:rPr lang="en-US" sz="2000" b="0" dirty="0">
                          <a:latin typeface="+mn-lt"/>
                        </a:rPr>
                        <a:t>The goal of grief is to find closure.</a:t>
                      </a:r>
                    </a:p>
                  </a:txBody>
                  <a:tcPr/>
                </a:tc>
                <a:tc>
                  <a:txBody>
                    <a:bodyPr/>
                    <a:lstStyle/>
                    <a:p>
                      <a:r>
                        <a:rPr lang="en-US" sz="2000" b="0" dirty="0">
                          <a:solidFill>
                            <a:srgbClr val="FFFF00"/>
                          </a:solidFill>
                          <a:latin typeface="+mn-lt"/>
                        </a:rPr>
                        <a:t>Finding closure is important, but it doesn’t close the book on grief.</a:t>
                      </a:r>
                    </a:p>
                    <a:p>
                      <a:endParaRPr lang="en-US" sz="2000" b="0" dirty="0">
                        <a:solidFill>
                          <a:srgbClr val="FFFF00"/>
                        </a:solidFill>
                        <a:latin typeface="+mn-lt"/>
                      </a:endParaRPr>
                    </a:p>
                  </a:txBody>
                  <a:tcPr/>
                </a:tc>
                <a:extLst>
                  <a:ext uri="{0D108BD9-81ED-4DB2-BD59-A6C34878D82A}">
                    <a16:rowId xmlns:a16="http://schemas.microsoft.com/office/drawing/2014/main" val="3856933323"/>
                  </a:ext>
                </a:extLst>
              </a:tr>
              <a:tr h="370840">
                <a:tc>
                  <a:txBody>
                    <a:bodyPr/>
                    <a:lstStyle/>
                    <a:p>
                      <a:r>
                        <a:rPr lang="en-US" sz="2000" b="0" dirty="0">
                          <a:latin typeface="+mn-lt"/>
                        </a:rPr>
                        <a:t>People struggling with grief just need to get over it.</a:t>
                      </a:r>
                    </a:p>
                  </a:txBody>
                  <a:tcPr/>
                </a:tc>
                <a:tc>
                  <a:txBody>
                    <a:bodyPr/>
                    <a:lstStyle/>
                    <a:p>
                      <a:r>
                        <a:rPr lang="en-US" sz="2000" b="0" i="0" u="none" strike="noStrike" dirty="0">
                          <a:solidFill>
                            <a:srgbClr val="FFFF00"/>
                          </a:solidFill>
                          <a:effectLst/>
                          <a:latin typeface="+mn-lt"/>
                        </a:rPr>
                        <a:t>You can’t just move on from grief and sometimes, professional help is necessary.</a:t>
                      </a:r>
                      <a:endParaRPr lang="en-US" sz="2000" b="0" dirty="0">
                        <a:solidFill>
                          <a:srgbClr val="FFFF00"/>
                        </a:solidFill>
                        <a:latin typeface="+mn-lt"/>
                      </a:endParaRPr>
                    </a:p>
                  </a:txBody>
                  <a:tcPr/>
                </a:tc>
                <a:extLst>
                  <a:ext uri="{0D108BD9-81ED-4DB2-BD59-A6C34878D82A}">
                    <a16:rowId xmlns:a16="http://schemas.microsoft.com/office/drawing/2014/main" val="290605413"/>
                  </a:ext>
                </a:extLst>
              </a:tr>
            </a:tbl>
          </a:graphicData>
        </a:graphic>
      </p:graphicFrame>
    </p:spTree>
    <p:extLst>
      <p:ext uri="{BB962C8B-B14F-4D97-AF65-F5344CB8AC3E}">
        <p14:creationId xmlns:p14="http://schemas.microsoft.com/office/powerpoint/2010/main" val="3028788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90936-93DF-A373-4424-E7C7708910AC}"/>
              </a:ext>
            </a:extLst>
          </p:cNvPr>
          <p:cNvSpPr>
            <a:spLocks noGrp="1"/>
          </p:cNvSpPr>
          <p:nvPr>
            <p:ph type="title"/>
          </p:nvPr>
        </p:nvSpPr>
        <p:spPr/>
        <p:txBody>
          <a:bodyPr/>
          <a:lstStyle/>
          <a:p>
            <a:r>
              <a:rPr lang="en-US" dirty="0"/>
              <a:t>GROUP REFLECTION</a:t>
            </a:r>
          </a:p>
        </p:txBody>
      </p:sp>
      <p:sp>
        <p:nvSpPr>
          <p:cNvPr id="3" name="Content Placeholder 2">
            <a:extLst>
              <a:ext uri="{FF2B5EF4-FFF2-40B4-BE49-F238E27FC236}">
                <a16:creationId xmlns:a16="http://schemas.microsoft.com/office/drawing/2014/main" id="{D40C5CA7-CC43-CFEA-71B7-5799EB436AD2}"/>
              </a:ext>
            </a:extLst>
          </p:cNvPr>
          <p:cNvSpPr>
            <a:spLocks noGrp="1"/>
          </p:cNvSpPr>
          <p:nvPr>
            <p:ph idx="1"/>
          </p:nvPr>
        </p:nvSpPr>
        <p:spPr/>
        <p:txBody>
          <a:bodyPr>
            <a:normAutofit/>
          </a:bodyPr>
          <a:lstStyle/>
          <a:p>
            <a:pPr marL="0" indent="0" algn="ctr">
              <a:buNone/>
            </a:pPr>
            <a:r>
              <a:rPr lang="en-US" sz="3200" b="0" i="1" u="none" strike="noStrike" dirty="0">
                <a:effectLst/>
              </a:rPr>
              <a:t>Who/what are you bringing to this grief group today?</a:t>
            </a:r>
          </a:p>
          <a:p>
            <a:pPr marL="0" indent="0" algn="ctr">
              <a:buNone/>
            </a:pPr>
            <a:endParaRPr lang="en-US" sz="3200" i="1" dirty="0"/>
          </a:p>
          <a:p>
            <a:pPr marL="0" indent="0" algn="ctr">
              <a:buNone/>
            </a:pPr>
            <a:r>
              <a:rPr lang="en-US" sz="3200" b="0" i="1" u="none" strike="noStrike" dirty="0">
                <a:effectLst/>
              </a:rPr>
              <a:t>What has the spirit called attention to today </a:t>
            </a:r>
          </a:p>
          <a:p>
            <a:pPr marL="0" indent="0" algn="ctr">
              <a:buNone/>
            </a:pPr>
            <a:r>
              <a:rPr lang="en-US" sz="3200" i="1" dirty="0"/>
              <a:t>r</a:t>
            </a:r>
            <a:r>
              <a:rPr lang="en-US" sz="3200" b="0" i="1" u="none" strike="noStrike" dirty="0">
                <a:effectLst/>
              </a:rPr>
              <a:t>egarding your own grief process?</a:t>
            </a:r>
            <a:endParaRPr lang="en-US" sz="3200" i="1" dirty="0"/>
          </a:p>
        </p:txBody>
      </p:sp>
    </p:spTree>
    <p:extLst>
      <p:ext uri="{BB962C8B-B14F-4D97-AF65-F5344CB8AC3E}">
        <p14:creationId xmlns:p14="http://schemas.microsoft.com/office/powerpoint/2010/main" val="3825102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66795-15C4-794B-7ECA-991812C1FAAA}"/>
              </a:ext>
            </a:extLst>
          </p:cNvPr>
          <p:cNvSpPr>
            <a:spLocks noGrp="1"/>
          </p:cNvSpPr>
          <p:nvPr>
            <p:ph type="title"/>
          </p:nvPr>
        </p:nvSpPr>
        <p:spPr/>
        <p:txBody>
          <a:bodyPr/>
          <a:lstStyle/>
          <a:p>
            <a:r>
              <a:rPr lang="en-US" dirty="0"/>
              <a:t>CLOSING prayer</a:t>
            </a:r>
          </a:p>
        </p:txBody>
      </p:sp>
      <p:sp>
        <p:nvSpPr>
          <p:cNvPr id="3" name="Content Placeholder 2">
            <a:extLst>
              <a:ext uri="{FF2B5EF4-FFF2-40B4-BE49-F238E27FC236}">
                <a16:creationId xmlns:a16="http://schemas.microsoft.com/office/drawing/2014/main" id="{6CA64096-24A3-CA83-65EA-B9C98E3E07E7}"/>
              </a:ext>
            </a:extLst>
          </p:cNvPr>
          <p:cNvSpPr>
            <a:spLocks noGrp="1"/>
          </p:cNvSpPr>
          <p:nvPr>
            <p:ph idx="1"/>
          </p:nvPr>
        </p:nvSpPr>
        <p:spPr/>
        <p:txBody>
          <a:bodyPr/>
          <a:lstStyle/>
          <a:p>
            <a:pPr marL="0" indent="0">
              <a:buNone/>
            </a:pPr>
            <a:r>
              <a:rPr lang="en-US" dirty="0">
                <a:effectLst/>
              </a:rPr>
              <a:t>God of peace, you have taught us that in returning and rest we shall be saved,</a:t>
            </a:r>
            <a:br>
              <a:rPr lang="en-US" dirty="0">
                <a:effectLst/>
              </a:rPr>
            </a:br>
            <a:r>
              <a:rPr lang="en-US" dirty="0">
                <a:effectLst/>
              </a:rPr>
              <a:t>in quietness and confidence shall be our strength. By the might of your Spirit lift us, we pray, to your presence, where we may be still and know that you are God; through Jesus Christ our Lord. Amen. </a:t>
            </a:r>
          </a:p>
          <a:p>
            <a:endParaRPr lang="en-US" dirty="0"/>
          </a:p>
        </p:txBody>
      </p:sp>
    </p:spTree>
    <p:extLst>
      <p:ext uri="{BB962C8B-B14F-4D97-AF65-F5344CB8AC3E}">
        <p14:creationId xmlns:p14="http://schemas.microsoft.com/office/powerpoint/2010/main" val="7037643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8996</TotalTime>
  <Words>842</Words>
  <Application>Microsoft Macintosh PowerPoint</Application>
  <PresentationFormat>Widescreen</PresentationFormat>
  <Paragraphs>70</Paragraphs>
  <Slides>14</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Tw Cen MT</vt:lpstr>
      <vt:lpstr>Circuit</vt:lpstr>
      <vt:lpstr>CHRIST CHURCH GRIEF SUPPORT GROUP Session 1</vt:lpstr>
      <vt:lpstr>Opening prayer</vt:lpstr>
      <vt:lpstr>Group norms</vt:lpstr>
      <vt:lpstr>Group norms</vt:lpstr>
      <vt:lpstr>INTRODUCTIONS AND HOUSEKEEPING</vt:lpstr>
      <vt:lpstr>5 stages of grief:  Why They are important to know</vt:lpstr>
      <vt:lpstr>5 stages of grief</vt:lpstr>
      <vt:lpstr>PowerPoint Presentation</vt:lpstr>
      <vt:lpstr>Just to reiterate: GRIEF IS NON-LINEAR!</vt:lpstr>
      <vt:lpstr>Secondary grief</vt:lpstr>
      <vt:lpstr>Myths about grief</vt:lpstr>
      <vt:lpstr>Myths about grief</vt:lpstr>
      <vt:lpstr>GROUP REFLECTION</vt:lpstr>
      <vt:lpstr>CLOSING prayer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dc:title>
  <dc:creator>Joanna Hollis</dc:creator>
  <cp:lastModifiedBy>Joanna Hollis</cp:lastModifiedBy>
  <cp:revision>8</cp:revision>
  <dcterms:created xsi:type="dcterms:W3CDTF">2024-09-25T16:41:08Z</dcterms:created>
  <dcterms:modified xsi:type="dcterms:W3CDTF">2024-10-15T22:59:08Z</dcterms:modified>
</cp:coreProperties>
</file>