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4" r:id="rId1"/>
  </p:sldMasterIdLst>
  <p:sldIdLst>
    <p:sldId id="257" r:id="rId2"/>
    <p:sldId id="258" r:id="rId3"/>
    <p:sldId id="280" r:id="rId4"/>
    <p:sldId id="288" r:id="rId5"/>
    <p:sldId id="285" r:id="rId6"/>
    <p:sldId id="281" r:id="rId7"/>
    <p:sldId id="290" r:id="rId8"/>
    <p:sldId id="284" r:id="rId9"/>
    <p:sldId id="289" r:id="rId10"/>
    <p:sldId id="282" r:id="rId11"/>
    <p:sldId id="278"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1"/>
    <p:restoredTop sz="95846"/>
  </p:normalViewPr>
  <p:slideViewPr>
    <p:cSldViewPr snapToGrid="0">
      <p:cViewPr varScale="1">
        <p:scale>
          <a:sx n="94" d="100"/>
          <a:sy n="94" d="100"/>
        </p:scale>
        <p:origin x="6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DA465-DBCA-8E48-9BDC-1F925DE1A393}" type="datetimeFigureOut">
              <a:rPr lang="en-US" smtClean="0"/>
              <a:t>11/19/24</a:t>
            </a:fld>
            <a:endParaRPr lang="en-US"/>
          </a:p>
        </p:txBody>
      </p:sp>
      <p:sp>
        <p:nvSpPr>
          <p:cNvPr id="5" name="Footer Placeholder 4"/>
          <p:cNvSpPr>
            <a:spLocks noGrp="1"/>
          </p:cNvSpPr>
          <p:nvPr>
            <p:ph type="ftr" sz="quarter" idx="11"/>
          </p:nvPr>
        </p:nvSpPr>
        <p:spPr>
          <a:xfrm>
            <a:off x="2493105" y="329307"/>
            <a:ext cx="4897310"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6D574AB-8557-2249-B9A4-E2D24AED172D}" type="slidenum">
              <a:rPr lang="en-US" smtClean="0"/>
              <a:t>‹#›</a:t>
            </a:fld>
            <a:endParaRPr lang="en-US"/>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94770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ADA465-DBCA-8E48-9BDC-1F925DE1A393}" type="datetimeFigureOut">
              <a:rPr lang="en-US" smtClean="0"/>
              <a:t>11/19/24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74AB-8557-2249-B9A4-E2D24AED172D}"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93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ADA465-DBCA-8E48-9BDC-1F925DE1A393}" type="datetimeFigureOut">
              <a:rPr lang="en-US" smtClean="0"/>
              <a:t>11/19/24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74AB-8557-2249-B9A4-E2D24AED172D}" type="slidenum">
              <a:rPr lang="en-US" smtClean="0"/>
              <a:t>‹#›</a:t>
            </a:fld>
            <a:endParaRPr lang="en-US"/>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1175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ADA465-DBCA-8E48-9BDC-1F925DE1A393}" type="datetimeFigureOut">
              <a:rPr lang="en-US" smtClean="0"/>
              <a:t>11/19/24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574AB-8557-2249-B9A4-E2D24AED172D}" type="slidenum">
              <a:rPr lang="en-US" smtClean="0"/>
              <a:t>‹#›</a:t>
            </a:fld>
            <a:endParaRPr lang="en-US"/>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9853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ADA465-DBCA-8E48-9BDC-1F925DE1A393}" type="datetimeFigureOut">
              <a:rPr lang="en-US" smtClean="0"/>
              <a:t>11/19/24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D574AB-8557-2249-B9A4-E2D24AED172D}" type="slidenum">
              <a:rPr lang="en-US" smtClean="0"/>
              <a:t>‹#›</a:t>
            </a:fld>
            <a:endParaRPr lang="en-US"/>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8638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ADA465-DBCA-8E48-9BDC-1F925DE1A393}" type="datetimeFigureOut">
              <a:rPr lang="en-US" smtClean="0"/>
              <a:t>11/19/24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D574AB-8557-2249-B9A4-E2D24AED172D}" type="slidenum">
              <a:rPr lang="en-US" smtClean="0"/>
              <a:t>‹#›</a:t>
            </a:fld>
            <a:endParaRPr lang="en-US"/>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9690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ADA465-DBCA-8E48-9BDC-1F925DE1A393}" type="datetimeFigureOut">
              <a:rPr lang="en-US" smtClean="0"/>
              <a:t>11/19/24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D574AB-8557-2249-B9A4-E2D24AED172D}" type="slidenum">
              <a:rPr lang="en-US" smtClean="0"/>
              <a:t>‹#›</a:t>
            </a:fld>
            <a:endParaRPr lang="en-US"/>
          </a:p>
        </p:txBody>
      </p:sp>
    </p:spTree>
    <p:extLst>
      <p:ext uri="{BB962C8B-B14F-4D97-AF65-F5344CB8AC3E}">
        <p14:creationId xmlns:p14="http://schemas.microsoft.com/office/powerpoint/2010/main" val="3885367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ADA465-DBCA-8E48-9BDC-1F925DE1A393}" type="datetimeFigureOut">
              <a:rPr lang="en-US" smtClean="0"/>
              <a:t>11/19/24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574AB-8557-2249-B9A4-E2D24AED172D}" type="slidenum">
              <a:rPr lang="en-US" smtClean="0"/>
              <a:t>‹#›</a:t>
            </a:fld>
            <a:endParaRPr lang="en-US"/>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3184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C8ADA465-DBCA-8E48-9BDC-1F925DE1A393}" type="datetimeFigureOut">
              <a:rPr lang="en-US" smtClean="0"/>
              <a:t>11/19/24</a:t>
            </a:fld>
            <a:endParaRPr lang="en-US"/>
          </a:p>
        </p:txBody>
      </p:sp>
      <p:sp>
        <p:nvSpPr>
          <p:cNvPr id="6" name="Footer Placeholder 5"/>
          <p:cNvSpPr>
            <a:spLocks noGrp="1"/>
          </p:cNvSpPr>
          <p:nvPr>
            <p:ph type="ftr" sz="quarter" idx="11"/>
          </p:nvPr>
        </p:nvSpPr>
        <p:spPr>
          <a:xfrm>
            <a:off x="1534910" y="318640"/>
            <a:ext cx="5453475" cy="320931"/>
          </a:xfrm>
        </p:spPr>
        <p:txBody>
          <a:bodyPr/>
          <a:lstStyle/>
          <a:p>
            <a:endParaRPr lang="en-US"/>
          </a:p>
        </p:txBody>
      </p:sp>
      <p:sp>
        <p:nvSpPr>
          <p:cNvPr id="7" name="Slide Number Placeholder 6"/>
          <p:cNvSpPr>
            <a:spLocks noGrp="1"/>
          </p:cNvSpPr>
          <p:nvPr>
            <p:ph type="sldNum" sz="quarter" idx="12"/>
          </p:nvPr>
        </p:nvSpPr>
        <p:spPr/>
        <p:txBody>
          <a:bodyPr/>
          <a:lstStyle/>
          <a:p>
            <a:fld id="{36D574AB-8557-2249-B9A4-E2D24AED172D}" type="slidenum">
              <a:rPr lang="en-US" smtClean="0"/>
              <a:t>‹#›</a:t>
            </a:fld>
            <a:endParaRPr lang="en-US"/>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455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ADA465-DBCA-8E48-9BDC-1F925DE1A393}" type="datetimeFigureOut">
              <a:rPr lang="en-US" smtClean="0"/>
              <a:t>11/19/24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74AB-8557-2249-B9A4-E2D24AED172D}"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743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ADA465-DBCA-8E48-9BDC-1F925DE1A393}" type="datetimeFigureOut">
              <a:rPr lang="en-US" smtClean="0"/>
              <a:t>11/19/24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574AB-8557-2249-B9A4-E2D24AED172D}" type="slidenum">
              <a:rPr lang="en-US" smtClean="0"/>
              <a:t>‹#›</a:t>
            </a:fld>
            <a:endParaRPr lang="en-US"/>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7482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8ADA465-DBCA-8E48-9BDC-1F925DE1A393}" type="datetimeFigureOut">
              <a:rPr lang="en-US" smtClean="0"/>
              <a:t>11/19/24</a:t>
            </a:fld>
            <a:endParaRPr lang="en-US"/>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6D574AB-8557-2249-B9A4-E2D24AED172D}" type="slidenum">
              <a:rPr lang="en-US" smtClean="0"/>
              <a:t>‹#›</a:t>
            </a:fld>
            <a:endParaRPr lang="en-US"/>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408385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BQAE7BVMp6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dTwsfZtvhQg?si=yx14z9icvZI0sLj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vitas.com/family-and-caregiver-support/grief-and-bereavement/holidays-and-grief/coping-with-grief-during-the-holiday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9890-DAD8-AF41-4A9F-06615DA3C1CA}"/>
              </a:ext>
            </a:extLst>
          </p:cNvPr>
          <p:cNvSpPr>
            <a:spLocks noGrp="1"/>
          </p:cNvSpPr>
          <p:nvPr>
            <p:ph type="ctrTitle"/>
          </p:nvPr>
        </p:nvSpPr>
        <p:spPr>
          <a:xfrm>
            <a:off x="2621693" y="1688123"/>
            <a:ext cx="8561747" cy="2541431"/>
          </a:xfrm>
        </p:spPr>
        <p:txBody>
          <a:bodyPr>
            <a:normAutofit fontScale="90000"/>
          </a:bodyPr>
          <a:lstStyle/>
          <a:p>
            <a:pPr algn="ctr"/>
            <a:r>
              <a:rPr lang="en-US" dirty="0"/>
              <a:t>CHRIST CHURCH</a:t>
            </a:r>
            <a:br>
              <a:rPr lang="en-US" dirty="0"/>
            </a:br>
            <a:r>
              <a:rPr lang="en-US" dirty="0"/>
              <a:t>GRIEF SUPPORT GROUP</a:t>
            </a:r>
            <a:br>
              <a:rPr lang="en-US" dirty="0"/>
            </a:br>
            <a:r>
              <a:rPr lang="en-US" dirty="0"/>
              <a:t>Session 3</a:t>
            </a:r>
          </a:p>
        </p:txBody>
      </p:sp>
      <p:sp>
        <p:nvSpPr>
          <p:cNvPr id="3" name="Subtitle 2">
            <a:extLst>
              <a:ext uri="{FF2B5EF4-FFF2-40B4-BE49-F238E27FC236}">
                <a16:creationId xmlns:a16="http://schemas.microsoft.com/office/drawing/2014/main" id="{BA38E3F5-94D5-44A8-FC47-7001BB4A2993}"/>
              </a:ext>
            </a:extLst>
          </p:cNvPr>
          <p:cNvSpPr>
            <a:spLocks noGrp="1"/>
          </p:cNvSpPr>
          <p:nvPr>
            <p:ph type="subTitle" idx="1"/>
          </p:nvPr>
        </p:nvSpPr>
        <p:spPr>
          <a:xfrm>
            <a:off x="2493106" y="4331304"/>
            <a:ext cx="8561746" cy="977621"/>
          </a:xfrm>
        </p:spPr>
        <p:txBody>
          <a:bodyPr>
            <a:normAutofit fontScale="62500" lnSpcReduction="20000"/>
          </a:bodyPr>
          <a:lstStyle/>
          <a:p>
            <a:pPr algn="ctr"/>
            <a:r>
              <a:rPr lang="en-US" dirty="0"/>
              <a:t>NOVEMBER 19, 2024</a:t>
            </a:r>
          </a:p>
          <a:p>
            <a:pPr algn="ctr"/>
            <a:endParaRPr lang="en-US" dirty="0"/>
          </a:p>
          <a:p>
            <a:pPr algn="ctr"/>
            <a:r>
              <a:rPr lang="en-US" dirty="0"/>
              <a:t>THE REVS. JOANNA HOLLIS AND DAPHNE ROBERTS</a:t>
            </a:r>
          </a:p>
        </p:txBody>
      </p:sp>
    </p:spTree>
    <p:extLst>
      <p:ext uri="{BB962C8B-B14F-4D97-AF65-F5344CB8AC3E}">
        <p14:creationId xmlns:p14="http://schemas.microsoft.com/office/powerpoint/2010/main" val="639297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67FDA-7CB1-5416-4F23-5370D5320FBF}"/>
              </a:ext>
            </a:extLst>
          </p:cNvPr>
          <p:cNvSpPr>
            <a:spLocks noGrp="1"/>
          </p:cNvSpPr>
          <p:nvPr>
            <p:ph type="title"/>
          </p:nvPr>
        </p:nvSpPr>
        <p:spPr>
          <a:xfrm>
            <a:off x="1640156" y="638398"/>
            <a:ext cx="8911687" cy="1280890"/>
          </a:xfrm>
        </p:spPr>
        <p:txBody>
          <a:bodyPr/>
          <a:lstStyle/>
          <a:p>
            <a:r>
              <a:rPr lang="en-US" dirty="0"/>
              <a:t>Opening prayer</a:t>
            </a:r>
          </a:p>
        </p:txBody>
      </p:sp>
      <p:sp>
        <p:nvSpPr>
          <p:cNvPr id="3" name="Content Placeholder 2">
            <a:extLst>
              <a:ext uri="{FF2B5EF4-FFF2-40B4-BE49-F238E27FC236}">
                <a16:creationId xmlns:a16="http://schemas.microsoft.com/office/drawing/2014/main" id="{DBB1FA20-4AAD-9EA6-40D7-F6EB23E6DD53}"/>
              </a:ext>
            </a:extLst>
          </p:cNvPr>
          <p:cNvSpPr>
            <a:spLocks noGrp="1"/>
          </p:cNvSpPr>
          <p:nvPr>
            <p:ph idx="1"/>
          </p:nvPr>
        </p:nvSpPr>
        <p:spPr>
          <a:xfrm>
            <a:off x="1149887" y="2119313"/>
            <a:ext cx="8915400" cy="3777622"/>
          </a:xfrm>
        </p:spPr>
        <p:txBody>
          <a:bodyPr>
            <a:normAutofit/>
          </a:bodyPr>
          <a:lstStyle/>
          <a:p>
            <a:pPr marL="0" indent="0">
              <a:lnSpc>
                <a:spcPct val="150000"/>
              </a:lnSpc>
              <a:buNone/>
            </a:pPr>
            <a:r>
              <a:rPr lang="en-US" dirty="0">
                <a:effectLst/>
              </a:rPr>
              <a:t>Merciful God, whose Son Jesus wept at the death of Lazarus: look with compassion on all who are bound by sorrow and pain through the death of their loved ones. Comfort them, grant them the conviction that all things work together for good to those who love you, and help them to find sure trust and confidence in your resurrection power; through Jesus Christ our deliverer. Amen</a:t>
            </a:r>
            <a:r>
              <a:rPr lang="en-US" i="1" dirty="0">
                <a:effectLst/>
              </a:rPr>
              <a:t>.</a:t>
            </a:r>
            <a:endParaRPr lang="en-US" dirty="0">
              <a:effectLst/>
            </a:endParaRPr>
          </a:p>
        </p:txBody>
      </p:sp>
    </p:spTree>
    <p:extLst>
      <p:ext uri="{BB962C8B-B14F-4D97-AF65-F5344CB8AC3E}">
        <p14:creationId xmlns:p14="http://schemas.microsoft.com/office/powerpoint/2010/main" val="314898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96C2C-7697-20EA-F06E-B3E6427BF0E6}"/>
              </a:ext>
            </a:extLst>
          </p:cNvPr>
          <p:cNvSpPr>
            <a:spLocks noGrp="1"/>
          </p:cNvSpPr>
          <p:nvPr>
            <p:ph type="title"/>
          </p:nvPr>
        </p:nvSpPr>
        <p:spPr>
          <a:xfrm>
            <a:off x="1640156" y="391430"/>
            <a:ext cx="8911687" cy="1280890"/>
          </a:xfrm>
        </p:spPr>
        <p:txBody>
          <a:bodyPr/>
          <a:lstStyle/>
          <a:p>
            <a:r>
              <a:rPr lang="en-US" dirty="0"/>
              <a:t>Group Norms and Housekeeping</a:t>
            </a:r>
          </a:p>
        </p:txBody>
      </p:sp>
      <p:sp>
        <p:nvSpPr>
          <p:cNvPr id="6" name="Content Placeholder 5">
            <a:extLst>
              <a:ext uri="{FF2B5EF4-FFF2-40B4-BE49-F238E27FC236}">
                <a16:creationId xmlns:a16="http://schemas.microsoft.com/office/drawing/2014/main" id="{C8DF27B3-3169-D8CB-3847-D99697C9C188}"/>
              </a:ext>
            </a:extLst>
          </p:cNvPr>
          <p:cNvSpPr>
            <a:spLocks noGrp="1"/>
          </p:cNvSpPr>
          <p:nvPr>
            <p:ph idx="1"/>
          </p:nvPr>
        </p:nvSpPr>
        <p:spPr>
          <a:xfrm>
            <a:off x="1771652" y="1882776"/>
            <a:ext cx="3703174" cy="3943349"/>
          </a:xfrm>
        </p:spPr>
        <p:txBody>
          <a:bodyPr>
            <a:noAutofit/>
          </a:bodyPr>
          <a:lstStyle/>
          <a:p>
            <a:r>
              <a:rPr lang="en-US" sz="1800" b="1" i="0" u="none" strike="noStrike" kern="1200" dirty="0">
                <a:solidFill>
                  <a:schemeClr val="tx1"/>
                </a:solidFill>
                <a:effectLst/>
                <a:latin typeface="+mn-lt"/>
                <a:ea typeface="+mn-ea"/>
                <a:cs typeface="+mn-cs"/>
              </a:rPr>
              <a:t>NORMS</a:t>
            </a:r>
          </a:p>
          <a:p>
            <a:pPr lvl="1"/>
            <a:r>
              <a:rPr lang="en-US" sz="1600" b="1" i="0" u="none" strike="noStrike" kern="1200" dirty="0">
                <a:solidFill>
                  <a:schemeClr val="tx1"/>
                </a:solidFill>
                <a:effectLst/>
                <a:latin typeface="+mn-lt"/>
                <a:ea typeface="+mn-ea"/>
                <a:cs typeface="+mn-cs"/>
              </a:rPr>
              <a:t>ZOOM ETIQUETTE</a:t>
            </a:r>
            <a:endParaRPr lang="en-US" sz="1600" b="1" dirty="0"/>
          </a:p>
          <a:p>
            <a:pPr lvl="1"/>
            <a:r>
              <a:rPr lang="en-US" sz="1600" b="1" i="0" u="none" strike="noStrike" kern="1200" dirty="0">
                <a:solidFill>
                  <a:schemeClr val="tx1"/>
                </a:solidFill>
                <a:effectLst/>
                <a:latin typeface="+mn-lt"/>
                <a:ea typeface="+mn-ea"/>
                <a:cs typeface="+mn-cs"/>
              </a:rPr>
              <a:t>CONFIDENTIALITY</a:t>
            </a:r>
          </a:p>
          <a:p>
            <a:pPr lvl="1"/>
            <a:r>
              <a:rPr lang="en-US" sz="1600" b="1" i="0" u="none" strike="noStrike" kern="1200" dirty="0">
                <a:solidFill>
                  <a:schemeClr val="tx1"/>
                </a:solidFill>
                <a:effectLst/>
                <a:latin typeface="+mn-lt"/>
                <a:ea typeface="+mn-ea"/>
                <a:cs typeface="+mn-cs"/>
              </a:rPr>
              <a:t>RESPECT</a:t>
            </a:r>
            <a:endParaRPr lang="en-US" sz="1600" dirty="0"/>
          </a:p>
          <a:p>
            <a:pPr lvl="1"/>
            <a:r>
              <a:rPr lang="en-US" sz="1600" b="1" i="0" u="none" strike="noStrike" kern="1200" dirty="0">
                <a:solidFill>
                  <a:schemeClr val="tx1"/>
                </a:solidFill>
                <a:effectLst/>
                <a:latin typeface="+mn-lt"/>
                <a:ea typeface="+mn-ea"/>
                <a:cs typeface="+mn-cs"/>
              </a:rPr>
              <a:t>ADVICE</a:t>
            </a:r>
          </a:p>
          <a:p>
            <a:pPr lvl="1"/>
            <a:r>
              <a:rPr lang="en-US" sz="1600" b="1" i="0" u="none" strike="noStrike" dirty="0">
                <a:effectLst/>
              </a:rPr>
              <a:t>PARTICIPATION</a:t>
            </a:r>
          </a:p>
          <a:p>
            <a:pPr lvl="1"/>
            <a:r>
              <a:rPr lang="en-US" sz="1600" b="1" i="0" u="none" strike="noStrike" dirty="0">
                <a:effectLst/>
              </a:rPr>
              <a:t>ACTIVE LISTENING</a:t>
            </a:r>
            <a:endParaRPr lang="en-US" sz="1600" b="1" dirty="0"/>
          </a:p>
          <a:p>
            <a:endParaRPr lang="en-US" sz="1800" dirty="0"/>
          </a:p>
          <a:p>
            <a:pPr marL="0" indent="0">
              <a:buNone/>
            </a:pPr>
            <a:endParaRPr lang="en-US" sz="1800" dirty="0"/>
          </a:p>
        </p:txBody>
      </p:sp>
      <p:sp>
        <p:nvSpPr>
          <p:cNvPr id="3" name="Content Placeholder 5">
            <a:extLst>
              <a:ext uri="{FF2B5EF4-FFF2-40B4-BE49-F238E27FC236}">
                <a16:creationId xmlns:a16="http://schemas.microsoft.com/office/drawing/2014/main" id="{151F3CD5-B6F8-5BD4-399C-0FA826B18BC6}"/>
              </a:ext>
            </a:extLst>
          </p:cNvPr>
          <p:cNvSpPr txBox="1">
            <a:spLocks/>
          </p:cNvSpPr>
          <p:nvPr/>
        </p:nvSpPr>
        <p:spPr>
          <a:xfrm>
            <a:off x="5986766" y="1882776"/>
            <a:ext cx="3703174" cy="3943349"/>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1800" b="1" dirty="0"/>
              <a:t>HOUSEKEEPING</a:t>
            </a:r>
          </a:p>
          <a:p>
            <a:pPr lvl="1"/>
            <a:r>
              <a:rPr lang="en-US" sz="1600" b="1" dirty="0"/>
              <a:t>Content-related questions during presentation/teaching time are welcome. </a:t>
            </a:r>
          </a:p>
          <a:p>
            <a:pPr lvl="1"/>
            <a:r>
              <a:rPr lang="en-US" sz="1600" b="1" dirty="0"/>
              <a:t>Story telling is welcome during group reflection time. </a:t>
            </a:r>
            <a:endParaRPr lang="en-US" sz="1800" dirty="0"/>
          </a:p>
          <a:p>
            <a:pPr marL="0" indent="0">
              <a:buFont typeface="Arial" panose="020B0604020202020204" pitchFamily="34" charset="0"/>
              <a:buNone/>
            </a:pPr>
            <a:endParaRPr lang="en-US" sz="1800" dirty="0"/>
          </a:p>
        </p:txBody>
      </p:sp>
    </p:spTree>
    <p:extLst>
      <p:ext uri="{BB962C8B-B14F-4D97-AF65-F5344CB8AC3E}">
        <p14:creationId xmlns:p14="http://schemas.microsoft.com/office/powerpoint/2010/main" val="2063744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background with pink and red text&#10;&#10;Description automatically generated">
            <a:extLst>
              <a:ext uri="{FF2B5EF4-FFF2-40B4-BE49-F238E27FC236}">
                <a16:creationId xmlns:a16="http://schemas.microsoft.com/office/drawing/2014/main" id="{D36440D7-A96C-DAB3-3938-41B73D8B479B}"/>
              </a:ext>
            </a:extLst>
          </p:cNvPr>
          <p:cNvPicPr>
            <a:picLocks noChangeAspect="1"/>
          </p:cNvPicPr>
          <p:nvPr/>
        </p:nvPicPr>
        <p:blipFill>
          <a:blip r:embed="rId2"/>
          <a:stretch>
            <a:fillRect/>
          </a:stretch>
        </p:blipFill>
        <p:spPr>
          <a:xfrm>
            <a:off x="2928938" y="261938"/>
            <a:ext cx="5115468" cy="5115468"/>
          </a:xfrm>
          <a:prstGeom prst="rect">
            <a:avLst/>
          </a:prstGeom>
        </p:spPr>
      </p:pic>
    </p:spTree>
    <p:extLst>
      <p:ext uri="{BB962C8B-B14F-4D97-AF65-F5344CB8AC3E}">
        <p14:creationId xmlns:p14="http://schemas.microsoft.com/office/powerpoint/2010/main" val="3107760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20564-3437-353B-BFEA-8FD26BDF575F}"/>
              </a:ext>
            </a:extLst>
          </p:cNvPr>
          <p:cNvSpPr>
            <a:spLocks noGrp="1"/>
          </p:cNvSpPr>
          <p:nvPr>
            <p:ph type="title"/>
          </p:nvPr>
        </p:nvSpPr>
        <p:spPr/>
        <p:txBody>
          <a:bodyPr/>
          <a:lstStyle/>
          <a:p>
            <a:r>
              <a:rPr lang="en-US" dirty="0"/>
              <a:t>A Short Video</a:t>
            </a:r>
          </a:p>
        </p:txBody>
      </p:sp>
      <p:sp>
        <p:nvSpPr>
          <p:cNvPr id="3" name="Content Placeholder 2">
            <a:extLst>
              <a:ext uri="{FF2B5EF4-FFF2-40B4-BE49-F238E27FC236}">
                <a16:creationId xmlns:a16="http://schemas.microsoft.com/office/drawing/2014/main" id="{27D075D0-1F8E-44EF-93CA-037328CCD0E7}"/>
              </a:ext>
            </a:extLst>
          </p:cNvPr>
          <p:cNvSpPr>
            <a:spLocks noGrp="1"/>
          </p:cNvSpPr>
          <p:nvPr>
            <p:ph idx="1"/>
          </p:nvPr>
        </p:nvSpPr>
        <p:spPr/>
        <p:txBody>
          <a:bodyPr/>
          <a:lstStyle/>
          <a:p>
            <a:r>
              <a:rPr lang="en-US" dirty="0">
                <a:hlinkClick r:id="rId2"/>
              </a:rPr>
              <a:t>https://www.youtube.com/watch?v=BQAE7BVMp6U</a:t>
            </a:r>
            <a:endParaRPr lang="en-US" dirty="0"/>
          </a:p>
          <a:p>
            <a:endParaRPr lang="en-US" dirty="0"/>
          </a:p>
          <a:p>
            <a:endParaRPr lang="en-US" dirty="0"/>
          </a:p>
        </p:txBody>
      </p:sp>
    </p:spTree>
    <p:extLst>
      <p:ext uri="{BB962C8B-B14F-4D97-AF65-F5344CB8AC3E}">
        <p14:creationId xmlns:p14="http://schemas.microsoft.com/office/powerpoint/2010/main" val="1689235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A9E7-D2DB-0B28-3B88-3589E31511F1}"/>
              </a:ext>
            </a:extLst>
          </p:cNvPr>
          <p:cNvSpPr>
            <a:spLocks noGrp="1"/>
          </p:cNvSpPr>
          <p:nvPr>
            <p:ph type="title"/>
          </p:nvPr>
        </p:nvSpPr>
        <p:spPr/>
        <p:txBody>
          <a:bodyPr/>
          <a:lstStyle/>
          <a:p>
            <a:r>
              <a:rPr lang="en-US" dirty="0"/>
              <a:t>NAVIGATING THE HOLIDAYS</a:t>
            </a:r>
          </a:p>
        </p:txBody>
      </p:sp>
      <p:sp>
        <p:nvSpPr>
          <p:cNvPr id="3" name="Content Placeholder 2">
            <a:extLst>
              <a:ext uri="{FF2B5EF4-FFF2-40B4-BE49-F238E27FC236}">
                <a16:creationId xmlns:a16="http://schemas.microsoft.com/office/drawing/2014/main" id="{3ECE0ECA-193D-F415-153A-AA75F01F0B45}"/>
              </a:ext>
            </a:extLst>
          </p:cNvPr>
          <p:cNvSpPr>
            <a:spLocks noGrp="1"/>
          </p:cNvSpPr>
          <p:nvPr>
            <p:ph idx="1"/>
          </p:nvPr>
        </p:nvSpPr>
        <p:spPr>
          <a:xfrm>
            <a:off x="1534696" y="2015733"/>
            <a:ext cx="4237454" cy="2742006"/>
          </a:xfrm>
        </p:spPr>
        <p:txBody>
          <a:bodyPr/>
          <a:lstStyle/>
          <a:p>
            <a:r>
              <a:rPr lang="en-US" dirty="0"/>
              <a:t>Honor yourself</a:t>
            </a:r>
          </a:p>
          <a:p>
            <a:r>
              <a:rPr lang="en-US" dirty="0"/>
              <a:t>Manage expectations</a:t>
            </a:r>
          </a:p>
          <a:p>
            <a:r>
              <a:rPr lang="en-US" dirty="0"/>
              <a:t>Plan ahead</a:t>
            </a:r>
          </a:p>
          <a:p>
            <a:r>
              <a:rPr lang="en-US" dirty="0"/>
              <a:t>Expect the unexpected</a:t>
            </a:r>
          </a:p>
          <a:p>
            <a:r>
              <a:rPr lang="en-US" dirty="0"/>
              <a:t>Set realistic goals</a:t>
            </a:r>
          </a:p>
        </p:txBody>
      </p:sp>
      <p:sp>
        <p:nvSpPr>
          <p:cNvPr id="4" name="Content Placeholder 2">
            <a:extLst>
              <a:ext uri="{FF2B5EF4-FFF2-40B4-BE49-F238E27FC236}">
                <a16:creationId xmlns:a16="http://schemas.microsoft.com/office/drawing/2014/main" id="{A710DA2C-11EF-E531-F208-D11BED3CCE4C}"/>
              </a:ext>
            </a:extLst>
          </p:cNvPr>
          <p:cNvSpPr txBox="1">
            <a:spLocks/>
          </p:cNvSpPr>
          <p:nvPr/>
        </p:nvSpPr>
        <p:spPr>
          <a:xfrm>
            <a:off x="6294775" y="2012164"/>
            <a:ext cx="4237454"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dirty="0"/>
              <a:t>Surround yourself with support</a:t>
            </a:r>
          </a:p>
          <a:p>
            <a:r>
              <a:rPr lang="en-US" dirty="0"/>
              <a:t>Be careful of “should”</a:t>
            </a:r>
          </a:p>
          <a:p>
            <a:r>
              <a:rPr lang="en-US" dirty="0"/>
              <a:t>Memorialize the person who died</a:t>
            </a:r>
          </a:p>
          <a:p>
            <a:r>
              <a:rPr lang="en-US" dirty="0"/>
              <a:t>Do something for someone else</a:t>
            </a:r>
          </a:p>
          <a:p>
            <a:r>
              <a:rPr lang="en-US" dirty="0"/>
              <a:t>Open your heart</a:t>
            </a:r>
          </a:p>
        </p:txBody>
      </p:sp>
    </p:spTree>
    <p:extLst>
      <p:ext uri="{BB962C8B-B14F-4D97-AF65-F5344CB8AC3E}">
        <p14:creationId xmlns:p14="http://schemas.microsoft.com/office/powerpoint/2010/main" val="771478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20564-3437-353B-BFEA-8FD26BDF575F}"/>
              </a:ext>
            </a:extLst>
          </p:cNvPr>
          <p:cNvSpPr>
            <a:spLocks noGrp="1"/>
          </p:cNvSpPr>
          <p:nvPr>
            <p:ph type="title"/>
          </p:nvPr>
        </p:nvSpPr>
        <p:spPr/>
        <p:txBody>
          <a:bodyPr/>
          <a:lstStyle/>
          <a:p>
            <a:r>
              <a:rPr lang="en-US" dirty="0"/>
              <a:t>Another Short Video: </a:t>
            </a:r>
            <a:r>
              <a:rPr lang="en-US" sz="2800" i="1" dirty="0"/>
              <a:t>Memorializing the Person Who Died</a:t>
            </a:r>
          </a:p>
        </p:txBody>
      </p:sp>
      <p:sp>
        <p:nvSpPr>
          <p:cNvPr id="3" name="Content Placeholder 2">
            <a:extLst>
              <a:ext uri="{FF2B5EF4-FFF2-40B4-BE49-F238E27FC236}">
                <a16:creationId xmlns:a16="http://schemas.microsoft.com/office/drawing/2014/main" id="{27D075D0-1F8E-44EF-93CA-037328CCD0E7}"/>
              </a:ext>
            </a:extLst>
          </p:cNvPr>
          <p:cNvSpPr>
            <a:spLocks noGrp="1"/>
          </p:cNvSpPr>
          <p:nvPr>
            <p:ph idx="1"/>
          </p:nvPr>
        </p:nvSpPr>
        <p:spPr/>
        <p:txBody>
          <a:bodyPr/>
          <a:lstStyle/>
          <a:p>
            <a:r>
              <a:rPr lang="en-US" dirty="0">
                <a:hlinkClick r:id="rId2"/>
              </a:rPr>
              <a:t>https://youtu.be/dTwsfZtvhQg?si=yx14z9icvZI0sLjx</a:t>
            </a:r>
            <a:endParaRPr lang="en-US" dirty="0"/>
          </a:p>
          <a:p>
            <a:endParaRPr lang="en-US" dirty="0"/>
          </a:p>
          <a:p>
            <a:endParaRPr lang="en-US" dirty="0"/>
          </a:p>
        </p:txBody>
      </p:sp>
    </p:spTree>
    <p:extLst>
      <p:ext uri="{BB962C8B-B14F-4D97-AF65-F5344CB8AC3E}">
        <p14:creationId xmlns:p14="http://schemas.microsoft.com/office/powerpoint/2010/main" val="1631192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03F9-27FF-6F8E-0C36-CC8F2B9DD4AC}"/>
              </a:ext>
            </a:extLst>
          </p:cNvPr>
          <p:cNvSpPr>
            <a:spLocks noGrp="1"/>
          </p:cNvSpPr>
          <p:nvPr>
            <p:ph type="title"/>
          </p:nvPr>
        </p:nvSpPr>
        <p:spPr/>
        <p:txBody>
          <a:bodyPr/>
          <a:lstStyle/>
          <a:p>
            <a:r>
              <a:rPr lang="en-US" dirty="0"/>
              <a:t>MEMORIALIZE THE PERSON WHO HAS DIED</a:t>
            </a:r>
          </a:p>
        </p:txBody>
      </p:sp>
      <p:sp>
        <p:nvSpPr>
          <p:cNvPr id="3" name="Content Placeholder 2">
            <a:extLst>
              <a:ext uri="{FF2B5EF4-FFF2-40B4-BE49-F238E27FC236}">
                <a16:creationId xmlns:a16="http://schemas.microsoft.com/office/drawing/2014/main" id="{5D49EC59-C1A0-7877-750C-117369022CF1}"/>
              </a:ext>
            </a:extLst>
          </p:cNvPr>
          <p:cNvSpPr>
            <a:spLocks noGrp="1"/>
          </p:cNvSpPr>
          <p:nvPr>
            <p:ph idx="1"/>
          </p:nvPr>
        </p:nvSpPr>
        <p:spPr/>
        <p:txBody>
          <a:bodyPr>
            <a:noAutofit/>
          </a:bodyPr>
          <a:lstStyle/>
          <a:p>
            <a:pPr algn="l">
              <a:buFont typeface="Arial" panose="020B0604020202020204" pitchFamily="34" charset="0"/>
              <a:buChar char="•"/>
            </a:pPr>
            <a:r>
              <a:rPr lang="en-US" sz="1800" b="0" i="0" u="none" strike="noStrike" dirty="0">
                <a:solidFill>
                  <a:srgbClr val="484847"/>
                </a:solidFill>
                <a:effectLst/>
              </a:rPr>
              <a:t>Announce beforehand that someone different will carve the turkey. </a:t>
            </a:r>
          </a:p>
          <a:p>
            <a:pPr algn="l">
              <a:buFont typeface="Arial" panose="020B0604020202020204" pitchFamily="34" charset="0"/>
              <a:buChar char="•"/>
            </a:pPr>
            <a:r>
              <a:rPr lang="en-US" sz="1800" b="0" i="0" u="none" strike="noStrike" dirty="0">
                <a:solidFill>
                  <a:srgbClr val="484847"/>
                </a:solidFill>
                <a:effectLst/>
              </a:rPr>
              <a:t>Create a memory box. Fill it with photos of your loved one or memory notes from family members and friends. Ask young children to contribute drawings in the memory box. </a:t>
            </a:r>
          </a:p>
          <a:p>
            <a:pPr algn="l">
              <a:buFont typeface="Arial" panose="020B0604020202020204" pitchFamily="34" charset="0"/>
              <a:buChar char="•"/>
            </a:pPr>
            <a:r>
              <a:rPr lang="en-US" sz="1800" b="0" i="0" u="none" strike="noStrike" dirty="0">
                <a:solidFill>
                  <a:srgbClr val="484847"/>
                </a:solidFill>
                <a:effectLst/>
              </a:rPr>
              <a:t>Make a decorative quilt using favorite colors, symbols, images or pieces of clothing/fabric that remind you of the person who died. </a:t>
            </a:r>
          </a:p>
          <a:p>
            <a:pPr algn="l">
              <a:buFont typeface="Arial" panose="020B0604020202020204" pitchFamily="34" charset="0"/>
              <a:buChar char="•"/>
            </a:pPr>
            <a:r>
              <a:rPr lang="en-US" sz="1800" b="0" i="0" u="none" strike="noStrike" dirty="0">
                <a:solidFill>
                  <a:srgbClr val="484847"/>
                </a:solidFill>
                <a:effectLst/>
              </a:rPr>
              <a:t>Light a candle in honor of your loved one. </a:t>
            </a:r>
          </a:p>
          <a:p>
            <a:pPr algn="l">
              <a:buFont typeface="Arial" panose="020B0604020202020204" pitchFamily="34" charset="0"/>
              <a:buChar char="•"/>
            </a:pPr>
            <a:r>
              <a:rPr lang="en-US" sz="1800" b="0" i="0" u="none" strike="noStrike" dirty="0">
                <a:solidFill>
                  <a:srgbClr val="484847"/>
                </a:solidFill>
                <a:effectLst/>
              </a:rPr>
              <a:t>Put a bouquet of flowers on your holiday table in memory of your loved one. </a:t>
            </a:r>
          </a:p>
          <a:p>
            <a:pPr algn="l">
              <a:buFont typeface="Arial" panose="020B0604020202020204" pitchFamily="34" charset="0"/>
              <a:buChar char="•"/>
            </a:pPr>
            <a:r>
              <a:rPr lang="en-US" sz="1800" b="0" i="0" u="none" strike="noStrike" dirty="0">
                <a:solidFill>
                  <a:srgbClr val="484847"/>
                </a:solidFill>
                <a:effectLst/>
              </a:rPr>
              <a:t>Visit the cemetery and decorate the memorial site. </a:t>
            </a:r>
          </a:p>
        </p:txBody>
      </p:sp>
      <p:sp>
        <p:nvSpPr>
          <p:cNvPr id="4" name="TextBox 3">
            <a:extLst>
              <a:ext uri="{FF2B5EF4-FFF2-40B4-BE49-F238E27FC236}">
                <a16:creationId xmlns:a16="http://schemas.microsoft.com/office/drawing/2014/main" id="{AA0D5115-ABA4-1583-9B02-95BFCA744D9E}"/>
              </a:ext>
            </a:extLst>
          </p:cNvPr>
          <p:cNvSpPr txBox="1"/>
          <p:nvPr/>
        </p:nvSpPr>
        <p:spPr>
          <a:xfrm>
            <a:off x="4062714" y="5466345"/>
            <a:ext cx="7627716" cy="523220"/>
          </a:xfrm>
          <a:prstGeom prst="rect">
            <a:avLst/>
          </a:prstGeom>
          <a:noFill/>
        </p:spPr>
        <p:txBody>
          <a:bodyPr wrap="square" rtlCol="0">
            <a:spAutoFit/>
          </a:bodyPr>
          <a:lstStyle/>
          <a:p>
            <a:r>
              <a:rPr lang="en-US" sz="1400" dirty="0">
                <a:hlinkClick r:id="rId2"/>
              </a:rPr>
              <a:t>https://www.vitas.com/family-and-caregiver-support/grief-and-bereavement/holidays-and-grief/coping-with-grief-during-the-holidays</a:t>
            </a:r>
            <a:endParaRPr lang="en-US" sz="1400" dirty="0"/>
          </a:p>
        </p:txBody>
      </p:sp>
    </p:spTree>
    <p:extLst>
      <p:ext uri="{BB962C8B-B14F-4D97-AF65-F5344CB8AC3E}">
        <p14:creationId xmlns:p14="http://schemas.microsoft.com/office/powerpoint/2010/main" val="2734495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03F9-27FF-6F8E-0C36-CC8F2B9DD4AC}"/>
              </a:ext>
            </a:extLst>
          </p:cNvPr>
          <p:cNvSpPr>
            <a:spLocks noGrp="1"/>
          </p:cNvSpPr>
          <p:nvPr>
            <p:ph type="title"/>
          </p:nvPr>
        </p:nvSpPr>
        <p:spPr/>
        <p:txBody>
          <a:bodyPr/>
          <a:lstStyle/>
          <a:p>
            <a:r>
              <a:rPr lang="en-US" dirty="0"/>
              <a:t>MEMORIALIZE THE PERSON WHO HAS DIED</a:t>
            </a:r>
          </a:p>
        </p:txBody>
      </p:sp>
      <p:sp>
        <p:nvSpPr>
          <p:cNvPr id="3" name="Content Placeholder 2">
            <a:extLst>
              <a:ext uri="{FF2B5EF4-FFF2-40B4-BE49-F238E27FC236}">
                <a16:creationId xmlns:a16="http://schemas.microsoft.com/office/drawing/2014/main" id="{5D49EC59-C1A0-7877-750C-117369022CF1}"/>
              </a:ext>
            </a:extLst>
          </p:cNvPr>
          <p:cNvSpPr>
            <a:spLocks noGrp="1"/>
          </p:cNvSpPr>
          <p:nvPr>
            <p:ph idx="1"/>
          </p:nvPr>
        </p:nvSpPr>
        <p:spPr/>
        <p:txBody>
          <a:bodyPr>
            <a:noAutofit/>
          </a:bodyPr>
          <a:lstStyle/>
          <a:p>
            <a:pPr algn="l">
              <a:buFont typeface="Arial" panose="020B0604020202020204" pitchFamily="34" charset="0"/>
              <a:buChar char="•"/>
            </a:pPr>
            <a:r>
              <a:rPr lang="en-US" sz="1800" b="0" i="0" u="none" strike="noStrike" dirty="0">
                <a:solidFill>
                  <a:srgbClr val="484847"/>
                </a:solidFill>
                <a:effectLst/>
              </a:rPr>
              <a:t>Have a moment of silence during a holiday toast to honor your loved one. </a:t>
            </a:r>
          </a:p>
          <a:p>
            <a:pPr algn="l">
              <a:buFont typeface="Arial" panose="020B0604020202020204" pitchFamily="34" charset="0"/>
              <a:buChar char="•"/>
            </a:pPr>
            <a:r>
              <a:rPr lang="en-US" sz="1800" b="0" i="0" u="none" strike="noStrike" dirty="0">
                <a:solidFill>
                  <a:srgbClr val="484847"/>
                </a:solidFill>
                <a:effectLst/>
              </a:rPr>
              <a:t>Place a commemorative ornament on the Christmas tree. </a:t>
            </a:r>
          </a:p>
          <a:p>
            <a:pPr algn="l">
              <a:buFont typeface="Arial" panose="020B0604020202020204" pitchFamily="34" charset="0"/>
              <a:buChar char="•"/>
            </a:pPr>
            <a:r>
              <a:rPr lang="en-US" sz="1800" b="0" i="0" u="none" strike="noStrike" dirty="0">
                <a:solidFill>
                  <a:srgbClr val="484847"/>
                </a:solidFill>
                <a:effectLst/>
              </a:rPr>
              <a:t>Write a poem about your loved one and read it during a holiday ritual. </a:t>
            </a:r>
          </a:p>
          <a:p>
            <a:pPr algn="l">
              <a:buFont typeface="Arial" panose="020B0604020202020204" pitchFamily="34" charset="0"/>
              <a:buChar char="•"/>
            </a:pPr>
            <a:r>
              <a:rPr lang="en-US" sz="1800" b="0" i="0" u="none" strike="noStrike" dirty="0">
                <a:solidFill>
                  <a:srgbClr val="484847"/>
                </a:solidFill>
                <a:effectLst/>
              </a:rPr>
              <a:t>Play your loved one’s favorite music or favorite game. </a:t>
            </a:r>
          </a:p>
          <a:p>
            <a:pPr algn="l">
              <a:buFont typeface="Arial" panose="020B0604020202020204" pitchFamily="34" charset="0"/>
              <a:buChar char="•"/>
            </a:pPr>
            <a:r>
              <a:rPr lang="en-US" sz="1800" b="0" i="0" u="none" strike="noStrike" dirty="0">
                <a:solidFill>
                  <a:srgbClr val="484847"/>
                </a:solidFill>
                <a:effectLst/>
              </a:rPr>
              <a:t>Plan a meal with your loved ones’ favorite foods.</a:t>
            </a:r>
          </a:p>
        </p:txBody>
      </p:sp>
    </p:spTree>
    <p:extLst>
      <p:ext uri="{BB962C8B-B14F-4D97-AF65-F5344CB8AC3E}">
        <p14:creationId xmlns:p14="http://schemas.microsoft.com/office/powerpoint/2010/main" val="1745295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1ADAA45-AB05-AD1B-F8B4-82D7B5327726}"/>
              </a:ext>
            </a:extLst>
          </p:cNvPr>
          <p:cNvPicPr>
            <a:picLocks noGrp="1" noChangeAspect="1"/>
          </p:cNvPicPr>
          <p:nvPr>
            <p:ph idx="1"/>
          </p:nvPr>
        </p:nvPicPr>
        <p:blipFill>
          <a:blip r:embed="rId2"/>
          <a:stretch>
            <a:fillRect/>
          </a:stretch>
        </p:blipFill>
        <p:spPr>
          <a:xfrm>
            <a:off x="2419191" y="-166971"/>
            <a:ext cx="8259802" cy="6382575"/>
          </a:xfrm>
        </p:spPr>
      </p:pic>
    </p:spTree>
    <p:extLst>
      <p:ext uri="{BB962C8B-B14F-4D97-AF65-F5344CB8AC3E}">
        <p14:creationId xmlns:p14="http://schemas.microsoft.com/office/powerpoint/2010/main" val="1823777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90936-93DF-A373-4424-E7C7708910AC}"/>
              </a:ext>
            </a:extLst>
          </p:cNvPr>
          <p:cNvSpPr>
            <a:spLocks noGrp="1"/>
          </p:cNvSpPr>
          <p:nvPr>
            <p:ph type="title"/>
          </p:nvPr>
        </p:nvSpPr>
        <p:spPr/>
        <p:txBody>
          <a:bodyPr/>
          <a:lstStyle/>
          <a:p>
            <a:r>
              <a:rPr lang="en-US" dirty="0"/>
              <a:t>REFLECTION QUESTION</a:t>
            </a:r>
          </a:p>
        </p:txBody>
      </p:sp>
      <p:sp>
        <p:nvSpPr>
          <p:cNvPr id="3" name="Content Placeholder 2">
            <a:extLst>
              <a:ext uri="{FF2B5EF4-FFF2-40B4-BE49-F238E27FC236}">
                <a16:creationId xmlns:a16="http://schemas.microsoft.com/office/drawing/2014/main" id="{D40C5CA7-CC43-CFEA-71B7-5799EB436AD2}"/>
              </a:ext>
            </a:extLst>
          </p:cNvPr>
          <p:cNvSpPr>
            <a:spLocks noGrp="1"/>
          </p:cNvSpPr>
          <p:nvPr>
            <p:ph idx="1"/>
          </p:nvPr>
        </p:nvSpPr>
        <p:spPr/>
        <p:txBody>
          <a:bodyPr>
            <a:normAutofit/>
          </a:bodyPr>
          <a:lstStyle/>
          <a:p>
            <a:r>
              <a:rPr lang="en-US" sz="3200" b="0" i="1" u="none" strike="noStrike" dirty="0">
                <a:effectLst/>
              </a:rPr>
              <a:t>What has the </a:t>
            </a:r>
            <a:r>
              <a:rPr lang="en-US" sz="3200" i="1" dirty="0"/>
              <a:t>S</a:t>
            </a:r>
            <a:r>
              <a:rPr lang="en-US" sz="3200" b="0" i="1" u="none" strike="noStrike" dirty="0">
                <a:effectLst/>
              </a:rPr>
              <a:t>pirit called attention to today </a:t>
            </a:r>
            <a:r>
              <a:rPr lang="en-US" sz="3200" i="1" dirty="0"/>
              <a:t>r</a:t>
            </a:r>
            <a:r>
              <a:rPr lang="en-US" sz="3200" b="0" i="1" u="none" strike="noStrike" dirty="0">
                <a:effectLst/>
              </a:rPr>
              <a:t>egarding grief and coping with the holidays?</a:t>
            </a:r>
            <a:endParaRPr lang="en-US" sz="3200" i="1" dirty="0"/>
          </a:p>
        </p:txBody>
      </p:sp>
    </p:spTree>
    <p:extLst>
      <p:ext uri="{BB962C8B-B14F-4D97-AF65-F5344CB8AC3E}">
        <p14:creationId xmlns:p14="http://schemas.microsoft.com/office/powerpoint/2010/main" val="3825102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66795-15C4-794B-7ECA-991812C1FAAA}"/>
              </a:ext>
            </a:extLst>
          </p:cNvPr>
          <p:cNvSpPr>
            <a:spLocks noGrp="1"/>
          </p:cNvSpPr>
          <p:nvPr>
            <p:ph type="title"/>
          </p:nvPr>
        </p:nvSpPr>
        <p:spPr/>
        <p:txBody>
          <a:bodyPr/>
          <a:lstStyle/>
          <a:p>
            <a:r>
              <a:rPr lang="en-US" dirty="0"/>
              <a:t>CLOSING prayer</a:t>
            </a:r>
          </a:p>
        </p:txBody>
      </p:sp>
      <p:sp>
        <p:nvSpPr>
          <p:cNvPr id="3" name="Content Placeholder 2">
            <a:extLst>
              <a:ext uri="{FF2B5EF4-FFF2-40B4-BE49-F238E27FC236}">
                <a16:creationId xmlns:a16="http://schemas.microsoft.com/office/drawing/2014/main" id="{6CA64096-24A3-CA83-65EA-B9C98E3E07E7}"/>
              </a:ext>
            </a:extLst>
          </p:cNvPr>
          <p:cNvSpPr>
            <a:spLocks noGrp="1"/>
          </p:cNvSpPr>
          <p:nvPr>
            <p:ph idx="1"/>
          </p:nvPr>
        </p:nvSpPr>
        <p:spPr/>
        <p:txBody>
          <a:bodyPr/>
          <a:lstStyle/>
          <a:p>
            <a:pPr marL="0" indent="0">
              <a:buNone/>
            </a:pPr>
            <a:r>
              <a:rPr lang="en-US" dirty="0">
                <a:effectLst/>
              </a:rPr>
              <a:t>God of peace, you have taught us that in returning and rest we shall be saved,</a:t>
            </a:r>
            <a:br>
              <a:rPr lang="en-US" dirty="0">
                <a:effectLst/>
              </a:rPr>
            </a:br>
            <a:r>
              <a:rPr lang="en-US" dirty="0">
                <a:effectLst/>
              </a:rPr>
              <a:t>in quietness and confidence shall be our strength. By the might of your Spirit lift us, we pray, to your presence, where we may be still and know that you are God; through Jesus Christ our Lord. Amen. </a:t>
            </a:r>
          </a:p>
          <a:p>
            <a:endParaRPr lang="en-US" dirty="0"/>
          </a:p>
        </p:txBody>
      </p:sp>
    </p:spTree>
    <p:extLst>
      <p:ext uri="{BB962C8B-B14F-4D97-AF65-F5344CB8AC3E}">
        <p14:creationId xmlns:p14="http://schemas.microsoft.com/office/powerpoint/2010/main" val="70376432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{4A6EA164-3BAA-E642-8BE5-C9BB4B72CCD5}tf10001119</Template>
  <TotalTime>297</TotalTime>
  <Words>480</Words>
  <Application>Microsoft Macintosh PowerPoint</Application>
  <PresentationFormat>Widescreen</PresentationFormat>
  <Paragraphs>50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Palatino Linotype</vt:lpstr>
      <vt:lpstr>Gallery</vt:lpstr>
      <vt:lpstr>CHRIST CHURCH GRIEF SUPPORT GROUP Session 3</vt:lpstr>
      <vt:lpstr>Opening prayer</vt:lpstr>
      <vt:lpstr>Group Norms and Housekeeping</vt:lpstr>
      <vt:lpstr>PowerPoint Presentation</vt:lpstr>
      <vt:lpstr>A Short Video</vt:lpstr>
      <vt:lpstr>NAVIGATING THE HOLIDAYS</vt:lpstr>
      <vt:lpstr>Another Short Video: Memorializing the Person Who Died</vt:lpstr>
      <vt:lpstr>MEMORIALIZE THE PERSON WHO HAS DIED</vt:lpstr>
      <vt:lpstr>MEMORIALIZE THE PERSON WHO HAS DIED</vt:lpstr>
      <vt:lpstr>PowerPoint Presentation</vt:lpstr>
      <vt:lpstr>REFLECTION QUESTION</vt:lpstr>
      <vt:lpstr>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Hollis</dc:creator>
  <cp:lastModifiedBy>Joanna Hollis</cp:lastModifiedBy>
  <cp:revision>10</cp:revision>
  <dcterms:created xsi:type="dcterms:W3CDTF">2024-10-02T19:44:18Z</dcterms:created>
  <dcterms:modified xsi:type="dcterms:W3CDTF">2024-11-19T23:57:20Z</dcterms:modified>
</cp:coreProperties>
</file>