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7010400" cy="9296400"/>
  <p:embeddedFontLst>
    <p:embeddedFont>
      <p:font typeface="Century Gothic" panose="020B0502020202020204" pitchFamily="34" charset="0"/>
      <p:regular r:id="rId17"/>
      <p:bold r:id="rId18"/>
      <p:italic r:id="rId19"/>
      <p:boldItalic r:id="rId20"/>
    </p:embeddedFont>
    <p:embeddedFont>
      <p:font typeface="Play" panose="020B0604020202020204" charset="0"/>
      <p:regular r:id="rId21"/>
      <p:bold r:id="rId22"/>
    </p:embeddedFont>
    <p:embeddedFont>
      <p:font typeface="Ribeye" panose="020B0604020202020204" charset="0"/>
      <p:regular r:id="rId23"/>
    </p:embeddedFont>
    <p:embeddedFont>
      <p:font typeface="Wingdings 3" panose="05040102010807070707" pitchFamily="18" charset="2"/>
      <p:regular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i3VCTkcYlDfNCzOO6mtkbEo2x14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713" autoAdjust="0"/>
  </p:normalViewPr>
  <p:slideViewPr>
    <p:cSldViewPr snapToGrid="0">
      <p:cViewPr varScale="1">
        <p:scale>
          <a:sx n="125" d="100"/>
          <a:sy n="125" d="100"/>
        </p:scale>
        <p:origin x="32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ea typeface="Arial"/>
                <a:cs typeface="Arial"/>
                <a:sym typeface="Arial"/>
              </a:rPr>
              <a:pPr algn="r"/>
              <a:t>‹#›</a:t>
            </a:fld>
            <a:endParaRPr lang="en-US" sz="1200">
              <a:solidFill>
                <a:schemeClr val="dk1"/>
              </a:solidFil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86" name="Google Shape;86;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08167fa429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08167fa429_0_0: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a:p>
        </p:txBody>
      </p:sp>
      <p:sp>
        <p:nvSpPr>
          <p:cNvPr id="93" name="Google Shape;93;g308167fa429_0_0: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buClr>
                <a:srgbClr val="000000"/>
              </a:buClr>
            </a:pPr>
            <a:fld id="{00000000-1234-1234-1234-123412341234}" type="slidenum">
              <a:rPr lang="en-US"/>
              <a:pPr algn="r">
                <a:buClr>
                  <a:srgbClr val="000000"/>
                </a:buClr>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08167fa429_0_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08167fa429_0_6: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buClr>
                <a:schemeClr val="dk1"/>
              </a:buClr>
              <a:buSzPts val="1100"/>
            </a:pPr>
            <a:endParaRPr lang="en-US" dirty="0"/>
          </a:p>
        </p:txBody>
      </p:sp>
      <p:sp>
        <p:nvSpPr>
          <p:cNvPr id="100" name="Google Shape;100;g308167fa429_0_6: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buClr>
                <a:srgbClr val="000000"/>
              </a:buClr>
            </a:pPr>
            <a:fld id="{00000000-1234-1234-1234-123412341234}" type="slidenum">
              <a:rPr lang="en-US"/>
              <a:pPr algn="r">
                <a:buClr>
                  <a:srgbClr val="000000"/>
                </a:buClr>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2: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spcBef>
                <a:spcPts val="815"/>
              </a:spcBef>
            </a:pPr>
            <a:endParaRPr dirty="0"/>
          </a:p>
        </p:txBody>
      </p:sp>
      <p:sp>
        <p:nvSpPr>
          <p:cNvPr id="107" name="Google Shape;107;p2: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3: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spcBef>
                <a:spcPts val="815"/>
              </a:spcBef>
            </a:pPr>
            <a:endParaRPr dirty="0"/>
          </a:p>
        </p:txBody>
      </p:sp>
      <p:sp>
        <p:nvSpPr>
          <p:cNvPr id="114" name="Google Shape;114;p3: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4: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spcBef>
                <a:spcPts val="815"/>
              </a:spcBef>
            </a:pPr>
            <a:endParaRPr dirty="0"/>
          </a:p>
        </p:txBody>
      </p:sp>
      <p:sp>
        <p:nvSpPr>
          <p:cNvPr id="121" name="Google Shape;121;p4: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5: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lnSpc>
                <a:spcPct val="115000"/>
              </a:lnSpc>
            </a:pPr>
            <a:endParaRPr dirty="0"/>
          </a:p>
        </p:txBody>
      </p:sp>
      <p:sp>
        <p:nvSpPr>
          <p:cNvPr id="128" name="Google Shape;128;p5: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6: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spcBef>
                <a:spcPts val="815"/>
              </a:spcBef>
            </a:pPr>
            <a:endParaRPr dirty="0"/>
          </a:p>
        </p:txBody>
      </p:sp>
      <p:sp>
        <p:nvSpPr>
          <p:cNvPr id="135" name="Google Shape;135;p6: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7: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buClr>
                <a:schemeClr val="dk1"/>
              </a:buClr>
              <a:buSzPts val="1800"/>
            </a:pPr>
            <a:endParaRPr sz="1800" dirty="0"/>
          </a:p>
          <a:p>
            <a:pPr marL="0" indent="0"/>
            <a:endParaRPr dirty="0"/>
          </a:p>
        </p:txBody>
      </p:sp>
      <p:sp>
        <p:nvSpPr>
          <p:cNvPr id="142" name="Google Shape;142;p7: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8: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49" name="Google Shape;149;p8: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9: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56" name="Google Shape;156;p9: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10: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63" name="Google Shape;163;p10: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11: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70" name="Google Shape;170;p11: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12: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77" name="Google Shape;177;p12: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47622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784053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64054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26278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67685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11497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50431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30663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8345342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2984533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4402034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6912120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3466037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1678258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78405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23269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906712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ZbZSe6N_BXs" TargetMode="External"/><Relationship Id="rId3" Type="http://schemas.openxmlformats.org/officeDocument/2006/relationships/hyperlink" Target="https://www.youtube.com/watch?v=VwCBdLy8ork&amp;list=RDVwCBdLy8ork&amp;start_radio=1" TargetMode="External"/><Relationship Id="rId7" Type="http://schemas.openxmlformats.org/officeDocument/2006/relationships/hyperlink" Target="https://www.youtube.com/watch?v=ru0K8uYEZWw"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youtube.com/watch?v=c977QdbTImU" TargetMode="External"/><Relationship Id="rId5" Type="http://schemas.openxmlformats.org/officeDocument/2006/relationships/hyperlink" Target="https://www.youtube.com/watch?v=siBdW7sYc50" TargetMode="External"/><Relationship Id="rId4" Type="http://schemas.openxmlformats.org/officeDocument/2006/relationships/hyperlink" Target="https://www.youtube.com/watch?v=OddjpdoqdwQ"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2589213" y="1477927"/>
            <a:ext cx="8915399" cy="141413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dirty="0"/>
              <a:t>GRIEF GROUP</a:t>
            </a:r>
          </a:p>
        </p:txBody>
      </p:sp>
      <p:sp>
        <p:nvSpPr>
          <p:cNvPr id="89" name="Google Shape;89;p1"/>
          <p:cNvSpPr txBox="1">
            <a:spLocks noGrp="1"/>
          </p:cNvSpPr>
          <p:nvPr>
            <p:ph type="subTitle" idx="1"/>
          </p:nvPr>
        </p:nvSpPr>
        <p:spPr>
          <a:xfrm>
            <a:off x="2504153" y="3565267"/>
            <a:ext cx="8915399" cy="1126283"/>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sz="2400" dirty="0"/>
              <a:t>SESSION No. 2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308167fa429_0_0"/>
          <p:cNvSpPr txBox="1">
            <a:spLocks noGrp="1"/>
          </p:cNvSpPr>
          <p:nvPr>
            <p:ph type="ctrTitle"/>
          </p:nvPr>
        </p:nvSpPr>
        <p:spPr>
          <a:xfrm>
            <a:off x="1524000" y="1122373"/>
            <a:ext cx="9144000" cy="8874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4800" b="1">
                <a:latin typeface="Arial"/>
                <a:ea typeface="Arial"/>
                <a:cs typeface="Arial"/>
                <a:sym typeface="Arial"/>
              </a:rPr>
              <a:t>OPENING PRAYER</a:t>
            </a:r>
            <a:endParaRPr sz="4800" b="1"/>
          </a:p>
        </p:txBody>
      </p:sp>
      <p:sp>
        <p:nvSpPr>
          <p:cNvPr id="96" name="Google Shape;96;g308167fa429_0_0"/>
          <p:cNvSpPr txBox="1">
            <a:spLocks noGrp="1"/>
          </p:cNvSpPr>
          <p:nvPr>
            <p:ph type="subTitle" idx="1"/>
          </p:nvPr>
        </p:nvSpPr>
        <p:spPr>
          <a:xfrm>
            <a:off x="1524000" y="2178000"/>
            <a:ext cx="9144000" cy="3996900"/>
          </a:xfrm>
          <a:prstGeom prst="rect">
            <a:avLst/>
          </a:prstGeom>
        </p:spPr>
        <p:txBody>
          <a:bodyPr spcFirstLastPara="1" wrap="square" lIns="91425" tIns="45700" rIns="91425" bIns="45700" anchor="t" anchorCtr="0">
            <a:noAutofit/>
          </a:bodyPr>
          <a:lstStyle/>
          <a:p>
            <a:pPr marL="0" lvl="0" indent="0" algn="just" rtl="0">
              <a:spcBef>
                <a:spcPts val="1000"/>
              </a:spcBef>
              <a:spcAft>
                <a:spcPts val="0"/>
              </a:spcAft>
              <a:buNone/>
            </a:pPr>
            <a:r>
              <a:rPr lang="en-US" sz="3000"/>
              <a:t>Merciful God, whose Son Jesus wept at the death of Lazarus: look with compassion on all who are bound by sorrow and pain through the death of their loved ones. </a:t>
            </a:r>
            <a:endParaRPr sz="3000"/>
          </a:p>
          <a:p>
            <a:pPr marL="0" lvl="0" indent="0" algn="just" rtl="0">
              <a:spcBef>
                <a:spcPts val="1000"/>
              </a:spcBef>
              <a:spcAft>
                <a:spcPts val="0"/>
              </a:spcAft>
              <a:buNone/>
            </a:pPr>
            <a:r>
              <a:rPr lang="en-US" sz="3000"/>
              <a:t>Comfort them, grant them the conviction that all things work together for good to those who love you, and help them to find sure trust and confidence in your resurrection power; through Jesus Christ our deliverer. Amen.</a:t>
            </a:r>
            <a:endParaRPr sz="3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308167fa429_0_6"/>
          <p:cNvSpPr txBox="1">
            <a:spLocks noGrp="1"/>
          </p:cNvSpPr>
          <p:nvPr>
            <p:ph type="ctrTitle"/>
          </p:nvPr>
        </p:nvSpPr>
        <p:spPr>
          <a:xfrm>
            <a:off x="1524000" y="1122368"/>
            <a:ext cx="9144000" cy="908400"/>
          </a:xfrm>
          <a:prstGeom prst="rect">
            <a:avLst/>
          </a:prstGeom>
        </p:spPr>
        <p:txBody>
          <a:bodyPr spcFirstLastPara="1" wrap="square" lIns="91425" tIns="45700" rIns="91425" bIns="45700" anchor="b" anchorCtr="0">
            <a:normAutofit fontScale="90000"/>
          </a:bodyPr>
          <a:lstStyle/>
          <a:p>
            <a:pPr marL="0" lvl="0" indent="0" algn="ctr" rtl="0">
              <a:spcBef>
                <a:spcPts val="0"/>
              </a:spcBef>
              <a:spcAft>
                <a:spcPts val="0"/>
              </a:spcAft>
              <a:buNone/>
            </a:pPr>
            <a:r>
              <a:rPr lang="en-US" b="1"/>
              <a:t>GROUP NORMS</a:t>
            </a:r>
            <a:endParaRPr b="1"/>
          </a:p>
        </p:txBody>
      </p:sp>
      <p:sp>
        <p:nvSpPr>
          <p:cNvPr id="103" name="Google Shape;103;g308167fa429_0_6"/>
          <p:cNvSpPr txBox="1">
            <a:spLocks noGrp="1"/>
          </p:cNvSpPr>
          <p:nvPr>
            <p:ph type="subTitle" idx="1"/>
          </p:nvPr>
        </p:nvSpPr>
        <p:spPr>
          <a:xfrm>
            <a:off x="1524000" y="2367348"/>
            <a:ext cx="9144000" cy="3537000"/>
          </a:xfrm>
          <a:prstGeom prst="rect">
            <a:avLst/>
          </a:prstGeom>
        </p:spPr>
        <p:txBody>
          <a:bodyPr spcFirstLastPara="1" wrap="square" lIns="91425" tIns="45700" rIns="91425" bIns="45700" anchor="t" anchorCtr="0">
            <a:normAutofit fontScale="77500" lnSpcReduction="20000"/>
          </a:bodyPr>
          <a:lstStyle/>
          <a:p>
            <a:pPr marL="0" lvl="0" indent="0" algn="l" rtl="0">
              <a:spcBef>
                <a:spcPts val="1000"/>
              </a:spcBef>
              <a:spcAft>
                <a:spcPts val="0"/>
              </a:spcAft>
              <a:buNone/>
            </a:pPr>
            <a:r>
              <a:rPr lang="en-US" dirty="0"/>
              <a:t>• ZOOM ETIQUETTE: videos on and mic muted until asked to speak. The hosts may mute you.</a:t>
            </a:r>
            <a:endParaRPr dirty="0"/>
          </a:p>
          <a:p>
            <a:pPr marL="0" lvl="0" indent="0" algn="l" rtl="0">
              <a:spcBef>
                <a:spcPts val="1000"/>
              </a:spcBef>
              <a:spcAft>
                <a:spcPts val="0"/>
              </a:spcAft>
              <a:buClr>
                <a:schemeClr val="dk1"/>
              </a:buClr>
              <a:buSzPct val="45833"/>
              <a:buFont typeface="Arial"/>
              <a:buNone/>
            </a:pPr>
            <a:r>
              <a:rPr lang="en-US" dirty="0"/>
              <a:t>• CONFIDENTIALITY: Anything shared within the group remains confidential. Share out of the group only what you have learned about yourself.</a:t>
            </a:r>
            <a:endParaRPr dirty="0"/>
          </a:p>
          <a:p>
            <a:pPr marL="0" lvl="0" indent="0" algn="l" rtl="0">
              <a:spcBef>
                <a:spcPts val="1000"/>
              </a:spcBef>
              <a:spcAft>
                <a:spcPts val="0"/>
              </a:spcAft>
              <a:buClr>
                <a:schemeClr val="dk1"/>
              </a:buClr>
              <a:buSzPct val="45833"/>
              <a:buFont typeface="Arial"/>
              <a:buNone/>
            </a:pPr>
            <a:r>
              <a:rPr lang="en-US" dirty="0"/>
              <a:t>• RESPECT: Respect your own grief as well as others. Respect everyone’s right to grieve in their own way. Respect whatever feelings they having on whatever timeline they are on in their healing journey.</a:t>
            </a:r>
            <a:endParaRPr dirty="0"/>
          </a:p>
          <a:p>
            <a:pPr marL="0" lvl="0" indent="0" algn="l" rtl="0">
              <a:spcBef>
                <a:spcPts val="1000"/>
              </a:spcBef>
              <a:spcAft>
                <a:spcPts val="0"/>
              </a:spcAft>
              <a:buNone/>
            </a:pPr>
            <a:r>
              <a:rPr lang="en-US" dirty="0"/>
              <a:t>• ADVICE: We are here to share personal feelings and current concerns but are not here to fix problems. You are welcome to ask questions, but you may not give advice unless the other person asks for it.</a:t>
            </a:r>
          </a:p>
          <a:p>
            <a:pPr marL="0" lvl="0" indent="0" algn="l" rtl="0">
              <a:spcBef>
                <a:spcPts val="1000"/>
              </a:spcBef>
              <a:spcAft>
                <a:spcPts val="0"/>
              </a:spcAft>
              <a:buClr>
                <a:schemeClr val="dk1"/>
              </a:buClr>
              <a:buSzPct val="45833"/>
              <a:buFont typeface="Arial"/>
              <a:buNone/>
            </a:pPr>
            <a:r>
              <a:rPr lang="en-US" dirty="0"/>
              <a:t>PARTICIPATION: You may choose to share or remain silent. No one will be put on the spot, anyone who feels comfortable sharing will be given that chance. If you do speak, be respectful of the time</a:t>
            </a:r>
            <a:endParaRPr dirty="0"/>
          </a:p>
          <a:p>
            <a:pPr marL="0" lvl="0" indent="0" algn="l" rtl="0">
              <a:spcBef>
                <a:spcPts val="1000"/>
              </a:spcBef>
              <a:spcAft>
                <a:spcPts val="0"/>
              </a:spcAft>
              <a:buClr>
                <a:schemeClr val="dk1"/>
              </a:buClr>
              <a:buSzPct val="45833"/>
              <a:buFont typeface="Arial"/>
              <a:buNone/>
            </a:pPr>
            <a:r>
              <a:rPr lang="en-US" dirty="0"/>
              <a:t>• ACTIVE LISTENING: While others are sharing, please listen with an open heart and mind and do not interrupt.</a:t>
            </a:r>
            <a:endParaRPr dirty="0"/>
          </a:p>
          <a:p>
            <a:pPr marL="0" lvl="0" indent="0" algn="l" rtl="0">
              <a:spcBef>
                <a:spcPts val="1000"/>
              </a:spcBef>
              <a:spcAft>
                <a:spcPts val="0"/>
              </a:spcAft>
              <a:buNone/>
            </a:pPr>
            <a:r>
              <a:rPr lang="en-US" dirty="0"/>
              <a:t>• CONFIDENTIALITY (again): Whatever is shared within the group remains confidential. Share with others outside the group only what you have learned about yourself.</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latin typeface="Arial"/>
                <a:ea typeface="Arial"/>
                <a:cs typeface="Arial"/>
                <a:sym typeface="Arial"/>
              </a:rPr>
              <a:t>ANTICIPATORY GRIEF</a:t>
            </a:r>
            <a:endParaRPr b="1"/>
          </a:p>
        </p:txBody>
      </p:sp>
      <p:sp>
        <p:nvSpPr>
          <p:cNvPr id="110" name="Google Shape;110;p2"/>
          <p:cNvSpPr txBox="1">
            <a:spLocks noGrp="1"/>
          </p:cNvSpPr>
          <p:nvPr>
            <p:ph idx="1"/>
          </p:nvPr>
        </p:nvSpPr>
        <p:spPr>
          <a:prstGeom prst="rect">
            <a:avLst/>
          </a:prstGeom>
          <a:noFill/>
          <a:ln>
            <a:noFill/>
          </a:ln>
        </p:spPr>
        <p:txBody>
          <a:bodyPr spcFirstLastPara="1" wrap="square" lIns="91425" tIns="45700" rIns="91425" bIns="45700" anchor="t" anchorCtr="0">
            <a:normAutofit fontScale="77500" lnSpcReduction="20000"/>
          </a:bodyPr>
          <a:lstStyle/>
          <a:p>
            <a:pPr marL="342900" marR="0" lvl="0" indent="-342900" algn="l" rtl="0">
              <a:lnSpc>
                <a:spcPct val="115000"/>
              </a:lnSpc>
              <a:spcBef>
                <a:spcPts val="0"/>
              </a:spcBef>
              <a:spcAft>
                <a:spcPts val="0"/>
              </a:spcAft>
              <a:buClr>
                <a:schemeClr val="dk1"/>
              </a:buClr>
              <a:buSzPct val="100000"/>
              <a:buFont typeface="Noto Sans Symbols"/>
              <a:buChar char="∙"/>
            </a:pPr>
            <a:r>
              <a:rPr lang="en-US" sz="2400">
                <a:latin typeface="Arial"/>
                <a:ea typeface="Arial"/>
                <a:cs typeface="Arial"/>
                <a:sym typeface="Arial"/>
              </a:rPr>
              <a:t>The grieving process begins long before the final separation</a:t>
            </a:r>
            <a:endParaRPr/>
          </a:p>
          <a:p>
            <a:pPr marL="0" marR="0" lvl="0" indent="0" algn="l" rtl="0">
              <a:lnSpc>
                <a:spcPct val="115000"/>
              </a:lnSpc>
              <a:spcBef>
                <a:spcPts val="0"/>
              </a:spcBef>
              <a:spcAft>
                <a:spcPts val="0"/>
              </a:spcAft>
              <a:buClr>
                <a:schemeClr val="dk1"/>
              </a:buClr>
              <a:buSzPct val="100000"/>
              <a:buNone/>
            </a:pPr>
            <a:endParaRPr sz="2400">
              <a:latin typeface="Arial"/>
              <a:ea typeface="Arial"/>
              <a:cs typeface="Arial"/>
              <a:sym typeface="Arial"/>
            </a:endParaRPr>
          </a:p>
          <a:p>
            <a:pPr marL="342900" marR="0" lvl="0" indent="-342900" algn="l" rtl="0">
              <a:lnSpc>
                <a:spcPct val="115000"/>
              </a:lnSpc>
              <a:spcBef>
                <a:spcPts val="0"/>
              </a:spcBef>
              <a:spcAft>
                <a:spcPts val="0"/>
              </a:spcAft>
              <a:buClr>
                <a:schemeClr val="dk1"/>
              </a:buClr>
              <a:buSzPct val="100000"/>
              <a:buFont typeface="Noto Sans Symbols"/>
              <a:buChar char="∙"/>
            </a:pPr>
            <a:r>
              <a:rPr lang="en-US" sz="2400">
                <a:latin typeface="Arial"/>
                <a:ea typeface="Arial"/>
                <a:cs typeface="Arial"/>
                <a:sym typeface="Arial"/>
              </a:rPr>
              <a:t>You and your family members were frightened and grieving</a:t>
            </a:r>
            <a:endParaRPr/>
          </a:p>
          <a:p>
            <a:pPr marL="342900" marR="0" lvl="0" indent="-342900" algn="l" rtl="0">
              <a:lnSpc>
                <a:spcPct val="115000"/>
              </a:lnSpc>
              <a:spcBef>
                <a:spcPts val="0"/>
              </a:spcBef>
              <a:spcAft>
                <a:spcPts val="0"/>
              </a:spcAft>
              <a:buClr>
                <a:schemeClr val="dk1"/>
              </a:buClr>
              <a:buSzPct val="100000"/>
              <a:buFont typeface="Noto Sans Symbols"/>
              <a:buChar char="∙"/>
            </a:pPr>
            <a:r>
              <a:rPr lang="en-US" sz="2400">
                <a:latin typeface="Arial"/>
                <a:ea typeface="Arial"/>
                <a:cs typeface="Arial"/>
                <a:sym typeface="Arial"/>
              </a:rPr>
              <a:t>So was your loved one</a:t>
            </a:r>
            <a:endParaRPr/>
          </a:p>
          <a:p>
            <a:pPr marL="800100" lvl="1" indent="-342900" algn="l" rtl="0">
              <a:lnSpc>
                <a:spcPct val="115000"/>
              </a:lnSpc>
              <a:spcBef>
                <a:spcPts val="0"/>
              </a:spcBef>
              <a:spcAft>
                <a:spcPts val="0"/>
              </a:spcAft>
              <a:buClr>
                <a:schemeClr val="dk1"/>
              </a:buClr>
              <a:buSzPct val="100000"/>
              <a:buFont typeface="Noto Sans Symbols"/>
              <a:buChar char="∙"/>
            </a:pPr>
            <a:r>
              <a:rPr lang="en-US" sz="2100">
                <a:latin typeface="Arial"/>
                <a:ea typeface="Arial"/>
                <a:cs typeface="Arial"/>
                <a:sym typeface="Arial"/>
              </a:rPr>
              <a:t>How would you identify your fears? </a:t>
            </a:r>
            <a:endParaRPr/>
          </a:p>
          <a:p>
            <a:pPr marL="800100" lvl="1" indent="-342900" algn="l" rtl="0">
              <a:lnSpc>
                <a:spcPct val="115000"/>
              </a:lnSpc>
              <a:spcBef>
                <a:spcPts val="0"/>
              </a:spcBef>
              <a:spcAft>
                <a:spcPts val="0"/>
              </a:spcAft>
              <a:buClr>
                <a:schemeClr val="dk1"/>
              </a:buClr>
              <a:buSzPct val="100000"/>
              <a:buFont typeface="Noto Sans Symbols"/>
              <a:buChar char="∙"/>
            </a:pPr>
            <a:r>
              <a:rPr lang="en-US" sz="2100">
                <a:latin typeface="Arial"/>
                <a:ea typeface="Arial"/>
                <a:cs typeface="Arial"/>
                <a:sym typeface="Arial"/>
              </a:rPr>
              <a:t>How were you able to guide others through this anticipatory phase?</a:t>
            </a:r>
            <a:endParaRPr/>
          </a:p>
          <a:p>
            <a:pPr marL="457200" lvl="1" indent="0" algn="l" rtl="0">
              <a:lnSpc>
                <a:spcPct val="115000"/>
              </a:lnSpc>
              <a:spcBef>
                <a:spcPts val="0"/>
              </a:spcBef>
              <a:spcAft>
                <a:spcPts val="0"/>
              </a:spcAft>
              <a:buClr>
                <a:schemeClr val="dk1"/>
              </a:buClr>
              <a:buSzPct val="100000"/>
              <a:buNone/>
            </a:pPr>
            <a:endParaRPr sz="2100">
              <a:latin typeface="Arial"/>
              <a:ea typeface="Arial"/>
              <a:cs typeface="Arial"/>
              <a:sym typeface="Arial"/>
            </a:endParaRPr>
          </a:p>
          <a:p>
            <a:pPr marL="342900" marR="0" lvl="0" indent="-342900" algn="l" rtl="0">
              <a:lnSpc>
                <a:spcPct val="115000"/>
              </a:lnSpc>
              <a:spcBef>
                <a:spcPts val="0"/>
              </a:spcBef>
              <a:spcAft>
                <a:spcPts val="0"/>
              </a:spcAft>
              <a:buClr>
                <a:schemeClr val="dk1"/>
              </a:buClr>
              <a:buSzPct val="100000"/>
              <a:buFont typeface="Noto Sans Symbols"/>
              <a:buChar char="∙"/>
            </a:pPr>
            <a:r>
              <a:rPr lang="en-US" sz="2400">
                <a:latin typeface="Arial"/>
                <a:ea typeface="Arial"/>
                <a:cs typeface="Arial"/>
                <a:sym typeface="Arial"/>
              </a:rPr>
              <a:t>What was it like to have </a:t>
            </a:r>
            <a:r>
              <a:rPr lang="en-US" sz="2400" b="1">
                <a:latin typeface="Arial"/>
                <a:ea typeface="Arial"/>
                <a:cs typeface="Arial"/>
                <a:sym typeface="Arial"/>
              </a:rPr>
              <a:t>those</a:t>
            </a:r>
            <a:r>
              <a:rPr lang="en-US" sz="2400">
                <a:latin typeface="Arial"/>
                <a:ea typeface="Arial"/>
                <a:cs typeface="Arial"/>
                <a:sym typeface="Arial"/>
              </a:rPr>
              <a:t> conversations (with your loved one and family members)? </a:t>
            </a:r>
            <a:endParaRPr/>
          </a:p>
          <a:p>
            <a:pPr marL="800100" lvl="1" indent="-342900" algn="l" rtl="0">
              <a:lnSpc>
                <a:spcPct val="115000"/>
              </a:lnSpc>
              <a:spcBef>
                <a:spcPts val="800"/>
              </a:spcBef>
              <a:spcAft>
                <a:spcPts val="0"/>
              </a:spcAft>
              <a:buClr>
                <a:schemeClr val="dk1"/>
              </a:buClr>
              <a:buSzPct val="100000"/>
              <a:buFont typeface="Noto Sans Symbols"/>
              <a:buChar char="∙"/>
            </a:pPr>
            <a:r>
              <a:rPr lang="en-US" sz="2100">
                <a:latin typeface="Arial"/>
                <a:ea typeface="Arial"/>
                <a:cs typeface="Arial"/>
                <a:sym typeface="Arial"/>
              </a:rPr>
              <a:t>I love you</a:t>
            </a:r>
            <a:endParaRPr/>
          </a:p>
          <a:p>
            <a:pPr marL="800100" lvl="1" indent="-342900" algn="l" rtl="0">
              <a:lnSpc>
                <a:spcPct val="115000"/>
              </a:lnSpc>
              <a:spcBef>
                <a:spcPts val="800"/>
              </a:spcBef>
              <a:spcAft>
                <a:spcPts val="0"/>
              </a:spcAft>
              <a:buClr>
                <a:schemeClr val="dk1"/>
              </a:buClr>
              <a:buSzPct val="100000"/>
              <a:buFont typeface="Noto Sans Symbols"/>
              <a:buChar char="∙"/>
            </a:pPr>
            <a:r>
              <a:rPr lang="en-US" sz="2100">
                <a:latin typeface="Arial"/>
                <a:ea typeface="Arial"/>
                <a:cs typeface="Arial"/>
                <a:sym typeface="Arial"/>
              </a:rPr>
              <a:t>Admitting human frailties</a:t>
            </a:r>
            <a:endParaRPr sz="2100">
              <a:latin typeface="Arial"/>
              <a:ea typeface="Arial"/>
              <a:cs typeface="Arial"/>
              <a:sym typeface="Arial"/>
            </a:endParaRPr>
          </a:p>
          <a:p>
            <a:pPr marL="800100" lvl="1" indent="-342900" algn="l" rtl="0">
              <a:lnSpc>
                <a:spcPct val="115000"/>
              </a:lnSpc>
              <a:spcBef>
                <a:spcPts val="800"/>
              </a:spcBef>
              <a:spcAft>
                <a:spcPts val="0"/>
              </a:spcAft>
              <a:buClr>
                <a:schemeClr val="dk1"/>
              </a:buClr>
              <a:buSzPct val="100000"/>
              <a:buFont typeface="Noto Sans Symbols"/>
              <a:buChar char="∙"/>
            </a:pPr>
            <a:r>
              <a:rPr lang="en-US" sz="2100">
                <a:latin typeface="Arial"/>
                <a:ea typeface="Arial"/>
                <a:cs typeface="Arial"/>
                <a:sym typeface="Arial"/>
              </a:rPr>
              <a:t>Expressing hope that harm was never inflicted </a:t>
            </a:r>
            <a:endParaRPr/>
          </a:p>
          <a:p>
            <a:pPr marL="800100" lvl="1" indent="-342900" algn="l" rtl="0">
              <a:lnSpc>
                <a:spcPct val="115000"/>
              </a:lnSpc>
              <a:spcBef>
                <a:spcPts val="800"/>
              </a:spcBef>
              <a:spcAft>
                <a:spcPts val="0"/>
              </a:spcAft>
              <a:buClr>
                <a:schemeClr val="dk1"/>
              </a:buClr>
              <a:buSzPct val="100000"/>
              <a:buFont typeface="Noto Sans Symbols"/>
              <a:buChar char="∙"/>
            </a:pPr>
            <a:r>
              <a:rPr lang="en-US" sz="2100">
                <a:latin typeface="Arial"/>
                <a:ea typeface="Arial"/>
                <a:cs typeface="Arial"/>
                <a:sym typeface="Arial"/>
              </a:rPr>
              <a:t>Able to heal rifts and old wounds</a:t>
            </a:r>
            <a:endParaRPr/>
          </a:p>
          <a:p>
            <a:pPr marL="228600" lvl="0" indent="-77470" algn="l" rtl="0">
              <a:lnSpc>
                <a:spcPct val="90000"/>
              </a:lnSpc>
              <a:spcBef>
                <a:spcPts val="1800"/>
              </a:spcBef>
              <a:spcAft>
                <a:spcPts val="0"/>
              </a:spcAft>
              <a:buClr>
                <a:schemeClr val="dk1"/>
              </a:buClr>
              <a:buSzPct val="1000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sz="4400" b="1">
                <a:latin typeface="Arial"/>
                <a:ea typeface="Arial"/>
                <a:cs typeface="Arial"/>
                <a:sym typeface="Arial"/>
              </a:rPr>
              <a:t>ANTICIPATORY GRIEF</a:t>
            </a:r>
            <a:endParaRPr b="1"/>
          </a:p>
        </p:txBody>
      </p:sp>
      <p:sp>
        <p:nvSpPr>
          <p:cNvPr id="117" name="Google Shape;117;p3"/>
          <p:cNvSpPr txBox="1">
            <a:spLocks noGrp="1"/>
          </p:cNvSpPr>
          <p:nvPr>
            <p:ph idx="1"/>
          </p:nvPr>
        </p:nvSpPr>
        <p:spPr>
          <a:prstGeom prst="rect">
            <a:avLst/>
          </a:prstGeom>
          <a:noFill/>
          <a:ln>
            <a:noFill/>
          </a:ln>
        </p:spPr>
        <p:txBody>
          <a:bodyPr spcFirstLastPara="1" wrap="square" lIns="91425" tIns="45700" rIns="91425" bIns="45700" anchor="t" anchorCtr="0">
            <a:normAutofit fontScale="92500" lnSpcReduction="20000"/>
          </a:bodyPr>
          <a:lstStyle/>
          <a:p>
            <a:pPr marL="342900" marR="0" lvl="0" indent="-330517" algn="l" rtl="0">
              <a:lnSpc>
                <a:spcPct val="115000"/>
              </a:lnSpc>
              <a:spcBef>
                <a:spcPts val="0"/>
              </a:spcBef>
              <a:spcAft>
                <a:spcPts val="0"/>
              </a:spcAft>
              <a:buClr>
                <a:schemeClr val="dk1"/>
              </a:buClr>
              <a:buSzPct val="100000"/>
              <a:buFont typeface="Noto Sans Symbols"/>
              <a:buChar char="∙"/>
            </a:pPr>
            <a:r>
              <a:rPr lang="en-US" sz="2600">
                <a:latin typeface="Arial"/>
                <a:ea typeface="Arial"/>
                <a:cs typeface="Arial"/>
                <a:sym typeface="Arial"/>
              </a:rPr>
              <a:t>Folks were reaching out </a:t>
            </a:r>
            <a:endParaRPr/>
          </a:p>
          <a:p>
            <a:pPr marL="800100" lvl="1" indent="-332422" algn="l" rtl="0">
              <a:lnSpc>
                <a:spcPct val="115000"/>
              </a:lnSpc>
              <a:spcBef>
                <a:spcPts val="0"/>
              </a:spcBef>
              <a:spcAft>
                <a:spcPts val="0"/>
              </a:spcAft>
              <a:buClr>
                <a:schemeClr val="dk1"/>
              </a:buClr>
              <a:buSzPct val="100000"/>
              <a:buFont typeface="Noto Sans Symbols"/>
              <a:buChar char="∙"/>
            </a:pPr>
            <a:r>
              <a:rPr lang="en-US" sz="2200">
                <a:latin typeface="Arial"/>
                <a:ea typeface="Arial"/>
                <a:cs typeface="Arial"/>
                <a:sym typeface="Arial"/>
              </a:rPr>
              <a:t>Did you reach back? </a:t>
            </a:r>
            <a:endParaRPr/>
          </a:p>
          <a:p>
            <a:pPr marL="800100" lvl="1" indent="-332422" algn="l" rtl="0">
              <a:lnSpc>
                <a:spcPct val="115000"/>
              </a:lnSpc>
              <a:spcBef>
                <a:spcPts val="0"/>
              </a:spcBef>
              <a:spcAft>
                <a:spcPts val="0"/>
              </a:spcAft>
              <a:buClr>
                <a:schemeClr val="dk1"/>
              </a:buClr>
              <a:buSzPct val="100000"/>
              <a:buFont typeface="Noto Sans Symbols"/>
              <a:buChar char="∙"/>
            </a:pPr>
            <a:r>
              <a:rPr lang="en-US" sz="2200">
                <a:latin typeface="Arial"/>
                <a:ea typeface="Arial"/>
                <a:cs typeface="Arial"/>
                <a:sym typeface="Arial"/>
              </a:rPr>
              <a:t>Did someone prepare a meal or get take-out? </a:t>
            </a:r>
            <a:endParaRPr/>
          </a:p>
          <a:p>
            <a:pPr marL="800100" lvl="1" indent="-332422" algn="l" rtl="0">
              <a:lnSpc>
                <a:spcPct val="115000"/>
              </a:lnSpc>
              <a:spcBef>
                <a:spcPts val="0"/>
              </a:spcBef>
              <a:spcAft>
                <a:spcPts val="0"/>
              </a:spcAft>
              <a:buClr>
                <a:schemeClr val="dk1"/>
              </a:buClr>
              <a:buSzPct val="100000"/>
              <a:buFont typeface="Noto Sans Symbols"/>
              <a:buChar char="∙"/>
            </a:pPr>
            <a:r>
              <a:rPr lang="en-US" sz="2200">
                <a:latin typeface="Arial"/>
                <a:ea typeface="Arial"/>
                <a:cs typeface="Arial"/>
                <a:sym typeface="Arial"/>
              </a:rPr>
              <a:t>Did someone relieve you at the bedside or run an errand for you?</a:t>
            </a:r>
            <a:endParaRPr/>
          </a:p>
          <a:p>
            <a:pPr marL="800100" lvl="1" indent="-332422" algn="l" rtl="0">
              <a:lnSpc>
                <a:spcPct val="115000"/>
              </a:lnSpc>
              <a:spcBef>
                <a:spcPts val="0"/>
              </a:spcBef>
              <a:spcAft>
                <a:spcPts val="0"/>
              </a:spcAft>
              <a:buClr>
                <a:schemeClr val="dk1"/>
              </a:buClr>
              <a:buSzPct val="100000"/>
              <a:buFont typeface="Noto Sans Symbols"/>
              <a:buChar char="∙"/>
            </a:pPr>
            <a:r>
              <a:rPr lang="en-US" sz="2200">
                <a:latin typeface="Arial"/>
                <a:ea typeface="Arial"/>
                <a:cs typeface="Arial"/>
                <a:sym typeface="Arial"/>
              </a:rPr>
              <a:t>Did someone pray with you?</a:t>
            </a:r>
            <a:endParaRPr/>
          </a:p>
          <a:p>
            <a:pPr marL="457200" lvl="1" indent="0" algn="l" rtl="0">
              <a:lnSpc>
                <a:spcPct val="115000"/>
              </a:lnSpc>
              <a:spcBef>
                <a:spcPts val="0"/>
              </a:spcBef>
              <a:spcAft>
                <a:spcPts val="0"/>
              </a:spcAft>
              <a:buClr>
                <a:schemeClr val="dk1"/>
              </a:buClr>
              <a:buSzPct val="100000"/>
              <a:buNone/>
            </a:pPr>
            <a:endParaRPr sz="2600">
              <a:latin typeface="Arial"/>
              <a:ea typeface="Arial"/>
              <a:cs typeface="Arial"/>
              <a:sym typeface="Arial"/>
            </a:endParaRPr>
          </a:p>
          <a:p>
            <a:pPr marL="342900" marR="0" lvl="0" indent="-330517" algn="l" rtl="0">
              <a:lnSpc>
                <a:spcPct val="115000"/>
              </a:lnSpc>
              <a:spcBef>
                <a:spcPts val="0"/>
              </a:spcBef>
              <a:spcAft>
                <a:spcPts val="0"/>
              </a:spcAft>
              <a:buClr>
                <a:schemeClr val="dk1"/>
              </a:buClr>
              <a:buSzPct val="100000"/>
              <a:buFont typeface="Noto Sans Symbols"/>
              <a:buChar char="∙"/>
            </a:pPr>
            <a:r>
              <a:rPr lang="en-US" sz="2600">
                <a:latin typeface="Arial"/>
                <a:ea typeface="Arial"/>
                <a:cs typeface="Arial"/>
                <a:sym typeface="Arial"/>
              </a:rPr>
              <a:t>You handled the good-bye</a:t>
            </a:r>
            <a:endParaRPr/>
          </a:p>
          <a:p>
            <a:pPr marL="0" marR="0" lvl="0" indent="0" algn="l" rtl="0">
              <a:lnSpc>
                <a:spcPct val="115000"/>
              </a:lnSpc>
              <a:spcBef>
                <a:spcPts val="0"/>
              </a:spcBef>
              <a:spcAft>
                <a:spcPts val="0"/>
              </a:spcAft>
              <a:buClr>
                <a:schemeClr val="dk1"/>
              </a:buClr>
              <a:buSzPct val="100000"/>
              <a:buNone/>
            </a:pPr>
            <a:endParaRPr sz="2600">
              <a:latin typeface="Arial"/>
              <a:ea typeface="Arial"/>
              <a:cs typeface="Arial"/>
              <a:sym typeface="Arial"/>
            </a:endParaRPr>
          </a:p>
          <a:p>
            <a:pPr marL="342900" marR="0" lvl="0" indent="-330517" algn="l" rtl="0">
              <a:lnSpc>
                <a:spcPct val="115000"/>
              </a:lnSpc>
              <a:spcBef>
                <a:spcPts val="0"/>
              </a:spcBef>
              <a:spcAft>
                <a:spcPts val="0"/>
              </a:spcAft>
              <a:buClr>
                <a:schemeClr val="dk1"/>
              </a:buClr>
              <a:buSzPct val="100000"/>
              <a:buFont typeface="Noto Sans Symbols"/>
              <a:buChar char="∙"/>
            </a:pPr>
            <a:r>
              <a:rPr lang="en-US" sz="2600">
                <a:latin typeface="Arial"/>
                <a:ea typeface="Arial"/>
                <a:cs typeface="Arial"/>
                <a:sym typeface="Arial"/>
              </a:rPr>
              <a:t>Now be gentle with yourself</a:t>
            </a:r>
            <a:endParaRPr/>
          </a:p>
          <a:p>
            <a:pPr marL="0" marR="0" lvl="0" indent="0" algn="l" rtl="0">
              <a:lnSpc>
                <a:spcPct val="115000"/>
              </a:lnSpc>
              <a:spcBef>
                <a:spcPts val="0"/>
              </a:spcBef>
              <a:spcAft>
                <a:spcPts val="0"/>
              </a:spcAft>
              <a:buClr>
                <a:schemeClr val="dk1"/>
              </a:buClr>
              <a:buSzPct val="100000"/>
              <a:buNone/>
            </a:pPr>
            <a:endParaRPr sz="2600">
              <a:latin typeface="Arial"/>
              <a:ea typeface="Arial"/>
              <a:cs typeface="Arial"/>
              <a:sym typeface="Arial"/>
            </a:endParaRPr>
          </a:p>
          <a:p>
            <a:pPr marL="342900" marR="0" lvl="0" indent="-330517" algn="l" rtl="0">
              <a:lnSpc>
                <a:spcPct val="115000"/>
              </a:lnSpc>
              <a:spcBef>
                <a:spcPts val="0"/>
              </a:spcBef>
              <a:spcAft>
                <a:spcPts val="0"/>
              </a:spcAft>
              <a:buClr>
                <a:schemeClr val="dk1"/>
              </a:buClr>
              <a:buSzPct val="100000"/>
              <a:buFont typeface="Noto Sans Symbols"/>
              <a:buChar char="∙"/>
            </a:pPr>
            <a:r>
              <a:rPr lang="en-US" sz="2600">
                <a:latin typeface="Arial"/>
                <a:ea typeface="Arial"/>
                <a:cs typeface="Arial"/>
                <a:sym typeface="Arial"/>
              </a:rPr>
              <a:t>It begins with Self-Care</a:t>
            </a:r>
            <a:endParaRPr/>
          </a:p>
          <a:p>
            <a:pPr marL="228600" lvl="0" indent="-64135" algn="l" rtl="0">
              <a:lnSpc>
                <a:spcPct val="90000"/>
              </a:lnSpc>
              <a:spcBef>
                <a:spcPts val="1800"/>
              </a:spcBef>
              <a:spcAft>
                <a:spcPts val="0"/>
              </a:spcAft>
              <a:buClr>
                <a:schemeClr val="dk1"/>
              </a:buClr>
              <a:buSzPct val="1000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b="1" cap="none"/>
              <a:t>SELF - CARE</a:t>
            </a:r>
            <a:endParaRPr/>
          </a:p>
        </p:txBody>
      </p:sp>
      <p:sp>
        <p:nvSpPr>
          <p:cNvPr id="124" name="Google Shape;124;p4"/>
          <p:cNvSpPr txBox="1">
            <a:spLocks noGrp="1"/>
          </p:cNvSpPr>
          <p:nvPr>
            <p:ph idx="1"/>
          </p:nvPr>
        </p:nvSpPr>
        <p:spPr>
          <a:prstGeom prst="rect">
            <a:avLst/>
          </a:prstGeom>
          <a:noFill/>
          <a:ln>
            <a:noFill/>
          </a:ln>
        </p:spPr>
        <p:txBody>
          <a:bodyPr spcFirstLastPara="1" wrap="square" lIns="91425" tIns="45700" rIns="91425" bIns="45700" anchor="t" anchorCtr="0">
            <a:normAutofit fontScale="85000" lnSpcReduction="20000"/>
          </a:bodyPr>
          <a:lstStyle/>
          <a:p>
            <a:pPr marL="0" marR="0" lvl="0" indent="0" algn="l" rtl="0">
              <a:lnSpc>
                <a:spcPct val="115000"/>
              </a:lnSpc>
              <a:spcBef>
                <a:spcPts val="0"/>
              </a:spcBef>
              <a:spcAft>
                <a:spcPts val="0"/>
              </a:spcAft>
              <a:buClr>
                <a:schemeClr val="dk1"/>
              </a:buClr>
              <a:buSzPct val="100000"/>
              <a:buChar char="•"/>
            </a:pPr>
            <a:r>
              <a:rPr lang="en-US" sz="3200">
                <a:latin typeface="Arial"/>
                <a:ea typeface="Arial"/>
                <a:cs typeface="Arial"/>
                <a:sym typeface="Arial"/>
              </a:rPr>
              <a:t>Use every resource of your mind, body and spirit</a:t>
            </a:r>
            <a:endParaRPr/>
          </a:p>
          <a:p>
            <a:pPr marL="0" marR="0" lvl="0" indent="0" algn="l" rtl="0">
              <a:lnSpc>
                <a:spcPct val="115000"/>
              </a:lnSpc>
              <a:spcBef>
                <a:spcPts val="800"/>
              </a:spcBef>
              <a:spcAft>
                <a:spcPts val="0"/>
              </a:spcAft>
              <a:buClr>
                <a:schemeClr val="dk1"/>
              </a:buClr>
              <a:buSzPct val="100000"/>
              <a:buChar char="•"/>
            </a:pPr>
            <a:r>
              <a:rPr lang="en-US" sz="3200">
                <a:latin typeface="Arial"/>
                <a:ea typeface="Arial"/>
                <a:cs typeface="Arial"/>
                <a:sym typeface="Arial"/>
              </a:rPr>
              <a:t>Disturbances in your emotions do not remain there</a:t>
            </a:r>
            <a:endParaRPr/>
          </a:p>
          <a:p>
            <a:pPr marL="457200" lvl="1" indent="-228600" algn="ctr" rtl="0">
              <a:lnSpc>
                <a:spcPct val="115000"/>
              </a:lnSpc>
              <a:spcBef>
                <a:spcPts val="800"/>
              </a:spcBef>
              <a:spcAft>
                <a:spcPts val="0"/>
              </a:spcAft>
              <a:buClr>
                <a:srgbClr val="C00000"/>
              </a:buClr>
              <a:buSzPct val="100000"/>
              <a:buChar char="•"/>
            </a:pPr>
            <a:r>
              <a:rPr lang="en-US" sz="3200" b="1">
                <a:solidFill>
                  <a:srgbClr val="C00000"/>
                </a:solidFill>
                <a:latin typeface="Ribeye"/>
                <a:ea typeface="Ribeye"/>
                <a:cs typeface="Ribeye"/>
                <a:sym typeface="Ribeye"/>
              </a:rPr>
              <a:t>They can spread from physical pain to your          mental outlook and to your prayer life</a:t>
            </a:r>
            <a:endParaRPr/>
          </a:p>
          <a:p>
            <a:pPr marL="0" marR="0" lvl="0" indent="0" algn="l" rtl="0">
              <a:lnSpc>
                <a:spcPct val="115000"/>
              </a:lnSpc>
              <a:spcBef>
                <a:spcPts val="800"/>
              </a:spcBef>
              <a:spcAft>
                <a:spcPts val="0"/>
              </a:spcAft>
              <a:buClr>
                <a:schemeClr val="dk1"/>
              </a:buClr>
              <a:buSzPct val="100000"/>
              <a:buChar char="•"/>
            </a:pPr>
            <a:r>
              <a:rPr lang="en-US" sz="3200">
                <a:latin typeface="Arial"/>
                <a:ea typeface="Arial"/>
                <a:cs typeface="Arial"/>
                <a:sym typeface="Arial"/>
              </a:rPr>
              <a:t>Spiritual anxiety will raise your blood pressure</a:t>
            </a:r>
            <a:endParaRPr/>
          </a:p>
          <a:p>
            <a:pPr marL="0" marR="0" lvl="0" indent="0" algn="l" rtl="0">
              <a:lnSpc>
                <a:spcPct val="115000"/>
              </a:lnSpc>
              <a:spcBef>
                <a:spcPts val="800"/>
              </a:spcBef>
              <a:spcAft>
                <a:spcPts val="0"/>
              </a:spcAft>
              <a:buClr>
                <a:schemeClr val="dk1"/>
              </a:buClr>
              <a:buSzPct val="100000"/>
              <a:buChar char="•"/>
            </a:pPr>
            <a:r>
              <a:rPr lang="en-US" sz="3200">
                <a:latin typeface="Arial"/>
                <a:ea typeface="Arial"/>
                <a:cs typeface="Arial"/>
                <a:sym typeface="Arial"/>
              </a:rPr>
              <a:t>We are wired in a way that everything is interconnected</a:t>
            </a:r>
            <a:endParaRPr/>
          </a:p>
          <a:p>
            <a:pPr marL="0" marR="0" lvl="0" indent="0" algn="l" rtl="0">
              <a:lnSpc>
                <a:spcPct val="115000"/>
              </a:lnSpc>
              <a:spcBef>
                <a:spcPts val="800"/>
              </a:spcBef>
              <a:spcAft>
                <a:spcPts val="0"/>
              </a:spcAft>
              <a:buClr>
                <a:schemeClr val="dk1"/>
              </a:buClr>
              <a:buSzPct val="100000"/>
              <a:buChar char="•"/>
            </a:pPr>
            <a:r>
              <a:rPr lang="en-US" sz="3200">
                <a:latin typeface="Arial"/>
                <a:ea typeface="Arial"/>
                <a:cs typeface="Arial"/>
                <a:sym typeface="Arial"/>
              </a:rPr>
              <a:t>Call on all your resources to heal you when you are broken</a:t>
            </a:r>
            <a:endParaRPr/>
          </a:p>
          <a:p>
            <a:pPr marL="0" marR="0" lvl="0" indent="0" algn="l" rtl="0">
              <a:lnSpc>
                <a:spcPct val="115000"/>
              </a:lnSpc>
              <a:spcBef>
                <a:spcPts val="800"/>
              </a:spcBef>
              <a:spcAft>
                <a:spcPts val="0"/>
              </a:spcAft>
              <a:buClr>
                <a:schemeClr val="dk1"/>
              </a:buClr>
              <a:buSzPct val="100000"/>
              <a:buNone/>
            </a:pPr>
            <a:endParaRPr sz="2400">
              <a:latin typeface="Arial"/>
              <a:ea typeface="Arial"/>
              <a:cs typeface="Arial"/>
              <a:sym typeface="Arial"/>
            </a:endParaRPr>
          </a:p>
          <a:p>
            <a:pPr marL="0" lvl="0" indent="0" algn="l" rtl="0">
              <a:lnSpc>
                <a:spcPct val="90000"/>
              </a:lnSpc>
              <a:spcBef>
                <a:spcPts val="1800"/>
              </a:spcBef>
              <a:spcAft>
                <a:spcPts val="0"/>
              </a:spcAft>
              <a:buClr>
                <a:schemeClr val="dk1"/>
              </a:buClr>
              <a:buSzPct val="100000"/>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b="1"/>
              <a:t>HARMONY AND WELLNESS</a:t>
            </a:r>
            <a:endParaRPr/>
          </a:p>
        </p:txBody>
      </p:sp>
      <p:sp>
        <p:nvSpPr>
          <p:cNvPr id="131" name="Google Shape;131;p5"/>
          <p:cNvSpPr txBox="1">
            <a:spLocks noGrp="1"/>
          </p:cNvSpPr>
          <p:nvPr>
            <p:ph idx="1"/>
          </p:nvPr>
        </p:nvSpPr>
        <p:spPr>
          <a:prstGeom prst="rect">
            <a:avLst/>
          </a:prstGeom>
          <a:noFill/>
          <a:ln>
            <a:noFill/>
          </a:ln>
        </p:spPr>
        <p:txBody>
          <a:bodyPr spcFirstLastPara="1" wrap="square" lIns="91425" tIns="45700" rIns="91425" bIns="45700" anchor="t" anchorCtr="0">
            <a:normAutofit fontScale="92500" lnSpcReduction="20000"/>
          </a:bodyPr>
          <a:lstStyle/>
          <a:p>
            <a:pPr marL="0" marR="0" lvl="0" indent="171450" algn="l" rtl="0">
              <a:lnSpc>
                <a:spcPct val="115000"/>
              </a:lnSpc>
              <a:spcBef>
                <a:spcPts val="0"/>
              </a:spcBef>
              <a:spcAft>
                <a:spcPts val="0"/>
              </a:spcAft>
              <a:buClr>
                <a:schemeClr val="dk1"/>
              </a:buClr>
              <a:buSzPts val="2700"/>
              <a:buNone/>
            </a:pPr>
            <a:endParaRPr sz="2700">
              <a:latin typeface="Arial"/>
              <a:ea typeface="Arial"/>
              <a:cs typeface="Arial"/>
              <a:sym typeface="Arial"/>
            </a:endParaRPr>
          </a:p>
          <a:p>
            <a:pPr marL="0" marR="0" lvl="0" indent="0" algn="l" rtl="0">
              <a:lnSpc>
                <a:spcPct val="115000"/>
              </a:lnSpc>
              <a:spcBef>
                <a:spcPts val="800"/>
              </a:spcBef>
              <a:spcAft>
                <a:spcPts val="0"/>
              </a:spcAft>
              <a:buClr>
                <a:schemeClr val="dk1"/>
              </a:buClr>
              <a:buSzPts val="2700"/>
              <a:buChar char="•"/>
            </a:pPr>
            <a:r>
              <a:rPr lang="en-US" sz="2700">
                <a:latin typeface="Arial"/>
                <a:ea typeface="Arial"/>
                <a:cs typeface="Arial"/>
                <a:sym typeface="Arial"/>
              </a:rPr>
              <a:t>We are like music </a:t>
            </a:r>
            <a:endParaRPr/>
          </a:p>
          <a:p>
            <a:pPr marL="0" marR="0" lvl="0" indent="0" algn="l" rtl="0">
              <a:lnSpc>
                <a:spcPct val="115000"/>
              </a:lnSpc>
              <a:spcBef>
                <a:spcPts val="800"/>
              </a:spcBef>
              <a:spcAft>
                <a:spcPts val="0"/>
              </a:spcAft>
              <a:buClr>
                <a:schemeClr val="dk1"/>
              </a:buClr>
              <a:buSzPts val="2700"/>
              <a:buChar char="•"/>
            </a:pPr>
            <a:r>
              <a:rPr lang="en-US" sz="2700">
                <a:latin typeface="Arial"/>
                <a:ea typeface="Arial"/>
                <a:cs typeface="Arial"/>
                <a:sym typeface="Arial"/>
              </a:rPr>
              <a:t>We must be in harmony with patterns as movements flow around us </a:t>
            </a:r>
            <a:endParaRPr/>
          </a:p>
          <a:p>
            <a:pPr marL="457200" lvl="1" indent="-228600" algn="l" rtl="0">
              <a:lnSpc>
                <a:spcPct val="115000"/>
              </a:lnSpc>
              <a:spcBef>
                <a:spcPts val="800"/>
              </a:spcBef>
              <a:spcAft>
                <a:spcPts val="0"/>
              </a:spcAft>
              <a:buClr>
                <a:schemeClr val="dk1"/>
              </a:buClr>
              <a:buSzPts val="2700"/>
              <a:buChar char="•"/>
            </a:pPr>
            <a:r>
              <a:rPr lang="en-US" sz="2700" b="1">
                <a:latin typeface="Arial"/>
                <a:ea typeface="Arial"/>
                <a:cs typeface="Arial"/>
                <a:sym typeface="Arial"/>
              </a:rPr>
              <a:t>That is called wellness</a:t>
            </a:r>
            <a:endParaRPr/>
          </a:p>
          <a:p>
            <a:pPr marL="0" marR="0" lvl="0" indent="0" algn="l" rtl="0">
              <a:lnSpc>
                <a:spcPct val="115000"/>
              </a:lnSpc>
              <a:spcBef>
                <a:spcPts val="800"/>
              </a:spcBef>
              <a:spcAft>
                <a:spcPts val="0"/>
              </a:spcAft>
              <a:buClr>
                <a:schemeClr val="dk1"/>
              </a:buClr>
              <a:buSzPts val="2700"/>
              <a:buChar char="•"/>
            </a:pPr>
            <a:r>
              <a:rPr lang="en-US" sz="2700">
                <a:latin typeface="Arial"/>
                <a:ea typeface="Arial"/>
                <a:cs typeface="Arial"/>
                <a:sym typeface="Arial"/>
              </a:rPr>
              <a:t>To maintain wellness, we need to care for ourselves</a:t>
            </a:r>
            <a:endParaRPr/>
          </a:p>
          <a:p>
            <a:pPr marL="0" marR="0" lvl="0" indent="0" algn="l" rtl="0">
              <a:lnSpc>
                <a:spcPct val="115000"/>
              </a:lnSpc>
              <a:spcBef>
                <a:spcPts val="800"/>
              </a:spcBef>
              <a:spcAft>
                <a:spcPts val="0"/>
              </a:spcAft>
              <a:buClr>
                <a:schemeClr val="dk1"/>
              </a:buClr>
              <a:buSzPts val="2700"/>
              <a:buChar char="•"/>
            </a:pPr>
            <a:r>
              <a:rPr lang="en-US" sz="2700">
                <a:latin typeface="Arial"/>
                <a:ea typeface="Arial"/>
                <a:cs typeface="Arial"/>
                <a:sym typeface="Arial"/>
              </a:rPr>
              <a:t>Maintaining good health is an “unfinished symphony”</a:t>
            </a:r>
            <a:endParaRPr/>
          </a:p>
          <a:p>
            <a:pPr marL="0" marR="0" lvl="0" indent="0" algn="l" rtl="0">
              <a:lnSpc>
                <a:spcPct val="115000"/>
              </a:lnSpc>
              <a:spcBef>
                <a:spcPts val="800"/>
              </a:spcBef>
              <a:spcAft>
                <a:spcPts val="0"/>
              </a:spcAft>
              <a:buClr>
                <a:schemeClr val="dk1"/>
              </a:buClr>
              <a:buSzPts val="2700"/>
              <a:buChar char="•"/>
            </a:pPr>
            <a:r>
              <a:rPr lang="en-US" sz="2700">
                <a:latin typeface="Arial"/>
                <a:ea typeface="Arial"/>
                <a:cs typeface="Arial"/>
                <a:sym typeface="Arial"/>
              </a:rPr>
              <a:t>We struggle to find a new harmony after a loss</a:t>
            </a:r>
            <a:endParaRPr/>
          </a:p>
          <a:p>
            <a:pPr marL="0" lvl="0" indent="0" algn="l" rtl="0">
              <a:lnSpc>
                <a:spcPct val="90000"/>
              </a:lnSpc>
              <a:spcBef>
                <a:spcPts val="1800"/>
              </a:spcBef>
              <a:spcAft>
                <a:spcPts val="0"/>
              </a:spcAft>
              <a:buClr>
                <a:schemeClr val="dk1"/>
              </a:buClr>
              <a:buSzPts val="280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b="1"/>
              <a:t>WELLNESS</a:t>
            </a:r>
            <a:endParaRPr/>
          </a:p>
        </p:txBody>
      </p:sp>
      <p:sp>
        <p:nvSpPr>
          <p:cNvPr id="138" name="Google Shape;138;p6"/>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How you choose to identify is important</a:t>
            </a:r>
            <a:endParaRPr dirty="0"/>
          </a:p>
          <a:p>
            <a:pPr marL="685800" lvl="1" indent="-228600" algn="l" rtl="0">
              <a:lnSpc>
                <a:spcPct val="90000"/>
              </a:lnSpc>
              <a:spcBef>
                <a:spcPts val="500"/>
              </a:spcBef>
              <a:spcAft>
                <a:spcPts val="0"/>
              </a:spcAft>
              <a:buClr>
                <a:schemeClr val="dk1"/>
              </a:buClr>
              <a:buSzPts val="2400"/>
              <a:buChar char="•"/>
            </a:pPr>
            <a:r>
              <a:rPr lang="en-US" dirty="0"/>
              <a:t>A sense of pride or cause for shame</a:t>
            </a:r>
            <a:endParaRPr dirty="0"/>
          </a:p>
          <a:p>
            <a:pPr marL="228600" lvl="0" indent="-228600" algn="l" rtl="0">
              <a:lnSpc>
                <a:spcPct val="90000"/>
              </a:lnSpc>
              <a:spcBef>
                <a:spcPts val="1000"/>
              </a:spcBef>
              <a:spcAft>
                <a:spcPts val="0"/>
              </a:spcAft>
              <a:buClr>
                <a:srgbClr val="001D35"/>
              </a:buClr>
              <a:buSzPts val="2800"/>
              <a:buChar char="•"/>
            </a:pPr>
            <a:r>
              <a:rPr lang="en-US" b="0" i="0" dirty="0">
                <a:solidFill>
                  <a:srgbClr val="001D35"/>
                </a:solidFill>
              </a:rPr>
              <a:t>Consider the changes you see in yourself and the world</a:t>
            </a:r>
            <a:endParaRPr dirty="0"/>
          </a:p>
          <a:p>
            <a:pPr marL="685800" lvl="1" indent="-228600" algn="l" rtl="0">
              <a:lnSpc>
                <a:spcPct val="90000"/>
              </a:lnSpc>
              <a:spcBef>
                <a:spcPts val="500"/>
              </a:spcBef>
              <a:spcAft>
                <a:spcPts val="0"/>
              </a:spcAft>
              <a:buClr>
                <a:srgbClr val="001D35"/>
              </a:buClr>
              <a:buSzPts val="2400"/>
              <a:buChar char="•"/>
            </a:pPr>
            <a:r>
              <a:rPr lang="en-US" b="0" i="0" dirty="0">
                <a:solidFill>
                  <a:srgbClr val="001D35"/>
                </a:solidFill>
              </a:rPr>
              <a:t>How those changes are valued matter</a:t>
            </a:r>
            <a:endParaRPr dirty="0"/>
          </a:p>
          <a:p>
            <a:pPr marL="0" marR="0" lvl="0" indent="0" algn="l" rtl="0">
              <a:lnSpc>
                <a:spcPct val="115000"/>
              </a:lnSpc>
              <a:spcBef>
                <a:spcPts val="0"/>
              </a:spcBef>
              <a:spcAft>
                <a:spcPts val="0"/>
              </a:spcAft>
              <a:buClr>
                <a:schemeClr val="dk1"/>
              </a:buClr>
              <a:buSzPts val="2800"/>
              <a:buChar char="•"/>
            </a:pPr>
            <a:r>
              <a:rPr lang="en-US" b="1" dirty="0"/>
              <a:t>Soon you will put your grief in its place</a:t>
            </a:r>
            <a:endParaRPr dirty="0"/>
          </a:p>
          <a:p>
            <a:pPr marL="0" marR="0" lvl="0" indent="0" algn="l" rtl="0">
              <a:lnSpc>
                <a:spcPct val="115000"/>
              </a:lnSpc>
              <a:spcBef>
                <a:spcPts val="800"/>
              </a:spcBef>
              <a:spcAft>
                <a:spcPts val="0"/>
              </a:spcAft>
              <a:buClr>
                <a:schemeClr val="dk1"/>
              </a:buClr>
              <a:buSzPts val="2800"/>
              <a:buNone/>
            </a:pPr>
            <a:endParaRPr b="1" dirty="0"/>
          </a:p>
          <a:p>
            <a:pPr marL="0" marR="0" lvl="0" indent="0" algn="l" rtl="0">
              <a:lnSpc>
                <a:spcPct val="115000"/>
              </a:lnSpc>
              <a:spcBef>
                <a:spcPts val="800"/>
              </a:spcBef>
              <a:spcAft>
                <a:spcPts val="0"/>
              </a:spcAft>
              <a:buClr>
                <a:schemeClr val="dk1"/>
              </a:buClr>
              <a:buSzPts val="2800"/>
              <a:buChar char="•"/>
            </a:pPr>
            <a:r>
              <a:rPr lang="en-US" dirty="0"/>
              <a:t>We never anticipate the physical toll grief can have on our bodies: </a:t>
            </a:r>
            <a:endParaRPr dirty="0"/>
          </a:p>
          <a:p>
            <a:pPr marL="457200" lvl="1" indent="-228600" algn="l" rtl="0">
              <a:lnSpc>
                <a:spcPct val="115000"/>
              </a:lnSpc>
              <a:spcBef>
                <a:spcPts val="800"/>
              </a:spcBef>
              <a:spcAft>
                <a:spcPts val="0"/>
              </a:spcAft>
              <a:buClr>
                <a:schemeClr val="dk1"/>
              </a:buClr>
              <a:buSzPts val="2400"/>
              <a:buChar char="•"/>
            </a:pPr>
            <a:r>
              <a:rPr lang="en-US" dirty="0"/>
              <a:t>Ulcers - rapid heartbeats - high blood pressure</a:t>
            </a:r>
            <a:endParaRPr dirty="0"/>
          </a:p>
          <a:p>
            <a:pPr marL="457200" lvl="1" indent="-228600" algn="l" rtl="0">
              <a:lnSpc>
                <a:spcPct val="115000"/>
              </a:lnSpc>
              <a:spcBef>
                <a:spcPts val="800"/>
              </a:spcBef>
              <a:spcAft>
                <a:spcPts val="0"/>
              </a:spcAft>
              <a:buClr>
                <a:schemeClr val="dk1"/>
              </a:buClr>
              <a:buSzPts val="2400"/>
              <a:buChar char="•"/>
            </a:pPr>
            <a:r>
              <a:rPr lang="en-US" dirty="0"/>
              <a:t>Weakened immune system and many other symptoms</a:t>
            </a:r>
            <a:endParaRPr dirty="0"/>
          </a:p>
          <a:p>
            <a:pPr marL="0" lvl="0" indent="0" algn="l" rtl="0">
              <a:lnSpc>
                <a:spcPct val="90000"/>
              </a:lnSpc>
              <a:spcBef>
                <a:spcPts val="1800"/>
              </a:spcBef>
              <a:spcAft>
                <a:spcPts val="0"/>
              </a:spcAft>
              <a:buClr>
                <a:schemeClr val="dk1"/>
              </a:buClr>
              <a:buSzPts val="2800"/>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b="1"/>
              <a:t>GUILT – REGRET - SHAME</a:t>
            </a:r>
            <a:endParaRPr/>
          </a:p>
        </p:txBody>
      </p:sp>
      <p:sp>
        <p:nvSpPr>
          <p:cNvPr id="145" name="Google Shape;145;p7"/>
          <p:cNvSpPr txBox="1">
            <a:spLocks noGrp="1"/>
          </p:cNvSpPr>
          <p:nvPr>
            <p:ph idx="1"/>
          </p:nvPr>
        </p:nvSpPr>
        <p:spPr>
          <a:prstGeom prst="rect">
            <a:avLst/>
          </a:prstGeom>
          <a:noFill/>
          <a:ln>
            <a:noFill/>
          </a:ln>
        </p:spPr>
        <p:txBody>
          <a:bodyPr spcFirstLastPara="1" wrap="square" lIns="91425" tIns="45700" rIns="91425" bIns="45700" anchor="t" anchorCtr="0">
            <a:normAutofit fontScale="62500" lnSpcReduction="20000"/>
          </a:bodyPr>
          <a:lstStyle/>
          <a:p>
            <a:pPr marL="342900" marR="0" lvl="0" indent="-342900" algn="l" rtl="0">
              <a:lnSpc>
                <a:spcPct val="115000"/>
              </a:lnSpc>
              <a:spcBef>
                <a:spcPts val="0"/>
              </a:spcBef>
              <a:spcAft>
                <a:spcPts val="0"/>
              </a:spcAft>
              <a:buClr>
                <a:schemeClr val="dk1"/>
              </a:buClr>
              <a:buSzPct val="100000"/>
              <a:buFont typeface="Noto Sans Symbols"/>
              <a:buChar char="∙"/>
            </a:pPr>
            <a:r>
              <a:rPr lang="en-US" sz="3400" dirty="0">
                <a:latin typeface="Arial"/>
                <a:ea typeface="Arial"/>
                <a:cs typeface="Arial"/>
                <a:sym typeface="Arial"/>
              </a:rPr>
              <a:t>Guilt </a:t>
            </a:r>
            <a:r>
              <a:rPr lang="en-US" sz="3400" dirty="0">
                <a:solidFill>
                  <a:srgbClr val="000000"/>
                </a:solidFill>
                <a:latin typeface="Arial"/>
                <a:ea typeface="Arial"/>
                <a:cs typeface="Arial"/>
                <a:sym typeface="Arial"/>
              </a:rPr>
              <a:t>is an emotion that can lead to feelings of remorse, sadness, and regret over past actions or decisions</a:t>
            </a:r>
            <a:endParaRPr dirty="0"/>
          </a:p>
          <a:p>
            <a:pPr marL="800100" lvl="1" indent="-342931" algn="l" rtl="0">
              <a:lnSpc>
                <a:spcPct val="115000"/>
              </a:lnSpc>
              <a:spcBef>
                <a:spcPts val="0"/>
              </a:spcBef>
              <a:spcAft>
                <a:spcPts val="0"/>
              </a:spcAft>
              <a:buClr>
                <a:schemeClr val="dk1"/>
              </a:buClr>
              <a:buSzPct val="100000"/>
              <a:buFont typeface="Noto Sans Symbols"/>
              <a:buChar char="∙"/>
            </a:pPr>
            <a:r>
              <a:rPr lang="en-US" sz="2900" dirty="0">
                <a:latin typeface="Arial"/>
                <a:ea typeface="Arial"/>
                <a:cs typeface="Arial"/>
                <a:sym typeface="Arial"/>
              </a:rPr>
              <a:t>Guilt for surviving and feeling underserving</a:t>
            </a:r>
            <a:endParaRPr dirty="0"/>
          </a:p>
          <a:p>
            <a:pPr marL="0" marR="0" lvl="0" indent="0" algn="l" rtl="0">
              <a:lnSpc>
                <a:spcPct val="115000"/>
              </a:lnSpc>
              <a:spcBef>
                <a:spcPts val="0"/>
              </a:spcBef>
              <a:spcAft>
                <a:spcPts val="0"/>
              </a:spcAft>
              <a:buClr>
                <a:schemeClr val="dk1"/>
              </a:buClr>
              <a:buSzPct val="100000"/>
              <a:buNone/>
            </a:pPr>
            <a:endParaRPr sz="3400" dirty="0">
              <a:latin typeface="Arial"/>
              <a:ea typeface="Arial"/>
              <a:cs typeface="Arial"/>
              <a:sym typeface="Arial"/>
            </a:endParaRPr>
          </a:p>
          <a:p>
            <a:pPr marL="342900" marR="0" lvl="0" indent="-342900" algn="l" rtl="0">
              <a:lnSpc>
                <a:spcPct val="115000"/>
              </a:lnSpc>
              <a:spcBef>
                <a:spcPts val="0"/>
              </a:spcBef>
              <a:spcAft>
                <a:spcPts val="0"/>
              </a:spcAft>
              <a:buClr>
                <a:srgbClr val="000000"/>
              </a:buClr>
              <a:buSzPct val="100000"/>
              <a:buFont typeface="Noto Sans Symbols"/>
              <a:buChar char="∙"/>
            </a:pPr>
            <a:r>
              <a:rPr lang="en-US" sz="3400" dirty="0">
                <a:solidFill>
                  <a:srgbClr val="000000"/>
                </a:solidFill>
                <a:latin typeface="Arial"/>
                <a:ea typeface="Arial"/>
                <a:cs typeface="Arial"/>
                <a:sym typeface="Arial"/>
              </a:rPr>
              <a:t>Regret is an emotional dislike for past actions or behaviors. It can also be felt for actions that were not taken</a:t>
            </a:r>
            <a:endParaRPr dirty="0"/>
          </a:p>
          <a:p>
            <a:pPr marL="800100" lvl="1" indent="-342931" algn="l" rtl="0">
              <a:lnSpc>
                <a:spcPct val="115000"/>
              </a:lnSpc>
              <a:spcBef>
                <a:spcPts val="0"/>
              </a:spcBef>
              <a:spcAft>
                <a:spcPts val="0"/>
              </a:spcAft>
              <a:buClr>
                <a:schemeClr val="dk1"/>
              </a:buClr>
              <a:buSzPct val="100000"/>
              <a:buFont typeface="Noto Sans Symbols"/>
              <a:buChar char="∙"/>
            </a:pPr>
            <a:r>
              <a:rPr lang="en-US" sz="2900" dirty="0">
                <a:latin typeface="Arial"/>
                <a:ea typeface="Arial"/>
                <a:cs typeface="Arial"/>
                <a:sym typeface="Arial"/>
              </a:rPr>
              <a:t>Regret for things left unsaid</a:t>
            </a:r>
            <a:endParaRPr dirty="0"/>
          </a:p>
          <a:p>
            <a:pPr marL="0" marR="0" lvl="0" indent="0" algn="l" rtl="0">
              <a:lnSpc>
                <a:spcPct val="115000"/>
              </a:lnSpc>
              <a:spcBef>
                <a:spcPts val="0"/>
              </a:spcBef>
              <a:spcAft>
                <a:spcPts val="0"/>
              </a:spcAft>
              <a:buClr>
                <a:schemeClr val="dk1"/>
              </a:buClr>
              <a:buSzPct val="100000"/>
              <a:buNone/>
            </a:pPr>
            <a:endParaRPr sz="3400" dirty="0">
              <a:latin typeface="Arial"/>
              <a:ea typeface="Arial"/>
              <a:cs typeface="Arial"/>
              <a:sym typeface="Arial"/>
            </a:endParaRPr>
          </a:p>
          <a:p>
            <a:pPr marL="342900" lvl="0" indent="-342900" algn="l" rtl="0">
              <a:lnSpc>
                <a:spcPct val="115000"/>
              </a:lnSpc>
              <a:spcBef>
                <a:spcPts val="0"/>
              </a:spcBef>
              <a:spcAft>
                <a:spcPts val="0"/>
              </a:spcAft>
              <a:buClr>
                <a:schemeClr val="dk1"/>
              </a:buClr>
              <a:buSzPct val="100000"/>
              <a:buFont typeface="Noto Sans Symbols"/>
              <a:buChar char="∙"/>
            </a:pPr>
            <a:r>
              <a:rPr lang="en-US" sz="3400" dirty="0">
                <a:latin typeface="Arial"/>
                <a:ea typeface="Arial"/>
                <a:cs typeface="Arial"/>
                <a:sym typeface="Arial"/>
              </a:rPr>
              <a:t>Shame </a:t>
            </a:r>
            <a:r>
              <a:rPr lang="en-US" sz="3400" dirty="0">
                <a:solidFill>
                  <a:srgbClr val="000000"/>
                </a:solidFill>
                <a:latin typeface="Arial"/>
                <a:ea typeface="Arial"/>
                <a:cs typeface="Arial"/>
                <a:sym typeface="Arial"/>
              </a:rPr>
              <a:t>is a feeling of dishonor, disgrace, or condemnation that can be associated with humiliation and loss of respect</a:t>
            </a:r>
            <a:endParaRPr sz="3400" dirty="0">
              <a:latin typeface="Arial"/>
              <a:ea typeface="Arial"/>
              <a:cs typeface="Arial"/>
              <a:sym typeface="Arial"/>
            </a:endParaRPr>
          </a:p>
          <a:p>
            <a:pPr marL="800100" lvl="1" indent="-342900" algn="l" rtl="0">
              <a:lnSpc>
                <a:spcPct val="115000"/>
              </a:lnSpc>
              <a:spcBef>
                <a:spcPts val="800"/>
              </a:spcBef>
              <a:spcAft>
                <a:spcPts val="0"/>
              </a:spcAft>
              <a:buClr>
                <a:schemeClr val="dk1"/>
              </a:buClr>
              <a:buSzPct val="100000"/>
              <a:buFont typeface="Noto Sans Symbols"/>
              <a:buChar char="∙"/>
            </a:pPr>
            <a:r>
              <a:rPr lang="en-US" sz="2600" dirty="0">
                <a:latin typeface="Arial"/>
                <a:ea typeface="Arial"/>
                <a:cs typeface="Arial"/>
                <a:sym typeface="Arial"/>
              </a:rPr>
              <a:t>Shame for the way things happened</a:t>
            </a:r>
            <a:endParaRPr dirty="0"/>
          </a:p>
          <a:p>
            <a:pPr marL="342900" marR="0" lvl="0" indent="-205105" algn="l" rtl="0">
              <a:lnSpc>
                <a:spcPct val="115000"/>
              </a:lnSpc>
              <a:spcBef>
                <a:spcPts val="800"/>
              </a:spcBef>
              <a:spcAft>
                <a:spcPts val="0"/>
              </a:spcAft>
              <a:buClr>
                <a:schemeClr val="dk1"/>
              </a:buClr>
              <a:buSzPct val="100000"/>
              <a:buFont typeface="Noto Sans Symbols"/>
              <a:buNone/>
            </a:pPr>
            <a:endParaRPr dirty="0">
              <a:solidFill>
                <a:srgbClr val="000000"/>
              </a:solidFill>
              <a:latin typeface="Arial"/>
              <a:ea typeface="Arial"/>
              <a:cs typeface="Arial"/>
              <a:sym typeface="Arial"/>
            </a:endParaRPr>
          </a:p>
          <a:p>
            <a:pPr marL="342900" marR="0" lvl="0" indent="-205105" algn="l" rtl="0">
              <a:lnSpc>
                <a:spcPct val="115000"/>
              </a:lnSpc>
              <a:spcBef>
                <a:spcPts val="800"/>
              </a:spcBef>
              <a:spcAft>
                <a:spcPts val="0"/>
              </a:spcAft>
              <a:buClr>
                <a:schemeClr val="dk1"/>
              </a:buClr>
              <a:buSzPct val="100000"/>
              <a:buFont typeface="Noto Sans Symbols"/>
              <a:buNone/>
            </a:pPr>
            <a:endParaRPr dirty="0">
              <a:solidFill>
                <a:srgbClr val="000000"/>
              </a:solidFill>
              <a:latin typeface="Arial"/>
              <a:ea typeface="Arial"/>
              <a:cs typeface="Arial"/>
              <a:sym typeface="Arial"/>
            </a:endParaRPr>
          </a:p>
          <a:p>
            <a:pPr marL="342900" marR="0" lvl="0" indent="-205105" algn="l" rtl="0">
              <a:lnSpc>
                <a:spcPct val="115000"/>
              </a:lnSpc>
              <a:spcBef>
                <a:spcPts val="800"/>
              </a:spcBef>
              <a:spcAft>
                <a:spcPts val="0"/>
              </a:spcAft>
              <a:buClr>
                <a:schemeClr val="dk1"/>
              </a:buClr>
              <a:buSzPct val="100000"/>
              <a:buFont typeface="Noto Sans Symbols"/>
              <a:buNone/>
            </a:pPr>
            <a:endParaRPr dirty="0">
              <a:solidFill>
                <a:srgbClr val="000000"/>
              </a:solidFill>
              <a:latin typeface="Arial"/>
              <a:ea typeface="Arial"/>
              <a:cs typeface="Arial"/>
              <a:sym typeface="Arial"/>
            </a:endParaRPr>
          </a:p>
          <a:p>
            <a:pPr marL="342900" marR="0" lvl="0" indent="-205105" algn="l" rtl="0">
              <a:lnSpc>
                <a:spcPct val="115000"/>
              </a:lnSpc>
              <a:spcBef>
                <a:spcPts val="800"/>
              </a:spcBef>
              <a:spcAft>
                <a:spcPts val="0"/>
              </a:spcAft>
              <a:buClr>
                <a:schemeClr val="dk1"/>
              </a:buClr>
              <a:buSzPct val="100000"/>
              <a:buFont typeface="Noto Sans Symbols"/>
              <a:buNone/>
            </a:pPr>
            <a:endParaRPr dirty="0">
              <a:latin typeface="Arial"/>
              <a:ea typeface="Arial"/>
              <a:cs typeface="Arial"/>
              <a:sym typeface="Arial"/>
            </a:endParaRPr>
          </a:p>
          <a:p>
            <a:pPr marL="228600" lvl="0" indent="-90804" algn="l" rtl="0">
              <a:lnSpc>
                <a:spcPct val="90000"/>
              </a:lnSpc>
              <a:spcBef>
                <a:spcPts val="1800"/>
              </a:spcBef>
              <a:spcAft>
                <a:spcPts val="0"/>
              </a:spcAft>
              <a:buClr>
                <a:schemeClr val="dk1"/>
              </a:buClr>
              <a:buSzPct val="100000"/>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b="1"/>
              <a:t>CONTINUE HEALING</a:t>
            </a:r>
            <a:endParaRPr/>
          </a:p>
        </p:txBody>
      </p:sp>
      <p:sp>
        <p:nvSpPr>
          <p:cNvPr id="152" name="Google Shape;152;p8"/>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76200" algn="l" rtl="0">
              <a:lnSpc>
                <a:spcPct val="90000"/>
              </a:lnSpc>
              <a:spcBef>
                <a:spcPts val="0"/>
              </a:spcBef>
              <a:spcAft>
                <a:spcPts val="0"/>
              </a:spcAft>
              <a:buClr>
                <a:schemeClr val="dk1"/>
              </a:buClr>
              <a:buSzPts val="2400"/>
              <a:buNone/>
            </a:pPr>
            <a:endParaRPr sz="2400">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Forgive yourself</a:t>
            </a:r>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You did all could do at the time</a:t>
            </a:r>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Speak to your loved one and ask for forgiveness, then let it go</a:t>
            </a:r>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Live your life for yourself</a:t>
            </a:r>
            <a:endParaRPr/>
          </a:p>
          <a:p>
            <a:pPr marL="228600" lvl="0" indent="-50800" algn="l" rtl="0">
              <a:lnSpc>
                <a:spcPct val="90000"/>
              </a:lnSpc>
              <a:spcBef>
                <a:spcPts val="1000"/>
              </a:spcBef>
              <a:spcAft>
                <a:spcPts val="0"/>
              </a:spcAft>
              <a:buClr>
                <a:schemeClr val="dk1"/>
              </a:buClr>
              <a:buSzPts val="2800"/>
              <a:buNone/>
            </a:pPr>
            <a:endParaRPr>
              <a:latin typeface="Arial"/>
              <a:ea typeface="Arial"/>
              <a:cs typeface="Arial"/>
              <a:sym typeface="Arial"/>
            </a:endParaRPr>
          </a:p>
          <a:p>
            <a:pPr marL="228600" lvl="0" indent="-228600" algn="l" rtl="0">
              <a:lnSpc>
                <a:spcPct val="90000"/>
              </a:lnSpc>
              <a:spcBef>
                <a:spcPts val="1000"/>
              </a:spcBef>
              <a:spcAft>
                <a:spcPts val="0"/>
              </a:spcAft>
              <a:buClr>
                <a:schemeClr val="dk1"/>
              </a:buClr>
              <a:buSzPts val="2800"/>
              <a:buChar char="•"/>
            </a:pPr>
            <a:r>
              <a:rPr lang="en-US">
                <a:latin typeface="Arial"/>
                <a:ea typeface="Arial"/>
                <a:cs typeface="Arial"/>
                <a:sym typeface="Arial"/>
              </a:rPr>
              <a:t>Know the difference between loneliness and solitude</a:t>
            </a:r>
            <a:endParaRPr/>
          </a:p>
          <a:p>
            <a:pPr marL="685800" lvl="1" indent="-228600" algn="l" rtl="0">
              <a:lnSpc>
                <a:spcPct val="90000"/>
              </a:lnSpc>
              <a:spcBef>
                <a:spcPts val="500"/>
              </a:spcBef>
              <a:spcAft>
                <a:spcPts val="0"/>
              </a:spcAft>
              <a:buClr>
                <a:schemeClr val="dk1"/>
              </a:buClr>
              <a:buSzPts val="2400"/>
              <a:buChar char="•"/>
            </a:pPr>
            <a:r>
              <a:rPr lang="en-US">
                <a:latin typeface="Arial"/>
                <a:ea typeface="Arial"/>
                <a:cs typeface="Arial"/>
                <a:sym typeface="Arial"/>
              </a:rPr>
              <a:t>Loneliness, the expression of the pain of being alone</a:t>
            </a:r>
            <a:endParaRPr>
              <a:latin typeface="Arial"/>
              <a:ea typeface="Arial"/>
              <a:cs typeface="Arial"/>
              <a:sym typeface="Arial"/>
            </a:endParaRPr>
          </a:p>
          <a:p>
            <a:pPr marL="685800" lvl="1" indent="-228600" algn="l" rtl="0">
              <a:lnSpc>
                <a:spcPct val="90000"/>
              </a:lnSpc>
              <a:spcBef>
                <a:spcPts val="500"/>
              </a:spcBef>
              <a:spcAft>
                <a:spcPts val="0"/>
              </a:spcAft>
              <a:buClr>
                <a:schemeClr val="dk1"/>
              </a:buClr>
              <a:buSzPts val="2400"/>
              <a:buChar char="•"/>
            </a:pPr>
            <a:r>
              <a:rPr lang="en-US">
                <a:latin typeface="Arial"/>
                <a:ea typeface="Arial"/>
                <a:cs typeface="Arial"/>
                <a:sym typeface="Arial"/>
              </a:rPr>
              <a:t>Solitude, the expression of the glory of being alone</a:t>
            </a:r>
            <a:endParaRPr/>
          </a:p>
          <a:p>
            <a:pPr marL="228600" lvl="0" indent="-76200" algn="l" rtl="0">
              <a:lnSpc>
                <a:spcPct val="90000"/>
              </a:lnSpc>
              <a:spcBef>
                <a:spcPts val="1000"/>
              </a:spcBef>
              <a:spcAft>
                <a:spcPts val="0"/>
              </a:spcAft>
              <a:buClr>
                <a:schemeClr val="dk1"/>
              </a:buClr>
              <a:buSzPts val="2400"/>
              <a:buNone/>
            </a:pPr>
            <a:endParaRPr sz="2400">
              <a:latin typeface="Arial"/>
              <a:ea typeface="Arial"/>
              <a:cs typeface="Arial"/>
              <a:sym typeface="Arial"/>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9"/>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b="1"/>
              <a:t>YOU CAN MOVE THROUGH LIFE</a:t>
            </a:r>
            <a:endParaRPr/>
          </a:p>
        </p:txBody>
      </p:sp>
      <p:sp>
        <p:nvSpPr>
          <p:cNvPr id="159" name="Google Shape;159;p9"/>
          <p:cNvSpPr txBox="1">
            <a:spLocks noGrp="1"/>
          </p:cNvSpPr>
          <p:nvPr>
            <p:ph idx="1"/>
          </p:nvPr>
        </p:nvSpPr>
        <p:spPr>
          <a:prstGeom prst="rect">
            <a:avLst/>
          </a:prstGeom>
          <a:noFill/>
          <a:ln>
            <a:noFill/>
          </a:ln>
        </p:spPr>
        <p:txBody>
          <a:bodyPr spcFirstLastPara="1" wrap="square" lIns="91425" tIns="45700" rIns="91425" bIns="45700" anchor="t" anchorCtr="0">
            <a:normAutofit fontScale="85000" lnSpcReduction="10000"/>
          </a:bodyPr>
          <a:lstStyle/>
          <a:p>
            <a:pPr marL="0" marR="0" lvl="0" indent="0" algn="ctr" rtl="0">
              <a:lnSpc>
                <a:spcPct val="115000"/>
              </a:lnSpc>
              <a:spcBef>
                <a:spcPts val="0"/>
              </a:spcBef>
              <a:spcAft>
                <a:spcPts val="0"/>
              </a:spcAft>
              <a:buClr>
                <a:schemeClr val="dk1"/>
              </a:buClr>
              <a:buSzPts val="2500"/>
              <a:buNone/>
            </a:pPr>
            <a:endParaRPr sz="2500">
              <a:latin typeface="Arial"/>
              <a:ea typeface="Arial"/>
              <a:cs typeface="Arial"/>
              <a:sym typeface="Arial"/>
            </a:endParaRPr>
          </a:p>
          <a:p>
            <a:pPr marL="228600" marR="0" lvl="0" indent="-228600" algn="ctr" rtl="0">
              <a:lnSpc>
                <a:spcPct val="115000"/>
              </a:lnSpc>
              <a:spcBef>
                <a:spcPts val="800"/>
              </a:spcBef>
              <a:spcAft>
                <a:spcPts val="0"/>
              </a:spcAft>
              <a:buClr>
                <a:schemeClr val="dk1"/>
              </a:buClr>
              <a:buSzPts val="2500"/>
              <a:buChar char="•"/>
            </a:pPr>
            <a:r>
              <a:rPr lang="en-US" sz="2500">
                <a:latin typeface="Arial"/>
                <a:ea typeface="Arial"/>
                <a:cs typeface="Arial"/>
                <a:sym typeface="Arial"/>
              </a:rPr>
              <a:t>Care of yourself: physically-emotionally-socially-intellectually-spiritually</a:t>
            </a:r>
            <a:endParaRPr/>
          </a:p>
          <a:p>
            <a:pPr marL="0" marR="0" lvl="0" indent="0" algn="l" rtl="0">
              <a:lnSpc>
                <a:spcPct val="115000"/>
              </a:lnSpc>
              <a:spcBef>
                <a:spcPts val="800"/>
              </a:spcBef>
              <a:spcAft>
                <a:spcPts val="0"/>
              </a:spcAft>
              <a:buClr>
                <a:schemeClr val="dk1"/>
              </a:buClr>
              <a:buSzPts val="2400"/>
              <a:buChar char="•"/>
            </a:pPr>
            <a:r>
              <a:rPr lang="en-US" sz="2400">
                <a:latin typeface="Arial"/>
                <a:ea typeface="Arial"/>
                <a:cs typeface="Arial"/>
                <a:sym typeface="Arial"/>
              </a:rPr>
              <a:t>Physically: exercise, nutrition</a:t>
            </a:r>
            <a:endParaRPr/>
          </a:p>
          <a:p>
            <a:pPr marL="0" marR="0" lvl="0" indent="0" algn="l" rtl="0">
              <a:lnSpc>
                <a:spcPct val="115000"/>
              </a:lnSpc>
              <a:spcBef>
                <a:spcPts val="800"/>
              </a:spcBef>
              <a:spcAft>
                <a:spcPts val="0"/>
              </a:spcAft>
              <a:buClr>
                <a:schemeClr val="dk1"/>
              </a:buClr>
              <a:buSzPts val="2400"/>
              <a:buChar char="•"/>
            </a:pPr>
            <a:r>
              <a:rPr lang="en-US" sz="2400">
                <a:latin typeface="Arial"/>
                <a:ea typeface="Arial"/>
                <a:cs typeface="Arial"/>
                <a:sym typeface="Arial"/>
              </a:rPr>
              <a:t>Emotionally: coping skills and being optimistic</a:t>
            </a:r>
            <a:endParaRPr/>
          </a:p>
          <a:p>
            <a:pPr marL="0" marR="0" lvl="0" indent="0" algn="l" rtl="0">
              <a:lnSpc>
                <a:spcPct val="115000"/>
              </a:lnSpc>
              <a:spcBef>
                <a:spcPts val="800"/>
              </a:spcBef>
              <a:spcAft>
                <a:spcPts val="0"/>
              </a:spcAft>
              <a:buClr>
                <a:schemeClr val="dk1"/>
              </a:buClr>
              <a:buSzPts val="2400"/>
              <a:buChar char="•"/>
            </a:pPr>
            <a:r>
              <a:rPr lang="en-US" sz="2400">
                <a:latin typeface="Arial"/>
                <a:ea typeface="Arial"/>
                <a:cs typeface="Arial"/>
                <a:sym typeface="Arial"/>
              </a:rPr>
              <a:t>Socially: family and relationships</a:t>
            </a:r>
            <a:endParaRPr/>
          </a:p>
          <a:p>
            <a:pPr marL="0" marR="0" lvl="0" indent="0" algn="l" rtl="0">
              <a:lnSpc>
                <a:spcPct val="115000"/>
              </a:lnSpc>
              <a:spcBef>
                <a:spcPts val="800"/>
              </a:spcBef>
              <a:spcAft>
                <a:spcPts val="0"/>
              </a:spcAft>
              <a:buClr>
                <a:schemeClr val="dk1"/>
              </a:buClr>
              <a:buSzPts val="2400"/>
              <a:buChar char="•"/>
            </a:pPr>
            <a:r>
              <a:rPr lang="en-US" sz="2400">
                <a:latin typeface="Arial"/>
                <a:ea typeface="Arial"/>
                <a:cs typeface="Arial"/>
                <a:sym typeface="Arial"/>
              </a:rPr>
              <a:t>Intellectually: learning new skills and engaging in meaningful activities</a:t>
            </a:r>
            <a:endParaRPr/>
          </a:p>
          <a:p>
            <a:pPr marL="0" marR="0" lvl="0" indent="0" algn="l" rtl="0">
              <a:lnSpc>
                <a:spcPct val="115000"/>
              </a:lnSpc>
              <a:spcBef>
                <a:spcPts val="800"/>
              </a:spcBef>
              <a:spcAft>
                <a:spcPts val="0"/>
              </a:spcAft>
              <a:buClr>
                <a:schemeClr val="dk1"/>
              </a:buClr>
              <a:buSzPts val="2400"/>
              <a:buChar char="•"/>
            </a:pPr>
            <a:r>
              <a:rPr lang="en-US" sz="2400">
                <a:latin typeface="Arial"/>
                <a:ea typeface="Arial"/>
                <a:cs typeface="Arial"/>
                <a:sym typeface="Arial"/>
              </a:rPr>
              <a:t>Spiritually: engage in religious or spiritual services and practice gratitude</a:t>
            </a:r>
            <a:endParaRPr/>
          </a:p>
          <a:p>
            <a:pPr marL="228600" lvl="0" indent="-50800" algn="l" rtl="0">
              <a:lnSpc>
                <a:spcPct val="90000"/>
              </a:lnSpc>
              <a:spcBef>
                <a:spcPts val="1800"/>
              </a:spcBef>
              <a:spcAft>
                <a:spcPts val="0"/>
              </a:spcAft>
              <a:buClr>
                <a:schemeClr val="dk1"/>
              </a:buClr>
              <a:buSzPts val="2800"/>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0"/>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b="1"/>
              <a:t>HARMONY</a:t>
            </a:r>
            <a:endParaRPr/>
          </a:p>
        </p:txBody>
      </p:sp>
      <p:sp>
        <p:nvSpPr>
          <p:cNvPr id="166" name="Google Shape;166;p10"/>
          <p:cNvSpPr txBox="1">
            <a:spLocks noGrp="1"/>
          </p:cNvSpPr>
          <p:nvPr>
            <p:ph idx="1"/>
          </p:nvPr>
        </p:nvSpPr>
        <p:spPr>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I want Jesus to walk with me - Moses Hogan </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155CC"/>
              </a:buClr>
              <a:buSzPts val="1800"/>
              <a:buFont typeface="Arial"/>
              <a:buNone/>
            </a:pPr>
            <a:r>
              <a:rPr lang="en-US" sz="1800" b="0" i="0" u="sng" strike="noStrike" cap="none" dirty="0">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https://www.youtube.com/watch?v=VwCBdLy8ork&amp;list=RDVwCBdLy8ork&amp;start_radio=1</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How can I keep from singing - John Scott </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155CC"/>
              </a:buClr>
              <a:buSzPts val="1800"/>
              <a:buFont typeface="Arial"/>
              <a:buNone/>
            </a:pPr>
            <a:r>
              <a:rPr lang="en-US" sz="1800" b="0" i="0" u="sng" strike="noStrike" cap="none" dirty="0">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https://www.youtube.com/watch?v=OddjpdoqdwQ</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Instrumental  Brandenburg Concerto number 3 - J. S. Bach  </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155CC"/>
              </a:buClr>
              <a:buSzPts val="1800"/>
              <a:buFont typeface="Arial"/>
              <a:buNone/>
            </a:pPr>
            <a:r>
              <a:rPr lang="en-US" sz="1800" b="0" i="0" u="sng" strike="noStrike" cap="none" dirty="0">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https://www.youtube.com/watch?v=siBdW7sYc50</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Claire de Lune - Claude Debussy.  </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155CC"/>
              </a:buClr>
              <a:buSzPts val="1800"/>
              <a:buFont typeface="Arial"/>
              <a:buNone/>
            </a:pPr>
            <a:r>
              <a:rPr lang="en-US" sz="1800" b="0" i="0" u="sng" strike="noStrike" cap="none" dirty="0">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youtube.com/</a:t>
            </a:r>
            <a:r>
              <a:rPr lang="en-US" sz="1800" b="0" i="0" u="sng" strike="noStrike" cap="none" dirty="0" err="1">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watch?v</a:t>
            </a:r>
            <a:r>
              <a:rPr lang="en-US" sz="1800" b="0" i="0" u="sng" strike="noStrike" cap="none" dirty="0">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=c977QdbTImU</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Can't Stop the Feeling - Justin Timberlake</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155CC"/>
              </a:buClr>
              <a:buSzPts val="1800"/>
              <a:buFont typeface="Arial"/>
              <a:buNone/>
            </a:pPr>
            <a:r>
              <a:rPr lang="en-US" sz="1800" b="0" i="0" u="sng" strike="noStrike" cap="none" dirty="0">
                <a:solidFill>
                  <a:srgbClr val="1155CC"/>
                </a:solidFill>
                <a:latin typeface="Arial"/>
                <a:ea typeface="Arial"/>
                <a:cs typeface="Arial"/>
                <a:sym typeface="Arial"/>
                <a:hlinkClick r:id="rId7">
                  <a:extLst>
                    <a:ext uri="{A12FA001-AC4F-418D-AE19-62706E023703}">
                      <ahyp:hlinkClr xmlns:ahyp="http://schemas.microsoft.com/office/drawing/2018/hyperlinkcolor" val="tx"/>
                    </a:ext>
                  </a:extLst>
                </a:hlinkClick>
              </a:rPr>
              <a:t>https://www.youtube.com/watch?v=ru0K8uYEZWw</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Happy - Pharrell Williams  </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1155CC"/>
              </a:buClr>
              <a:buSzPts val="1800"/>
              <a:buFont typeface="Arial"/>
              <a:buNone/>
            </a:pPr>
            <a:r>
              <a:rPr lang="en-US" sz="1800" b="0" i="0" u="sng" strike="noStrike" cap="none" dirty="0">
                <a:solidFill>
                  <a:srgbClr val="1155CC"/>
                </a:solidFill>
                <a:latin typeface="Arial"/>
                <a:ea typeface="Arial"/>
                <a:cs typeface="Arial"/>
                <a:sym typeface="Arial"/>
                <a:hlinkClick r:id="rId8">
                  <a:extLst>
                    <a:ext uri="{A12FA001-AC4F-418D-AE19-62706E023703}">
                      <ahyp:hlinkClr xmlns:ahyp="http://schemas.microsoft.com/office/drawing/2018/hyperlinkcolor" val="tx"/>
                    </a:ext>
                  </a:extLst>
                </a:hlinkClick>
              </a:rPr>
              <a:t>https://www.youtube.com/watch?v=ZbZSe6N_BXs</a:t>
            </a:r>
            <a:endParaRPr sz="1800" b="0" i="0" u="none" strike="noStrike" cap="none" dirty="0">
              <a:solidFill>
                <a:srgbClr val="000000"/>
              </a:solidFill>
              <a:latin typeface="Arial"/>
              <a:ea typeface="Arial"/>
              <a:cs typeface="Arial"/>
              <a:sym typeface="Arial"/>
            </a:endParaRPr>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1"/>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b="1"/>
              <a:t>QUESTIONS</a:t>
            </a:r>
            <a:endParaRPr/>
          </a:p>
        </p:txBody>
      </p:sp>
      <p:sp>
        <p:nvSpPr>
          <p:cNvPr id="173" name="Google Shape;173;p11"/>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0"/>
              </a:spcBef>
              <a:spcAft>
                <a:spcPts val="0"/>
              </a:spcAft>
              <a:buNone/>
            </a:pPr>
            <a:endParaRPr>
              <a:solidFill>
                <a:srgbClr val="1F1F1F"/>
              </a:solidFill>
            </a:endParaRPr>
          </a:p>
          <a:p>
            <a:pPr marL="228600" lvl="0" indent="0" algn="l" rtl="0">
              <a:lnSpc>
                <a:spcPct val="90000"/>
              </a:lnSpc>
              <a:spcBef>
                <a:spcPts val="0"/>
              </a:spcBef>
              <a:spcAft>
                <a:spcPts val="0"/>
              </a:spcAft>
              <a:buNone/>
            </a:pPr>
            <a:endParaRPr>
              <a:solidFill>
                <a:srgbClr val="1F1F1F"/>
              </a:solidFill>
            </a:endParaRPr>
          </a:p>
          <a:p>
            <a:pPr marL="228600" lvl="0" indent="-228600" algn="l" rtl="0">
              <a:lnSpc>
                <a:spcPct val="90000"/>
              </a:lnSpc>
              <a:spcBef>
                <a:spcPts val="0"/>
              </a:spcBef>
              <a:spcAft>
                <a:spcPts val="0"/>
              </a:spcAft>
              <a:buClr>
                <a:srgbClr val="1F1F1F"/>
              </a:buClr>
              <a:buSzPts val="2800"/>
              <a:buChar char="•"/>
            </a:pPr>
            <a:r>
              <a:rPr lang="en-US" b="0" i="0">
                <a:solidFill>
                  <a:srgbClr val="1F1F1F"/>
                </a:solidFill>
                <a:latin typeface="Arial"/>
                <a:ea typeface="Arial"/>
                <a:cs typeface="Arial"/>
                <a:sym typeface="Arial"/>
              </a:rPr>
              <a:t>What activities or images come to mind when you think about self-care?</a:t>
            </a:r>
            <a:endParaRPr/>
          </a:p>
          <a:p>
            <a:pPr marL="0" lvl="0" indent="0" algn="l" rtl="0">
              <a:lnSpc>
                <a:spcPct val="90000"/>
              </a:lnSpc>
              <a:spcBef>
                <a:spcPts val="1000"/>
              </a:spcBef>
              <a:spcAft>
                <a:spcPts val="0"/>
              </a:spcAft>
              <a:buClr>
                <a:schemeClr val="dk1"/>
              </a:buClr>
              <a:buSzPts val="2800"/>
              <a:buNone/>
            </a:pPr>
            <a:endParaRPr b="0" i="0">
              <a:solidFill>
                <a:srgbClr val="1F1F1F"/>
              </a:solidFill>
              <a:latin typeface="Arial"/>
              <a:ea typeface="Arial"/>
              <a:cs typeface="Arial"/>
              <a:sym typeface="Arial"/>
            </a:endParaRPr>
          </a:p>
          <a:p>
            <a:pPr marL="228600" lvl="0" indent="-228600" algn="l" rtl="0">
              <a:lnSpc>
                <a:spcPct val="90000"/>
              </a:lnSpc>
              <a:spcBef>
                <a:spcPts val="1000"/>
              </a:spcBef>
              <a:spcAft>
                <a:spcPts val="0"/>
              </a:spcAft>
              <a:buClr>
                <a:srgbClr val="001D35"/>
              </a:buClr>
              <a:buSzPts val="2800"/>
              <a:buChar char="•"/>
            </a:pPr>
            <a:r>
              <a:rPr lang="en-US" b="0" i="0">
                <a:solidFill>
                  <a:srgbClr val="001D35"/>
                </a:solidFill>
                <a:latin typeface="Arial"/>
                <a:ea typeface="Arial"/>
                <a:cs typeface="Arial"/>
                <a:sym typeface="Arial"/>
              </a:rPr>
              <a:t>How does it make you feel</a:t>
            </a:r>
            <a:r>
              <a:rPr lang="en-US">
                <a:solidFill>
                  <a:srgbClr val="001D35"/>
                </a:solidFill>
              </a:rPr>
              <a:t> eg (selfish, empowering, or nurturing?)</a:t>
            </a:r>
            <a:endParaRPr/>
          </a:p>
          <a:p>
            <a:pPr marL="0" lvl="0" indent="0" algn="l" rtl="0">
              <a:lnSpc>
                <a:spcPct val="90000"/>
              </a:lnSpc>
              <a:spcBef>
                <a:spcPts val="1000"/>
              </a:spcBef>
              <a:spcAft>
                <a:spcPts val="0"/>
              </a:spcAft>
              <a:buClr>
                <a:schemeClr val="dk1"/>
              </a:buClr>
              <a:buSzPts val="2800"/>
              <a:buNone/>
            </a:pPr>
            <a:endParaRPr b="0" i="0">
              <a:solidFill>
                <a:srgbClr val="001D35"/>
              </a:solidFill>
              <a:latin typeface="Arial"/>
              <a:ea typeface="Arial"/>
              <a:cs typeface="Arial"/>
              <a:sym typeface="Arial"/>
            </a:endParaRPr>
          </a:p>
          <a:p>
            <a:pPr marL="228600" lvl="0" indent="0" algn="l" rtl="0">
              <a:lnSpc>
                <a:spcPct val="90000"/>
              </a:lnSpc>
              <a:spcBef>
                <a:spcPts val="100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b="1"/>
              <a:t>CLOSING PRAYER </a:t>
            </a:r>
            <a:endParaRPr/>
          </a:p>
        </p:txBody>
      </p:sp>
      <p:sp>
        <p:nvSpPr>
          <p:cNvPr id="180" name="Google Shape;180;p12"/>
          <p:cNvSpPr txBox="1">
            <a:spLocks noGrp="1"/>
          </p:cNvSpPr>
          <p:nvPr>
            <p:ph idx="1"/>
          </p:nvPr>
        </p:nvSpPr>
        <p:spPr>
          <a:prstGeom prst="rect">
            <a:avLst/>
          </a:prstGeom>
          <a:noFill/>
          <a:ln>
            <a:noFill/>
          </a:ln>
        </p:spPr>
        <p:txBody>
          <a:bodyPr spcFirstLastPara="1" wrap="square" lIns="91425" tIns="45700" rIns="91425" bIns="45700" anchor="t" anchorCtr="0">
            <a:normAutofit fontScale="92500" lnSpcReduction="20000"/>
          </a:bodyPr>
          <a:lstStyle/>
          <a:p>
            <a:pPr marL="0" marR="0" lvl="0" indent="114300" algn="l" rtl="0">
              <a:lnSpc>
                <a:spcPct val="90000"/>
              </a:lnSpc>
              <a:spcBef>
                <a:spcPts val="0"/>
              </a:spcBef>
              <a:spcAft>
                <a:spcPts val="0"/>
              </a:spcAft>
              <a:buClr>
                <a:schemeClr val="dk1"/>
              </a:buClr>
              <a:buSzPts val="1800"/>
              <a:buNone/>
            </a:pPr>
            <a:endParaRPr sz="1800" i="1" dirty="0">
              <a:solidFill>
                <a:srgbClr val="000000"/>
              </a:solidFill>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i="1" dirty="0">
                <a:solidFill>
                  <a:srgbClr val="000000"/>
                </a:solidFill>
                <a:latin typeface="Times New Roman"/>
                <a:ea typeface="Times New Roman"/>
                <a:cs typeface="Times New Roman"/>
                <a:sym typeface="Times New Roman"/>
              </a:rPr>
              <a:t>When I say, I pause (breathe in and out).</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chemeClr val="dk1"/>
              </a:buClr>
              <a:buSzPts val="1800"/>
              <a:buNone/>
            </a:pP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dirty="0">
                <a:solidFill>
                  <a:srgbClr val="000000"/>
                </a:solidFill>
                <a:latin typeface="Times New Roman"/>
                <a:ea typeface="Times New Roman"/>
                <a:cs typeface="Times New Roman"/>
                <a:sym typeface="Times New Roman"/>
              </a:rPr>
              <a:t>I pause (breathe in and out) and thank you for this day. For the challenges, the emotions, the struggle. For in all this, I grow closer to you.</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dirty="0">
                <a:solidFill>
                  <a:srgbClr val="000000"/>
                </a:solidFill>
                <a:latin typeface="Times New Roman"/>
                <a:ea typeface="Times New Roman"/>
                <a:cs typeface="Times New Roman"/>
                <a:sym typeface="Times New Roman"/>
              </a:rPr>
              <a:t> </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dirty="0">
                <a:solidFill>
                  <a:srgbClr val="000000"/>
                </a:solidFill>
                <a:latin typeface="Times New Roman"/>
                <a:ea typeface="Times New Roman"/>
                <a:cs typeface="Times New Roman"/>
                <a:sym typeface="Times New Roman"/>
              </a:rPr>
              <a:t>I pause (breathe in and out) and ask that in the darkness, I see your light and in my fear, I feel your strength.</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dirty="0">
                <a:solidFill>
                  <a:srgbClr val="000000"/>
                </a:solidFill>
                <a:latin typeface="Times New Roman"/>
                <a:ea typeface="Times New Roman"/>
                <a:cs typeface="Times New Roman"/>
                <a:sym typeface="Times New Roman"/>
              </a:rPr>
              <a:t> </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dirty="0">
                <a:solidFill>
                  <a:srgbClr val="000000"/>
                </a:solidFill>
                <a:latin typeface="Times New Roman"/>
                <a:ea typeface="Times New Roman"/>
                <a:cs typeface="Times New Roman"/>
                <a:sym typeface="Times New Roman"/>
              </a:rPr>
              <a:t>I pause (breathe in and out) and remember that today, as in days before, I have survived. When I’ve wanted to run, I’ve stayed. When I wanted to hide, I’ve faced the day.</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dirty="0">
                <a:solidFill>
                  <a:srgbClr val="000000"/>
                </a:solidFill>
                <a:latin typeface="Times New Roman"/>
                <a:ea typeface="Times New Roman"/>
                <a:cs typeface="Times New Roman"/>
                <a:sym typeface="Times New Roman"/>
              </a:rPr>
              <a:t> </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dirty="0">
                <a:solidFill>
                  <a:srgbClr val="000000"/>
                </a:solidFill>
                <a:latin typeface="Times New Roman"/>
                <a:ea typeface="Times New Roman"/>
                <a:cs typeface="Times New Roman"/>
                <a:sym typeface="Times New Roman"/>
              </a:rPr>
              <a:t>I pause (breathe in and out) and ask for forgiveness for the days I falter and the disease takes over. I ask for compassion and love when I’m unable to give those to myself.</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dirty="0">
                <a:solidFill>
                  <a:srgbClr val="000000"/>
                </a:solidFill>
                <a:latin typeface="Times New Roman"/>
                <a:ea typeface="Times New Roman"/>
                <a:cs typeface="Times New Roman"/>
                <a:sym typeface="Times New Roman"/>
              </a:rPr>
              <a:t> </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dirty="0">
                <a:solidFill>
                  <a:srgbClr val="000000"/>
                </a:solidFill>
                <a:latin typeface="Times New Roman"/>
                <a:ea typeface="Times New Roman"/>
                <a:cs typeface="Times New Roman"/>
                <a:sym typeface="Times New Roman"/>
              </a:rPr>
              <a:t>I pause (breathe in and out) and resolve to love myself more tomorrow. And always feel your spirit surround me in safety.</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dirty="0">
                <a:solidFill>
                  <a:srgbClr val="000000"/>
                </a:solidFill>
                <a:latin typeface="Times New Roman"/>
                <a:ea typeface="Times New Roman"/>
                <a:cs typeface="Times New Roman"/>
                <a:sym typeface="Times New Roman"/>
              </a:rPr>
              <a:t> </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000000"/>
              </a:buClr>
              <a:buSzPts val="1800"/>
              <a:buNone/>
            </a:pPr>
            <a:r>
              <a:rPr lang="en-US" sz="1800" dirty="0">
                <a:solidFill>
                  <a:srgbClr val="000000"/>
                </a:solidFill>
                <a:latin typeface="Times New Roman"/>
                <a:ea typeface="Times New Roman"/>
                <a:cs typeface="Times New Roman"/>
                <a:sym typeface="Times New Roman"/>
              </a:rPr>
              <a:t>I pause (breathe in and out) and rest. Amen.</a:t>
            </a:r>
            <a:endParaRPr sz="1800" dirty="0">
              <a:latin typeface="Times New Roman"/>
              <a:ea typeface="Times New Roman"/>
              <a:cs typeface="Times New Roman"/>
              <a:sym typeface="Times New Roman"/>
            </a:endParaRPr>
          </a:p>
          <a:p>
            <a:pPr marL="0" marR="0" lvl="0" indent="0" algn="l" rtl="0">
              <a:lnSpc>
                <a:spcPct val="90000"/>
              </a:lnSpc>
              <a:spcBef>
                <a:spcPts val="0"/>
              </a:spcBef>
              <a:spcAft>
                <a:spcPts val="0"/>
              </a:spcAft>
              <a:buClr>
                <a:schemeClr val="dk1"/>
              </a:buClr>
              <a:buSzPts val="1800"/>
              <a:buNone/>
            </a:pPr>
            <a:r>
              <a:rPr lang="en-US" sz="1800" dirty="0">
                <a:latin typeface="Times New Roman"/>
                <a:ea typeface="Times New Roman"/>
                <a:cs typeface="Times New Roman"/>
                <a:sym typeface="Times New Roman"/>
              </a:rPr>
              <a:t> </a:t>
            </a:r>
            <a:endParaRPr dirty="0"/>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849</TotalTime>
  <Words>1193</Words>
  <Application>Microsoft Office PowerPoint</Application>
  <PresentationFormat>Widescreen</PresentationFormat>
  <Paragraphs>146</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Play</vt:lpstr>
      <vt:lpstr>Century Gothic</vt:lpstr>
      <vt:lpstr>Noto Sans Symbols</vt:lpstr>
      <vt:lpstr>Times New Roman</vt:lpstr>
      <vt:lpstr>Ribeye</vt:lpstr>
      <vt:lpstr>Arial</vt:lpstr>
      <vt:lpstr>Wingdings 3</vt:lpstr>
      <vt:lpstr>Wisp</vt:lpstr>
      <vt:lpstr>GRIEF GROUP</vt:lpstr>
      <vt:lpstr>OPENING PRAYER</vt:lpstr>
      <vt:lpstr>GROUP NORMS</vt:lpstr>
      <vt:lpstr>ANTICIPATORY GRIEF</vt:lpstr>
      <vt:lpstr>ANTICIPATORY GRIEF</vt:lpstr>
      <vt:lpstr>SELF - CARE</vt:lpstr>
      <vt:lpstr>HARMONY AND WELLNESS</vt:lpstr>
      <vt:lpstr>WELLNESS</vt:lpstr>
      <vt:lpstr>GUILT – REGRET - SHAME</vt:lpstr>
      <vt:lpstr>CONTINUE HEALING</vt:lpstr>
      <vt:lpstr>YOU CAN MOVE THROUGH LIFE</vt:lpstr>
      <vt:lpstr>HARMONY</vt:lpstr>
      <vt:lpstr>QUESTIONS</vt:lpstr>
      <vt:lpstr>CLOSING PRAYER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GRIEF GROUP</dc:title>
  <dc:creator>Daphne Roberts</dc:creator>
  <cp:lastModifiedBy>Daphne Roberts</cp:lastModifiedBy>
  <cp:revision>8</cp:revision>
  <cp:lastPrinted>2024-10-22T12:54:17Z</cp:lastPrinted>
  <dcterms:created xsi:type="dcterms:W3CDTF">2024-09-27T00:28:55Z</dcterms:created>
  <dcterms:modified xsi:type="dcterms:W3CDTF">2024-10-23T20:35:22Z</dcterms:modified>
</cp:coreProperties>
</file>