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86" r:id="rId2"/>
    <p:sldId id="256" r:id="rId3"/>
    <p:sldId id="265" r:id="rId4"/>
    <p:sldId id="262" r:id="rId5"/>
    <p:sldId id="266" r:id="rId6"/>
    <p:sldId id="259" r:id="rId7"/>
    <p:sldId id="260" r:id="rId8"/>
    <p:sldId id="267" r:id="rId9"/>
    <p:sldId id="261" r:id="rId10"/>
    <p:sldId id="263" r:id="rId11"/>
    <p:sldId id="264" r:id="rId12"/>
    <p:sldId id="29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6518158-5F04-4DA5-BDF1-67C74D85107C}">
          <p14:sldIdLst>
            <p14:sldId id="286"/>
            <p14:sldId id="256"/>
            <p14:sldId id="265"/>
            <p14:sldId id="262"/>
            <p14:sldId id="266"/>
            <p14:sldId id="259"/>
            <p14:sldId id="260"/>
            <p14:sldId id="267"/>
            <p14:sldId id="261"/>
            <p14:sldId id="263"/>
            <p14:sldId id="264"/>
            <p14:sldId id="29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6ECDC6-34FA-4280-8F48-8F8B8017B55C}" v="18" dt="2024-12-13T15:07:23.5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52" autoAdjust="0"/>
    <p:restoredTop sz="72727" autoAdjust="0"/>
  </p:normalViewPr>
  <p:slideViewPr>
    <p:cSldViewPr snapToGrid="0">
      <p:cViewPr varScale="1">
        <p:scale>
          <a:sx n="83" d="100"/>
          <a:sy n="83" d="100"/>
        </p:scale>
        <p:origin x="1998" y="78"/>
      </p:cViewPr>
      <p:guideLst/>
    </p:cSldViewPr>
  </p:slideViewPr>
  <p:outlineViewPr>
    <p:cViewPr>
      <p:scale>
        <a:sx n="33" d="100"/>
        <a:sy n="33" d="100"/>
      </p:scale>
      <p:origin x="0" y="-6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onica Power [KDADS]" userId="93c75e03-7f0e-40c5-85e0-4a8932a0c9d2" providerId="ADAL" clId="{906ECDC6-34FA-4280-8F48-8F8B8017B55C}"/>
    <pc:docChg chg="custSel modSld">
      <pc:chgData name="Veronica Power [KDADS]" userId="93c75e03-7f0e-40c5-85e0-4a8932a0c9d2" providerId="ADAL" clId="{906ECDC6-34FA-4280-8F48-8F8B8017B55C}" dt="2025-01-03T16:37:45.353" v="382" actId="20577"/>
      <pc:docMkLst>
        <pc:docMk/>
      </pc:docMkLst>
      <pc:sldChg chg="modSp mod">
        <pc:chgData name="Veronica Power [KDADS]" userId="93c75e03-7f0e-40c5-85e0-4a8932a0c9d2" providerId="ADAL" clId="{906ECDC6-34FA-4280-8F48-8F8B8017B55C}" dt="2025-01-03T16:04:25.738" v="364" actId="1076"/>
        <pc:sldMkLst>
          <pc:docMk/>
          <pc:sldMk cId="3533643031" sldId="259"/>
        </pc:sldMkLst>
        <pc:spChg chg="mod">
          <ac:chgData name="Veronica Power [KDADS]" userId="93c75e03-7f0e-40c5-85e0-4a8932a0c9d2" providerId="ADAL" clId="{906ECDC6-34FA-4280-8F48-8F8B8017B55C}" dt="2025-01-03T16:04:25.738" v="364" actId="1076"/>
          <ac:spMkLst>
            <pc:docMk/>
            <pc:sldMk cId="3533643031" sldId="259"/>
            <ac:spMk id="3" creationId="{C7758077-4144-D573-8DBB-4D8481E7B98A}"/>
          </ac:spMkLst>
        </pc:spChg>
      </pc:sldChg>
      <pc:sldChg chg="modNotesTx">
        <pc:chgData name="Veronica Power [KDADS]" userId="93c75e03-7f0e-40c5-85e0-4a8932a0c9d2" providerId="ADAL" clId="{906ECDC6-34FA-4280-8F48-8F8B8017B55C}" dt="2025-01-03T16:04:33.739" v="365" actId="20577"/>
        <pc:sldMkLst>
          <pc:docMk/>
          <pc:sldMk cId="2059343353" sldId="260"/>
        </pc:sldMkLst>
      </pc:sldChg>
      <pc:sldChg chg="modSp mod">
        <pc:chgData name="Veronica Power [KDADS]" userId="93c75e03-7f0e-40c5-85e0-4a8932a0c9d2" providerId="ADAL" clId="{906ECDC6-34FA-4280-8F48-8F8B8017B55C}" dt="2025-01-03T16:37:45.353" v="382" actId="20577"/>
        <pc:sldMkLst>
          <pc:docMk/>
          <pc:sldMk cId="706992045" sldId="262"/>
        </pc:sldMkLst>
        <pc:spChg chg="mod">
          <ac:chgData name="Veronica Power [KDADS]" userId="93c75e03-7f0e-40c5-85e0-4a8932a0c9d2" providerId="ADAL" clId="{906ECDC6-34FA-4280-8F48-8F8B8017B55C}" dt="2025-01-03T16:37:45.353" v="382" actId="20577"/>
          <ac:spMkLst>
            <pc:docMk/>
            <pc:sldMk cId="706992045" sldId="262"/>
            <ac:spMk id="4" creationId="{82D9BF13-F972-FB92-E4A6-2488005655D5}"/>
          </ac:spMkLst>
        </pc:spChg>
      </pc:sldChg>
      <pc:sldChg chg="modSp mod modNotesTx">
        <pc:chgData name="Veronica Power [KDADS]" userId="93c75e03-7f0e-40c5-85e0-4a8932a0c9d2" providerId="ADAL" clId="{906ECDC6-34FA-4280-8F48-8F8B8017B55C}" dt="2025-01-03T16:36:29.242" v="376" actId="20577"/>
        <pc:sldMkLst>
          <pc:docMk/>
          <pc:sldMk cId="1634682487" sldId="264"/>
        </pc:sldMkLst>
        <pc:spChg chg="mod">
          <ac:chgData name="Veronica Power [KDADS]" userId="93c75e03-7f0e-40c5-85e0-4a8932a0c9d2" providerId="ADAL" clId="{906ECDC6-34FA-4280-8F48-8F8B8017B55C}" dt="2025-01-03T16:06:42.846" v="373" actId="20577"/>
          <ac:spMkLst>
            <pc:docMk/>
            <pc:sldMk cId="1634682487" sldId="264"/>
            <ac:spMk id="4" creationId="{AEA1EDCF-360C-823E-A2BC-CCA8310EA559}"/>
          </ac:spMkLst>
        </pc:spChg>
      </pc:sldChg>
      <pc:sldChg chg="modSp modNotesTx">
        <pc:chgData name="Veronica Power [KDADS]" userId="93c75e03-7f0e-40c5-85e0-4a8932a0c9d2" providerId="ADAL" clId="{906ECDC6-34FA-4280-8F48-8F8B8017B55C}" dt="2025-01-03T16:03:07.560" v="341" actId="20577"/>
        <pc:sldMkLst>
          <pc:docMk/>
          <pc:sldMk cId="825264524" sldId="265"/>
        </pc:sldMkLst>
        <pc:graphicFrameChg chg="mod">
          <ac:chgData name="Veronica Power [KDADS]" userId="93c75e03-7f0e-40c5-85e0-4a8932a0c9d2" providerId="ADAL" clId="{906ECDC6-34FA-4280-8F48-8F8B8017B55C}" dt="2024-12-13T15:03:50.644" v="16" actId="20577"/>
          <ac:graphicFrameMkLst>
            <pc:docMk/>
            <pc:sldMk cId="825264524" sldId="265"/>
            <ac:graphicFrameMk id="6" creationId="{A91318F0-18C6-3D25-2F6E-E85C3B7B6922}"/>
          </ac:graphicFrameMkLst>
        </pc:graphicFrameChg>
      </pc:sldChg>
      <pc:sldChg chg="modSp mod modNotesTx">
        <pc:chgData name="Veronica Power [KDADS]" userId="93c75e03-7f0e-40c5-85e0-4a8932a0c9d2" providerId="ADAL" clId="{906ECDC6-34FA-4280-8F48-8F8B8017B55C}" dt="2025-01-03T16:03:59.391" v="363" actId="20577"/>
        <pc:sldMkLst>
          <pc:docMk/>
          <pc:sldMk cId="1188227576" sldId="266"/>
        </pc:sldMkLst>
        <pc:spChg chg="mod">
          <ac:chgData name="Veronica Power [KDADS]" userId="93c75e03-7f0e-40c5-85e0-4a8932a0c9d2" providerId="ADAL" clId="{906ECDC6-34FA-4280-8F48-8F8B8017B55C}" dt="2024-12-23T21:36:18.114" v="39" actId="1076"/>
          <ac:spMkLst>
            <pc:docMk/>
            <pc:sldMk cId="1188227576" sldId="266"/>
            <ac:spMk id="2" creationId="{E7CA7676-7870-EB66-4DA3-C176DC77377B}"/>
          </ac:spMkLst>
        </pc:spChg>
        <pc:spChg chg="mod">
          <ac:chgData name="Veronica Power [KDADS]" userId="93c75e03-7f0e-40c5-85e0-4a8932a0c9d2" providerId="ADAL" clId="{906ECDC6-34FA-4280-8F48-8F8B8017B55C}" dt="2024-12-23T21:36:30.844" v="42" actId="207"/>
          <ac:spMkLst>
            <pc:docMk/>
            <pc:sldMk cId="1188227576" sldId="266"/>
            <ac:spMk id="3" creationId="{8C0C6D01-F69D-A9BB-E78A-CA4BEB606C78}"/>
          </ac:spMkLst>
        </pc:spChg>
      </pc:sldChg>
      <pc:sldChg chg="modSp mod">
        <pc:chgData name="Veronica Power [KDADS]" userId="93c75e03-7f0e-40c5-85e0-4a8932a0c9d2" providerId="ADAL" clId="{906ECDC6-34FA-4280-8F48-8F8B8017B55C}" dt="2024-12-24T16:16:29.644" v="107" actId="20577"/>
        <pc:sldMkLst>
          <pc:docMk/>
          <pc:sldMk cId="1715164497" sldId="267"/>
        </pc:sldMkLst>
        <pc:spChg chg="mod">
          <ac:chgData name="Veronica Power [KDADS]" userId="93c75e03-7f0e-40c5-85e0-4a8932a0c9d2" providerId="ADAL" clId="{906ECDC6-34FA-4280-8F48-8F8B8017B55C}" dt="2024-12-24T16:16:29.644" v="107" actId="20577"/>
          <ac:spMkLst>
            <pc:docMk/>
            <pc:sldMk cId="1715164497" sldId="267"/>
            <ac:spMk id="4" creationId="{EEB415EE-D2F0-82E1-61F9-9BB63D52F491}"/>
          </ac:spMkLst>
        </pc:spChg>
      </pc:sldChg>
      <pc:sldChg chg="delSp mod">
        <pc:chgData name="Veronica Power [KDADS]" userId="93c75e03-7f0e-40c5-85e0-4a8932a0c9d2" providerId="ADAL" clId="{906ECDC6-34FA-4280-8F48-8F8B8017B55C}" dt="2024-12-13T15:06:59.270" v="35" actId="478"/>
        <pc:sldMkLst>
          <pc:docMk/>
          <pc:sldMk cId="1691975294" sldId="286"/>
        </pc:sldMkLst>
        <pc:spChg chg="del">
          <ac:chgData name="Veronica Power [KDADS]" userId="93c75e03-7f0e-40c5-85e0-4a8932a0c9d2" providerId="ADAL" clId="{906ECDC6-34FA-4280-8F48-8F8B8017B55C}" dt="2024-12-13T15:06:59.270" v="35" actId="478"/>
          <ac:spMkLst>
            <pc:docMk/>
            <pc:sldMk cId="1691975294" sldId="286"/>
            <ac:spMk id="4" creationId="{35C27E11-8ED7-AE7C-18D3-006D6CA99CD6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FBC4E3-B3D4-496D-BA6C-75DC5BCA9F2E}" type="doc">
      <dgm:prSet loTypeId="urn:microsoft.com/office/officeart/2005/8/layout/defaul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9185835-5040-4F0A-B43E-609AD76B7DE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Effective 2025, </a:t>
          </a:r>
          <a:r>
            <a:rPr lang="en-US" dirty="0">
              <a:solidFill>
                <a:schemeClr val="tx1"/>
              </a:solidFill>
            </a:rPr>
            <a:t>Kansas nursing facility </a:t>
          </a:r>
          <a:r>
            <a:rPr lang="en-US" dirty="0"/>
            <a:t>providers will use the Collection Remittance System (CRS) to make their Quality Care Assessment payments (Bed Tax).</a:t>
          </a:r>
        </a:p>
      </dgm:t>
    </dgm:pt>
    <dgm:pt modelId="{F69FD015-94C1-4B4F-92AD-1B20C90216B7}" type="parTrans" cxnId="{AA2613C2-2023-4527-BFA9-47B3233116DB}">
      <dgm:prSet/>
      <dgm:spPr/>
      <dgm:t>
        <a:bodyPr/>
        <a:lstStyle/>
        <a:p>
          <a:endParaRPr lang="en-US"/>
        </a:p>
      </dgm:t>
    </dgm:pt>
    <dgm:pt modelId="{F8EDCE0B-A95F-43DF-A53F-396CD5502F3F}" type="sibTrans" cxnId="{AA2613C2-2023-4527-BFA9-47B3233116D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BB63D87-102E-4D45-9227-343CC44D375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Completing and submitting the Security User Agreement is the first step for our NFs to gain access to CRS.</a:t>
          </a:r>
        </a:p>
      </dgm:t>
    </dgm:pt>
    <dgm:pt modelId="{BF8A7029-66CE-4009-B0FA-E7DA60ACFFE0}" type="parTrans" cxnId="{4FF168D4-9783-496A-9396-73CD196E0093}">
      <dgm:prSet/>
      <dgm:spPr/>
      <dgm:t>
        <a:bodyPr/>
        <a:lstStyle/>
        <a:p>
          <a:endParaRPr lang="en-US"/>
        </a:p>
      </dgm:t>
    </dgm:pt>
    <dgm:pt modelId="{1298517C-6E8D-4AD7-B32E-001618ADF208}" type="sibTrans" cxnId="{4FF168D4-9783-496A-9396-73CD196E009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6CF9DE7-E341-4A93-8322-F553F3E5937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Providers will no longer record their payments through Bed Assessment.</a:t>
          </a:r>
        </a:p>
      </dgm:t>
    </dgm:pt>
    <dgm:pt modelId="{FD66A6DB-988A-405D-87A1-25D7DDB2922F}" type="parTrans" cxnId="{8A63EA1E-2BE4-41B0-A41C-A6AEEABDE7D5}">
      <dgm:prSet/>
      <dgm:spPr/>
      <dgm:t>
        <a:bodyPr/>
        <a:lstStyle/>
        <a:p>
          <a:endParaRPr lang="en-US"/>
        </a:p>
      </dgm:t>
    </dgm:pt>
    <dgm:pt modelId="{B6086661-4B80-46AF-A2D3-6CEC681E00F2}" type="sibTrans" cxnId="{8A63EA1E-2BE4-41B0-A41C-A6AEEABDE7D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008FEE9-3F04-4968-9E7F-54652DCF38C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1"/>
              </a:solidFill>
            </a:rPr>
            <a:t>Providers are responsible for keeping their CRS </a:t>
          </a:r>
          <a:r>
            <a:rPr lang="en-US" dirty="0"/>
            <a:t>User information up-to-date to ensure payments are made on time. </a:t>
          </a:r>
        </a:p>
      </dgm:t>
    </dgm:pt>
    <dgm:pt modelId="{EC0954D4-6948-4B33-94D3-4F59007D7E21}" type="parTrans" cxnId="{E5F8ABC2-FE33-4911-AA9B-C58D6197A564}">
      <dgm:prSet/>
      <dgm:spPr/>
      <dgm:t>
        <a:bodyPr/>
        <a:lstStyle/>
        <a:p>
          <a:endParaRPr lang="en-US"/>
        </a:p>
      </dgm:t>
    </dgm:pt>
    <dgm:pt modelId="{CFD59C3E-5F56-415D-B359-D4D7E7153485}" type="sibTrans" cxnId="{E5F8ABC2-FE33-4911-AA9B-C58D6197A56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F5FA2B0-6839-4D90-A295-0EBD3E9DB86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The Security User Agreement will be the method by which the Provider will communicate any changes to the facility’s users to KDADS.</a:t>
          </a:r>
        </a:p>
      </dgm:t>
    </dgm:pt>
    <dgm:pt modelId="{B31EA3ED-AA7A-44E1-BA40-710A697551AB}" type="parTrans" cxnId="{105BB239-66D0-43B8-98A1-8DA5EACC29A5}">
      <dgm:prSet/>
      <dgm:spPr/>
      <dgm:t>
        <a:bodyPr/>
        <a:lstStyle/>
        <a:p>
          <a:endParaRPr lang="en-US"/>
        </a:p>
      </dgm:t>
    </dgm:pt>
    <dgm:pt modelId="{E33FBB66-8132-4717-88C7-5F5796907AC7}" type="sibTrans" cxnId="{105BB239-66D0-43B8-98A1-8DA5EACC29A5}">
      <dgm:prSet/>
      <dgm:spPr/>
      <dgm:t>
        <a:bodyPr/>
        <a:lstStyle/>
        <a:p>
          <a:endParaRPr lang="en-US"/>
        </a:p>
      </dgm:t>
    </dgm:pt>
    <dgm:pt modelId="{8BC56C55-AAA2-4961-913E-851713C4A92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It will take approx. 2 weeks to initially be fully approved to utilize the CRS and make payments. Payments must be initiated 4 days prior to the due date to avoid late penalty. </a:t>
          </a:r>
        </a:p>
      </dgm:t>
    </dgm:pt>
    <dgm:pt modelId="{2188D8CF-54C3-49FB-8D9E-654242631805}" type="parTrans" cxnId="{1A448103-F15C-4E99-A88F-1E06EA061DB7}">
      <dgm:prSet/>
      <dgm:spPr/>
      <dgm:t>
        <a:bodyPr/>
        <a:lstStyle/>
        <a:p>
          <a:endParaRPr lang="en-US"/>
        </a:p>
      </dgm:t>
    </dgm:pt>
    <dgm:pt modelId="{49CF3945-B387-4441-B78E-F2631DCB1457}" type="sibTrans" cxnId="{1A448103-F15C-4E99-A88F-1E06EA061DB7}">
      <dgm:prSet/>
      <dgm:spPr/>
      <dgm:t>
        <a:bodyPr/>
        <a:lstStyle/>
        <a:p>
          <a:endParaRPr lang="en-US"/>
        </a:p>
      </dgm:t>
    </dgm:pt>
    <dgm:pt modelId="{5A1B146A-6BF0-4F51-AB8B-50A0AB50A278}" type="pres">
      <dgm:prSet presAssocID="{0CFBC4E3-B3D4-496D-BA6C-75DC5BCA9F2E}" presName="diagram" presStyleCnt="0">
        <dgm:presLayoutVars>
          <dgm:dir/>
          <dgm:resizeHandles val="exact"/>
        </dgm:presLayoutVars>
      </dgm:prSet>
      <dgm:spPr/>
    </dgm:pt>
    <dgm:pt modelId="{CE69890A-34A3-4B3A-B50A-BC8FD4F35A9E}" type="pres">
      <dgm:prSet presAssocID="{39185835-5040-4F0A-B43E-609AD76B7DE7}" presName="node" presStyleLbl="node1" presStyleIdx="0" presStyleCnt="6">
        <dgm:presLayoutVars>
          <dgm:bulletEnabled val="1"/>
        </dgm:presLayoutVars>
      </dgm:prSet>
      <dgm:spPr/>
    </dgm:pt>
    <dgm:pt modelId="{74E23C95-5736-4BEC-9369-5865E5EEE36A}" type="pres">
      <dgm:prSet presAssocID="{F8EDCE0B-A95F-43DF-A53F-396CD5502F3F}" presName="sibTrans" presStyleCnt="0"/>
      <dgm:spPr/>
    </dgm:pt>
    <dgm:pt modelId="{48256E15-AC0E-4DD5-B01C-A3500DBF7F42}" type="pres">
      <dgm:prSet presAssocID="{ABB63D87-102E-4D45-9227-343CC44D3753}" presName="node" presStyleLbl="node1" presStyleIdx="1" presStyleCnt="6">
        <dgm:presLayoutVars>
          <dgm:bulletEnabled val="1"/>
        </dgm:presLayoutVars>
      </dgm:prSet>
      <dgm:spPr/>
    </dgm:pt>
    <dgm:pt modelId="{76E4BFD4-9375-43FE-97E3-7C5B74DF71F6}" type="pres">
      <dgm:prSet presAssocID="{1298517C-6E8D-4AD7-B32E-001618ADF208}" presName="sibTrans" presStyleCnt="0"/>
      <dgm:spPr/>
    </dgm:pt>
    <dgm:pt modelId="{CF83853A-EA95-4E52-AAFD-CE743D756E2B}" type="pres">
      <dgm:prSet presAssocID="{66CF9DE7-E341-4A93-8322-F553F3E59375}" presName="node" presStyleLbl="node1" presStyleIdx="2" presStyleCnt="6">
        <dgm:presLayoutVars>
          <dgm:bulletEnabled val="1"/>
        </dgm:presLayoutVars>
      </dgm:prSet>
      <dgm:spPr/>
    </dgm:pt>
    <dgm:pt modelId="{F079AC47-0388-46AD-984C-FF552CF879C4}" type="pres">
      <dgm:prSet presAssocID="{B6086661-4B80-46AF-A2D3-6CEC681E00F2}" presName="sibTrans" presStyleCnt="0"/>
      <dgm:spPr/>
    </dgm:pt>
    <dgm:pt modelId="{2D858368-3AF6-4FFB-9657-39C201C28D85}" type="pres">
      <dgm:prSet presAssocID="{B008FEE9-3F04-4968-9E7F-54652DCF38C7}" presName="node" presStyleLbl="node1" presStyleIdx="3" presStyleCnt="6">
        <dgm:presLayoutVars>
          <dgm:bulletEnabled val="1"/>
        </dgm:presLayoutVars>
      </dgm:prSet>
      <dgm:spPr/>
    </dgm:pt>
    <dgm:pt modelId="{E3814244-9ED5-4F89-B1B2-9ADB8A975043}" type="pres">
      <dgm:prSet presAssocID="{CFD59C3E-5F56-415D-B359-D4D7E7153485}" presName="sibTrans" presStyleCnt="0"/>
      <dgm:spPr/>
    </dgm:pt>
    <dgm:pt modelId="{ED8845F9-BC3B-4468-B140-A9BC7DD1146E}" type="pres">
      <dgm:prSet presAssocID="{BF5FA2B0-6839-4D90-A295-0EBD3E9DB86E}" presName="node" presStyleLbl="node1" presStyleIdx="4" presStyleCnt="6">
        <dgm:presLayoutVars>
          <dgm:bulletEnabled val="1"/>
        </dgm:presLayoutVars>
      </dgm:prSet>
      <dgm:spPr/>
    </dgm:pt>
    <dgm:pt modelId="{8DC16656-0DD3-46FB-8CF2-5ADF5C8DBB2E}" type="pres">
      <dgm:prSet presAssocID="{E33FBB66-8132-4717-88C7-5F5796907AC7}" presName="sibTrans" presStyleCnt="0"/>
      <dgm:spPr/>
    </dgm:pt>
    <dgm:pt modelId="{ACA50015-A514-4C47-90B8-5EFE9858CA43}" type="pres">
      <dgm:prSet presAssocID="{8BC56C55-AAA2-4961-913E-851713C4A92F}" presName="node" presStyleLbl="node1" presStyleIdx="5" presStyleCnt="6">
        <dgm:presLayoutVars>
          <dgm:bulletEnabled val="1"/>
        </dgm:presLayoutVars>
      </dgm:prSet>
      <dgm:spPr/>
    </dgm:pt>
  </dgm:ptLst>
  <dgm:cxnLst>
    <dgm:cxn modelId="{1A448103-F15C-4E99-A88F-1E06EA061DB7}" srcId="{0CFBC4E3-B3D4-496D-BA6C-75DC5BCA9F2E}" destId="{8BC56C55-AAA2-4961-913E-851713C4A92F}" srcOrd="5" destOrd="0" parTransId="{2188D8CF-54C3-49FB-8D9E-654242631805}" sibTransId="{49CF3945-B387-4441-B78E-F2631DCB1457}"/>
    <dgm:cxn modelId="{8A63EA1E-2BE4-41B0-A41C-A6AEEABDE7D5}" srcId="{0CFBC4E3-B3D4-496D-BA6C-75DC5BCA9F2E}" destId="{66CF9DE7-E341-4A93-8322-F553F3E59375}" srcOrd="2" destOrd="0" parTransId="{FD66A6DB-988A-405D-87A1-25D7DDB2922F}" sibTransId="{B6086661-4B80-46AF-A2D3-6CEC681E00F2}"/>
    <dgm:cxn modelId="{105BB239-66D0-43B8-98A1-8DA5EACC29A5}" srcId="{0CFBC4E3-B3D4-496D-BA6C-75DC5BCA9F2E}" destId="{BF5FA2B0-6839-4D90-A295-0EBD3E9DB86E}" srcOrd="4" destOrd="0" parTransId="{B31EA3ED-AA7A-44E1-BA40-710A697551AB}" sibTransId="{E33FBB66-8132-4717-88C7-5F5796907AC7}"/>
    <dgm:cxn modelId="{3C424E5B-29CE-47D8-9F20-D37866EE3D78}" type="presOf" srcId="{39185835-5040-4F0A-B43E-609AD76B7DE7}" destId="{CE69890A-34A3-4B3A-B50A-BC8FD4F35A9E}" srcOrd="0" destOrd="0" presId="urn:microsoft.com/office/officeart/2005/8/layout/default"/>
    <dgm:cxn modelId="{C5A8D743-3F73-4F68-83C6-DFD3F11C267E}" type="presOf" srcId="{B008FEE9-3F04-4968-9E7F-54652DCF38C7}" destId="{2D858368-3AF6-4FFB-9657-39C201C28D85}" srcOrd="0" destOrd="0" presId="urn:microsoft.com/office/officeart/2005/8/layout/default"/>
    <dgm:cxn modelId="{493AC246-8F2D-4939-BBB9-B2556E172608}" type="presOf" srcId="{66CF9DE7-E341-4A93-8322-F553F3E59375}" destId="{CF83853A-EA95-4E52-AAFD-CE743D756E2B}" srcOrd="0" destOrd="0" presId="urn:microsoft.com/office/officeart/2005/8/layout/default"/>
    <dgm:cxn modelId="{C23B2FA4-35BB-4A73-95A3-E8B07E8EDE51}" type="presOf" srcId="{8BC56C55-AAA2-4961-913E-851713C4A92F}" destId="{ACA50015-A514-4C47-90B8-5EFE9858CA43}" srcOrd="0" destOrd="0" presId="urn:microsoft.com/office/officeart/2005/8/layout/default"/>
    <dgm:cxn modelId="{C56D14B1-0AC5-421C-985B-A487DF90F05C}" type="presOf" srcId="{BF5FA2B0-6839-4D90-A295-0EBD3E9DB86E}" destId="{ED8845F9-BC3B-4468-B140-A9BC7DD1146E}" srcOrd="0" destOrd="0" presId="urn:microsoft.com/office/officeart/2005/8/layout/default"/>
    <dgm:cxn modelId="{AA2613C2-2023-4527-BFA9-47B3233116DB}" srcId="{0CFBC4E3-B3D4-496D-BA6C-75DC5BCA9F2E}" destId="{39185835-5040-4F0A-B43E-609AD76B7DE7}" srcOrd="0" destOrd="0" parTransId="{F69FD015-94C1-4B4F-92AD-1B20C90216B7}" sibTransId="{F8EDCE0B-A95F-43DF-A53F-396CD5502F3F}"/>
    <dgm:cxn modelId="{E5F8ABC2-FE33-4911-AA9B-C58D6197A564}" srcId="{0CFBC4E3-B3D4-496D-BA6C-75DC5BCA9F2E}" destId="{B008FEE9-3F04-4968-9E7F-54652DCF38C7}" srcOrd="3" destOrd="0" parTransId="{EC0954D4-6948-4B33-94D3-4F59007D7E21}" sibTransId="{CFD59C3E-5F56-415D-B359-D4D7E7153485}"/>
    <dgm:cxn modelId="{4FF168D4-9783-496A-9396-73CD196E0093}" srcId="{0CFBC4E3-B3D4-496D-BA6C-75DC5BCA9F2E}" destId="{ABB63D87-102E-4D45-9227-343CC44D3753}" srcOrd="1" destOrd="0" parTransId="{BF8A7029-66CE-4009-B0FA-E7DA60ACFFE0}" sibTransId="{1298517C-6E8D-4AD7-B32E-001618ADF208}"/>
    <dgm:cxn modelId="{73F782D8-9FC6-4B81-BA4A-950970847144}" type="presOf" srcId="{0CFBC4E3-B3D4-496D-BA6C-75DC5BCA9F2E}" destId="{5A1B146A-6BF0-4F51-AB8B-50A0AB50A278}" srcOrd="0" destOrd="0" presId="urn:microsoft.com/office/officeart/2005/8/layout/default"/>
    <dgm:cxn modelId="{ABC4B1F8-F883-41C6-AB31-4F6A0D14A32B}" type="presOf" srcId="{ABB63D87-102E-4D45-9227-343CC44D3753}" destId="{48256E15-AC0E-4DD5-B01C-A3500DBF7F42}" srcOrd="0" destOrd="0" presId="urn:microsoft.com/office/officeart/2005/8/layout/default"/>
    <dgm:cxn modelId="{C1CCD23D-39FB-4A69-AE9C-69F4B895AAA3}" type="presParOf" srcId="{5A1B146A-6BF0-4F51-AB8B-50A0AB50A278}" destId="{CE69890A-34A3-4B3A-B50A-BC8FD4F35A9E}" srcOrd="0" destOrd="0" presId="urn:microsoft.com/office/officeart/2005/8/layout/default"/>
    <dgm:cxn modelId="{7BC63B1C-7BB2-4538-AC99-20146B8E5089}" type="presParOf" srcId="{5A1B146A-6BF0-4F51-AB8B-50A0AB50A278}" destId="{74E23C95-5736-4BEC-9369-5865E5EEE36A}" srcOrd="1" destOrd="0" presId="urn:microsoft.com/office/officeart/2005/8/layout/default"/>
    <dgm:cxn modelId="{BBF60DC1-25A6-4DA0-A85C-1A0848DFDBB1}" type="presParOf" srcId="{5A1B146A-6BF0-4F51-AB8B-50A0AB50A278}" destId="{48256E15-AC0E-4DD5-B01C-A3500DBF7F42}" srcOrd="2" destOrd="0" presId="urn:microsoft.com/office/officeart/2005/8/layout/default"/>
    <dgm:cxn modelId="{EC8B9530-FCC5-40A5-968D-B5B56F5BE7D5}" type="presParOf" srcId="{5A1B146A-6BF0-4F51-AB8B-50A0AB50A278}" destId="{76E4BFD4-9375-43FE-97E3-7C5B74DF71F6}" srcOrd="3" destOrd="0" presId="urn:microsoft.com/office/officeart/2005/8/layout/default"/>
    <dgm:cxn modelId="{C45350C4-FEDE-4DA6-AD43-9FB042F9BE34}" type="presParOf" srcId="{5A1B146A-6BF0-4F51-AB8B-50A0AB50A278}" destId="{CF83853A-EA95-4E52-AAFD-CE743D756E2B}" srcOrd="4" destOrd="0" presId="urn:microsoft.com/office/officeart/2005/8/layout/default"/>
    <dgm:cxn modelId="{7D071E27-969B-4DDF-8FE0-A3027497B84C}" type="presParOf" srcId="{5A1B146A-6BF0-4F51-AB8B-50A0AB50A278}" destId="{F079AC47-0388-46AD-984C-FF552CF879C4}" srcOrd="5" destOrd="0" presId="urn:microsoft.com/office/officeart/2005/8/layout/default"/>
    <dgm:cxn modelId="{3DA8FA82-F898-44BD-A552-4940375BBBD0}" type="presParOf" srcId="{5A1B146A-6BF0-4F51-AB8B-50A0AB50A278}" destId="{2D858368-3AF6-4FFB-9657-39C201C28D85}" srcOrd="6" destOrd="0" presId="urn:microsoft.com/office/officeart/2005/8/layout/default"/>
    <dgm:cxn modelId="{C001F0A3-F884-4C52-90F5-8654D40E9522}" type="presParOf" srcId="{5A1B146A-6BF0-4F51-AB8B-50A0AB50A278}" destId="{E3814244-9ED5-4F89-B1B2-9ADB8A975043}" srcOrd="7" destOrd="0" presId="urn:microsoft.com/office/officeart/2005/8/layout/default"/>
    <dgm:cxn modelId="{E4842488-027A-4D16-A805-7D479D9B4AC4}" type="presParOf" srcId="{5A1B146A-6BF0-4F51-AB8B-50A0AB50A278}" destId="{ED8845F9-BC3B-4468-B140-A9BC7DD1146E}" srcOrd="8" destOrd="0" presId="urn:microsoft.com/office/officeart/2005/8/layout/default"/>
    <dgm:cxn modelId="{006E0B45-D26C-4753-9E7A-8A280EDE6B4B}" type="presParOf" srcId="{5A1B146A-6BF0-4F51-AB8B-50A0AB50A278}" destId="{8DC16656-0DD3-46FB-8CF2-5ADF5C8DBB2E}" srcOrd="9" destOrd="0" presId="urn:microsoft.com/office/officeart/2005/8/layout/default"/>
    <dgm:cxn modelId="{DD6C6FF4-6B70-4D8B-A81F-E1205E655DE3}" type="presParOf" srcId="{5A1B146A-6BF0-4F51-AB8B-50A0AB50A278}" destId="{ACA50015-A514-4C47-90B8-5EFE9858CA4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9890A-34A3-4B3A-B50A-BC8FD4F35A9E}">
      <dsp:nvSpPr>
        <dsp:cNvPr id="0" name=""/>
        <dsp:cNvSpPr/>
      </dsp:nvSpPr>
      <dsp:spPr>
        <a:xfrm>
          <a:off x="0" y="24657"/>
          <a:ext cx="3728576" cy="22371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Effective 2025, </a:t>
          </a:r>
          <a:r>
            <a:rPr lang="en-US" sz="1900" kern="1200" dirty="0">
              <a:solidFill>
                <a:schemeClr val="tx1"/>
              </a:solidFill>
            </a:rPr>
            <a:t>Kansas nursing facility </a:t>
          </a:r>
          <a:r>
            <a:rPr lang="en-US" sz="1900" kern="1200" dirty="0"/>
            <a:t>providers will use the Collection Remittance System (CRS) to make their Quality Care Assessment payments (Bed Tax).</a:t>
          </a:r>
        </a:p>
      </dsp:txBody>
      <dsp:txXfrm>
        <a:off x="0" y="24657"/>
        <a:ext cx="3728576" cy="2237145"/>
      </dsp:txXfrm>
    </dsp:sp>
    <dsp:sp modelId="{48256E15-AC0E-4DD5-B01C-A3500DBF7F42}">
      <dsp:nvSpPr>
        <dsp:cNvPr id="0" name=""/>
        <dsp:cNvSpPr/>
      </dsp:nvSpPr>
      <dsp:spPr>
        <a:xfrm>
          <a:off x="4101434" y="24657"/>
          <a:ext cx="3728576" cy="2237145"/>
        </a:xfrm>
        <a:prstGeom prst="rect">
          <a:avLst/>
        </a:prstGeom>
        <a:solidFill>
          <a:schemeClr val="accent2">
            <a:hueOff val="-1750886"/>
            <a:satOff val="-1580"/>
            <a:lumOff val="-352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Completing and submitting the Security User Agreement is the first step for our NFs to gain access to CRS.</a:t>
          </a:r>
        </a:p>
      </dsp:txBody>
      <dsp:txXfrm>
        <a:off x="4101434" y="24657"/>
        <a:ext cx="3728576" cy="2237145"/>
      </dsp:txXfrm>
    </dsp:sp>
    <dsp:sp modelId="{CF83853A-EA95-4E52-AAFD-CE743D756E2B}">
      <dsp:nvSpPr>
        <dsp:cNvPr id="0" name=""/>
        <dsp:cNvSpPr/>
      </dsp:nvSpPr>
      <dsp:spPr>
        <a:xfrm>
          <a:off x="8202868" y="24657"/>
          <a:ext cx="3728576" cy="2237145"/>
        </a:xfrm>
        <a:prstGeom prst="rect">
          <a:avLst/>
        </a:prstGeom>
        <a:solidFill>
          <a:schemeClr val="accent2">
            <a:hueOff val="-3501772"/>
            <a:satOff val="-3160"/>
            <a:lumOff val="-705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Providers will no longer record their payments through Bed Assessment.</a:t>
          </a:r>
        </a:p>
      </dsp:txBody>
      <dsp:txXfrm>
        <a:off x="8202868" y="24657"/>
        <a:ext cx="3728576" cy="2237145"/>
      </dsp:txXfrm>
    </dsp:sp>
    <dsp:sp modelId="{2D858368-3AF6-4FFB-9657-39C201C28D85}">
      <dsp:nvSpPr>
        <dsp:cNvPr id="0" name=""/>
        <dsp:cNvSpPr/>
      </dsp:nvSpPr>
      <dsp:spPr>
        <a:xfrm>
          <a:off x="0" y="2634661"/>
          <a:ext cx="3728576" cy="2237145"/>
        </a:xfrm>
        <a:prstGeom prst="rect">
          <a:avLst/>
        </a:prstGeom>
        <a:solidFill>
          <a:schemeClr val="accent2">
            <a:hueOff val="-5252659"/>
            <a:satOff val="-4740"/>
            <a:lumOff val="-1057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tx1"/>
              </a:solidFill>
            </a:rPr>
            <a:t>Providers are responsible for keeping their CRS </a:t>
          </a:r>
          <a:r>
            <a:rPr lang="en-US" sz="1900" kern="1200" dirty="0"/>
            <a:t>User information up-to-date to ensure payments are made on time. </a:t>
          </a:r>
        </a:p>
      </dsp:txBody>
      <dsp:txXfrm>
        <a:off x="0" y="2634661"/>
        <a:ext cx="3728576" cy="2237145"/>
      </dsp:txXfrm>
    </dsp:sp>
    <dsp:sp modelId="{ED8845F9-BC3B-4468-B140-A9BC7DD1146E}">
      <dsp:nvSpPr>
        <dsp:cNvPr id="0" name=""/>
        <dsp:cNvSpPr/>
      </dsp:nvSpPr>
      <dsp:spPr>
        <a:xfrm>
          <a:off x="4101434" y="2634661"/>
          <a:ext cx="3728576" cy="2237145"/>
        </a:xfrm>
        <a:prstGeom prst="rect">
          <a:avLst/>
        </a:prstGeom>
        <a:solidFill>
          <a:schemeClr val="accent2">
            <a:hueOff val="-7003545"/>
            <a:satOff val="-6320"/>
            <a:lumOff val="-141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The Security User Agreement will be the method by which the Provider will communicate any changes to the facility’s users to KDADS.</a:t>
          </a:r>
        </a:p>
      </dsp:txBody>
      <dsp:txXfrm>
        <a:off x="4101434" y="2634661"/>
        <a:ext cx="3728576" cy="2237145"/>
      </dsp:txXfrm>
    </dsp:sp>
    <dsp:sp modelId="{ACA50015-A514-4C47-90B8-5EFE9858CA43}">
      <dsp:nvSpPr>
        <dsp:cNvPr id="0" name=""/>
        <dsp:cNvSpPr/>
      </dsp:nvSpPr>
      <dsp:spPr>
        <a:xfrm>
          <a:off x="8202868" y="2634661"/>
          <a:ext cx="3728576" cy="2237145"/>
        </a:xfrm>
        <a:prstGeom prst="rect">
          <a:avLst/>
        </a:prstGeom>
        <a:solidFill>
          <a:schemeClr val="accent2">
            <a:hueOff val="-8754431"/>
            <a:satOff val="-7900"/>
            <a:lumOff val="-1762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It will take approx. 2 weeks to initially be fully approved to utilize the CRS and make payments. Payments must be initiated 4 days prior to the due date to avoid late penalty. </a:t>
          </a:r>
        </a:p>
      </dsp:txBody>
      <dsp:txXfrm>
        <a:off x="8202868" y="2634661"/>
        <a:ext cx="3728576" cy="2237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50BCE-8483-4B4F-9CE6-8EB652FDC934}" type="datetimeFigureOut">
              <a:rPr lang="en-US" smtClean="0"/>
              <a:t>1/3/2025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5D2C08-0A72-46AE-AC73-9F747BE4C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717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system is only for Nursing Facilities and Nursing Facilities for Mental Health making payments to Quality Care Assessment (Bed Tax).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Don’t wait until the last minute to submit this form and make your payment.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Give yourself plenty of time to complete the initial set up process as it can take up to 2 weeks. After the initial set up, payments need to be initiated 4 days prior to the due date.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D2C08-0A72-46AE-AC73-9F747BE4C6E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317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Multiple actions can be used on one form. I.e. you can remove someone that is no longer employed and add the new employee on the same form.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FF0000"/>
                </a:solidFill>
              </a:rPr>
              <a:t>The Officer may also fulfill the role of Administrator. In these instances, the form needs to be signed using their Officer credential/title.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D2C08-0A72-46AE-AC73-9F747BE4C6E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25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Multiple actions can be used on one form. </a:t>
            </a:r>
            <a:r>
              <a:rPr lang="en-US" b="1" dirty="0"/>
              <a:t>For example, the same form can be used to </a:t>
            </a:r>
            <a:r>
              <a:rPr lang="en-US" dirty="0"/>
              <a:t>remove someone that is no longer employed and add the new employee on the same form</a:t>
            </a:r>
            <a:r>
              <a:rPr lang="en-US" b="1" dirty="0"/>
              <a:t>.  Users who are being removed do not need to include a signature.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D2C08-0A72-46AE-AC73-9F747BE4C6E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770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refer to the “Onboarding - First Time Login w/ Temp Password” presentation to continue.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5D2C08-0A72-46AE-AC73-9F747BE4C6E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098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E854-8061-4FED-B4B4-C26FAEAFB054}" type="datetime1">
              <a:rPr lang="en-US" smtClean="0"/>
              <a:t>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478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DD7F-6031-4880-A27A-350E010D3D13}" type="datetime1">
              <a:rPr lang="en-US" smtClean="0"/>
              <a:t>1/3/2025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268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7C63F-AE11-4C3C-81F0-EE9155F02A0E}" type="datetime1">
              <a:rPr lang="en-US" smtClean="0"/>
              <a:t>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013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01E0C-A004-4F9D-B71A-64B0EC032906}" type="datetime1">
              <a:rPr lang="en-US" smtClean="0"/>
              <a:t>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2864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9802-C73C-454C-969F-ED1E917770B4}" type="datetime1">
              <a:rPr lang="en-US" smtClean="0"/>
              <a:t>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082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568C6-26A6-44AF-85EC-30C12C9DD959}" type="datetime1">
              <a:rPr lang="en-US" smtClean="0"/>
              <a:t>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33945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A7C5-31A3-45B8-8257-5066F900F570}" type="datetime1">
              <a:rPr lang="en-US" smtClean="0"/>
              <a:t>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10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137C7-A7C2-4715-AECE-028ACF5BDF7D}" type="datetime1">
              <a:rPr lang="en-US" smtClean="0"/>
              <a:t>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841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AD86-FD47-46B2-80CF-832D608171D0}" type="datetime1">
              <a:rPr lang="en-US" smtClean="0"/>
              <a:t>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275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FB03-BBA9-448C-B45F-16DF18CFEA12}" type="datetime1">
              <a:rPr lang="en-US" smtClean="0"/>
              <a:t>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526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7F79-6B68-4BD2-A32F-DBA89A35E3D3}" type="datetime1">
              <a:rPr lang="en-US" smtClean="0"/>
              <a:t>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362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A0944-A9F2-493E-B633-FA6959CA2C9C}" type="datetime1">
              <a:rPr lang="en-US" smtClean="0"/>
              <a:t>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77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67DF-9BDA-4BC9-938B-0DAE48B6DC04}" type="datetime1">
              <a:rPr lang="en-US" smtClean="0"/>
              <a:t>1/3/2025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08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9ABE2-38CC-4DE1-A954-23702FBD3F1E}" type="datetime1">
              <a:rPr lang="en-US" smtClean="0"/>
              <a:t>1/3/2025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419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70A8-7D45-429C-BC2D-FE7954C8D29B}" type="datetime1">
              <a:rPr lang="en-US" smtClean="0"/>
              <a:t>1/3/2025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91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6E0E6-ED06-417B-AB77-BDB04C456743}" type="datetime1">
              <a:rPr lang="en-US" smtClean="0"/>
              <a:t>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756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4EDCC-544F-4B3E-8864-054319453ACE}" type="datetime1">
              <a:rPr lang="en-US" smtClean="0"/>
              <a:t>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761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BE71701-6616-44D8-BB3D-4E38AEA3DF4E}" type="datetime1">
              <a:rPr lang="en-US" smtClean="0"/>
              <a:t>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37B8514-497A-4336-99E4-93EB1D6B0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717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KDADS.CollectionsRemittanceSystem@ks.gov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kdads.collectionsremittancesystem@ks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dads.ks.gov/partners-providers/aging-services/nursing-facility-and-adult-care-home-program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KDADS.CollectionsRemittanceSystem@ks.go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263E1-883D-42E4-135E-7939D9246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96597"/>
            <a:ext cx="11506200" cy="923330"/>
          </a:xfrm>
        </p:spPr>
        <p:txBody>
          <a:bodyPr/>
          <a:lstStyle/>
          <a:p>
            <a:r>
              <a:rPr lang="en-US" dirty="0"/>
              <a:t>U</a:t>
            </a:r>
            <a:r>
              <a:rPr lang="en-US"/>
              <a:t>tilizing </a:t>
            </a:r>
            <a:r>
              <a:rPr lang="en-US" dirty="0"/>
              <a:t>the Collections Remittance system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8AFF2D-9DC7-0B82-EBB2-F001C634F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644" y="1412097"/>
            <a:ext cx="5943600" cy="484060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955CAB-59EB-D9F1-769D-EBBAD8097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975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690D2-2DB4-0634-372E-51CD14FD0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15" y="280219"/>
            <a:ext cx="6480176" cy="913865"/>
          </a:xfrm>
        </p:spPr>
        <p:txBody>
          <a:bodyPr>
            <a:normAutofit fontScale="90000"/>
          </a:bodyPr>
          <a:lstStyle/>
          <a:p>
            <a:r>
              <a:rPr lang="en-US" dirty="0"/>
              <a:t>How do I submit the security user agreement?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BECD2D4-B0D5-5209-0798-1C88DE76910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5727" r="15727"/>
          <a:stretch/>
        </p:blipFill>
        <p:spPr>
          <a:xfrm>
            <a:off x="7579818" y="1626512"/>
            <a:ext cx="3280974" cy="4572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D5496-446E-2E84-1541-3D6A14A413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5209" y="2483038"/>
            <a:ext cx="6021388" cy="1637549"/>
          </a:xfrm>
        </p:spPr>
        <p:txBody>
          <a:bodyPr/>
          <a:lstStyle/>
          <a:p>
            <a:r>
              <a:rPr lang="en-US" dirty="0"/>
              <a:t>After all the Users and the Officer of the facility sign the Security User Agreement, email the completed form to: </a:t>
            </a:r>
            <a:r>
              <a:rPr lang="en-US" dirty="0">
                <a:hlinkClick r:id="rId3"/>
              </a:rPr>
              <a:t>KDADS.CollectionsRemittanceSystem@ks.gov</a:t>
            </a:r>
            <a:r>
              <a:rPr lang="en-US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ADB389-AF5B-3AA1-842C-53B2F8D6A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84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62CE031E-EE35-4AA7-9784-80509332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118D62D3-5800-4F4A-95BE-C1A2BB8B2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4C9E4F52-5D94-4242-AC69-EE6A23FAB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322CC7C0-D1D6-4FF0-A60C-1AEB9C873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99B43E48-8275-4871-8745-F5CB75CFD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87ED701-F942-4771-8F92-6EFCC2E8E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124D9F5B-C72B-41EE-97C2-D3600B627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2CCB7C-AAE5-C16F-6FA6-1A9E2AC65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6153" y="333319"/>
            <a:ext cx="6104711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What happens next?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3245C7-CB2C-5D55-8866-6EF107F8B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52" y="855406"/>
            <a:ext cx="5466465" cy="4455168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A1EDCF-360C-823E-A2BC-CCA8310EA5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67613" y="1303963"/>
            <a:ext cx="4819653" cy="3615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n-US" dirty="0">
                <a:solidFill>
                  <a:srgbClr val="0F496F"/>
                </a:solidFill>
              </a:rPr>
              <a:t>After KDADS receives, reviews, and approves the completed Security User Agreement;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 dirty="0">
                <a:solidFill>
                  <a:srgbClr val="0F496F"/>
                </a:solidFill>
              </a:rPr>
              <a:t>An email will be sent to each approved User with additional instructions for accessing the CRS.</a:t>
            </a:r>
          </a:p>
          <a:p>
            <a:pPr>
              <a:buFont typeface="Wingdings 3" panose="05040102010807070707" pitchFamily="18" charset="2"/>
              <a:buChar char=""/>
            </a:pPr>
            <a:r>
              <a:rPr lang="en-US" dirty="0">
                <a:solidFill>
                  <a:srgbClr val="0F496F"/>
                </a:solidFill>
              </a:rPr>
              <a:t>It could take up to two weeks to receive the approval email as KDADS works to approve access to several hundred Users.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0180A64C-1862-4B1B-8953-FA96DEE4C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2859A51-B3CA-4126-956F-D0DCCBA21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1ECA05ED-FBC3-48F4-8E6D-AB89EC6081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5EE24CC5-F080-45A3-B2B4-59A7BCA5A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B3EC6EC2-2351-427C-90C2-F107915733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D524D87A-9540-4F77-B006-823176623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B69F44-1C23-AB69-2986-E666248EA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82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09B5E-AD2F-EC48-DFD5-E9EAD311E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656" y="208547"/>
            <a:ext cx="9662946" cy="1298520"/>
          </a:xfrm>
        </p:spPr>
        <p:txBody>
          <a:bodyPr/>
          <a:lstStyle/>
          <a:p>
            <a:r>
              <a:rPr lang="en-US" dirty="0"/>
              <a:t>What if I have questions or get stuck?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32D82-63A3-BC08-9342-C2920FA7A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656" y="1655180"/>
            <a:ext cx="10845216" cy="4094551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Technical Support: E-mail: </a:t>
            </a:r>
            <a:r>
              <a:rPr lang="en-US" sz="2400" b="1" i="1" u="sng" dirty="0">
                <a:solidFill>
                  <a:srgbClr val="000000"/>
                </a:solidFill>
                <a:effectLst/>
                <a:ea typeface="Calibri" panose="020F0502020204030204" pitchFamily="34" charset="0"/>
                <a:hlinkClick r:id="rId2"/>
              </a:rPr>
              <a:t>kdads.collectionsremittancesystem@ks.gov</a:t>
            </a:r>
            <a:endParaRPr lang="en-US" sz="24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Phone: 785-296-7998  </a:t>
            </a:r>
            <a:endParaRPr lang="en-US" sz="24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Internet browsers that support CRS in their </a:t>
            </a:r>
            <a:r>
              <a:rPr lang="en-US" sz="2400" b="1" u="sng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newest version</a:t>
            </a:r>
            <a:r>
              <a:rPr lang="en-US" sz="24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: </a:t>
            </a:r>
            <a:endParaRPr lang="en-US" sz="24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Chrome – Recommended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ea typeface="Calibri" panose="020F0502020204030204" pitchFamily="34" charset="0"/>
              </a:rPr>
              <a:t>Edge</a:t>
            </a:r>
            <a:r>
              <a:rPr lang="en-US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– Recommended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Firefox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445306-CF36-C4AF-345A-DA645AD9B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229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4609862E-48F9-45AC-8D44-67A0268A7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5" y="2"/>
            <a:ext cx="121920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2" name="Snip Diagonal Corner Rectangle 6">
            <a:extLst>
              <a:ext uri="{FF2B5EF4-FFF2-40B4-BE49-F238E27FC236}">
                <a16:creationId xmlns:a16="http://schemas.microsoft.com/office/drawing/2014/main" id="{2D5EEA8B-2D86-4D1D-96B3-6B8290303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snip2DiagRect">
            <a:avLst>
              <a:gd name="adj1" fmla="val 0"/>
              <a:gd name="adj2" fmla="val 37605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FFB1BA-A35C-E975-2445-2A3912055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4424" y="1744577"/>
            <a:ext cx="6874797" cy="2554707"/>
          </a:xfrm>
        </p:spPr>
        <p:txBody>
          <a:bodyPr>
            <a:normAutofit/>
          </a:bodyPr>
          <a:lstStyle/>
          <a:p>
            <a:r>
              <a:rPr lang="en-US" dirty="0"/>
              <a:t>Completing a KDADS Security User Agreement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087F79-283C-2006-DC67-4A6277218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03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9B3B1-A743-7BF3-A6D8-24CD11FCF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5914103"/>
            <a:ext cx="8534400" cy="811162"/>
          </a:xfrm>
        </p:spPr>
        <p:txBody>
          <a:bodyPr>
            <a:normAutofit/>
          </a:bodyPr>
          <a:lstStyle/>
          <a:p>
            <a:r>
              <a:rPr lang="en-US" dirty="0"/>
              <a:t>What is the purpose of this form?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A91318F0-18C6-3D25-2F6E-E85C3B7B69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0769480"/>
              </p:ext>
            </p:extLst>
          </p:nvPr>
        </p:nvGraphicFramePr>
        <p:xfrm>
          <a:off x="147484" y="132735"/>
          <a:ext cx="11931445" cy="4896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69DF88-7808-AB6B-E0D0-B79F75CA8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264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C0DF7-40DA-DEC1-0F10-210D18617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2812" y="1194620"/>
            <a:ext cx="6019800" cy="889362"/>
          </a:xfrm>
        </p:spPr>
        <p:txBody>
          <a:bodyPr>
            <a:normAutofit fontScale="90000"/>
          </a:bodyPr>
          <a:lstStyle/>
          <a:p>
            <a:r>
              <a:rPr lang="en-US" dirty="0"/>
              <a:t>Where do I find the security user agreement?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B1935E3-269B-EAF5-FE22-6E63AC1A526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507" r="3507"/>
          <a:stretch/>
        </p:blipFill>
        <p:spPr>
          <a:xfrm>
            <a:off x="352404" y="243067"/>
            <a:ext cx="4310951" cy="600726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D9BF13-F972-FB92-E4A6-248800565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1224" y="2373029"/>
            <a:ext cx="6021388" cy="2953883"/>
          </a:xfrm>
        </p:spPr>
        <p:txBody>
          <a:bodyPr>
            <a:normAutofit/>
          </a:bodyPr>
          <a:lstStyle/>
          <a:p>
            <a:r>
              <a:rPr lang="en-US" dirty="0"/>
              <a:t>There are 2 ways to access the form.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KDADS Webpage – </a:t>
            </a:r>
            <a:r>
              <a:rPr lang="en-US" dirty="0">
                <a:hlinkClick r:id="rId3" tooltip="https://www.kdads.ks.gov/partners-providers/aging-services/nursing-facility-and-adult-care-home-programs"/>
              </a:rPr>
              <a:t>https://www.kdads.ks.gov/partners-providers/aging-services/nursing-facility-and-adult-care-home-programs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Send an email request to: </a:t>
            </a:r>
            <a:r>
              <a:rPr lang="en-US" dirty="0">
                <a:hlinkClick r:id="rId4"/>
              </a:rPr>
              <a:t>KDADS.CollectionsRemittanceSystem@ks.gov</a:t>
            </a:r>
            <a:r>
              <a:rPr lang="en-US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91AC98-1487-0775-36D3-09E0BEB1F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992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ACA6826-032C-4799-B079-15DB2A6C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CA7676-7870-EB66-4DA3-C176DC773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625" y="162853"/>
            <a:ext cx="8534400" cy="1507067"/>
          </a:xfrm>
        </p:spPr>
        <p:txBody>
          <a:bodyPr>
            <a:normAutofit/>
          </a:bodyPr>
          <a:lstStyle/>
          <a:p>
            <a:r>
              <a:rPr lang="en-US" dirty="0"/>
              <a:t>When do I need to submit the security user agreement?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C6D01-F69D-A9BB-E78A-CA4BEB606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881" y="2474629"/>
            <a:ext cx="6713565" cy="298185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An Officer of the facility (CEO, CFO, COO) will need to complete and submit this form when a facility needs to: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Add a User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Remove a User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Or reinstate a previously approved User.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BB363E-F2D9-6C39-FD4B-1A0DD5C527C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6000"/>
          </a:blip>
          <a:stretch>
            <a:fillRect/>
          </a:stretch>
        </p:blipFill>
        <p:spPr>
          <a:xfrm>
            <a:off x="6995446" y="2215955"/>
            <a:ext cx="4558380" cy="1789164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D58A807-BD0E-4B1D-A523-2F20E7FE2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33837"/>
            <a:ext cx="2981858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C82FD88-0436-4D5C-B5A2-7B9019194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2706DBD-9DBD-49D6-80EB-C896096D2F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51C7442-3F0F-49E3-9389-D6B4BAE14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A614368-43A5-4794-BA71-09F8585F9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F42B96B-0C70-40CB-A027-175F2A16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7DD1B07-5510-CD6A-9C92-4906C5F696F3}"/>
              </a:ext>
            </a:extLst>
          </p:cNvPr>
          <p:cNvSpPr txBox="1"/>
          <p:nvPr/>
        </p:nvSpPr>
        <p:spPr>
          <a:xfrm>
            <a:off x="7960316" y="210917"/>
            <a:ext cx="3944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Examples of an Officer</a:t>
            </a:r>
          </a:p>
          <a:p>
            <a:r>
              <a:rPr lang="en-US" dirty="0"/>
              <a:t>Chief Executive Officer- CEO</a:t>
            </a:r>
          </a:p>
          <a:p>
            <a:r>
              <a:rPr lang="en-US" dirty="0"/>
              <a:t>Chief Financial Officer -CFO</a:t>
            </a:r>
          </a:p>
          <a:p>
            <a:r>
              <a:rPr lang="en-US" dirty="0"/>
              <a:t>Chief Operating Officer - COO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AAF5A1-1EBB-6EA0-DF46-20A854404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27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85065-E448-C987-8008-04777798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2812" y="678426"/>
            <a:ext cx="6019800" cy="870652"/>
          </a:xfrm>
        </p:spPr>
        <p:txBody>
          <a:bodyPr>
            <a:normAutofit fontScale="90000"/>
          </a:bodyPr>
          <a:lstStyle/>
          <a:p>
            <a:r>
              <a:rPr lang="en-US" dirty="0"/>
              <a:t>How do I complete the security user agreement?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3449DF4-1F88-8E4A-0D2F-61E1315DD8E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9506" r="19506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19DB7A-31BA-C32D-6640-E6EB7BC0B7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1224" y="1827942"/>
            <a:ext cx="6021388" cy="3318216"/>
          </a:xfrm>
        </p:spPr>
        <p:txBody>
          <a:bodyPr>
            <a:noAutofit/>
          </a:bodyPr>
          <a:lstStyle/>
          <a:p>
            <a:r>
              <a:rPr lang="en-US" sz="1600" dirty="0"/>
              <a:t>Download the fillable PDF. </a:t>
            </a:r>
          </a:p>
          <a:p>
            <a:r>
              <a:rPr lang="en-US" sz="1600" dirty="0"/>
              <a:t>The top section pertains to the facility. An Officer of the facility will enter the following information.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Facility 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DBA (if applicable)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State 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Facilities physical address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Officer Email address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Officer Phone number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758077-4144-D573-8DBB-4D8481E7B98A}"/>
              </a:ext>
            </a:extLst>
          </p:cNvPr>
          <p:cNvSpPr txBox="1"/>
          <p:nvPr/>
        </p:nvSpPr>
        <p:spPr>
          <a:xfrm>
            <a:off x="7560765" y="2886885"/>
            <a:ext cx="3944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Examples of an Officer</a:t>
            </a:r>
          </a:p>
          <a:p>
            <a:r>
              <a:rPr lang="en-US" dirty="0"/>
              <a:t>Chief Executive Officer- CEO</a:t>
            </a:r>
          </a:p>
          <a:p>
            <a:r>
              <a:rPr lang="en-US" dirty="0"/>
              <a:t>Chief Financial Officer -CFO</a:t>
            </a:r>
          </a:p>
          <a:p>
            <a:r>
              <a:rPr lang="en-US" dirty="0"/>
              <a:t>Chief Operating Officer - COO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936FE0-12F8-5134-9B85-2AEC5D521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643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67E69-E619-9681-B1D7-CD534297D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1789" y="619432"/>
            <a:ext cx="6019800" cy="888619"/>
          </a:xfrm>
        </p:spPr>
        <p:txBody>
          <a:bodyPr>
            <a:normAutofit fontScale="90000"/>
          </a:bodyPr>
          <a:lstStyle/>
          <a:p>
            <a:r>
              <a:rPr lang="en-US" dirty="0"/>
              <a:t>How do I complete the security user agreement?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70C9CB0-E1C7-E6D6-61E4-59BC5C0ECD8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3774" r="13774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0DA382-C5BC-5AA3-7E1D-4149CE0C9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41789" y="1743740"/>
            <a:ext cx="6021388" cy="3370520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/>
              <a:t>The middle section pertains to specific Users that will be making the Quality Care Assessment (Bed Tax), CHOW and Medicaid Enrollment payments. </a:t>
            </a:r>
          </a:p>
          <a:p>
            <a:r>
              <a:rPr lang="en-US" dirty="0"/>
              <a:t>E</a:t>
            </a:r>
            <a:r>
              <a:rPr lang="en-US" sz="1800" dirty="0"/>
              <a:t>nter the following information.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Type of Request – this is a drop down, choose the correct selection – Add, Remove, or Reinstate a User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User’s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Each User must sign (electronic signatures accepted)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*Complete a section for each approved user.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5CCBB0-63C9-B1E1-E470-1AA9B0335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343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F2A994-B56E-A90D-2925-2C4BE417A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878" y="204699"/>
            <a:ext cx="7350079" cy="9733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/>
              <a:t>Who should be a </a:t>
            </a:r>
            <a:r>
              <a:rPr lang="en-US" sz="3600" dirty="0" err="1"/>
              <a:t>crs</a:t>
            </a:r>
            <a:r>
              <a:rPr lang="en-US" sz="3600" dirty="0"/>
              <a:t> user?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B415EE-D2F0-82E1-61F9-9BB63D52F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6142" y="1012350"/>
            <a:ext cx="7350079" cy="43344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dirty="0"/>
              <a:t>Staff that will be regularly making payments on behalf of the facility.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dirty="0"/>
              <a:t>Each facility is allowed to have as many users as it would like. However, a minimum of 2 and no more than 4 Users is recommended. 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dirty="0"/>
              <a:t>Suggest adding submission of this document as part of your HR internal procedure when you have a staff change pertaining to those making payments.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dirty="0"/>
              <a:t>Passwords expire every 90 days. This means a new password may need to be utilized each time a quarterly QCA payment is made.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dirty="0"/>
              <a:t>KDADS will email each approved User with additional instructions for initial access to the CRS. Please ensure the correct email address is provided for each User.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endParaRPr lang="en-US" sz="15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ACD4B61-8F7C-CE46-42A2-A631A7BC2D3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r="27892" b="3"/>
          <a:stretch/>
        </p:blipFill>
        <p:spPr>
          <a:xfrm>
            <a:off x="8314288" y="732999"/>
            <a:ext cx="3239538" cy="4334450"/>
          </a:xfrm>
          <a:custGeom>
            <a:avLst/>
            <a:gdLst/>
            <a:ahLst/>
            <a:cxnLst/>
            <a:rect l="l" t="t" r="r" b="b"/>
            <a:pathLst>
              <a:path w="3239538" h="4334450">
                <a:moveTo>
                  <a:pt x="322464" y="0"/>
                </a:moveTo>
                <a:lnTo>
                  <a:pt x="3239538" y="0"/>
                </a:lnTo>
                <a:lnTo>
                  <a:pt x="3239538" y="4011987"/>
                </a:lnTo>
                <a:lnTo>
                  <a:pt x="2917075" y="4334450"/>
                </a:lnTo>
                <a:lnTo>
                  <a:pt x="0" y="4334450"/>
                </a:lnTo>
                <a:lnTo>
                  <a:pt x="0" y="322464"/>
                </a:lnTo>
                <a:close/>
              </a:path>
            </a:pathLst>
          </a:cu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B975FEB-EB22-4265-87DB-98C8B1A03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59517"/>
            <a:ext cx="2981858" cy="3208867"/>
            <a:chOff x="9206969" y="2963333"/>
            <a:chExt cx="2981858" cy="320886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65F12FA-1912-4E22-A32D-0831ADB49A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D85A33A-E141-4004-96FE-2B25852F7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DBBF9A1-F02B-475F-8E25-E42F60053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4E10861-F5C5-4FCE-BB8E-126306C8C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EE8BD36-DC78-4FAA-AC76-FF2D4FAD33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5A40C0-A162-E141-5C18-7DBE11AFC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64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BADDD09E-8094-4188-9090-C1C7840FE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99F9F-8BA4-68CB-D43C-92C34A72D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4573" y="151121"/>
            <a:ext cx="5787846" cy="81438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dirty="0"/>
              <a:t>How do I complete the security user agreement?</a:t>
            </a:r>
          </a:p>
        </p:txBody>
      </p:sp>
      <p:sp>
        <p:nvSpPr>
          <p:cNvPr id="45" name="Snip Diagonal Corner Rectangle 24">
            <a:extLst>
              <a:ext uri="{FF2B5EF4-FFF2-40B4-BE49-F238E27FC236}">
                <a16:creationId xmlns:a16="http://schemas.microsoft.com/office/drawing/2014/main" id="{C58F6CE0-025D-40A5-AEF1-00954E3F9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5136155" cy="5286838"/>
          </a:xfrm>
          <a:prstGeom prst="snip2DiagRect">
            <a:avLst>
              <a:gd name="adj1" fmla="val 9954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FF16667-53B9-66FA-6208-81D7F5693E3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394" r="19013" b="-3"/>
          <a:stretch/>
        </p:blipFill>
        <p:spPr>
          <a:xfrm>
            <a:off x="797205" y="786117"/>
            <a:ext cx="4809744" cy="4956048"/>
          </a:xfrm>
          <a:custGeom>
            <a:avLst/>
            <a:gdLst/>
            <a:ahLst/>
            <a:cxnLst/>
            <a:rect l="l" t="t" r="r" b="b"/>
            <a:pathLst>
              <a:path w="4809744" h="4956048">
                <a:moveTo>
                  <a:pt x="478762" y="0"/>
                </a:moveTo>
                <a:lnTo>
                  <a:pt x="4809744" y="0"/>
                </a:lnTo>
                <a:lnTo>
                  <a:pt x="4809744" y="4477286"/>
                </a:lnTo>
                <a:lnTo>
                  <a:pt x="4330982" y="4956048"/>
                </a:lnTo>
                <a:lnTo>
                  <a:pt x="0" y="4956048"/>
                </a:lnTo>
                <a:lnTo>
                  <a:pt x="0" y="478762"/>
                </a:lnTo>
                <a:close/>
              </a:path>
            </a:pathLst>
          </a:cu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25BDB3-65B9-4A6D-CDB0-194EEAB871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55065" y="965509"/>
            <a:ext cx="4819653" cy="3615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panose="05040102010807070707" pitchFamily="18" charset="2"/>
              <a:buChar char=""/>
            </a:pPr>
            <a:r>
              <a:rPr lang="en-US" sz="1700" dirty="0"/>
              <a:t>The bottom section pertains to an Officer of the facility. (CEO, CFO, COO) The Officer has authority to designate Users.</a:t>
            </a:r>
          </a:p>
          <a:p>
            <a:pPr marL="285750" indent="-285750">
              <a:buFont typeface="Wingdings 3" panose="05040102010807070707" pitchFamily="18" charset="2"/>
              <a:buChar char=""/>
            </a:pPr>
            <a:r>
              <a:rPr lang="en-US" sz="1700" dirty="0"/>
              <a:t>The Officer must read the attestation and sign the document. (electronic signatures accepted)</a:t>
            </a:r>
          </a:p>
          <a:p>
            <a:pPr marL="285750" indent="-285750">
              <a:buFont typeface="Wingdings 3" panose="05040102010807070707" pitchFamily="18" charset="2"/>
              <a:buChar char=""/>
            </a:pPr>
            <a:r>
              <a:rPr lang="en-US" sz="1700" dirty="0"/>
              <a:t>Once completed, be sure to save the document in the following format: Facility State ID, MM.DD.YY (ex. N012345 04.04.24). </a:t>
            </a:r>
          </a:p>
          <a:p>
            <a:pPr marL="285750" indent="-285750">
              <a:buFont typeface="Wingdings 3" panose="05040102010807070707" pitchFamily="18" charset="2"/>
              <a:buChar char=""/>
            </a:pPr>
            <a:r>
              <a:rPr lang="en-US" sz="1700" dirty="0"/>
              <a:t>It’s the facilities responsibility to keep the Users information up to date with KDADS.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8025A22-9C86-4108-A289-BD5650A8E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9A3623F-EF59-4F0B-9030-79CB7F9950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EBD0F53-A43D-414A-8653-E9F1D36103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08661C0-6128-4F64-8EDF-2D73D5F47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C8AFEF08-AFBA-4125-B170-D3EB3E11DB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AA0E13BF-B4CA-4B20-A5DD-50ABBAEC7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264269-4DB6-18DF-3113-EBC93D618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B8514-497A-4336-99E4-93EB1D6B0C2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96016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859</TotalTime>
  <Words>1002</Words>
  <Application>Microsoft Office PowerPoint</Application>
  <PresentationFormat>Widescreen</PresentationFormat>
  <Paragraphs>95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Wingdings 3</vt:lpstr>
      <vt:lpstr>Slice</vt:lpstr>
      <vt:lpstr>Utilizing the Collections Remittance system</vt:lpstr>
      <vt:lpstr>Completing a KDADS Security User Agreement</vt:lpstr>
      <vt:lpstr>What is the purpose of this form?</vt:lpstr>
      <vt:lpstr>Where do I find the security user agreement?</vt:lpstr>
      <vt:lpstr>When do I need to submit the security user agreement?</vt:lpstr>
      <vt:lpstr>How do I complete the security user agreement?</vt:lpstr>
      <vt:lpstr>How do I complete the security user agreement?</vt:lpstr>
      <vt:lpstr>Who should be a crs user?</vt:lpstr>
      <vt:lpstr>How do I complete the security user agreement?</vt:lpstr>
      <vt:lpstr>How do I submit the security user agreement?</vt:lpstr>
      <vt:lpstr>What happens next?</vt:lpstr>
      <vt:lpstr>What if I have questions or get stuck?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Completing KDADS Security User Agreement Form</dc:title>
  <dc:creator>Veronica Power [KDADS]</dc:creator>
  <cp:lastModifiedBy>Veronica Power [KDADS]</cp:lastModifiedBy>
  <cp:revision>24</cp:revision>
  <dcterms:created xsi:type="dcterms:W3CDTF">2024-11-12T18:53:01Z</dcterms:created>
  <dcterms:modified xsi:type="dcterms:W3CDTF">2025-01-03T16:38:34Z</dcterms:modified>
</cp:coreProperties>
</file>