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8" r:id="rId4"/>
  </p:sldMasterIdLst>
  <p:notesMasterIdLst>
    <p:notesMasterId r:id="rId24"/>
  </p:notesMasterIdLst>
  <p:handoutMasterIdLst>
    <p:handoutMasterId r:id="rId25"/>
  </p:handoutMasterIdLst>
  <p:sldIdLst>
    <p:sldId id="296" r:id="rId5"/>
    <p:sldId id="304" r:id="rId6"/>
    <p:sldId id="357" r:id="rId7"/>
    <p:sldId id="310" r:id="rId8"/>
    <p:sldId id="359" r:id="rId9"/>
    <p:sldId id="360" r:id="rId10"/>
    <p:sldId id="362" r:id="rId11"/>
    <p:sldId id="347" r:id="rId12"/>
    <p:sldId id="367" r:id="rId13"/>
    <p:sldId id="376" r:id="rId14"/>
    <p:sldId id="363" r:id="rId15"/>
    <p:sldId id="339" r:id="rId16"/>
    <p:sldId id="366" r:id="rId17"/>
    <p:sldId id="365" r:id="rId18"/>
    <p:sldId id="369" r:id="rId19"/>
    <p:sldId id="372" r:id="rId20"/>
    <p:sldId id="371" r:id="rId21"/>
    <p:sldId id="374" r:id="rId22"/>
    <p:sldId id="375" r:id="rId23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  <p188:author id="{19D13A99-BC1D-1A28-34D9-1B7A8FC8A055}" name="Navjot Khalsa" initials="NK" userId="S::nkhalsa@cde.ca.gov::2eb74fc0-08b4-4e59-9bae-94db13e7052f" providerId="AD"/>
  <p188:author id="{A5CD179E-CD24-7691-8246-4D06923892DC}" name="Betty Miura" initials="BM" userId="S::BMiura@cde.ca.gov::bc6e3cf6-8031-4b83-a6ec-7a73fd09e851" providerId="AD"/>
  <p188:author id="{F7FD2ADE-4547-F662-2758-22E3034FE5DF}" name="David Shackelford" initials="DS" userId="S::DShackelford@cde.ca.gov::67a9d100-c596-4c07-a059-fdf6862db430" providerId="AD"/>
  <p188:author id="{278F8EDF-6C6F-CA08-FFA9-24CAD35120EA}" name="Justin Martin" initials="JM" userId="S::JuMartin@cde.ca.gov::c0173b07-8083-4a97-8c1a-a7429d9e74f5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3E2FF"/>
    <a:srgbClr val="CE8D3F"/>
    <a:srgbClr val="92C6F6"/>
    <a:srgbClr val="59ABF8"/>
    <a:srgbClr val="287CCC"/>
    <a:srgbClr val="FFFFFF"/>
    <a:srgbClr val="F6EEE8"/>
    <a:srgbClr val="1C5B98"/>
    <a:srgbClr val="9E7C00"/>
    <a:srgbClr val="FFCA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49AE455-6FCF-E768-E7C3-6EAB3300B192}" v="9" dt="2025-11-12T23:54:21.806"/>
    <p1510:client id="{E05E97FC-6D52-4AE6-A371-7F440B1E3F71}" v="1707" dt="2025-11-12T03:09:42.028"/>
  </p1510:revLst>
</p1510:revInfo>
</file>

<file path=ppt/tableStyles.xml><?xml version="1.0" encoding="utf-8"?>
<a:tblStyleLst xmlns:a="http://schemas.openxmlformats.org/drawingml/2006/main" def="{C4B1156A-380E-4F78-BDF5-A606A8083BF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460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Relationship Id="rId30" Type="http://schemas.microsoft.com/office/2015/10/relationships/revisionInfo" Target="revisionInfo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caeducation.sharepoint.com/sites/DVIO/Shared%20Documents/General/End-of-Year%20(EOY)/Homeless%20by%20Dwelling%20Type/Files%20for%20Graphs/Graph%20-%20Race%20Ethnicity%20Homeless%20Over%20Time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Book4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caeducation.sharepoint.com/sites/DVIO/Shared%20Documents/General/End-of-Year%20(EOY)/Homeless%20by%20Dwelling%20Type/Files%20for%20Graphs/Graph%20-%20Unaccompanied%20Youth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https://caeducation.sharepoint.com/sites/DVIO/Shared%20Documents/General/End-of-Year%20(EOY)/Homeless%20by%20Dwelling%20Type/Files%20for%20Graphs/Graph%20-%20Unaccompanied%20Youth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https://caeducation.sharepoint.com/sites/DVIO/Shared%20Documents/General/End-of-Year%20(EOY)/Homeless%20by%20Dwelling%20Type/Files%20for%20Graphs/Graph%20-%20Unaccompanied%20Youth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Homeless Count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Sheet1!$A$2:$A$7</c:f>
              <c:strCache>
                <c:ptCount val="6"/>
                <c:pt idx="0">
                  <c:v>2019-20</c:v>
                </c:pt>
                <c:pt idx="1">
                  <c:v>2020-21</c:v>
                </c:pt>
                <c:pt idx="2">
                  <c:v>2021-22</c:v>
                </c:pt>
                <c:pt idx="3">
                  <c:v>2022-23</c:v>
                </c:pt>
                <c:pt idx="4">
                  <c:v>2023-24</c:v>
                </c:pt>
                <c:pt idx="5">
                  <c:v>2024-25</c:v>
                </c:pt>
              </c:strCache>
            </c:strRef>
          </c:cat>
          <c:val>
            <c:numRef>
              <c:f>Sheet1!$B$2:$B$7</c:f>
              <c:numCache>
                <c:formatCode>#,##0</c:formatCode>
                <c:ptCount val="6"/>
                <c:pt idx="0">
                  <c:v>244626</c:v>
                </c:pt>
                <c:pt idx="1">
                  <c:v>226275</c:v>
                </c:pt>
                <c:pt idx="2">
                  <c:v>224191</c:v>
                </c:pt>
                <c:pt idx="3">
                  <c:v>246480</c:v>
                </c:pt>
                <c:pt idx="4">
                  <c:v>286853</c:v>
                </c:pt>
                <c:pt idx="5">
                  <c:v>298254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56B-4CDD-BD10-E94901980BD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083090472"/>
        <c:axId val="1083095152"/>
      </c:lineChart>
      <c:catAx>
        <c:axId val="10830904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083095152"/>
        <c:crosses val="autoZero"/>
        <c:auto val="1"/>
        <c:lblAlgn val="ctr"/>
        <c:lblOffset val="100"/>
        <c:noMultiLvlLbl val="0"/>
      </c:catAx>
      <c:valAx>
        <c:axId val="10830951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0830904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African American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Sheet1!$A$2:$A$7</c:f>
              <c:strCache>
                <c:ptCount val="6"/>
                <c:pt idx="0">
                  <c:v>2019-20</c:v>
                </c:pt>
                <c:pt idx="1">
                  <c:v>2020-21</c:v>
                </c:pt>
                <c:pt idx="2">
                  <c:v>2021-22</c:v>
                </c:pt>
                <c:pt idx="3">
                  <c:v>2022-23</c:v>
                </c:pt>
                <c:pt idx="4">
                  <c:v>2023-24</c:v>
                </c:pt>
                <c:pt idx="5">
                  <c:v>2024-25</c:v>
                </c:pt>
              </c:strCache>
            </c:strRef>
          </c:cat>
          <c:val>
            <c:numRef>
              <c:f>Sheet1!$B$2:$B$7</c:f>
              <c:numCache>
                <c:formatCode>#,##0</c:formatCode>
                <c:ptCount val="6"/>
                <c:pt idx="0">
                  <c:v>21866</c:v>
                </c:pt>
                <c:pt idx="1">
                  <c:v>18105</c:v>
                </c:pt>
                <c:pt idx="2">
                  <c:v>17751</c:v>
                </c:pt>
                <c:pt idx="3">
                  <c:v>20077</c:v>
                </c:pt>
                <c:pt idx="4">
                  <c:v>23013</c:v>
                </c:pt>
                <c:pt idx="5">
                  <c:v>23919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081-4EEC-8F9D-03FD8478511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American Indian or Alaska Native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Sheet1!$A$2:$A$7</c:f>
              <c:strCache>
                <c:ptCount val="6"/>
                <c:pt idx="0">
                  <c:v>2019-20</c:v>
                </c:pt>
                <c:pt idx="1">
                  <c:v>2020-21</c:v>
                </c:pt>
                <c:pt idx="2">
                  <c:v>2021-22</c:v>
                </c:pt>
                <c:pt idx="3">
                  <c:v>2022-23</c:v>
                </c:pt>
                <c:pt idx="4">
                  <c:v>2023-24</c:v>
                </c:pt>
                <c:pt idx="5">
                  <c:v>2024-25</c:v>
                </c:pt>
              </c:strCache>
            </c:strRef>
          </c:cat>
          <c:val>
            <c:numRef>
              <c:f>Sheet1!$C$2:$C$7</c:f>
              <c:numCache>
                <c:formatCode>#,##0</c:formatCode>
                <c:ptCount val="6"/>
                <c:pt idx="0">
                  <c:v>1891</c:v>
                </c:pt>
                <c:pt idx="1">
                  <c:v>1900</c:v>
                </c:pt>
                <c:pt idx="2">
                  <c:v>1757</c:v>
                </c:pt>
                <c:pt idx="3">
                  <c:v>1909</c:v>
                </c:pt>
                <c:pt idx="4">
                  <c:v>2078</c:v>
                </c:pt>
                <c:pt idx="5">
                  <c:v>2109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081-4EEC-8F9D-03FD8478511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Asian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Sheet1!$A$2:$A$7</c:f>
              <c:strCache>
                <c:ptCount val="6"/>
                <c:pt idx="0">
                  <c:v>2019-20</c:v>
                </c:pt>
                <c:pt idx="1">
                  <c:v>2020-21</c:v>
                </c:pt>
                <c:pt idx="2">
                  <c:v>2021-22</c:v>
                </c:pt>
                <c:pt idx="3">
                  <c:v>2022-23</c:v>
                </c:pt>
                <c:pt idx="4">
                  <c:v>2023-24</c:v>
                </c:pt>
                <c:pt idx="5">
                  <c:v>2024-25</c:v>
                </c:pt>
              </c:strCache>
            </c:strRef>
          </c:cat>
          <c:val>
            <c:numRef>
              <c:f>Sheet1!$D$2:$D$7</c:f>
              <c:numCache>
                <c:formatCode>#,##0</c:formatCode>
                <c:ptCount val="6"/>
                <c:pt idx="0">
                  <c:v>6909</c:v>
                </c:pt>
                <c:pt idx="1">
                  <c:v>6198</c:v>
                </c:pt>
                <c:pt idx="2">
                  <c:v>6265</c:v>
                </c:pt>
                <c:pt idx="3">
                  <c:v>7056</c:v>
                </c:pt>
                <c:pt idx="4">
                  <c:v>8862</c:v>
                </c:pt>
                <c:pt idx="5">
                  <c:v>9635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081-4EEC-8F9D-03FD84785110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Filipino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Sheet1!$A$2:$A$7</c:f>
              <c:strCache>
                <c:ptCount val="6"/>
                <c:pt idx="0">
                  <c:v>2019-20</c:v>
                </c:pt>
                <c:pt idx="1">
                  <c:v>2020-21</c:v>
                </c:pt>
                <c:pt idx="2">
                  <c:v>2021-22</c:v>
                </c:pt>
                <c:pt idx="3">
                  <c:v>2022-23</c:v>
                </c:pt>
                <c:pt idx="4">
                  <c:v>2023-24</c:v>
                </c:pt>
                <c:pt idx="5">
                  <c:v>2024-25</c:v>
                </c:pt>
              </c:strCache>
            </c:strRef>
          </c:cat>
          <c:val>
            <c:numRef>
              <c:f>Sheet1!$E$2:$E$7</c:f>
              <c:numCache>
                <c:formatCode>#,##0</c:formatCode>
                <c:ptCount val="6"/>
                <c:pt idx="0">
                  <c:v>3332</c:v>
                </c:pt>
                <c:pt idx="1">
                  <c:v>2888</c:v>
                </c:pt>
                <c:pt idx="2">
                  <c:v>2662</c:v>
                </c:pt>
                <c:pt idx="3">
                  <c:v>2695</c:v>
                </c:pt>
                <c:pt idx="4">
                  <c:v>2866</c:v>
                </c:pt>
                <c:pt idx="5">
                  <c:v>2877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8081-4EEC-8F9D-03FD84785110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Hispanic or Latino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strRef>
              <c:f>Sheet1!$A$2:$A$7</c:f>
              <c:strCache>
                <c:ptCount val="6"/>
                <c:pt idx="0">
                  <c:v>2019-20</c:v>
                </c:pt>
                <c:pt idx="1">
                  <c:v>2020-21</c:v>
                </c:pt>
                <c:pt idx="2">
                  <c:v>2021-22</c:v>
                </c:pt>
                <c:pt idx="3">
                  <c:v>2022-23</c:v>
                </c:pt>
                <c:pt idx="4">
                  <c:v>2023-24</c:v>
                </c:pt>
                <c:pt idx="5">
                  <c:v>2024-25</c:v>
                </c:pt>
              </c:strCache>
            </c:strRef>
          </c:cat>
          <c:val>
            <c:numRef>
              <c:f>Sheet1!$F$2:$F$7</c:f>
              <c:numCache>
                <c:formatCode>#,##0</c:formatCode>
                <c:ptCount val="6"/>
                <c:pt idx="0">
                  <c:v>174436</c:v>
                </c:pt>
                <c:pt idx="1">
                  <c:v>163832</c:v>
                </c:pt>
                <c:pt idx="2">
                  <c:v>163781</c:v>
                </c:pt>
                <c:pt idx="3">
                  <c:v>178878</c:v>
                </c:pt>
                <c:pt idx="4">
                  <c:v>210800</c:v>
                </c:pt>
                <c:pt idx="5">
                  <c:v>219779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8081-4EEC-8F9D-03FD84785110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Pacific Islander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cat>
            <c:strRef>
              <c:f>Sheet1!$A$2:$A$7</c:f>
              <c:strCache>
                <c:ptCount val="6"/>
                <c:pt idx="0">
                  <c:v>2019-20</c:v>
                </c:pt>
                <c:pt idx="1">
                  <c:v>2020-21</c:v>
                </c:pt>
                <c:pt idx="2">
                  <c:v>2021-22</c:v>
                </c:pt>
                <c:pt idx="3">
                  <c:v>2022-23</c:v>
                </c:pt>
                <c:pt idx="4">
                  <c:v>2023-24</c:v>
                </c:pt>
                <c:pt idx="5">
                  <c:v>2024-25</c:v>
                </c:pt>
              </c:strCache>
            </c:strRef>
          </c:cat>
          <c:val>
            <c:numRef>
              <c:f>Sheet1!$G$2:$G$7</c:f>
              <c:numCache>
                <c:formatCode>#,##0</c:formatCode>
                <c:ptCount val="6"/>
                <c:pt idx="0">
                  <c:v>1521</c:v>
                </c:pt>
                <c:pt idx="1">
                  <c:v>1317</c:v>
                </c:pt>
                <c:pt idx="2">
                  <c:v>1256</c:v>
                </c:pt>
                <c:pt idx="3">
                  <c:v>1480</c:v>
                </c:pt>
                <c:pt idx="4">
                  <c:v>1619</c:v>
                </c:pt>
                <c:pt idx="5">
                  <c:v>1685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8081-4EEC-8F9D-03FD84785110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White </c:v>
                </c:pt>
              </c:strCache>
            </c:strRef>
          </c:tx>
          <c:spPr>
            <a:ln w="28575" cap="rnd">
              <a:solidFill>
                <a:schemeClr val="accent1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Sheet1!$A$2:$A$7</c:f>
              <c:strCache>
                <c:ptCount val="6"/>
                <c:pt idx="0">
                  <c:v>2019-20</c:v>
                </c:pt>
                <c:pt idx="1">
                  <c:v>2020-21</c:v>
                </c:pt>
                <c:pt idx="2">
                  <c:v>2021-22</c:v>
                </c:pt>
                <c:pt idx="3">
                  <c:v>2022-23</c:v>
                </c:pt>
                <c:pt idx="4">
                  <c:v>2023-24</c:v>
                </c:pt>
                <c:pt idx="5">
                  <c:v>2024-25</c:v>
                </c:pt>
              </c:strCache>
            </c:strRef>
          </c:cat>
          <c:val>
            <c:numRef>
              <c:f>Sheet1!$H$2:$H$7</c:f>
              <c:numCache>
                <c:formatCode>#,##0</c:formatCode>
                <c:ptCount val="6"/>
                <c:pt idx="0">
                  <c:v>25846</c:v>
                </c:pt>
                <c:pt idx="1">
                  <c:v>23858</c:v>
                </c:pt>
                <c:pt idx="2">
                  <c:v>21979</c:v>
                </c:pt>
                <c:pt idx="3">
                  <c:v>24670</c:v>
                </c:pt>
                <c:pt idx="4">
                  <c:v>26160</c:v>
                </c:pt>
                <c:pt idx="5">
                  <c:v>26063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8081-4EEC-8F9D-03FD84785110}"/>
            </c:ext>
          </c:extLst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Two or More  Races</c:v>
                </c:pt>
              </c:strCache>
            </c:strRef>
          </c:tx>
          <c:spPr>
            <a:ln w="28575" cap="rnd">
              <a:solidFill>
                <a:schemeClr val="accent2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Sheet1!$A$2:$A$7</c:f>
              <c:strCache>
                <c:ptCount val="6"/>
                <c:pt idx="0">
                  <c:v>2019-20</c:v>
                </c:pt>
                <c:pt idx="1">
                  <c:v>2020-21</c:v>
                </c:pt>
                <c:pt idx="2">
                  <c:v>2021-22</c:v>
                </c:pt>
                <c:pt idx="3">
                  <c:v>2022-23</c:v>
                </c:pt>
                <c:pt idx="4">
                  <c:v>2023-24</c:v>
                </c:pt>
                <c:pt idx="5">
                  <c:v>2024-25</c:v>
                </c:pt>
              </c:strCache>
            </c:strRef>
          </c:cat>
          <c:val>
            <c:numRef>
              <c:f>Sheet1!$I$2:$I$7</c:f>
              <c:numCache>
                <c:formatCode>#,##0</c:formatCode>
                <c:ptCount val="6"/>
                <c:pt idx="0">
                  <c:v>7080</c:v>
                </c:pt>
                <c:pt idx="1">
                  <c:v>6593</c:v>
                </c:pt>
                <c:pt idx="2">
                  <c:v>6556</c:v>
                </c:pt>
                <c:pt idx="3">
                  <c:v>7584</c:v>
                </c:pt>
                <c:pt idx="4">
                  <c:v>8918</c:v>
                </c:pt>
                <c:pt idx="5">
                  <c:v>9343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8081-4EEC-8F9D-03FD84785110}"/>
            </c:ext>
          </c:extLst>
        </c:ser>
        <c:ser>
          <c:idx val="8"/>
          <c:order val="8"/>
          <c:tx>
            <c:strRef>
              <c:f>Sheet1!$J$1</c:f>
              <c:strCache>
                <c:ptCount val="1"/>
                <c:pt idx="0">
                  <c:v>Not Reported</c:v>
                </c:pt>
              </c:strCache>
            </c:strRef>
          </c:tx>
          <c:spPr>
            <a:ln w="28575" cap="rnd">
              <a:solidFill>
                <a:schemeClr val="accent3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Sheet1!$A$2:$A$7</c:f>
              <c:strCache>
                <c:ptCount val="6"/>
                <c:pt idx="0">
                  <c:v>2019-20</c:v>
                </c:pt>
                <c:pt idx="1">
                  <c:v>2020-21</c:v>
                </c:pt>
                <c:pt idx="2">
                  <c:v>2021-22</c:v>
                </c:pt>
                <c:pt idx="3">
                  <c:v>2022-23</c:v>
                </c:pt>
                <c:pt idx="4">
                  <c:v>2023-24</c:v>
                </c:pt>
                <c:pt idx="5">
                  <c:v>2024-25</c:v>
                </c:pt>
              </c:strCache>
            </c:strRef>
          </c:cat>
          <c:val>
            <c:numRef>
              <c:f>Sheet1!$J$2:$J$7</c:f>
              <c:numCache>
                <c:formatCode>#,##0</c:formatCode>
                <c:ptCount val="6"/>
                <c:pt idx="0">
                  <c:v>1745</c:v>
                </c:pt>
                <c:pt idx="1">
                  <c:v>1584</c:v>
                </c:pt>
                <c:pt idx="2">
                  <c:v>2184</c:v>
                </c:pt>
                <c:pt idx="3">
                  <c:v>2131</c:v>
                </c:pt>
                <c:pt idx="4">
                  <c:v>2537</c:v>
                </c:pt>
                <c:pt idx="5">
                  <c:v>2844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8081-4EEC-8F9D-03FD847851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821369560"/>
        <c:axId val="821376760"/>
      </c:lineChart>
      <c:catAx>
        <c:axId val="8213695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821376760"/>
        <c:crosses val="autoZero"/>
        <c:auto val="1"/>
        <c:lblAlgn val="ctr"/>
        <c:lblOffset val="100"/>
        <c:noMultiLvlLbl val="0"/>
      </c:catAx>
      <c:valAx>
        <c:axId val="8213767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8213695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Baker Valley Unified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Sheet1!$B$1:$G$1</c:f>
              <c:strCache>
                <c:ptCount val="6"/>
                <c:pt idx="0">
                  <c:v>% Homeless 2020</c:v>
                </c:pt>
                <c:pt idx="1">
                  <c:v>% Homeless 2021</c:v>
                </c:pt>
                <c:pt idx="2">
                  <c:v>% Homeless 2022</c:v>
                </c:pt>
                <c:pt idx="3">
                  <c:v>% Homeless 2023</c:v>
                </c:pt>
                <c:pt idx="4">
                  <c:v>% Homeless 2024</c:v>
                </c:pt>
                <c:pt idx="5">
                  <c:v>% Homeless 2025</c:v>
                </c:pt>
              </c:strCache>
            </c:strRef>
          </c:cat>
          <c:val>
            <c:numRef>
              <c:f>Sheet1!$B$2:$G$2</c:f>
              <c:numCache>
                <c:formatCode>General</c:formatCode>
                <c:ptCount val="6"/>
                <c:pt idx="0">
                  <c:v>15.94</c:v>
                </c:pt>
                <c:pt idx="1">
                  <c:v>46.56</c:v>
                </c:pt>
                <c:pt idx="2">
                  <c:v>52.48</c:v>
                </c:pt>
                <c:pt idx="3">
                  <c:v>5.26</c:v>
                </c:pt>
                <c:pt idx="4">
                  <c:v>2.21</c:v>
                </c:pt>
                <c:pt idx="5">
                  <c:v>37.979999999999997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4E5-4D46-9A29-6722AEFAB930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Round Valley Unified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Sheet1!$B$1:$G$1</c:f>
              <c:strCache>
                <c:ptCount val="6"/>
                <c:pt idx="0">
                  <c:v>% Homeless 2020</c:v>
                </c:pt>
                <c:pt idx="1">
                  <c:v>% Homeless 2021</c:v>
                </c:pt>
                <c:pt idx="2">
                  <c:v>% Homeless 2022</c:v>
                </c:pt>
                <c:pt idx="3">
                  <c:v>% Homeless 2023</c:v>
                </c:pt>
                <c:pt idx="4">
                  <c:v>% Homeless 2024</c:v>
                </c:pt>
                <c:pt idx="5">
                  <c:v>% Homeless 2025</c:v>
                </c:pt>
              </c:strCache>
            </c:strRef>
          </c:cat>
          <c:val>
            <c:numRef>
              <c:f>Sheet1!$B$3:$G$3</c:f>
              <c:numCache>
                <c:formatCode>General</c:formatCode>
                <c:ptCount val="6"/>
                <c:pt idx="0">
                  <c:v>27.91</c:v>
                </c:pt>
                <c:pt idx="1">
                  <c:v>25.74</c:v>
                </c:pt>
                <c:pt idx="2">
                  <c:v>21.24</c:v>
                </c:pt>
                <c:pt idx="3">
                  <c:v>14.5</c:v>
                </c:pt>
                <c:pt idx="4">
                  <c:v>11.66</c:v>
                </c:pt>
                <c:pt idx="5">
                  <c:v>40.97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4E5-4D46-9A29-6722AEFAB930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Julian Union Elementary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Sheet1!$B$1:$G$1</c:f>
              <c:strCache>
                <c:ptCount val="6"/>
                <c:pt idx="0">
                  <c:v>% Homeless 2020</c:v>
                </c:pt>
                <c:pt idx="1">
                  <c:v>% Homeless 2021</c:v>
                </c:pt>
                <c:pt idx="2">
                  <c:v>% Homeless 2022</c:v>
                </c:pt>
                <c:pt idx="3">
                  <c:v>% Homeless 2023</c:v>
                </c:pt>
                <c:pt idx="4">
                  <c:v>% Homeless 2024</c:v>
                </c:pt>
                <c:pt idx="5">
                  <c:v>% Homeless 2025</c:v>
                </c:pt>
              </c:strCache>
            </c:strRef>
          </c:cat>
          <c:val>
            <c:numRef>
              <c:f>Sheet1!$B$4:$G$4</c:f>
              <c:numCache>
                <c:formatCode>General</c:formatCode>
                <c:ptCount val="6"/>
                <c:pt idx="0">
                  <c:v>20.190000000000001</c:v>
                </c:pt>
                <c:pt idx="1">
                  <c:v>19.809999999999999</c:v>
                </c:pt>
                <c:pt idx="2">
                  <c:v>18.21</c:v>
                </c:pt>
                <c:pt idx="3">
                  <c:v>12.09</c:v>
                </c:pt>
                <c:pt idx="4">
                  <c:v>6.4</c:v>
                </c:pt>
                <c:pt idx="5">
                  <c:v>18.77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4E5-4D46-9A29-6722AEFAB930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Shoreline Unified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Sheet1!$B$1:$G$1</c:f>
              <c:strCache>
                <c:ptCount val="6"/>
                <c:pt idx="0">
                  <c:v>% Homeless 2020</c:v>
                </c:pt>
                <c:pt idx="1">
                  <c:v>% Homeless 2021</c:v>
                </c:pt>
                <c:pt idx="2">
                  <c:v>% Homeless 2022</c:v>
                </c:pt>
                <c:pt idx="3">
                  <c:v>% Homeless 2023</c:v>
                </c:pt>
                <c:pt idx="4">
                  <c:v>% Homeless 2024</c:v>
                </c:pt>
                <c:pt idx="5">
                  <c:v>% Homeless 2025</c:v>
                </c:pt>
              </c:strCache>
            </c:strRef>
          </c:cat>
          <c:val>
            <c:numRef>
              <c:f>Sheet1!$B$5:$G$5</c:f>
              <c:numCache>
                <c:formatCode>General</c:formatCode>
                <c:ptCount val="6"/>
                <c:pt idx="0">
                  <c:v>0.56000000000000005</c:v>
                </c:pt>
                <c:pt idx="1">
                  <c:v>0.39</c:v>
                </c:pt>
                <c:pt idx="2">
                  <c:v>0.4</c:v>
                </c:pt>
                <c:pt idx="3">
                  <c:v>1</c:v>
                </c:pt>
                <c:pt idx="4">
                  <c:v>0.57999999999999996</c:v>
                </c:pt>
                <c:pt idx="5">
                  <c:v>10.88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04E5-4D46-9A29-6722AEFAB930}"/>
            </c:ext>
          </c:extLst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Mountain View Elementary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strRef>
              <c:f>Sheet1!$B$1:$G$1</c:f>
              <c:strCache>
                <c:ptCount val="6"/>
                <c:pt idx="0">
                  <c:v>% Homeless 2020</c:v>
                </c:pt>
                <c:pt idx="1">
                  <c:v>% Homeless 2021</c:v>
                </c:pt>
                <c:pt idx="2">
                  <c:v>% Homeless 2022</c:v>
                </c:pt>
                <c:pt idx="3">
                  <c:v>% Homeless 2023</c:v>
                </c:pt>
                <c:pt idx="4">
                  <c:v>% Homeless 2024</c:v>
                </c:pt>
                <c:pt idx="5">
                  <c:v>% Homeless 2025</c:v>
                </c:pt>
              </c:strCache>
            </c:strRef>
          </c:cat>
          <c:val>
            <c:numRef>
              <c:f>Sheet1!$B$6:$G$6</c:f>
              <c:numCache>
                <c:formatCode>General</c:formatCode>
                <c:ptCount val="6"/>
                <c:pt idx="0">
                  <c:v>10.98</c:v>
                </c:pt>
                <c:pt idx="1">
                  <c:v>16.510000000000002</c:v>
                </c:pt>
                <c:pt idx="2">
                  <c:v>11.96</c:v>
                </c:pt>
                <c:pt idx="3">
                  <c:v>13.51</c:v>
                </c:pt>
                <c:pt idx="4">
                  <c:v>16.239999999999998</c:v>
                </c:pt>
                <c:pt idx="5">
                  <c:v>26.25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04E5-4D46-9A29-6722AEFAB9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893378144"/>
        <c:axId val="893378504"/>
      </c:lineChart>
      <c:catAx>
        <c:axId val="8933781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893378504"/>
        <c:crosses val="autoZero"/>
        <c:auto val="1"/>
        <c:lblAlgn val="ctr"/>
        <c:lblOffset val="100"/>
        <c:noMultiLvlLbl val="0"/>
      </c:catAx>
      <c:valAx>
        <c:axId val="8933785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\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8933781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'Unaccompanied Over Time'!$B$12</c:f>
              <c:strCache>
                <c:ptCount val="1"/>
                <c:pt idx="0">
                  <c:v>Unaccompanied Youth Counts </c:v>
                </c:pt>
              </c:strCache>
            </c:strRef>
          </c:tx>
          <c:spPr>
            <a:ln w="38100" cap="rnd">
              <a:solidFill>
                <a:schemeClr val="accent4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'Unaccompanied Over Time'!$A$13:$A$18</c:f>
              <c:strCache>
                <c:ptCount val="6"/>
                <c:pt idx="0">
                  <c:v>2019-20</c:v>
                </c:pt>
                <c:pt idx="1">
                  <c:v>2020-21</c:v>
                </c:pt>
                <c:pt idx="2">
                  <c:v>2021-22</c:v>
                </c:pt>
                <c:pt idx="3">
                  <c:v>2022-23</c:v>
                </c:pt>
                <c:pt idx="4">
                  <c:v>2023-24</c:v>
                </c:pt>
                <c:pt idx="5">
                  <c:v>2024-25</c:v>
                </c:pt>
              </c:strCache>
            </c:strRef>
          </c:cat>
          <c:val>
            <c:numRef>
              <c:f>'Unaccompanied Over Time'!$B$13:$B$18</c:f>
              <c:numCache>
                <c:formatCode>#,##0</c:formatCode>
                <c:ptCount val="6"/>
                <c:pt idx="0">
                  <c:v>6607</c:v>
                </c:pt>
                <c:pt idx="1">
                  <c:v>5486</c:v>
                </c:pt>
                <c:pt idx="2">
                  <c:v>7163</c:v>
                </c:pt>
                <c:pt idx="3">
                  <c:v>8537</c:v>
                </c:pt>
                <c:pt idx="4">
                  <c:v>8831</c:v>
                </c:pt>
                <c:pt idx="5">
                  <c:v>9713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726-4B5D-97D7-FCF6CA1E6D6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30683240"/>
        <c:axId val="430683600"/>
      </c:lineChart>
      <c:catAx>
        <c:axId val="4306832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430683600"/>
        <c:crosses val="autoZero"/>
        <c:auto val="1"/>
        <c:lblAlgn val="ctr"/>
        <c:lblOffset val="100"/>
        <c:noMultiLvlLbl val="0"/>
      </c:catAx>
      <c:valAx>
        <c:axId val="430683600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crossAx val="4306832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'Unaccompanied by Male '!$K$16</c:f>
              <c:strCache>
                <c:ptCount val="1"/>
                <c:pt idx="0">
                  <c:v>2024-25</c:v>
                </c:pt>
              </c:strCache>
            </c:strRef>
          </c:tx>
          <c:explosion val="3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A468-4D89-B062-D7F127CF7C1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A468-4D89-B062-D7F127CF7C1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A468-4D89-B062-D7F127CF7C1F}"/>
              </c:ext>
            </c:extLst>
          </c:dPt>
          <c:dLbls>
            <c:dLbl>
              <c:idx val="0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0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r>
                      <a:rPr lang="en-US" sz="2000"/>
                      <a:t>Male</a:t>
                    </a:r>
                  </a:p>
                  <a:p>
                    <a:pPr>
                      <a:defRPr sz="2000" b="1">
                        <a:latin typeface="Arial" panose="020B0604020202020204" pitchFamily="34" charset="0"/>
                        <a:cs typeface="Arial" panose="020B0604020202020204" pitchFamily="34" charset="0"/>
                      </a:defRPr>
                    </a:pPr>
                    <a:fld id="{94072A88-18B8-4A49-89B5-F6B02C40C88D}" type="VALUE">
                      <a:rPr lang="en-US" sz="2000" smtClean="0"/>
                      <a:pPr>
                        <a:defRPr sz="2000" b="1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pPr>
                      <a:t>[VALUE]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A468-4D89-B062-D7F127CF7C1F}"/>
                </c:ext>
              </c:extLst>
            </c:dLbl>
            <c:dLbl>
              <c:idx val="1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r>
                      <a:rPr lang="en-US" sz="1800"/>
                      <a:t>Female </a:t>
                    </a:r>
                    <a:fld id="{36DE124B-C64F-46CD-8566-B4FC775CDB99}" type="VALUE">
                      <a:rPr lang="en-US" sz="1800" smtClean="0"/>
                      <a:pPr>
                        <a:defRPr sz="1800" b="1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pPr>
                      <a:t>[VALUE]</a:t>
                    </a:fld>
                    <a:endParaRPr lang="en-US" sz="180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A468-4D89-B062-D7F127CF7C1F}"/>
                </c:ext>
              </c:extLst>
            </c:dLbl>
            <c:dLbl>
              <c:idx val="2"/>
              <c:layout>
                <c:manualLayout>
                  <c:x val="0.39103053608363647"/>
                  <c:y val="-8.7979823808647523E-4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noAutofit/>
                  </a:bodyPr>
                  <a:lstStyle/>
                  <a:p>
                    <a:pPr algn="r">
                      <a:defRPr sz="18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fld id="{809286F6-F4AF-4A5B-B13D-3786EA5B634C}" type="VALUE">
                      <a:rPr lang="en-US" sz="1800" smtClean="0"/>
                      <a:pPr algn="r">
                        <a:defRPr sz="1800" b="1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pPr>
                      <a:t>[VALUE]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noAutofit/>
                </a:bodyPr>
                <a:lstStyle/>
                <a:p>
                  <a:pPr algn="r">
                    <a:defRPr sz="18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298750810973204"/>
                      <c:h val="0.12646530748251919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A468-4D89-B062-D7F127CF7C1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'Unaccompanied by Male '!$L$15:$N$15</c:f>
              <c:strCache>
                <c:ptCount val="3"/>
                <c:pt idx="0">
                  <c:v>Male Homeless Student Enrollment</c:v>
                </c:pt>
                <c:pt idx="1">
                  <c:v>Female Homeless Student Enrollment</c:v>
                </c:pt>
                <c:pt idx="2">
                  <c:v>Non-Binary Homeless Student Enrollment</c:v>
                </c:pt>
              </c:strCache>
            </c:strRef>
          </c:cat>
          <c:val>
            <c:numRef>
              <c:f>'Unaccompanied by Male '!$L$16:$N$16</c:f>
              <c:numCache>
                <c:formatCode>0.0%</c:formatCode>
                <c:ptCount val="3"/>
                <c:pt idx="0">
                  <c:v>0.50334603109235043</c:v>
                </c:pt>
                <c:pt idx="1">
                  <c:v>0.49335941521671989</c:v>
                </c:pt>
                <c:pt idx="2">
                  <c:v>3.2945536909296819E-3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468-4D89-B062-D7F127CF7C1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'Unaccompanied by Male '!$L$3</c:f>
              <c:strCache>
                <c:ptCount val="1"/>
                <c:pt idx="0">
                  <c:v>Male Homeless Student Enrollment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'Unaccompanied by Male '!$K$4:$K$9</c:f>
              <c:strCache>
                <c:ptCount val="6"/>
                <c:pt idx="0">
                  <c:v>2019-20</c:v>
                </c:pt>
                <c:pt idx="1">
                  <c:v>2020-21</c:v>
                </c:pt>
                <c:pt idx="2">
                  <c:v>2021-22</c:v>
                </c:pt>
                <c:pt idx="3">
                  <c:v>2022-23</c:v>
                </c:pt>
                <c:pt idx="4">
                  <c:v>2023-24</c:v>
                </c:pt>
                <c:pt idx="5">
                  <c:v>2024-25</c:v>
                </c:pt>
              </c:strCache>
            </c:strRef>
          </c:cat>
          <c:val>
            <c:numRef>
              <c:f>'Unaccompanied by Male '!$L$4:$L$9</c:f>
              <c:numCache>
                <c:formatCode>#,##0</c:formatCode>
                <c:ptCount val="6"/>
                <c:pt idx="0">
                  <c:v>3330</c:v>
                </c:pt>
                <c:pt idx="1">
                  <c:v>2648</c:v>
                </c:pt>
                <c:pt idx="2">
                  <c:v>3608</c:v>
                </c:pt>
                <c:pt idx="3">
                  <c:v>4338</c:v>
                </c:pt>
                <c:pt idx="4">
                  <c:v>4436</c:v>
                </c:pt>
                <c:pt idx="5">
                  <c:v>4889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799-4A08-8944-8C15754800AB}"/>
            </c:ext>
          </c:extLst>
        </c:ser>
        <c:ser>
          <c:idx val="1"/>
          <c:order val="1"/>
          <c:tx>
            <c:strRef>
              <c:f>'Unaccompanied by Male '!$M$3</c:f>
              <c:strCache>
                <c:ptCount val="1"/>
                <c:pt idx="0">
                  <c:v>Female Homeless Student Enrollment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'Unaccompanied by Male '!$K$4:$K$9</c:f>
              <c:strCache>
                <c:ptCount val="6"/>
                <c:pt idx="0">
                  <c:v>2019-20</c:v>
                </c:pt>
                <c:pt idx="1">
                  <c:v>2020-21</c:v>
                </c:pt>
                <c:pt idx="2">
                  <c:v>2021-22</c:v>
                </c:pt>
                <c:pt idx="3">
                  <c:v>2022-23</c:v>
                </c:pt>
                <c:pt idx="4">
                  <c:v>2023-24</c:v>
                </c:pt>
                <c:pt idx="5">
                  <c:v>2024-25</c:v>
                </c:pt>
              </c:strCache>
            </c:strRef>
          </c:cat>
          <c:val>
            <c:numRef>
              <c:f>'Unaccompanied by Male '!$M$4:$M$9</c:f>
              <c:numCache>
                <c:formatCode>#,##0</c:formatCode>
                <c:ptCount val="6"/>
                <c:pt idx="0">
                  <c:v>3273</c:v>
                </c:pt>
                <c:pt idx="1">
                  <c:v>2827</c:v>
                </c:pt>
                <c:pt idx="2">
                  <c:v>3533</c:v>
                </c:pt>
                <c:pt idx="3">
                  <c:v>4164</c:v>
                </c:pt>
                <c:pt idx="4">
                  <c:v>4357</c:v>
                </c:pt>
                <c:pt idx="5">
                  <c:v>4792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799-4A08-8944-8C15754800AB}"/>
            </c:ext>
          </c:extLst>
        </c:ser>
        <c:ser>
          <c:idx val="2"/>
          <c:order val="2"/>
          <c:tx>
            <c:strRef>
              <c:f>'Unaccompanied by Male '!$N$3</c:f>
              <c:strCache>
                <c:ptCount val="1"/>
                <c:pt idx="0">
                  <c:v>Homeless Student Enrollment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'Unaccompanied by Male '!$K$4:$K$9</c:f>
              <c:strCache>
                <c:ptCount val="6"/>
                <c:pt idx="0">
                  <c:v>2019-20</c:v>
                </c:pt>
                <c:pt idx="1">
                  <c:v>2020-21</c:v>
                </c:pt>
                <c:pt idx="2">
                  <c:v>2021-22</c:v>
                </c:pt>
                <c:pt idx="3">
                  <c:v>2022-23</c:v>
                </c:pt>
                <c:pt idx="4">
                  <c:v>2023-24</c:v>
                </c:pt>
                <c:pt idx="5">
                  <c:v>2024-25</c:v>
                </c:pt>
              </c:strCache>
            </c:strRef>
          </c:cat>
          <c:val>
            <c:numRef>
              <c:f>'Unaccompanied by Male '!$N$4:$N$9</c:f>
              <c:numCache>
                <c:formatCode>General</c:formatCode>
                <c:ptCount val="6"/>
                <c:pt idx="0">
                  <c:v>4</c:v>
                </c:pt>
                <c:pt idx="1">
                  <c:v>11</c:v>
                </c:pt>
                <c:pt idx="2">
                  <c:v>22</c:v>
                </c:pt>
                <c:pt idx="3">
                  <c:v>35</c:v>
                </c:pt>
                <c:pt idx="4">
                  <c:v>38</c:v>
                </c:pt>
                <c:pt idx="5">
                  <c:v>32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4799-4A08-8944-8C15754800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793932160"/>
        <c:axId val="793928920"/>
      </c:lineChart>
      <c:catAx>
        <c:axId val="7939321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793928920"/>
        <c:crosses val="autoZero"/>
        <c:auto val="1"/>
        <c:lblAlgn val="ctr"/>
        <c:lblOffset val="100"/>
        <c:noMultiLvlLbl val="0"/>
      </c:catAx>
      <c:valAx>
        <c:axId val="7939289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7939321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457BDD2-FD8F-DB97-3B52-B87D6F3C206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9B646F6-9457-BD67-7C83-65FAA5E7510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149A72A-4651-45C7-9E42-35BFFD46D92F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2D0DE2B-367D-0F52-FAA8-3ACF1E4EAA0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8C8EAA-C094-412A-F8A7-2165B600C3F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9D88172-A614-444B-9E98-71B10C8CDE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5805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D849352-39CB-486C-AEA5-5D17795DD0C7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30E6F85-6220-421D-9203-84F526C4C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2551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0E6F85-6220-421D-9203-84F526C4C60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1193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0E6F85-6220-421D-9203-84F526C4C60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6879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674CB-3709-4ACF-BB61-29ADEA3D41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02199" y="1480004"/>
            <a:ext cx="6747933" cy="2478024"/>
          </a:xfrm>
        </p:spPr>
        <p:txBody>
          <a:bodyPr lIns="0" tIns="0" rIns="0" bIns="0" anchor="b">
            <a:noAutofit/>
          </a:bodyPr>
          <a:lstStyle>
            <a:lvl1pPr algn="ctr">
              <a:defRPr sz="4400" cap="none" spc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6DA6BE-9B64-48FC-92D1-EF0D426A39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19133" y="4358993"/>
            <a:ext cx="6747934" cy="1435608"/>
          </a:xfrm>
        </p:spPr>
        <p:txBody>
          <a:bodyPr lIns="0" tIns="0" rIns="0" bIns="0">
            <a:normAutofit/>
          </a:bodyPr>
          <a:lstStyle>
            <a:lvl1pPr marL="0" indent="0" algn="ctr">
              <a:lnSpc>
                <a:spcPct val="150000"/>
              </a:lnSpc>
              <a:buNone/>
              <a:defRPr sz="2400" cap="none" spc="60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5EB72F7-363E-9089-F507-12C1F490E16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449357"/>
          </a:xfrm>
          <a:prstGeom prst="rect">
            <a:avLst/>
          </a:prstGeom>
        </p:spPr>
      </p:pic>
      <p:grpSp>
        <p:nvGrpSpPr>
          <p:cNvPr id="9" name="Group 8">
            <a:extLst>
              <a:ext uri="{FF2B5EF4-FFF2-40B4-BE49-F238E27FC236}">
                <a16:creationId xmlns:a16="http://schemas.microsoft.com/office/drawing/2014/main" id="{E7073D14-5F3C-F35B-DB27-A3F2E36DE3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449358"/>
            <a:ext cx="4038600" cy="5968376"/>
            <a:chOff x="-17809" y="0"/>
            <a:chExt cx="6113515" cy="6411879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C15F344-9F06-2726-4D81-26C5BB9F81CA}"/>
                </a:ext>
              </a:extLst>
            </p:cNvPr>
            <p:cNvSpPr/>
            <p:nvPr userDrawn="1"/>
          </p:nvSpPr>
          <p:spPr>
            <a:xfrm rot="5400000" flipH="1">
              <a:off x="-152592" y="162118"/>
              <a:ext cx="6400418" cy="6095233"/>
            </a:xfrm>
            <a:prstGeom prst="rect">
              <a:avLst/>
            </a:prstGeom>
            <a:gradFill>
              <a:gsLst>
                <a:gs pos="8000">
                  <a:schemeClr val="accent6"/>
                </a:gs>
                <a:gs pos="100000">
                  <a:schemeClr val="accent5">
                    <a:alpha val="89000"/>
                  </a:schemeClr>
                </a:gs>
              </a:gsLst>
              <a:lin ang="3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E0D45BAF-ECAB-69D4-E5B0-15D00BFA28DF}"/>
                </a:ext>
              </a:extLst>
            </p:cNvPr>
            <p:cNvSpPr/>
            <p:nvPr userDrawn="1"/>
          </p:nvSpPr>
          <p:spPr>
            <a:xfrm rot="5400000" flipH="1">
              <a:off x="-161024" y="143687"/>
              <a:ext cx="6400418" cy="6113043"/>
            </a:xfrm>
            <a:prstGeom prst="rect">
              <a:avLst/>
            </a:prstGeom>
            <a:gradFill>
              <a:gsLst>
                <a:gs pos="0">
                  <a:schemeClr val="accent5">
                    <a:lumMod val="60000"/>
                    <a:lumOff val="40000"/>
                  </a:schemeClr>
                </a:gs>
                <a:gs pos="100000">
                  <a:schemeClr val="accent2"/>
                </a:gs>
              </a:gsLst>
              <a:lin ang="1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F9B1814C-78D8-6C46-DC2A-07C515479234}"/>
                </a:ext>
              </a:extLst>
            </p:cNvPr>
            <p:cNvSpPr/>
            <p:nvPr userDrawn="1"/>
          </p:nvSpPr>
          <p:spPr>
            <a:xfrm rot="5400000" flipH="1">
              <a:off x="1932850" y="2249496"/>
              <a:ext cx="2211724" cy="6113042"/>
            </a:xfrm>
            <a:prstGeom prst="rect">
              <a:avLst/>
            </a:prstGeom>
            <a:gradFill>
              <a:gsLst>
                <a:gs pos="2000">
                  <a:schemeClr val="accent5">
                    <a:alpha val="28000"/>
                  </a:schemeClr>
                </a:gs>
                <a:gs pos="100000">
                  <a:schemeClr val="accent4">
                    <a:alpha val="0"/>
                  </a:schemeClr>
                </a:gs>
              </a:gsLst>
              <a:lin ang="7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F472678F-9138-4C89-3EE7-936D4015ED81}"/>
                </a:ext>
              </a:extLst>
            </p:cNvPr>
            <p:cNvSpPr/>
            <p:nvPr userDrawn="1"/>
          </p:nvSpPr>
          <p:spPr>
            <a:xfrm rot="6097846">
              <a:off x="767675" y="747345"/>
              <a:ext cx="4808302" cy="4808302"/>
            </a:xfrm>
            <a:prstGeom prst="ellipse">
              <a:avLst/>
            </a:prstGeom>
            <a:gradFill>
              <a:gsLst>
                <a:gs pos="39000">
                  <a:schemeClr val="accent4">
                    <a:lumMod val="20000"/>
                    <a:lumOff val="80000"/>
                    <a:alpha val="0"/>
                  </a:schemeClr>
                </a:gs>
                <a:gs pos="100000">
                  <a:schemeClr val="accent6">
                    <a:alpha val="29000"/>
                  </a:schemeClr>
                </a:gs>
              </a:gsLst>
              <a:lin ang="16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227556058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E0F35-0AE7-48AB-9005-F1DB4BD0B4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4199" y="152062"/>
            <a:ext cx="10794999" cy="1058671"/>
          </a:xfrm>
        </p:spPr>
        <p:txBody>
          <a:bodyPr>
            <a:normAutofit/>
          </a:bodyPr>
          <a:lstStyle>
            <a:lvl1pPr>
              <a:defRPr sz="4000" cap="none" spc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DD4022-C31F-4C4C-B5BF-5F9730C08A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4200" y="1449324"/>
            <a:ext cx="10795000" cy="3959352"/>
          </a:xfr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A45EE9-11D3-436C-9D73-1AA6CCDB1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65F17-AD75-4B7E-970D-5D4DBD5D1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178239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C12CB-05D8-4D62-BDC5-812DB6DD0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1709738"/>
            <a:ext cx="9966960" cy="2852737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4400" spc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52F020-8516-4B9E-B455-5731ED6C9E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4974336"/>
            <a:ext cx="9966961" cy="1115568"/>
          </a:xfrm>
        </p:spPr>
        <p:txBody>
          <a:bodyPr>
            <a:normAutofit/>
          </a:bodyPr>
          <a:lstStyle>
            <a:lvl1pPr marL="0" indent="0">
              <a:buNone/>
              <a:defRPr sz="1600" cap="all" spc="60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822993-6E28-44BB-B983-095B476B8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9A076D-47C1-49CD-9A8B-956DB3FC3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770989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8DFBD-F5ED-455C-8AD0-97476A55E3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pc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30E58C-F463-4D52-9225-9410133113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71600" y="2112264"/>
            <a:ext cx="4846320" cy="3959352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F7BDB4-97FA-485D-A557-6F96692BAC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66560" y="2112265"/>
            <a:ext cx="4846320" cy="3959351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C50007-C799-4117-8ACD-5EE980E63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9D8C08-BF20-4D5E-9004-0C075C36D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171769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036E0D-26A5-455A-A8BD-70DA8BC03E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2112264"/>
            <a:ext cx="4841076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FD4EA0-094D-4056-9032-BFB44B4089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371600" y="3018472"/>
            <a:ext cx="4841076" cy="3104856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FC0CCE8-718F-4620-8B4A-C60EEA7B88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66560" y="2112264"/>
            <a:ext cx="4846320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CE86DF-0069-4D31-BDD3-A9A2F9B7B4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766560" y="3018471"/>
            <a:ext cx="4841076" cy="3104857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A5ED06-FE54-4B86-A8D4-07D0EB08C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84B1D1-BE0C-48F4-BC74-90675A0F0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2D453288-3D76-40C1-BE00-223AB28F1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>
            <a:lvl1pPr>
              <a:defRPr spc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07469998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036E0D-26A5-455A-A8BD-70DA8BC03EB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35000" y="869631"/>
            <a:ext cx="11032744" cy="823912"/>
          </a:xfrm>
        </p:spPr>
        <p:txBody>
          <a:bodyPr anchor="ctr"/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24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Chart Explanation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FD4EA0-094D-4056-9032-BFB44B4089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4999" y="1849774"/>
            <a:ext cx="11032743" cy="3104856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A5ED06-FE54-4B86-A8D4-07D0EB08C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84B1D1-BE0C-48F4-BC74-90675A0F0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2D453288-3D76-40C1-BE00-223AB28F1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95799"/>
            <a:ext cx="11032744" cy="638873"/>
          </a:xfrm>
        </p:spPr>
        <p:txBody>
          <a:bodyPr anchor="ctr"/>
          <a:lstStyle>
            <a:lvl1pPr>
              <a:defRPr spc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22434498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B1716-24B0-42CD-95B6-843092597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pc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E3617E-4B11-481F-AC6E-0003179029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AEFC312-3AA5-46F7-B701-3D9327A68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064609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458121AD-8518-1695-111E-C8CFF8A3D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4" y="0"/>
            <a:ext cx="12192004" cy="6858000"/>
            <a:chOff x="-4" y="0"/>
            <a:chExt cx="12192004" cy="6858000"/>
          </a:xfrm>
          <a:solidFill>
            <a:schemeClr val="accent6">
              <a:lumMod val="40000"/>
              <a:lumOff val="60000"/>
            </a:schemeClr>
          </a:solidFill>
        </p:grpSpPr>
        <p:sp useBgFill="1">
          <p:nvSpPr>
            <p:cNvPr id="15" name="Rectangle 14">
              <a:extLst>
                <a:ext uri="{FF2B5EF4-FFF2-40B4-BE49-F238E27FC236}">
                  <a16:creationId xmlns:a16="http://schemas.microsoft.com/office/drawing/2014/main" id="{52728D19-281F-4946-9684-65A557653DDA}"/>
                </a:ext>
              </a:extLst>
            </p:cNvPr>
            <p:cNvSpPr/>
            <p:nvPr userDrawn="1"/>
          </p:nvSpPr>
          <p:spPr>
            <a:xfrm>
              <a:off x="0" y="0"/>
              <a:ext cx="12192000" cy="685800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D412D4F2-D8CF-48D7-8E93-9342D2AE3950}"/>
                </a:ext>
              </a:extLst>
            </p:cNvPr>
            <p:cNvSpPr/>
            <p:nvPr userDrawn="1"/>
          </p:nvSpPr>
          <p:spPr>
            <a:xfrm rot="10800000" flipH="1">
              <a:off x="0" y="0"/>
              <a:ext cx="12191999" cy="685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F81071F9-5F9E-43AF-B1F9-8F94CCA0D1D0}"/>
                </a:ext>
              </a:extLst>
            </p:cNvPr>
            <p:cNvSpPr/>
            <p:nvPr userDrawn="1"/>
          </p:nvSpPr>
          <p:spPr>
            <a:xfrm rot="10800000">
              <a:off x="-4" y="456773"/>
              <a:ext cx="12191999" cy="64008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C954D1A4-E8FD-4E5A-A528-35498A356680}"/>
                </a:ext>
              </a:extLst>
            </p:cNvPr>
            <p:cNvSpPr/>
            <p:nvPr userDrawn="1"/>
          </p:nvSpPr>
          <p:spPr>
            <a:xfrm rot="10800000" flipH="1">
              <a:off x="-2" y="0"/>
              <a:ext cx="6096001" cy="685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285750" indent="-285750" algn="ctr">
                <a:buFont typeface="Arial" panose="020B0604020202020204" pitchFamily="34" charset="0"/>
                <a:buChar char="•"/>
              </a:pPr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230DFABF-2A96-46EC-8C35-1C4A9D0A0739}"/>
                </a:ext>
              </a:extLst>
            </p:cNvPr>
            <p:cNvSpPr>
              <a:spLocks noChangeAspect="1"/>
            </p:cNvSpPr>
            <p:nvPr userDrawn="1"/>
          </p:nvSpPr>
          <p:spPr>
            <a:xfrm rot="16200000" flipH="1">
              <a:off x="3489960" y="822961"/>
              <a:ext cx="5212080" cy="521208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6" name="Freeform: Shape 19">
            <a:extLst>
              <a:ext uri="{FF2B5EF4-FFF2-40B4-BE49-F238E27FC236}">
                <a16:creationId xmlns:a16="http://schemas.microsoft.com/office/drawing/2014/main" id="{9829D3BA-2CE1-52FA-09B7-96BDEAF53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>
            <a:off x="3124200" y="459028"/>
            <a:ext cx="5943600" cy="5939944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55BA1B2-362C-9BE1-25F7-1E3A86E2667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75360" y="1731702"/>
            <a:ext cx="10241280" cy="3394596"/>
          </a:xfrm>
        </p:spPr>
        <p:txBody>
          <a:bodyPr anchor="ctr" anchorCtr="0">
            <a:normAutofit/>
          </a:bodyPr>
          <a:lstStyle>
            <a:lvl1pPr algn="ctr">
              <a:defRPr sz="40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253DD31-8C23-CEA0-7016-E263E3AE4D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6401228"/>
            <a:ext cx="12192000" cy="456772"/>
          </a:xfrm>
          <a:prstGeom prst="rect">
            <a:avLst/>
          </a:prstGeom>
          <a:gradFill>
            <a:gsLst>
              <a:gs pos="0">
                <a:schemeClr val="accent5">
                  <a:alpha val="75000"/>
                </a:schemeClr>
              </a:gs>
              <a:gs pos="100000">
                <a:schemeClr val="tx2">
                  <a:lumMod val="50000"/>
                  <a:lumOff val="50000"/>
                  <a:alpha val="48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logo of a department of education&#10;&#10;Description automatically generated">
            <a:extLst>
              <a:ext uri="{FF2B5EF4-FFF2-40B4-BE49-F238E27FC236}">
                <a16:creationId xmlns:a16="http://schemas.microsoft.com/office/drawing/2014/main" id="{49CE4A58-3791-E98F-E337-6DEF680D1A2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26374" y="5261519"/>
            <a:ext cx="1497971" cy="1596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5860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CF2F3BB-127D-44BC-A8EF-A8BB5F5911CA}"/>
              </a:ext>
            </a:extLst>
          </p:cNvPr>
          <p:cNvSpPr/>
          <p:nvPr/>
        </p:nvSpPr>
        <p:spPr>
          <a:xfrm rot="10800000" flipH="1">
            <a:off x="0" y="6401226"/>
            <a:ext cx="12192000" cy="456773"/>
          </a:xfrm>
          <a:prstGeom prst="rect">
            <a:avLst/>
          </a:prstGeom>
          <a:gradFill>
            <a:gsLst>
              <a:gs pos="14000">
                <a:schemeClr val="accent4">
                  <a:alpha val="28000"/>
                </a:schemeClr>
              </a:gs>
              <a:gs pos="100000">
                <a:schemeClr val="accent5">
                  <a:alpha val="8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10D1F30-F118-4A1F-A48F-7E5706959F64}"/>
              </a:ext>
            </a:extLst>
          </p:cNvPr>
          <p:cNvSpPr/>
          <p:nvPr/>
        </p:nvSpPr>
        <p:spPr>
          <a:xfrm flipH="1">
            <a:off x="4038602" y="6401228"/>
            <a:ext cx="8153398" cy="456772"/>
          </a:xfrm>
          <a:prstGeom prst="rect">
            <a:avLst/>
          </a:prstGeom>
          <a:gradFill>
            <a:gsLst>
              <a:gs pos="9000">
                <a:schemeClr val="accent2">
                  <a:lumMod val="60000"/>
                  <a:lumOff val="40000"/>
                  <a:alpha val="55000"/>
                </a:schemeClr>
              </a:gs>
              <a:gs pos="99000">
                <a:schemeClr val="accent2"/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AE890C-17CE-44C0-BDED-BA68F92A84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95799"/>
            <a:ext cx="11032744" cy="89480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910A6E-46D1-42CF-996C-2207737FB8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4998" y="1286933"/>
            <a:ext cx="11032745" cy="431901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5B5247-D236-462B-BCE0-2A24DF75B0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909560" y="6409944"/>
            <a:ext cx="3703320" cy="4480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cap="all" spc="3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20XX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495647-A849-45D9-BC71-46A12E6DE4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67744" y="6409944"/>
            <a:ext cx="438912" cy="4480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C01389E6-C847-4AD0-B56D-D205B2EAB1EE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4B858A11-CF78-F0C2-6CC5-E8D3303968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6409177"/>
            <a:ext cx="12192000" cy="456774"/>
            <a:chOff x="0" y="6401226"/>
            <a:chExt cx="12192000" cy="456774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F1180C09-F568-5879-8C5F-E0BE933A89FD}"/>
                </a:ext>
              </a:extLst>
            </p:cNvPr>
            <p:cNvSpPr/>
            <p:nvPr/>
          </p:nvSpPr>
          <p:spPr>
            <a:xfrm rot="10800000" flipH="1">
              <a:off x="0" y="6401226"/>
              <a:ext cx="12192000" cy="456773"/>
            </a:xfrm>
            <a:prstGeom prst="rect">
              <a:avLst/>
            </a:prstGeom>
            <a:gradFill>
              <a:gsLst>
                <a:gs pos="14000">
                  <a:schemeClr val="accent4">
                    <a:alpha val="28000"/>
                  </a:schemeClr>
                </a:gs>
                <a:gs pos="100000">
                  <a:schemeClr val="accent5">
                    <a:alpha val="85000"/>
                  </a:schemeClr>
                </a:gs>
              </a:gsLst>
              <a:lin ang="6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99213324-86C8-E3DF-9718-A525F6A309D2}"/>
                </a:ext>
              </a:extLst>
            </p:cNvPr>
            <p:cNvSpPr/>
            <p:nvPr/>
          </p:nvSpPr>
          <p:spPr>
            <a:xfrm flipH="1">
              <a:off x="4038602" y="6401228"/>
              <a:ext cx="8153398" cy="456772"/>
            </a:xfrm>
            <a:prstGeom prst="rect">
              <a:avLst/>
            </a:prstGeom>
            <a:gradFill>
              <a:gsLst>
                <a:gs pos="9000">
                  <a:schemeClr val="accent2">
                    <a:lumMod val="60000"/>
                    <a:lumOff val="40000"/>
                    <a:alpha val="55000"/>
                  </a:schemeClr>
                </a:gs>
                <a:gs pos="99000">
                  <a:schemeClr val="accent2"/>
                </a:gs>
              </a:gsLst>
              <a:lin ang="14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014863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41" r:id="rId6"/>
    <p:sldLayoutId id="2147483734" r:id="rId7"/>
    <p:sldLayoutId id="2147483740" r:id="rId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600" b="1" i="0" kern="1200" cap="none" spc="0" baseline="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svg"/><Relationship Id="rId4" Type="http://schemas.openxmlformats.org/officeDocument/2006/relationships/image" Target="../media/image9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0E0F0A-3BC6-A4BF-0161-DCE0CBC0C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5360" y="2580350"/>
            <a:ext cx="10241280" cy="1697299"/>
          </a:xfrm>
        </p:spPr>
        <p:txBody>
          <a:bodyPr>
            <a:normAutofit/>
          </a:bodyPr>
          <a:lstStyle/>
          <a:p>
            <a:r>
              <a:rPr lang="en-US" sz="4400">
                <a:latin typeface="Arial"/>
                <a:cs typeface="Arial"/>
              </a:rPr>
              <a:t>2024–25 </a:t>
            </a:r>
            <a:br>
              <a:rPr lang="en-US" sz="4400">
                <a:latin typeface="Arial"/>
                <a:cs typeface="Arial"/>
              </a:rPr>
            </a:br>
            <a:r>
              <a:rPr lang="en-US" sz="4400">
                <a:latin typeface="Arial"/>
                <a:cs typeface="Arial"/>
              </a:rPr>
              <a:t>Homeless by Dwelling Type</a:t>
            </a:r>
            <a:endParaRPr lang="en-US" sz="4800" b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998822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9E2B74-CCA5-C2F0-8EF9-1111660B6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523A0686-F1C2-0E77-F337-B53A05413C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9032" y="496801"/>
            <a:ext cx="5383058" cy="894801"/>
          </a:xfrm>
        </p:spPr>
        <p:txBody>
          <a:bodyPr>
            <a:noAutofit/>
          </a:bodyPr>
          <a:lstStyle/>
          <a:p>
            <a:pPr algn="ctr"/>
            <a:r>
              <a:rPr lang="en-US" sz="2800" dirty="0"/>
              <a:t>Counties With The Highest Percentages of Unsheltered Students*</a:t>
            </a:r>
          </a:p>
        </p:txBody>
      </p:sp>
      <p:graphicFrame>
        <p:nvGraphicFramePr>
          <p:cNvPr id="12" name="Content Placeholder 9">
            <a:extLst>
              <a:ext uri="{FF2B5EF4-FFF2-40B4-BE49-F238E27FC236}">
                <a16:creationId xmlns:a16="http://schemas.microsoft.com/office/drawing/2014/main" id="{0339CDEE-EFDE-0E4C-4EE7-BB47867CFD1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3600838"/>
              </p:ext>
            </p:extLst>
          </p:nvPr>
        </p:nvGraphicFramePr>
        <p:xfrm>
          <a:off x="6387194" y="1678216"/>
          <a:ext cx="5500006" cy="4445114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3041697">
                  <a:extLst>
                    <a:ext uri="{9D8B030D-6E8A-4147-A177-3AD203B41FA5}">
                      <a16:colId xmlns:a16="http://schemas.microsoft.com/office/drawing/2014/main" val="2622620902"/>
                    </a:ext>
                  </a:extLst>
                </a:gridCol>
                <a:gridCol w="2458309">
                  <a:extLst>
                    <a:ext uri="{9D8B030D-6E8A-4147-A177-3AD203B41FA5}">
                      <a16:colId xmlns:a16="http://schemas.microsoft.com/office/drawing/2014/main" val="84477199"/>
                    </a:ext>
                  </a:extLst>
                </a:gridCol>
              </a:tblGrid>
              <a:tr h="156967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County Name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3E2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Unsheltered Students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3E2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7918992"/>
                  </a:ext>
                </a:extLst>
              </a:tr>
              <a:tr h="5750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Trinity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5B9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53 (23.1%)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1983200"/>
                  </a:ext>
                </a:extLst>
              </a:tr>
              <a:tr h="5750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Colusa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87C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93 (17.9%)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7278016"/>
                  </a:ext>
                </a:extLst>
              </a:tr>
              <a:tr h="5750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Mariposa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9AB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 (17.4%)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3253861"/>
                  </a:ext>
                </a:extLst>
              </a:tr>
              <a:tr h="5750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Inyo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6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46 (12.4%)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097650"/>
                  </a:ext>
                </a:extLst>
              </a:tr>
              <a:tr h="5750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Santa Cruz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3E2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308 (11.9%)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5072783"/>
                  </a:ext>
                </a:extLst>
              </a:tr>
            </a:tbl>
          </a:graphicData>
        </a:graphic>
      </p:graphicFrame>
      <p:pic>
        <p:nvPicPr>
          <p:cNvPr id="14" name="Picture 13" descr="A map of the state of california&#10;&#10;AI-generated content may be incorrect.">
            <a:extLst>
              <a:ext uri="{FF2B5EF4-FFF2-40B4-BE49-F238E27FC236}">
                <a16:creationId xmlns:a16="http://schemas.microsoft.com/office/drawing/2014/main" id="{20E969A7-85DD-7708-6923-0F06110CF3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910" y="0"/>
            <a:ext cx="5308002" cy="6220553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626BDF63-D1DB-2F44-A7EE-00E2249DF801}"/>
              </a:ext>
            </a:extLst>
          </p:cNvPr>
          <p:cNvSpPr txBox="1"/>
          <p:nvPr/>
        </p:nvSpPr>
        <p:spPr>
          <a:xfrm>
            <a:off x="129623" y="6066664"/>
            <a:ext cx="33247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*as a percentage of homeless students</a:t>
            </a:r>
          </a:p>
        </p:txBody>
      </p:sp>
    </p:spTree>
    <p:extLst>
      <p:ext uri="{BB962C8B-B14F-4D97-AF65-F5344CB8AC3E}">
        <p14:creationId xmlns:p14="http://schemas.microsoft.com/office/powerpoint/2010/main" val="40104413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D2EB395A-10B4-E921-1345-B4CBD5C8F01A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586681428"/>
              </p:ext>
            </p:extLst>
          </p:nvPr>
        </p:nvGraphicFramePr>
        <p:xfrm>
          <a:off x="607568" y="1450500"/>
          <a:ext cx="10758424" cy="3956999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2547112">
                  <a:extLst>
                    <a:ext uri="{9D8B030D-6E8A-4147-A177-3AD203B41FA5}">
                      <a16:colId xmlns:a16="http://schemas.microsoft.com/office/drawing/2014/main" val="643766091"/>
                    </a:ext>
                  </a:extLst>
                </a:gridCol>
                <a:gridCol w="1938528">
                  <a:extLst>
                    <a:ext uri="{9D8B030D-6E8A-4147-A177-3AD203B41FA5}">
                      <a16:colId xmlns:a16="http://schemas.microsoft.com/office/drawing/2014/main" val="1381355993"/>
                    </a:ext>
                  </a:extLst>
                </a:gridCol>
                <a:gridCol w="2075688">
                  <a:extLst>
                    <a:ext uri="{9D8B030D-6E8A-4147-A177-3AD203B41FA5}">
                      <a16:colId xmlns:a16="http://schemas.microsoft.com/office/drawing/2014/main" val="1092235039"/>
                    </a:ext>
                  </a:extLst>
                </a:gridCol>
                <a:gridCol w="2265172">
                  <a:extLst>
                    <a:ext uri="{9D8B030D-6E8A-4147-A177-3AD203B41FA5}">
                      <a16:colId xmlns:a16="http://schemas.microsoft.com/office/drawing/2014/main" val="3410563552"/>
                    </a:ext>
                  </a:extLst>
                </a:gridCol>
                <a:gridCol w="1931924">
                  <a:extLst>
                    <a:ext uri="{9D8B030D-6E8A-4147-A177-3AD203B41FA5}">
                      <a16:colId xmlns:a16="http://schemas.microsoft.com/office/drawing/2014/main" val="3155945044"/>
                    </a:ext>
                  </a:extLst>
                </a:gridCol>
              </a:tblGrid>
              <a:tr h="821034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County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Cumul</a:t>
                      </a:r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Enroll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Homeless Counts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Homeless of Enrollment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Diff from Prior Year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3864290"/>
                  </a:ext>
                </a:extLst>
              </a:tr>
              <a:tr h="447995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Sierra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13.8%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1475445"/>
                  </a:ext>
                </a:extLst>
              </a:tr>
              <a:tr h="447995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Inyo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5,188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371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1366968"/>
                  </a:ext>
                </a:extLst>
              </a:tr>
              <a:tr h="447995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Mendocino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13,162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1,059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9549646"/>
                  </a:ext>
                </a:extLst>
              </a:tr>
              <a:tr h="447995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Colusa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4,744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519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5146939"/>
                  </a:ext>
                </a:extLst>
              </a:tr>
              <a:tr h="447995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Butte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30,893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2,114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2142098"/>
                  </a:ext>
                </a:extLst>
              </a:tr>
              <a:tr h="447995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San Joaquin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163,872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8,243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1065892"/>
                  </a:ext>
                </a:extLst>
              </a:tr>
              <a:tr h="447995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Santa Barbara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69,022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9,783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14.2%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5427751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D23F0E-0290-F7B8-468E-4A700CF96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8C744735-AEF8-FA8F-0860-FC9DB58FE6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7568" y="230758"/>
            <a:ext cx="11279632" cy="638873"/>
          </a:xfrm>
        </p:spPr>
        <p:txBody>
          <a:bodyPr>
            <a:normAutofit fontScale="90000"/>
          </a:bodyPr>
          <a:lstStyle/>
          <a:p>
            <a:r>
              <a:rPr lang="en-US" dirty="0"/>
              <a:t>Counties with the Largest Increase in Homeless Students</a:t>
            </a:r>
          </a:p>
        </p:txBody>
      </p:sp>
    </p:spTree>
    <p:extLst>
      <p:ext uri="{BB962C8B-B14F-4D97-AF65-F5344CB8AC3E}">
        <p14:creationId xmlns:p14="http://schemas.microsoft.com/office/powerpoint/2010/main" val="6237679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799C06-8CBD-A8FC-EA1E-D68901F8E78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District-Level Reviews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D5A03D-031E-9EF6-6031-D73D2FD05533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753850" y="6410325"/>
            <a:ext cx="438150" cy="447675"/>
          </a:xfrm>
        </p:spPr>
        <p:txBody>
          <a:bodyPr/>
          <a:lstStyle/>
          <a:p>
            <a:fld id="{C01389E6-C847-4AD0-B56D-D205B2EAB1EE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6230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3B2F417-010A-334A-7316-802FAFACEF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5000" y="589674"/>
            <a:ext cx="11032744" cy="1273652"/>
          </a:xfrm>
        </p:spPr>
        <p:txBody>
          <a:bodyPr>
            <a:normAutofit fontScale="92500" lnSpcReduction="10000"/>
          </a:bodyPr>
          <a:lstStyle/>
          <a:p>
            <a:r>
              <a:rPr lang="en-US"/>
              <a:t>These five district’s populations of homeless students (as a percentage of total population) all increased by 10 percentage points or more in the 2024–25 academic year, with </a:t>
            </a:r>
            <a:r>
              <a:rPr lang="en-US" b="1">
                <a:solidFill>
                  <a:srgbClr val="F8931D"/>
                </a:solidFill>
              </a:rPr>
              <a:t>Round Valley Unified </a:t>
            </a:r>
            <a:r>
              <a:rPr lang="en-US"/>
              <a:t>and </a:t>
            </a:r>
            <a:r>
              <a:rPr lang="en-US" b="1">
                <a:solidFill>
                  <a:srgbClr val="FFCA08"/>
                </a:solidFill>
              </a:rPr>
              <a:t>Baker Valley Unified </a:t>
            </a:r>
            <a:r>
              <a:rPr lang="en-US"/>
              <a:t>increasing by 30 to 35 percentage points each.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D23F0E-0290-F7B8-468E-4A700CF96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8C744735-AEF8-FA8F-0860-FC9DB58FE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/>
              <a:t>Districts with Largest Increases* in Homeless Populations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BAF472E-808E-669A-3257-9545F3AD65F0}"/>
              </a:ext>
            </a:extLst>
          </p:cNvPr>
          <p:cNvSpPr txBox="1"/>
          <p:nvPr/>
        </p:nvSpPr>
        <p:spPr>
          <a:xfrm>
            <a:off x="7393259" y="5898995"/>
            <a:ext cx="45050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*as a percentage of total population</a:t>
            </a:r>
          </a:p>
        </p:txBody>
      </p:sp>
      <p:graphicFrame>
        <p:nvGraphicFramePr>
          <p:cNvPr id="14" name="Content Placeholder 13">
            <a:extLst>
              <a:ext uri="{FF2B5EF4-FFF2-40B4-BE49-F238E27FC236}">
                <a16:creationId xmlns:a16="http://schemas.microsoft.com/office/drawing/2014/main" id="{72767139-E490-E9A2-E736-E3F1617F72CB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458072502"/>
              </p:ext>
            </p:extLst>
          </p:nvPr>
        </p:nvGraphicFramePr>
        <p:xfrm>
          <a:off x="635000" y="1849438"/>
          <a:ext cx="9329615" cy="39079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6297E2D0-A23B-DAE2-EE52-294A0E350A50}"/>
              </a:ext>
            </a:extLst>
          </p:cNvPr>
          <p:cNvSpPr txBox="1"/>
          <p:nvPr/>
        </p:nvSpPr>
        <p:spPr>
          <a:xfrm>
            <a:off x="9517811" y="2484408"/>
            <a:ext cx="2633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rgbClr val="F8931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Round Valley Unified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3C8E589-2848-EB68-3362-06AB307173CB}"/>
              </a:ext>
            </a:extLst>
          </p:cNvPr>
          <p:cNvSpPr txBox="1"/>
          <p:nvPr/>
        </p:nvSpPr>
        <p:spPr>
          <a:xfrm>
            <a:off x="9517811" y="2853740"/>
            <a:ext cx="2633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rgbClr val="FFCA0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Baker Valley Unified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03769AF-D52A-3127-81BC-DE11CB296970}"/>
              </a:ext>
            </a:extLst>
          </p:cNvPr>
          <p:cNvSpPr txBox="1"/>
          <p:nvPr/>
        </p:nvSpPr>
        <p:spPr>
          <a:xfrm>
            <a:off x="9517811" y="3336063"/>
            <a:ext cx="2633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rgbClr val="E6482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Mountain View Elementary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CCFC2C7-D415-4478-C4A3-72ED0791F491}"/>
              </a:ext>
            </a:extLst>
          </p:cNvPr>
          <p:cNvSpPr txBox="1"/>
          <p:nvPr/>
        </p:nvSpPr>
        <p:spPr>
          <a:xfrm>
            <a:off x="9517811" y="3982394"/>
            <a:ext cx="2633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rgbClr val="CE8D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Julian Union Elementary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82F1153-B0C9-D925-7E43-903190202038}"/>
              </a:ext>
            </a:extLst>
          </p:cNvPr>
          <p:cNvSpPr txBox="1"/>
          <p:nvPr/>
        </p:nvSpPr>
        <p:spPr>
          <a:xfrm>
            <a:off x="9517811" y="4603476"/>
            <a:ext cx="2633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rgbClr val="EC701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Shoreline Unified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A8ED9576-6C0F-704D-A6DF-1973D0E27D2C}"/>
              </a:ext>
            </a:extLst>
          </p:cNvPr>
          <p:cNvCxnSpPr>
            <a:stCxn id="15" idx="1"/>
          </p:cNvCxnSpPr>
          <p:nvPr/>
        </p:nvCxnSpPr>
        <p:spPr>
          <a:xfrm flipH="1">
            <a:off x="9197788" y="2669074"/>
            <a:ext cx="320023" cy="282555"/>
          </a:xfrm>
          <a:prstGeom prst="straightConnector1">
            <a:avLst/>
          </a:prstGeom>
          <a:ln>
            <a:solidFill>
              <a:srgbClr val="F8931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3BCE1E36-CB58-11CC-A43F-428FA2920ADD}"/>
              </a:ext>
            </a:extLst>
          </p:cNvPr>
          <p:cNvCxnSpPr/>
          <p:nvPr/>
        </p:nvCxnSpPr>
        <p:spPr>
          <a:xfrm flipH="1">
            <a:off x="9184337" y="3032312"/>
            <a:ext cx="333474" cy="1143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C86725F9-BC00-095F-63E5-1B59DB4E55C4}"/>
              </a:ext>
            </a:extLst>
          </p:cNvPr>
          <p:cNvCxnSpPr>
            <a:stCxn id="17" idx="1"/>
          </p:cNvCxnSpPr>
          <p:nvPr/>
        </p:nvCxnSpPr>
        <p:spPr>
          <a:xfrm flipH="1">
            <a:off x="9197788" y="3659229"/>
            <a:ext cx="320023" cy="85777"/>
          </a:xfrm>
          <a:prstGeom prst="straightConnector1">
            <a:avLst/>
          </a:prstGeom>
          <a:ln>
            <a:solidFill>
              <a:srgbClr val="E6482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4E6D4830-9DEE-34A3-DBF7-7DA31AC6644E}"/>
              </a:ext>
            </a:extLst>
          </p:cNvPr>
          <p:cNvCxnSpPr/>
          <p:nvPr/>
        </p:nvCxnSpPr>
        <p:spPr>
          <a:xfrm flipH="1" flipV="1">
            <a:off x="9197788" y="4141694"/>
            <a:ext cx="320023" cy="161365"/>
          </a:xfrm>
          <a:prstGeom prst="straightConnector1">
            <a:avLst/>
          </a:prstGeom>
          <a:ln>
            <a:solidFill>
              <a:srgbClr val="CE8D3E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788A3D3C-17DB-FA91-43D5-204FBB1C23F7}"/>
              </a:ext>
            </a:extLst>
          </p:cNvPr>
          <p:cNvCxnSpPr>
            <a:stCxn id="19" idx="1"/>
          </p:cNvCxnSpPr>
          <p:nvPr/>
        </p:nvCxnSpPr>
        <p:spPr>
          <a:xfrm flipH="1" flipV="1">
            <a:off x="9197788" y="4531659"/>
            <a:ext cx="320023" cy="256483"/>
          </a:xfrm>
          <a:prstGeom prst="straightConnector1">
            <a:avLst/>
          </a:prstGeom>
          <a:ln>
            <a:solidFill>
              <a:srgbClr val="EC701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21893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14D277A-4BAE-3DA5-FE58-59337DF16FC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Of districts with 10 or more unsheltered students total.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BFF6C0-91FC-8819-2BA5-DEAE0977CC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A5D7AA5-8BD4-2F7A-B9DE-B41160C7CD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dirty="0"/>
              <a:t>Districts With Largest Percentages of Unsheltered Students</a:t>
            </a:r>
          </a:p>
        </p:txBody>
      </p:sp>
      <p:graphicFrame>
        <p:nvGraphicFramePr>
          <p:cNvPr id="8" name="Content Placeholder 5">
            <a:extLst>
              <a:ext uri="{FF2B5EF4-FFF2-40B4-BE49-F238E27FC236}">
                <a16:creationId xmlns:a16="http://schemas.microsoft.com/office/drawing/2014/main" id="{939F17AD-502F-12D1-4E61-84B56711D210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197025627"/>
              </p:ext>
            </p:extLst>
          </p:nvPr>
        </p:nvGraphicFramePr>
        <p:xfrm>
          <a:off x="635000" y="1849438"/>
          <a:ext cx="11032744" cy="3956999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3167743">
                  <a:extLst>
                    <a:ext uri="{9D8B030D-6E8A-4147-A177-3AD203B41FA5}">
                      <a16:colId xmlns:a16="http://schemas.microsoft.com/office/drawing/2014/main" val="643766091"/>
                    </a:ext>
                  </a:extLst>
                </a:gridCol>
                <a:gridCol w="4536558">
                  <a:extLst>
                    <a:ext uri="{9D8B030D-6E8A-4147-A177-3AD203B41FA5}">
                      <a16:colId xmlns:a16="http://schemas.microsoft.com/office/drawing/2014/main" val="3410563552"/>
                    </a:ext>
                  </a:extLst>
                </a:gridCol>
                <a:gridCol w="3328443">
                  <a:extLst>
                    <a:ext uri="{9D8B030D-6E8A-4147-A177-3AD203B41FA5}">
                      <a16:colId xmlns:a16="http://schemas.microsoft.com/office/drawing/2014/main" val="3155945044"/>
                    </a:ext>
                  </a:extLst>
                </a:gridCol>
              </a:tblGrid>
              <a:tr h="82103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County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District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Unsheltered Students*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3864290"/>
                  </a:ext>
                </a:extLst>
              </a:tr>
              <a:tr h="44799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Trinity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Douglas City Elementary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 (92.9%)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1475445"/>
                  </a:ext>
                </a:extLst>
              </a:tr>
              <a:tr h="44799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Marin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Shoreline Unified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 (75.5%)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1366968"/>
                  </a:ext>
                </a:extLst>
              </a:tr>
              <a:tr h="44799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San Bernardino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Baker Valley Unified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 (71.4%)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9549646"/>
                  </a:ext>
                </a:extLst>
              </a:tr>
              <a:tr h="44799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Los Angeles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Palos Verdes Peninsula Unified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124 (66.7%)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5146939"/>
                  </a:ext>
                </a:extLst>
              </a:tr>
              <a:tr h="44799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Los Angeles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Claremont Unified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114 (54.6%)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2142098"/>
                  </a:ext>
                </a:extLst>
              </a:tr>
              <a:tr h="44799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Colusa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Williams Unified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87 (49.4%)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1065892"/>
                  </a:ext>
                </a:extLst>
              </a:tr>
              <a:tr h="44799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Alameda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San Leandro Unified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58 (42.7%)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5427751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6C4564A8-F655-2183-6DBA-86656B3DEA7A}"/>
              </a:ext>
            </a:extLst>
          </p:cNvPr>
          <p:cNvSpPr txBox="1"/>
          <p:nvPr/>
        </p:nvSpPr>
        <p:spPr>
          <a:xfrm>
            <a:off x="635000" y="5962332"/>
            <a:ext cx="6110514" cy="3720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*percentages are percent of homeless students</a:t>
            </a:r>
          </a:p>
        </p:txBody>
      </p:sp>
    </p:spTree>
    <p:extLst>
      <p:ext uri="{BB962C8B-B14F-4D97-AF65-F5344CB8AC3E}">
        <p14:creationId xmlns:p14="http://schemas.microsoft.com/office/powerpoint/2010/main" val="23694887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799C06-8CBD-A8FC-EA1E-D68901F8E78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Unaccompanied Youth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D5A03D-031E-9EF6-6031-D73D2FD05533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753850" y="6410325"/>
            <a:ext cx="438150" cy="447675"/>
          </a:xfrm>
        </p:spPr>
        <p:txBody>
          <a:bodyPr/>
          <a:lstStyle/>
          <a:p>
            <a:fld id="{C01389E6-C847-4AD0-B56D-D205B2EAB1EE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0936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F344631-1AAE-19C1-421E-C3201435E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5D4060B-8D62-F0FE-AEB6-80D2B492D88E}"/>
              </a:ext>
            </a:extLst>
          </p:cNvPr>
          <p:cNvSpPr txBox="1">
            <a:spLocks/>
          </p:cNvSpPr>
          <p:nvPr/>
        </p:nvSpPr>
        <p:spPr>
          <a:xfrm>
            <a:off x="2522864" y="3545961"/>
            <a:ext cx="2880274" cy="92333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algn="ctr" defTabSz="914400" rtl="0" eaLnBrk="1" fontAlgn="t" latinLnBrk="0" hangingPunct="1"/>
            <a:r>
              <a:rPr lang="en-US" sz="5400" b="1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9,713</a:t>
            </a:r>
            <a:endParaRPr lang="en-US" sz="5400" b="1" i="0" u="none" strike="noStrike" kern="1200" dirty="0">
              <a:solidFill>
                <a:srgbClr val="000000"/>
              </a:solidFill>
              <a:effectLst/>
              <a:latin typeface="Arial"/>
              <a:cs typeface="Arial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720E73B-4739-AD52-51A8-25591A2E5E51}"/>
              </a:ext>
            </a:extLst>
          </p:cNvPr>
          <p:cNvSpPr txBox="1">
            <a:spLocks/>
          </p:cNvSpPr>
          <p:nvPr/>
        </p:nvSpPr>
        <p:spPr>
          <a:xfrm>
            <a:off x="2386989" y="4302355"/>
            <a:ext cx="31520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2024–25 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E323284B-44F6-B900-D7FF-89AE25B39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172" y="495236"/>
            <a:ext cx="11471656" cy="638873"/>
          </a:xfrm>
        </p:spPr>
        <p:txBody>
          <a:bodyPr>
            <a:normAutofit/>
          </a:bodyPr>
          <a:lstStyle/>
          <a:p>
            <a:pPr algn="ctr">
              <a:tabLst>
                <a:tab pos="9774238" algn="l"/>
              </a:tabLst>
            </a:pPr>
            <a:r>
              <a:rPr lang="en-US" sz="4000"/>
              <a:t>Students Not in Direct Care of Parent/Guardian</a:t>
            </a:r>
            <a:endParaRPr lang="en-US" b="0" spc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E3632CC-1C12-AB1B-7338-F95F65EDAAA8}"/>
              </a:ext>
            </a:extLst>
          </p:cNvPr>
          <p:cNvSpPr txBox="1">
            <a:spLocks/>
          </p:cNvSpPr>
          <p:nvPr/>
        </p:nvSpPr>
        <p:spPr>
          <a:xfrm>
            <a:off x="6480668" y="3429000"/>
            <a:ext cx="28695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>
                <a:latin typeface="Arial" panose="020B0604020202020204" pitchFamily="34" charset="0"/>
                <a:cs typeface="Arial" panose="020B0604020202020204" pitchFamily="34" charset="0"/>
              </a:rPr>
              <a:t>+882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1607F8C-59CD-C0BB-1B5D-A83AB444982B}"/>
              </a:ext>
            </a:extLst>
          </p:cNvPr>
          <p:cNvSpPr txBox="1">
            <a:spLocks/>
          </p:cNvSpPr>
          <p:nvPr/>
        </p:nvSpPr>
        <p:spPr>
          <a:xfrm>
            <a:off x="6652988" y="4302354"/>
            <a:ext cx="26947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since last year</a:t>
            </a:r>
          </a:p>
        </p:txBody>
      </p:sp>
      <p:pic>
        <p:nvPicPr>
          <p:cNvPr id="34" name="Graphic 33" descr="Bar graph with upward trend outline">
            <a:extLst>
              <a:ext uri="{FF2B5EF4-FFF2-40B4-BE49-F238E27FC236}">
                <a16:creationId xmlns:a16="http://schemas.microsoft.com/office/drawing/2014/main" id="{6E712EAF-DF0A-3A7B-DCEA-666D6589A0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310425" y="2187767"/>
            <a:ext cx="1379837" cy="1379837"/>
          </a:xfrm>
          <a:prstGeom prst="rect">
            <a:avLst/>
          </a:prstGeom>
        </p:spPr>
      </p:pic>
      <p:pic>
        <p:nvPicPr>
          <p:cNvPr id="11" name="Graphic 10" descr="Home1 outline">
            <a:extLst>
              <a:ext uri="{FF2B5EF4-FFF2-40B4-BE49-F238E27FC236}">
                <a16:creationId xmlns:a16="http://schemas.microsoft.com/office/drawing/2014/main" id="{875F03EF-FBD1-BA5C-D104-3F1767839D6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111228" y="2048945"/>
            <a:ext cx="1657482" cy="1657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70454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D6D3D3F-D44D-DBE8-D8CA-3D97F16522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5000" y="853098"/>
            <a:ext cx="11032744" cy="823912"/>
          </a:xfrm>
        </p:spPr>
        <p:txBody>
          <a:bodyPr>
            <a:normAutofit/>
          </a:bodyPr>
          <a:lstStyle/>
          <a:p>
            <a:r>
              <a:rPr lang="en-US"/>
              <a:t>Since 2019–20, the count of homeless students who are not in the direct care of parents/guardians has increased by 3,106 students.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D9D51F-CDB8-4998-687A-74FDD682D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134F6C1C-BDB5-A649-B548-3D764EC34C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184634"/>
            <a:ext cx="11032744" cy="638873"/>
          </a:xfrm>
        </p:spPr>
        <p:txBody>
          <a:bodyPr/>
          <a:lstStyle/>
          <a:p>
            <a:r>
              <a:rPr lang="en-US"/>
              <a:t>Unaccompanied Youth Counts Over Time 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59E4EB0E-E76A-0D90-C0BC-D46E80BA9672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069843106"/>
              </p:ext>
            </p:extLst>
          </p:nvPr>
        </p:nvGraphicFramePr>
        <p:xfrm>
          <a:off x="635000" y="2351511"/>
          <a:ext cx="11033125" cy="34619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391483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59D528-B15C-9957-34F6-20D134C3B7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767" y="36924"/>
            <a:ext cx="10794999" cy="1058671"/>
          </a:xfrm>
        </p:spPr>
        <p:txBody>
          <a:bodyPr/>
          <a:lstStyle/>
          <a:p>
            <a:r>
              <a:rPr lang="en-US" spc="0"/>
              <a:t>Unaccompanied Youth by Dwelling Types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D33516-D0BD-43C0-ADC1-2114F44AC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01389E6-C847-4AD0-B56D-D205B2EAB1EE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9" name="Content Placeholder 5">
            <a:extLst>
              <a:ext uri="{FF2B5EF4-FFF2-40B4-BE49-F238E27FC236}">
                <a16:creationId xmlns:a16="http://schemas.microsoft.com/office/drawing/2014/main" id="{FD32BD2A-A27C-70D7-0161-006559D601A6}"/>
              </a:ext>
            </a:extLst>
          </p:cNvPr>
          <p:cNvSpPr txBox="1">
            <a:spLocks/>
          </p:cNvSpPr>
          <p:nvPr/>
        </p:nvSpPr>
        <p:spPr>
          <a:xfrm>
            <a:off x="1216508" y="2178984"/>
            <a:ext cx="1917562" cy="8535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vert="horz" lIns="91440" tIns="0" rIns="0" bIns="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Temporary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Doubled-Up</a:t>
            </a:r>
            <a:endParaRPr kumimoji="0" lang="en-US" sz="36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" name="Content Placeholder 5">
            <a:extLst>
              <a:ext uri="{FF2B5EF4-FFF2-40B4-BE49-F238E27FC236}">
                <a16:creationId xmlns:a16="http://schemas.microsoft.com/office/drawing/2014/main" id="{1FC3E1CE-9D27-4680-CB3F-76E6A9BA6445}"/>
              </a:ext>
            </a:extLst>
          </p:cNvPr>
          <p:cNvSpPr txBox="1">
            <a:spLocks/>
          </p:cNvSpPr>
          <p:nvPr/>
        </p:nvSpPr>
        <p:spPr>
          <a:xfrm>
            <a:off x="1216508" y="3172968"/>
            <a:ext cx="1939651" cy="311792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vert="horz" lIns="91440" tIns="0" rIns="91440" bIns="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1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12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b="1" i="0">
              <a:solidFill>
                <a:srgbClr val="000000"/>
              </a:solidFill>
              <a:effectLst/>
              <a:latin typeface="Helvetica Neue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b="1" i="0">
                <a:solidFill>
                  <a:srgbClr val="000000"/>
                </a:solidFill>
                <a:effectLst/>
                <a:latin typeface="Helvetica Neue"/>
              </a:rPr>
              <a:t>81.9%</a:t>
            </a: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2024–25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0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3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+2.7%</a:t>
            </a: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since last year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0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1" name="Content Placeholder 5">
            <a:extLst>
              <a:ext uri="{FF2B5EF4-FFF2-40B4-BE49-F238E27FC236}">
                <a16:creationId xmlns:a16="http://schemas.microsoft.com/office/drawing/2014/main" id="{1AFE625A-3397-1854-8350-92D340EF5E79}"/>
              </a:ext>
            </a:extLst>
          </p:cNvPr>
          <p:cNvSpPr txBox="1">
            <a:spLocks/>
          </p:cNvSpPr>
          <p:nvPr/>
        </p:nvSpPr>
        <p:spPr>
          <a:xfrm>
            <a:off x="6350355" y="2178984"/>
            <a:ext cx="1976535" cy="8535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91440" tIns="0" rIns="0" bIns="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Temporary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Shelters</a:t>
            </a:r>
            <a:endParaRPr kumimoji="0" lang="en-US" sz="36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2" name="Content Placeholder 5">
            <a:extLst>
              <a:ext uri="{FF2B5EF4-FFF2-40B4-BE49-F238E27FC236}">
                <a16:creationId xmlns:a16="http://schemas.microsoft.com/office/drawing/2014/main" id="{312CC96C-AB18-C6BE-9589-2609F333B3A2}"/>
              </a:ext>
            </a:extLst>
          </p:cNvPr>
          <p:cNvSpPr txBox="1">
            <a:spLocks/>
          </p:cNvSpPr>
          <p:nvPr/>
        </p:nvSpPr>
        <p:spPr>
          <a:xfrm>
            <a:off x="6350355" y="3172968"/>
            <a:ext cx="1976536" cy="313883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91440" tIns="0" rIns="91440" bIns="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7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sz="400" b="1" i="0">
              <a:solidFill>
                <a:srgbClr val="000000"/>
              </a:solidFill>
              <a:effectLst/>
              <a:latin typeface="Helvetica Neue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b="1" i="0">
                <a:solidFill>
                  <a:srgbClr val="000000"/>
                </a:solidFill>
                <a:effectLst/>
                <a:latin typeface="Helvetica Neue"/>
              </a:rPr>
              <a:t>9.7%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2024–25</a:t>
            </a:r>
            <a:endParaRPr kumimoji="0" lang="en-US" sz="2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-2%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since last year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6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6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Content Placeholder 5">
            <a:extLst>
              <a:ext uri="{FF2B5EF4-FFF2-40B4-BE49-F238E27FC236}">
                <a16:creationId xmlns:a16="http://schemas.microsoft.com/office/drawing/2014/main" id="{F4C64D93-C6F6-4C18-685E-6CADADAFA8E8}"/>
              </a:ext>
            </a:extLst>
          </p:cNvPr>
          <p:cNvSpPr txBox="1">
            <a:spLocks/>
          </p:cNvSpPr>
          <p:nvPr/>
        </p:nvSpPr>
        <p:spPr>
          <a:xfrm>
            <a:off x="3639312" y="2166416"/>
            <a:ext cx="2096689" cy="853520"/>
          </a:xfrm>
          <a:prstGeom prst="rect">
            <a:avLst/>
          </a:prstGeom>
          <a:solidFill>
            <a:srgbClr val="EADCF4"/>
          </a:solidFill>
        </p:spPr>
        <p:txBody>
          <a:bodyPr vert="horz" lIns="91440" tIns="0" rIns="0" bIns="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Hotels/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Motels</a:t>
            </a:r>
            <a:endParaRPr kumimoji="0" lang="en-US" sz="36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" name="Content Placeholder 5">
            <a:extLst>
              <a:ext uri="{FF2B5EF4-FFF2-40B4-BE49-F238E27FC236}">
                <a16:creationId xmlns:a16="http://schemas.microsoft.com/office/drawing/2014/main" id="{1027E599-664C-4F7C-B5F5-1FB1A5A5790F}"/>
              </a:ext>
            </a:extLst>
          </p:cNvPr>
          <p:cNvSpPr txBox="1">
            <a:spLocks/>
          </p:cNvSpPr>
          <p:nvPr/>
        </p:nvSpPr>
        <p:spPr>
          <a:xfrm>
            <a:off x="3639312" y="3172968"/>
            <a:ext cx="2096689" cy="3117928"/>
          </a:xfrm>
          <a:prstGeom prst="rect">
            <a:avLst/>
          </a:prstGeom>
          <a:solidFill>
            <a:srgbClr val="EADCF4"/>
          </a:solidFill>
        </p:spPr>
        <p:txBody>
          <a:bodyPr vert="horz" lIns="91440" tIns="0" rIns="91440" bIns="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4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4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4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b="1" i="0">
                <a:solidFill>
                  <a:srgbClr val="000000"/>
                </a:solidFill>
                <a:effectLst/>
                <a:latin typeface="Helvetica Neue"/>
              </a:rPr>
              <a:t>2.1%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2024–25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-0.5%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since last year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6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Content Placeholder 5">
            <a:extLst>
              <a:ext uri="{FF2B5EF4-FFF2-40B4-BE49-F238E27FC236}">
                <a16:creationId xmlns:a16="http://schemas.microsoft.com/office/drawing/2014/main" id="{C10082C3-5667-A42C-B4FB-75D8C28F6165}"/>
              </a:ext>
            </a:extLst>
          </p:cNvPr>
          <p:cNvSpPr txBox="1">
            <a:spLocks/>
          </p:cNvSpPr>
          <p:nvPr/>
        </p:nvSpPr>
        <p:spPr>
          <a:xfrm>
            <a:off x="8941244" y="2154264"/>
            <a:ext cx="2001712" cy="886672"/>
          </a:xfrm>
          <a:prstGeom prst="rect">
            <a:avLst/>
          </a:prstGeom>
          <a:solidFill>
            <a:schemeClr val="bg2"/>
          </a:solidFill>
        </p:spPr>
        <p:txBody>
          <a:bodyPr vert="horz" lIns="91440" tIns="0" rIns="0" bIns="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Temporary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Unsheltered</a:t>
            </a:r>
            <a:endParaRPr kumimoji="0" lang="en-US" sz="36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3" name="Content Placeholder 5">
            <a:extLst>
              <a:ext uri="{FF2B5EF4-FFF2-40B4-BE49-F238E27FC236}">
                <a16:creationId xmlns:a16="http://schemas.microsoft.com/office/drawing/2014/main" id="{571205A5-D7E4-5A45-E9FD-5E6D8F401313}"/>
              </a:ext>
            </a:extLst>
          </p:cNvPr>
          <p:cNvSpPr txBox="1">
            <a:spLocks/>
          </p:cNvSpPr>
          <p:nvPr/>
        </p:nvSpPr>
        <p:spPr>
          <a:xfrm>
            <a:off x="8953831" y="3187361"/>
            <a:ext cx="1976537" cy="3124445"/>
          </a:xfrm>
          <a:prstGeom prst="rect">
            <a:avLst/>
          </a:prstGeom>
          <a:solidFill>
            <a:schemeClr val="bg2"/>
          </a:solidFill>
        </p:spPr>
        <p:txBody>
          <a:bodyPr vert="horz" lIns="91440" tIns="0" rIns="91440" bIns="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4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4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4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b="1" i="0">
                <a:solidFill>
                  <a:srgbClr val="000000"/>
                </a:solidFill>
                <a:effectLst/>
                <a:latin typeface="Helvetica Neue"/>
              </a:rPr>
              <a:t>6.3%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2024–25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-0.3%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since last year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6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306CE469-84B0-1149-A423-6CBE9A1E37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8368" y="954641"/>
            <a:ext cx="10913252" cy="755287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The housing situation for these youth are predominantly in “temporary doubled-up.” 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6A078B8-5A40-8531-7A94-D6CBD83E9256}"/>
              </a:ext>
            </a:extLst>
          </p:cNvPr>
          <p:cNvSpPr txBox="1"/>
          <p:nvPr/>
        </p:nvSpPr>
        <p:spPr>
          <a:xfrm>
            <a:off x="1205419" y="5942474"/>
            <a:ext cx="18815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Shared housing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471F9FB-8C4F-B618-4C9D-B70A517D7E59}"/>
              </a:ext>
            </a:extLst>
          </p:cNvPr>
          <p:cNvSpPr txBox="1"/>
          <p:nvPr/>
        </p:nvSpPr>
        <p:spPr>
          <a:xfrm>
            <a:off x="6312630" y="5736896"/>
            <a:ext cx="20142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Would otherwise sleep on street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A04DD69-8F4C-7CDE-E305-494924F00703}"/>
              </a:ext>
            </a:extLst>
          </p:cNvPr>
          <p:cNvSpPr txBox="1"/>
          <p:nvPr/>
        </p:nvSpPr>
        <p:spPr>
          <a:xfrm>
            <a:off x="8892472" y="5700265"/>
            <a:ext cx="21398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Live in car, park, bus station, street</a:t>
            </a:r>
          </a:p>
        </p:txBody>
      </p:sp>
    </p:spTree>
    <p:extLst>
      <p:ext uri="{BB962C8B-B14F-4D97-AF65-F5344CB8AC3E}">
        <p14:creationId xmlns:p14="http://schemas.microsoft.com/office/powerpoint/2010/main" val="18277801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1D167DE-79D8-BD39-4B5D-FF2492ACE1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5000" y="750899"/>
            <a:ext cx="11343640" cy="823912"/>
          </a:xfrm>
        </p:spPr>
        <p:txBody>
          <a:bodyPr anchor="t"/>
          <a:lstStyle/>
          <a:p>
            <a:r>
              <a:rPr lang="en-US" b="0" dirty="0"/>
              <a:t>The counts by gender show an even split between male and female students.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061609-CADA-3B57-0446-2A88018EB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A2C6EC65-0EDF-BAF3-CB03-B3F6034FF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-43626"/>
            <a:ext cx="11032744" cy="894801"/>
          </a:xfrm>
        </p:spPr>
        <p:txBody>
          <a:bodyPr/>
          <a:lstStyle/>
          <a:p>
            <a:r>
              <a:rPr lang="en-US"/>
              <a:t>Unaccompanied Youth by Gender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97ED5BF-8CE1-9FE5-ACD6-990F26D0C070}"/>
              </a:ext>
            </a:extLst>
          </p:cNvPr>
          <p:cNvSpPr txBox="1"/>
          <p:nvPr/>
        </p:nvSpPr>
        <p:spPr>
          <a:xfrm>
            <a:off x="713231" y="1771704"/>
            <a:ext cx="39684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>
                <a:latin typeface="Arial" panose="020B0604020202020204" pitchFamily="34" charset="0"/>
                <a:cs typeface="Arial" panose="020B0604020202020204" pitchFamily="34" charset="0"/>
              </a:rPr>
              <a:t>2024–25 </a:t>
            </a:r>
          </a:p>
        </p:txBody>
      </p:sp>
      <p:graphicFrame>
        <p:nvGraphicFramePr>
          <p:cNvPr id="12" name="Content Placeholder 11">
            <a:extLst>
              <a:ext uri="{FF2B5EF4-FFF2-40B4-BE49-F238E27FC236}">
                <a16:creationId xmlns:a16="http://schemas.microsoft.com/office/drawing/2014/main" id="{5E94AD06-C1AE-418F-73C0-4C6BD3236D77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786520631"/>
              </p:ext>
            </p:extLst>
          </p:nvPr>
        </p:nvGraphicFramePr>
        <p:xfrm>
          <a:off x="329183" y="2304954"/>
          <a:ext cx="4736593" cy="36252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AF7C9181-8E36-8E73-646F-34FB3F14A5CB}"/>
              </a:ext>
            </a:extLst>
          </p:cNvPr>
          <p:cNvSpPr txBox="1"/>
          <p:nvPr/>
        </p:nvSpPr>
        <p:spPr>
          <a:xfrm>
            <a:off x="3126828" y="2325026"/>
            <a:ext cx="19023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Non-Binary</a:t>
            </a:r>
          </a:p>
        </p:txBody>
      </p:sp>
      <p:cxnSp>
        <p:nvCxnSpPr>
          <p:cNvPr id="27" name="Connector: Elbow 26">
            <a:extLst>
              <a:ext uri="{FF2B5EF4-FFF2-40B4-BE49-F238E27FC236}">
                <a16:creationId xmlns:a16="http://schemas.microsoft.com/office/drawing/2014/main" id="{FEA92741-D770-B048-D08C-C969FC1CE4A7}"/>
              </a:ext>
            </a:extLst>
          </p:cNvPr>
          <p:cNvCxnSpPr>
            <a:cxnSpLocks/>
          </p:cNvCxnSpPr>
          <p:nvPr/>
        </p:nvCxnSpPr>
        <p:spPr>
          <a:xfrm rot="10800000" flipV="1">
            <a:off x="2697481" y="2451113"/>
            <a:ext cx="392772" cy="117157"/>
          </a:xfrm>
          <a:prstGeom prst="bentConnector3">
            <a:avLst/>
          </a:prstGeom>
          <a:ln w="28575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9" name="Content Placeholder 28">
            <a:extLst>
              <a:ext uri="{FF2B5EF4-FFF2-40B4-BE49-F238E27FC236}">
                <a16:creationId xmlns:a16="http://schemas.microsoft.com/office/drawing/2014/main" id="{92126D73-764B-20F4-20C5-5687848C779B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2540255868"/>
              </p:ext>
            </p:extLst>
          </p:nvPr>
        </p:nvGraphicFramePr>
        <p:xfrm>
          <a:off x="6151372" y="2112160"/>
          <a:ext cx="5214620" cy="38180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" name="TextBox 29">
            <a:extLst>
              <a:ext uri="{FF2B5EF4-FFF2-40B4-BE49-F238E27FC236}">
                <a16:creationId xmlns:a16="http://schemas.microsoft.com/office/drawing/2014/main" id="{5E7374CD-D19D-A935-9CD7-9A63B36FDAA5}"/>
              </a:ext>
            </a:extLst>
          </p:cNvPr>
          <p:cNvSpPr txBox="1"/>
          <p:nvPr/>
        </p:nvSpPr>
        <p:spPr>
          <a:xfrm>
            <a:off x="11097014" y="2484408"/>
            <a:ext cx="7698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Male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1F8802D4-E692-E7CF-1ABB-4D82113CE92A}"/>
              </a:ext>
            </a:extLst>
          </p:cNvPr>
          <p:cNvSpPr txBox="1"/>
          <p:nvPr/>
        </p:nvSpPr>
        <p:spPr>
          <a:xfrm>
            <a:off x="11113642" y="2853740"/>
            <a:ext cx="10783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Female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5BF069B-9690-6BEA-3CD6-69B9BBB7B88E}"/>
              </a:ext>
            </a:extLst>
          </p:cNvPr>
          <p:cNvSpPr txBox="1"/>
          <p:nvPr/>
        </p:nvSpPr>
        <p:spPr>
          <a:xfrm>
            <a:off x="10818674" y="5119143"/>
            <a:ext cx="13513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rgbClr val="CE8D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Non-Binary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35EF4180-C1A5-CDAD-4FA2-E6D73C8CF980}"/>
              </a:ext>
            </a:extLst>
          </p:cNvPr>
          <p:cNvCxnSpPr>
            <a:cxnSpLocks/>
          </p:cNvCxnSpPr>
          <p:nvPr/>
        </p:nvCxnSpPr>
        <p:spPr>
          <a:xfrm flipH="1">
            <a:off x="10832802" y="2688880"/>
            <a:ext cx="282816" cy="184666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1F5D4FFB-5105-7543-AC52-073E0DD6B674}"/>
              </a:ext>
            </a:extLst>
          </p:cNvPr>
          <p:cNvCxnSpPr>
            <a:cxnSpLocks/>
          </p:cNvCxnSpPr>
          <p:nvPr/>
        </p:nvCxnSpPr>
        <p:spPr>
          <a:xfrm flipH="1" flipV="1">
            <a:off x="10834777" y="2951629"/>
            <a:ext cx="333474" cy="943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5A64F442-5CD2-FCA3-30B7-DA889C9E1A38}"/>
              </a:ext>
            </a:extLst>
          </p:cNvPr>
          <p:cNvCxnSpPr>
            <a:cxnSpLocks/>
            <a:stCxn id="32" idx="1"/>
          </p:cNvCxnSpPr>
          <p:nvPr/>
        </p:nvCxnSpPr>
        <p:spPr>
          <a:xfrm flipH="1">
            <a:off x="10498651" y="5303809"/>
            <a:ext cx="320023" cy="224277"/>
          </a:xfrm>
          <a:prstGeom prst="straightConnector1">
            <a:avLst/>
          </a:prstGeom>
          <a:ln>
            <a:solidFill>
              <a:srgbClr val="E6482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42491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59D528-B15C-9957-34F6-20D134C3B7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2487" y="267692"/>
            <a:ext cx="10794999" cy="668366"/>
          </a:xfrm>
        </p:spPr>
        <p:txBody>
          <a:bodyPr/>
          <a:lstStyle/>
          <a:p>
            <a:pPr algn="ctr"/>
            <a:r>
              <a:rPr lang="en-US" spc="0"/>
              <a:t>Summary of 2024–25 Statewide Results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D33516-D0BD-43C0-ADC1-2114F44AC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Content Placeholder 5">
            <a:extLst>
              <a:ext uri="{FF2B5EF4-FFF2-40B4-BE49-F238E27FC236}">
                <a16:creationId xmlns:a16="http://schemas.microsoft.com/office/drawing/2014/main" id="{F2C75E82-D21E-B800-F5B2-E79767A8A830}"/>
              </a:ext>
            </a:extLst>
          </p:cNvPr>
          <p:cNvSpPr txBox="1">
            <a:spLocks/>
          </p:cNvSpPr>
          <p:nvPr/>
        </p:nvSpPr>
        <p:spPr>
          <a:xfrm>
            <a:off x="187037" y="1193292"/>
            <a:ext cx="1788067" cy="113427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600" b="1"/>
              <a:t>Enrollment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A56A67C-A736-FCD4-66A8-488894BAAC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220" y="2623126"/>
            <a:ext cx="1810884" cy="3529583"/>
          </a:xfrm>
          <a:solidFill>
            <a:schemeClr val="accent1">
              <a:lumMod val="20000"/>
              <a:lumOff val="80000"/>
            </a:schemeClr>
          </a:solidFill>
        </p:spPr>
        <p:txBody>
          <a:bodyPr lIns="91440" rIns="91440" anchor="t">
            <a:norm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sz="2400" b="1" dirty="0">
              <a:solidFill>
                <a:srgbClr val="000000"/>
              </a:solidFill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 i="0" dirty="0">
                <a:solidFill>
                  <a:srgbClr val="000000"/>
                </a:solidFill>
                <a:effectLst/>
                <a:latin typeface="Helvetica Neue"/>
              </a:rPr>
              <a:t>5,965,383</a:t>
            </a:r>
            <a:r>
              <a:rPr lang="en-US" sz="2400" dirty="0"/>
              <a:t>Cumulative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sz="900" dirty="0"/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D599EBEA-60E5-9DA9-9E3D-58288D93CDCF}"/>
              </a:ext>
            </a:extLst>
          </p:cNvPr>
          <p:cNvSpPr txBox="1">
            <a:spLocks/>
          </p:cNvSpPr>
          <p:nvPr/>
        </p:nvSpPr>
        <p:spPr>
          <a:xfrm>
            <a:off x="2193614" y="1193291"/>
            <a:ext cx="1788067" cy="113427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600" b="1" dirty="0"/>
              <a:t>Homeless Counts</a:t>
            </a:r>
          </a:p>
        </p:txBody>
      </p:sp>
      <p:sp>
        <p:nvSpPr>
          <p:cNvPr id="8" name="Content Placeholder 5">
            <a:extLst>
              <a:ext uri="{FF2B5EF4-FFF2-40B4-BE49-F238E27FC236}">
                <a16:creationId xmlns:a16="http://schemas.microsoft.com/office/drawing/2014/main" id="{EBF307F7-ACEA-17E4-DE06-28981534A1FA}"/>
              </a:ext>
            </a:extLst>
          </p:cNvPr>
          <p:cNvSpPr txBox="1">
            <a:spLocks/>
          </p:cNvSpPr>
          <p:nvPr/>
        </p:nvSpPr>
        <p:spPr>
          <a:xfrm>
            <a:off x="2193614" y="2623126"/>
            <a:ext cx="1784138" cy="352958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0" rIns="91440" bIns="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1400" b="1" i="0" dirty="0">
              <a:solidFill>
                <a:srgbClr val="000000"/>
              </a:solidFill>
              <a:effectLst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1000" b="1" i="0" dirty="0">
              <a:solidFill>
                <a:srgbClr val="000000"/>
              </a:solidFill>
              <a:effectLst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b="1" i="0" dirty="0">
                <a:solidFill>
                  <a:srgbClr val="000000"/>
                </a:solidFill>
                <a:effectLst/>
              </a:rPr>
              <a:t>298,254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200" i="0" dirty="0">
                <a:solidFill>
                  <a:srgbClr val="000000"/>
                </a:solidFill>
                <a:effectLst/>
              </a:rPr>
              <a:t>(2.7% of cumulative)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/>
              <a:t>2024–25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700" dirty="0">
              <a:solidFill>
                <a:srgbClr val="000000"/>
              </a:solidFill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2400" b="0" i="0" dirty="0">
              <a:solidFill>
                <a:srgbClr val="000000"/>
              </a:solidFill>
              <a:effectLst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b="1" dirty="0">
                <a:solidFill>
                  <a:srgbClr val="000000"/>
                </a:solidFill>
              </a:rPr>
              <a:t>+0.2</a:t>
            </a:r>
            <a:r>
              <a:rPr lang="en-US" b="1" i="0" dirty="0">
                <a:solidFill>
                  <a:srgbClr val="000000"/>
                </a:solidFill>
                <a:effectLst/>
              </a:rPr>
              <a:t>%</a:t>
            </a:r>
            <a:r>
              <a:rPr lang="en-US" sz="1800" b="0" i="0" dirty="0">
                <a:solidFill>
                  <a:srgbClr val="000000"/>
                </a:solidFill>
                <a:effectLst/>
              </a:rPr>
              <a:t>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400" b="0" i="0" dirty="0">
                <a:solidFill>
                  <a:srgbClr val="000000"/>
                </a:solidFill>
                <a:effectLst/>
              </a:rPr>
              <a:t>since last year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2400" dirty="0">
              <a:solidFill>
                <a:srgbClr val="000000"/>
              </a:solidFill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1600" b="0" i="0" dirty="0">
              <a:solidFill>
                <a:srgbClr val="000000"/>
              </a:solidFill>
              <a:effectLst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2600" b="1" dirty="0"/>
          </a:p>
        </p:txBody>
      </p:sp>
      <p:sp>
        <p:nvSpPr>
          <p:cNvPr id="9" name="Content Placeholder 5">
            <a:extLst>
              <a:ext uri="{FF2B5EF4-FFF2-40B4-BE49-F238E27FC236}">
                <a16:creationId xmlns:a16="http://schemas.microsoft.com/office/drawing/2014/main" id="{FD32BD2A-A27C-70D7-0161-006559D601A6}"/>
              </a:ext>
            </a:extLst>
          </p:cNvPr>
          <p:cNvSpPr txBox="1">
            <a:spLocks/>
          </p:cNvSpPr>
          <p:nvPr/>
        </p:nvSpPr>
        <p:spPr>
          <a:xfrm>
            <a:off x="4196788" y="1193292"/>
            <a:ext cx="1675580" cy="113427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vert="horz" lIns="91440" tIns="0" rIns="0" bIns="0" rtlCol="0" anchor="t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400" b="1" i="0" dirty="0">
                <a:effectLst/>
              </a:rPr>
              <a:t>Temporary Doubled-Up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500" dirty="0"/>
              <a:t>(Shared Housing)</a:t>
            </a:r>
            <a:endParaRPr lang="en-US" sz="1500" i="0" dirty="0">
              <a:effectLst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2400" b="1" i="0" dirty="0">
              <a:effectLst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3600" b="1" dirty="0"/>
          </a:p>
        </p:txBody>
      </p:sp>
      <p:sp>
        <p:nvSpPr>
          <p:cNvPr id="10" name="Content Placeholder 5">
            <a:extLst>
              <a:ext uri="{FF2B5EF4-FFF2-40B4-BE49-F238E27FC236}">
                <a16:creationId xmlns:a16="http://schemas.microsoft.com/office/drawing/2014/main" id="{1FC3E1CE-9D27-4680-CB3F-76E6A9BA6445}"/>
              </a:ext>
            </a:extLst>
          </p:cNvPr>
          <p:cNvSpPr txBox="1">
            <a:spLocks/>
          </p:cNvSpPr>
          <p:nvPr/>
        </p:nvSpPr>
        <p:spPr>
          <a:xfrm>
            <a:off x="4192858" y="2623126"/>
            <a:ext cx="1682913" cy="352958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vert="horz" lIns="91440" tIns="0" rIns="91440" bIns="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100" b="0" i="0">
              <a:solidFill>
                <a:srgbClr val="000000"/>
              </a:solidFill>
              <a:effectLst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2000" b="1" i="0">
              <a:solidFill>
                <a:srgbClr val="000000"/>
              </a:solidFill>
              <a:effectLst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b="1" i="0">
                <a:solidFill>
                  <a:srgbClr val="000000"/>
                </a:solidFill>
                <a:effectLst/>
                <a:latin typeface="Helvetica Neue"/>
              </a:rPr>
              <a:t>97.2</a:t>
            </a:r>
            <a:r>
              <a:rPr lang="en-US" b="1" i="0">
                <a:solidFill>
                  <a:srgbClr val="000000"/>
                </a:solidFill>
                <a:effectLst/>
              </a:rPr>
              <a:t>%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/>
              <a:t>2024–25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4400" b="1">
              <a:solidFill>
                <a:srgbClr val="000000"/>
              </a:solidFill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300" b="1">
              <a:solidFill>
                <a:srgbClr val="000000"/>
              </a:solidFill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b="1">
                <a:solidFill>
                  <a:srgbClr val="000000"/>
                </a:solidFill>
              </a:rPr>
              <a:t>-0.1</a:t>
            </a:r>
            <a:r>
              <a:rPr lang="en-US" b="1" i="0">
                <a:solidFill>
                  <a:srgbClr val="000000"/>
                </a:solidFill>
                <a:effectLst/>
              </a:rPr>
              <a:t>%</a:t>
            </a:r>
            <a:r>
              <a:rPr lang="en-US" sz="1600" b="0" i="0">
                <a:solidFill>
                  <a:srgbClr val="000000"/>
                </a:solidFill>
                <a:effectLst/>
              </a:rPr>
              <a:t>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400" b="0" i="0">
                <a:solidFill>
                  <a:srgbClr val="000000"/>
                </a:solidFill>
                <a:effectLst/>
              </a:rPr>
              <a:t>since last year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2000">
              <a:solidFill>
                <a:srgbClr val="000000"/>
              </a:solidFill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2400" b="1">
              <a:solidFill>
                <a:srgbClr val="000000"/>
              </a:solidFill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2000" b="1"/>
          </a:p>
        </p:txBody>
      </p:sp>
      <p:sp>
        <p:nvSpPr>
          <p:cNvPr id="11" name="Content Placeholder 5">
            <a:extLst>
              <a:ext uri="{FF2B5EF4-FFF2-40B4-BE49-F238E27FC236}">
                <a16:creationId xmlns:a16="http://schemas.microsoft.com/office/drawing/2014/main" id="{1AFE625A-3397-1854-8350-92D340EF5E79}"/>
              </a:ext>
            </a:extLst>
          </p:cNvPr>
          <p:cNvSpPr txBox="1">
            <a:spLocks/>
          </p:cNvSpPr>
          <p:nvPr/>
        </p:nvSpPr>
        <p:spPr>
          <a:xfrm>
            <a:off x="8000077" y="1208968"/>
            <a:ext cx="1878637" cy="112969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91440" tIns="0" rIns="0" bIns="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400" b="1" i="0" dirty="0">
                <a:effectLst/>
              </a:rPr>
              <a:t>Temporary Shelters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(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Would otherwise sleep on street)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3600" b="1" dirty="0"/>
          </a:p>
        </p:txBody>
      </p:sp>
      <p:sp>
        <p:nvSpPr>
          <p:cNvPr id="12" name="Content Placeholder 5">
            <a:extLst>
              <a:ext uri="{FF2B5EF4-FFF2-40B4-BE49-F238E27FC236}">
                <a16:creationId xmlns:a16="http://schemas.microsoft.com/office/drawing/2014/main" id="{312CC96C-AB18-C6BE-9589-2609F333B3A2}"/>
              </a:ext>
            </a:extLst>
          </p:cNvPr>
          <p:cNvSpPr txBox="1">
            <a:spLocks/>
          </p:cNvSpPr>
          <p:nvPr/>
        </p:nvSpPr>
        <p:spPr>
          <a:xfrm>
            <a:off x="8000079" y="2611577"/>
            <a:ext cx="1865608" cy="352958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91440" tIns="0" rIns="91440" bIns="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2000" b="1" dirty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b="1" dirty="0"/>
              <a:t>95.3%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/>
              <a:t>2024–25</a:t>
            </a:r>
            <a:endParaRPr lang="en-US" sz="2300" dirty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sz="4400" dirty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b="1" dirty="0"/>
              <a:t>+2.5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b="0" i="0" dirty="0">
                <a:solidFill>
                  <a:srgbClr val="000000"/>
                </a:solidFill>
                <a:effectLst/>
              </a:rPr>
              <a:t>since last year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2600" b="1" dirty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2600" b="1" dirty="0"/>
          </a:p>
        </p:txBody>
      </p:sp>
      <p:sp>
        <p:nvSpPr>
          <p:cNvPr id="14" name="Content Placeholder 5">
            <a:extLst>
              <a:ext uri="{FF2B5EF4-FFF2-40B4-BE49-F238E27FC236}">
                <a16:creationId xmlns:a16="http://schemas.microsoft.com/office/drawing/2014/main" id="{F4C64D93-C6F6-4C18-685E-6CADADAFA8E8}"/>
              </a:ext>
            </a:extLst>
          </p:cNvPr>
          <p:cNvSpPr txBox="1">
            <a:spLocks/>
          </p:cNvSpPr>
          <p:nvPr/>
        </p:nvSpPr>
        <p:spPr>
          <a:xfrm>
            <a:off x="6087475" y="1197864"/>
            <a:ext cx="1788066" cy="1129698"/>
          </a:xfrm>
          <a:prstGeom prst="rect">
            <a:avLst/>
          </a:prstGeom>
          <a:solidFill>
            <a:srgbClr val="EADCF4"/>
          </a:solidFill>
        </p:spPr>
        <p:txBody>
          <a:bodyPr vert="horz" lIns="91440" tIns="0" rIns="0" bIns="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400" b="1" i="0" dirty="0">
                <a:effectLst/>
              </a:rPr>
              <a:t>Hotels/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400" b="1" i="0" dirty="0">
                <a:effectLst/>
              </a:rPr>
              <a:t>Motels</a:t>
            </a:r>
            <a:endParaRPr lang="en-US" sz="3600" b="1" dirty="0"/>
          </a:p>
        </p:txBody>
      </p:sp>
      <p:sp>
        <p:nvSpPr>
          <p:cNvPr id="15" name="Content Placeholder 5">
            <a:extLst>
              <a:ext uri="{FF2B5EF4-FFF2-40B4-BE49-F238E27FC236}">
                <a16:creationId xmlns:a16="http://schemas.microsoft.com/office/drawing/2014/main" id="{1027E599-664C-4F7C-B5F5-1FB1A5A5790F}"/>
              </a:ext>
            </a:extLst>
          </p:cNvPr>
          <p:cNvSpPr txBox="1">
            <a:spLocks/>
          </p:cNvSpPr>
          <p:nvPr/>
        </p:nvSpPr>
        <p:spPr>
          <a:xfrm>
            <a:off x="6087475" y="2623126"/>
            <a:ext cx="1778440" cy="3529584"/>
          </a:xfrm>
          <a:prstGeom prst="rect">
            <a:avLst/>
          </a:prstGeom>
          <a:solidFill>
            <a:srgbClr val="EADCF4"/>
          </a:solidFill>
        </p:spPr>
        <p:txBody>
          <a:bodyPr vert="horz" lIns="91440" tIns="0" rIns="91440" bIns="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400" b="1" dirty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1100" b="1" dirty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400" b="1" dirty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b="1" i="0" dirty="0">
                <a:solidFill>
                  <a:srgbClr val="000000"/>
                </a:solidFill>
                <a:effectLst/>
              </a:rPr>
              <a:t>41.5</a:t>
            </a:r>
            <a:r>
              <a:rPr lang="en-US" b="1" dirty="0"/>
              <a:t>%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400" dirty="0"/>
              <a:t>2024–25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700" dirty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4000" dirty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b="1" dirty="0"/>
              <a:t>-5.4%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since last year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400" dirty="0"/>
              <a:t>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2600" b="1" dirty="0"/>
          </a:p>
        </p:txBody>
      </p:sp>
      <p:sp>
        <p:nvSpPr>
          <p:cNvPr id="3" name="Content Placeholder 5">
            <a:extLst>
              <a:ext uri="{FF2B5EF4-FFF2-40B4-BE49-F238E27FC236}">
                <a16:creationId xmlns:a16="http://schemas.microsoft.com/office/drawing/2014/main" id="{C10082C3-5667-A42C-B4FB-75D8C28F6165}"/>
              </a:ext>
            </a:extLst>
          </p:cNvPr>
          <p:cNvSpPr txBox="1">
            <a:spLocks/>
          </p:cNvSpPr>
          <p:nvPr/>
        </p:nvSpPr>
        <p:spPr>
          <a:xfrm>
            <a:off x="10003251" y="1193292"/>
            <a:ext cx="2001712" cy="1129696"/>
          </a:xfrm>
          <a:prstGeom prst="rect">
            <a:avLst/>
          </a:prstGeom>
          <a:solidFill>
            <a:schemeClr val="bg2"/>
          </a:solidFill>
        </p:spPr>
        <p:txBody>
          <a:bodyPr vert="horz" lIns="91440" tIns="0" rIns="0" bIns="0" rtlCol="0" anchor="t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400" b="1" i="0" dirty="0">
                <a:effectLst/>
              </a:rPr>
              <a:t>Temporary Unsheltered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(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Live in car, park, bus station, street</a:t>
            </a:r>
            <a:r>
              <a:rPr lang="en-US" sz="1400" i="0" dirty="0">
                <a:effectLst/>
              </a:rPr>
              <a:t>)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3600" b="1" dirty="0"/>
          </a:p>
        </p:txBody>
      </p:sp>
      <p:sp>
        <p:nvSpPr>
          <p:cNvPr id="13" name="Content Placeholder 5">
            <a:extLst>
              <a:ext uri="{FF2B5EF4-FFF2-40B4-BE49-F238E27FC236}">
                <a16:creationId xmlns:a16="http://schemas.microsoft.com/office/drawing/2014/main" id="{571205A5-D7E4-5A45-E9FD-5E6D8F401313}"/>
              </a:ext>
            </a:extLst>
          </p:cNvPr>
          <p:cNvSpPr txBox="1">
            <a:spLocks/>
          </p:cNvSpPr>
          <p:nvPr/>
        </p:nvSpPr>
        <p:spPr>
          <a:xfrm>
            <a:off x="10001749" y="2611576"/>
            <a:ext cx="1976537" cy="3541133"/>
          </a:xfrm>
          <a:prstGeom prst="rect">
            <a:avLst/>
          </a:prstGeom>
          <a:solidFill>
            <a:schemeClr val="bg2"/>
          </a:solidFill>
        </p:spPr>
        <p:txBody>
          <a:bodyPr vert="horz" lIns="91440" tIns="0" rIns="91440" bIns="0" rtlCol="0" anchor="t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400" b="1" dirty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1000" b="1" dirty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400" b="1" dirty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b="1" dirty="0"/>
              <a:t>0%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400" dirty="0"/>
              <a:t>2024–25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700" dirty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3600" dirty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b="1" dirty="0"/>
              <a:t>0%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/>
              <a:t>c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hange since last year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400" dirty="0"/>
              <a:t>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2600" b="1" dirty="0"/>
          </a:p>
        </p:txBody>
      </p:sp>
    </p:spTree>
    <p:extLst>
      <p:ext uri="{BB962C8B-B14F-4D97-AF65-F5344CB8AC3E}">
        <p14:creationId xmlns:p14="http://schemas.microsoft.com/office/powerpoint/2010/main" val="16168372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F344631-1AAE-19C1-421E-C3201435E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5D4060B-8D62-F0FE-AEB6-80D2B492D88E}"/>
              </a:ext>
            </a:extLst>
          </p:cNvPr>
          <p:cNvSpPr txBox="1">
            <a:spLocks/>
          </p:cNvSpPr>
          <p:nvPr/>
        </p:nvSpPr>
        <p:spPr>
          <a:xfrm>
            <a:off x="2522864" y="3545961"/>
            <a:ext cx="2880274" cy="92333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algn="ctr" defTabSz="914400" rtl="0" eaLnBrk="1" fontAlgn="t" latinLnBrk="0" hangingPunct="1"/>
            <a:r>
              <a:rPr lang="en-US" sz="5400" b="1" i="0" dirty="0">
                <a:solidFill>
                  <a:srgbClr val="000000"/>
                </a:solidFill>
                <a:effectLst/>
                <a:latin typeface="Arial"/>
                <a:cs typeface="Arial"/>
              </a:rPr>
              <a:t>298,254</a:t>
            </a:r>
            <a:endParaRPr lang="en-US" sz="5400" b="1" i="0" u="none" strike="noStrike" kern="1200" dirty="0">
              <a:solidFill>
                <a:srgbClr val="000000"/>
              </a:solidFill>
              <a:effectLst/>
              <a:latin typeface="Arial"/>
              <a:cs typeface="Arial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720E73B-4739-AD52-51A8-25591A2E5E51}"/>
              </a:ext>
            </a:extLst>
          </p:cNvPr>
          <p:cNvSpPr txBox="1">
            <a:spLocks/>
          </p:cNvSpPr>
          <p:nvPr/>
        </p:nvSpPr>
        <p:spPr>
          <a:xfrm>
            <a:off x="2386989" y="4302355"/>
            <a:ext cx="31520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2024–25 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E323284B-44F6-B900-D7FF-89AE25B39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172" y="495236"/>
            <a:ext cx="11471656" cy="638873"/>
          </a:xfrm>
        </p:spPr>
        <p:txBody>
          <a:bodyPr>
            <a:normAutofit/>
          </a:bodyPr>
          <a:lstStyle/>
          <a:p>
            <a:pPr algn="ctr">
              <a:tabLst>
                <a:tab pos="9774238" algn="l"/>
              </a:tabLst>
            </a:pPr>
            <a:r>
              <a:rPr lang="en-US" sz="4000" spc="0"/>
              <a:t>Homeless Student Enrollment Counts</a:t>
            </a:r>
            <a:endParaRPr lang="en-US" b="0" spc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E3632CC-1C12-AB1B-7338-F95F65EDAAA8}"/>
              </a:ext>
            </a:extLst>
          </p:cNvPr>
          <p:cNvSpPr txBox="1">
            <a:spLocks/>
          </p:cNvSpPr>
          <p:nvPr/>
        </p:nvSpPr>
        <p:spPr>
          <a:xfrm>
            <a:off x="6480668" y="3429000"/>
            <a:ext cx="28695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>
                <a:latin typeface="Arial" panose="020B0604020202020204" pitchFamily="34" charset="0"/>
                <a:cs typeface="Arial" panose="020B0604020202020204" pitchFamily="34" charset="0"/>
              </a:rPr>
              <a:t>+11,401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1607F8C-59CD-C0BB-1B5D-A83AB444982B}"/>
              </a:ext>
            </a:extLst>
          </p:cNvPr>
          <p:cNvSpPr txBox="1">
            <a:spLocks/>
          </p:cNvSpPr>
          <p:nvPr/>
        </p:nvSpPr>
        <p:spPr>
          <a:xfrm>
            <a:off x="6652988" y="4302354"/>
            <a:ext cx="26947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since last year</a:t>
            </a:r>
          </a:p>
        </p:txBody>
      </p:sp>
      <p:pic>
        <p:nvPicPr>
          <p:cNvPr id="34" name="Graphic 33" descr="Bar graph with upward trend outline">
            <a:extLst>
              <a:ext uri="{FF2B5EF4-FFF2-40B4-BE49-F238E27FC236}">
                <a16:creationId xmlns:a16="http://schemas.microsoft.com/office/drawing/2014/main" id="{6E712EAF-DF0A-3A7B-DCEA-666D6589A0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310425" y="2187767"/>
            <a:ext cx="1379837" cy="1379837"/>
          </a:xfrm>
          <a:prstGeom prst="rect">
            <a:avLst/>
          </a:prstGeom>
        </p:spPr>
      </p:pic>
      <p:pic>
        <p:nvPicPr>
          <p:cNvPr id="11" name="Graphic 10" descr="Home1 outline">
            <a:extLst>
              <a:ext uri="{FF2B5EF4-FFF2-40B4-BE49-F238E27FC236}">
                <a16:creationId xmlns:a16="http://schemas.microsoft.com/office/drawing/2014/main" id="{875F03EF-FBD1-BA5C-D104-3F1767839D6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111228" y="2048945"/>
            <a:ext cx="1657482" cy="1657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37741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BF1339B-41D6-407E-4BEE-3A5854EAA6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5000" y="734672"/>
            <a:ext cx="11032744" cy="823912"/>
          </a:xfrm>
        </p:spPr>
        <p:txBody>
          <a:bodyPr anchor="t"/>
          <a:lstStyle/>
          <a:p>
            <a:r>
              <a:rPr lang="en-US"/>
              <a:t>Counts of homeless students continued their gradual rise through the 2024–25 academic year, peaking at 298,254.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453B77-C163-120C-CC78-FA91B26F0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2186846-9A9E-8CFF-9276-8CFDDAAD4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Homeless Counts Over Time </a:t>
            </a:r>
          </a:p>
        </p:txBody>
      </p:sp>
      <p:graphicFrame>
        <p:nvGraphicFramePr>
          <p:cNvPr id="11" name="Content Placeholder 10">
            <a:extLst>
              <a:ext uri="{FF2B5EF4-FFF2-40B4-BE49-F238E27FC236}">
                <a16:creationId xmlns:a16="http://schemas.microsoft.com/office/drawing/2014/main" id="{9C9EE08F-855A-6C77-E6C6-F5EBD5CDAF5E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260703023"/>
              </p:ext>
            </p:extLst>
          </p:nvPr>
        </p:nvGraphicFramePr>
        <p:xfrm>
          <a:off x="635000" y="1849438"/>
          <a:ext cx="11033125" cy="42738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052380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42AD8B-95DE-2D01-3429-7ADFD1025C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4199" y="152062"/>
            <a:ext cx="10794999" cy="413935"/>
          </a:xfrm>
        </p:spPr>
        <p:txBody>
          <a:bodyPr>
            <a:normAutofit fontScale="90000"/>
          </a:bodyPr>
          <a:lstStyle/>
          <a:p>
            <a:r>
              <a:rPr lang="en-US"/>
              <a:t>2024–25 Race/Ethnicity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B385CD-B278-05B6-849F-AA0E18B13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pPr/>
              <a:t>5</a:t>
            </a:fld>
            <a:endParaRPr lang="en-US"/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AB266B46-CB96-1CE9-65CA-7D71F1C9386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0697155"/>
              </p:ext>
            </p:extLst>
          </p:nvPr>
        </p:nvGraphicFramePr>
        <p:xfrm>
          <a:off x="584199" y="1332399"/>
          <a:ext cx="10635489" cy="5081270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3545163">
                  <a:extLst>
                    <a:ext uri="{9D8B030D-6E8A-4147-A177-3AD203B41FA5}">
                      <a16:colId xmlns:a16="http://schemas.microsoft.com/office/drawing/2014/main" val="3802244380"/>
                    </a:ext>
                  </a:extLst>
                </a:gridCol>
                <a:gridCol w="3545163">
                  <a:extLst>
                    <a:ext uri="{9D8B030D-6E8A-4147-A177-3AD203B41FA5}">
                      <a16:colId xmlns:a16="http://schemas.microsoft.com/office/drawing/2014/main" val="1813611316"/>
                    </a:ext>
                  </a:extLst>
                </a:gridCol>
                <a:gridCol w="3545163">
                  <a:extLst>
                    <a:ext uri="{9D8B030D-6E8A-4147-A177-3AD203B41FA5}">
                      <a16:colId xmlns:a16="http://schemas.microsoft.com/office/drawing/2014/main" val="78179359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Race / Ethnicity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2024-25 Homeless Student Enrollment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Difference from </a:t>
                      </a:r>
                    </a:p>
                    <a:p>
                      <a:pPr algn="ctr" fontAlgn="b"/>
                      <a:r>
                        <a:rPr lang="en-US" sz="2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Prior Year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200777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Hispanic or Latino</a:t>
                      </a:r>
                    </a:p>
                  </a:txBody>
                  <a:tcPr marL="6350" marR="6350" marT="38100" marB="381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219,779</a:t>
                      </a:r>
                    </a:p>
                  </a:txBody>
                  <a:tcPr marL="6350" marR="6350" marT="38100" marB="3810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8,979</a:t>
                      </a:r>
                    </a:p>
                  </a:txBody>
                  <a:tcPr marL="6350" marR="6350" marT="38100" marB="38100" anchor="b"/>
                </a:tc>
                <a:extLst>
                  <a:ext uri="{0D108BD9-81ED-4DB2-BD59-A6C34878D82A}">
                    <a16:rowId xmlns:a16="http://schemas.microsoft.com/office/drawing/2014/main" val="26576524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African American</a:t>
                      </a:r>
                    </a:p>
                  </a:txBody>
                  <a:tcPr marL="6350" marR="6350" marT="38100" marB="381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23,919</a:t>
                      </a:r>
                    </a:p>
                  </a:txBody>
                  <a:tcPr marL="6350" marR="6350" marT="38100" marB="3810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906</a:t>
                      </a:r>
                    </a:p>
                  </a:txBody>
                  <a:tcPr marL="6350" marR="6350" marT="38100" marB="38100" anchor="b"/>
                </a:tc>
                <a:extLst>
                  <a:ext uri="{0D108BD9-81ED-4DB2-BD59-A6C34878D82A}">
                    <a16:rowId xmlns:a16="http://schemas.microsoft.com/office/drawing/2014/main" val="17122366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Asian</a:t>
                      </a:r>
                    </a:p>
                  </a:txBody>
                  <a:tcPr marL="6350" marR="6350" marT="38100" marB="381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9,635</a:t>
                      </a:r>
                    </a:p>
                  </a:txBody>
                  <a:tcPr marL="6350" marR="6350" marT="38100" marB="3810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773</a:t>
                      </a:r>
                    </a:p>
                  </a:txBody>
                  <a:tcPr marL="6350" marR="6350" marT="38100" marB="38100" anchor="b"/>
                </a:tc>
                <a:extLst>
                  <a:ext uri="{0D108BD9-81ED-4DB2-BD59-A6C34878D82A}">
                    <a16:rowId xmlns:a16="http://schemas.microsoft.com/office/drawing/2014/main" val="30208289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Two or More Races</a:t>
                      </a:r>
                    </a:p>
                  </a:txBody>
                  <a:tcPr marL="6350" marR="6350" marT="38100" marB="381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9,343</a:t>
                      </a:r>
                    </a:p>
                  </a:txBody>
                  <a:tcPr marL="6350" marR="6350" marT="38100" marB="3810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425</a:t>
                      </a:r>
                    </a:p>
                  </a:txBody>
                  <a:tcPr marL="6350" marR="6350" marT="38100" marB="38100" anchor="b"/>
                </a:tc>
                <a:extLst>
                  <a:ext uri="{0D108BD9-81ED-4DB2-BD59-A6C34878D82A}">
                    <a16:rowId xmlns:a16="http://schemas.microsoft.com/office/drawing/2014/main" val="1456161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Not Reported</a:t>
                      </a:r>
                    </a:p>
                  </a:txBody>
                  <a:tcPr marL="6350" marR="6350" marT="38100" marB="381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2,844</a:t>
                      </a:r>
                    </a:p>
                  </a:txBody>
                  <a:tcPr marL="6350" marR="6350" marT="38100" marB="3810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307</a:t>
                      </a:r>
                    </a:p>
                  </a:txBody>
                  <a:tcPr marL="6350" marR="6350" marT="38100" marB="38100" anchor="b"/>
                </a:tc>
                <a:extLst>
                  <a:ext uri="{0D108BD9-81ED-4DB2-BD59-A6C34878D82A}">
                    <a16:rowId xmlns:a16="http://schemas.microsoft.com/office/drawing/2014/main" val="7954123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Pacific Islander</a:t>
                      </a:r>
                    </a:p>
                  </a:txBody>
                  <a:tcPr marL="6350" marR="6350" marT="38100" marB="381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1,685</a:t>
                      </a:r>
                    </a:p>
                  </a:txBody>
                  <a:tcPr marL="6350" marR="6350" marT="38100" marB="3810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66</a:t>
                      </a:r>
                    </a:p>
                  </a:txBody>
                  <a:tcPr marL="6350" marR="6350" marT="38100" marB="38100" anchor="b"/>
                </a:tc>
                <a:extLst>
                  <a:ext uri="{0D108BD9-81ED-4DB2-BD59-A6C34878D82A}">
                    <a16:rowId xmlns:a16="http://schemas.microsoft.com/office/drawing/2014/main" val="34113557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American Indian or Alaska Native</a:t>
                      </a:r>
                    </a:p>
                  </a:txBody>
                  <a:tcPr marL="6350" marR="6350" marT="38100" marB="381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2,109</a:t>
                      </a:r>
                    </a:p>
                  </a:txBody>
                  <a:tcPr marL="6350" marR="6350" marT="38100" marB="3810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</a:t>
                      </a:r>
                    </a:p>
                  </a:txBody>
                  <a:tcPr marL="6350" marR="6350" marT="38100" marB="38100" anchor="b"/>
                </a:tc>
                <a:extLst>
                  <a:ext uri="{0D108BD9-81ED-4DB2-BD59-A6C34878D82A}">
                    <a16:rowId xmlns:a16="http://schemas.microsoft.com/office/drawing/2014/main" val="26402241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Filipino</a:t>
                      </a:r>
                    </a:p>
                  </a:txBody>
                  <a:tcPr marL="6350" marR="6350" marT="38100" marB="381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2,877</a:t>
                      </a:r>
                    </a:p>
                  </a:txBody>
                  <a:tcPr marL="6350" marR="6350" marT="38100" marB="3810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6350" marR="6350" marT="38100" marB="38100" anchor="b"/>
                </a:tc>
                <a:extLst>
                  <a:ext uri="{0D108BD9-81ED-4DB2-BD59-A6C34878D82A}">
                    <a16:rowId xmlns:a16="http://schemas.microsoft.com/office/drawing/2014/main" val="22627924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White</a:t>
                      </a:r>
                    </a:p>
                  </a:txBody>
                  <a:tcPr marL="6350" marR="6350" marT="38100" marB="381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26,063</a:t>
                      </a:r>
                    </a:p>
                  </a:txBody>
                  <a:tcPr marL="6350" marR="6350" marT="38100" marB="3810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chemeClr val="accent5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-97</a:t>
                      </a:r>
                    </a:p>
                  </a:txBody>
                  <a:tcPr marL="6350" marR="6350" marT="38100" marB="38100" anchor="b"/>
                </a:tc>
                <a:extLst>
                  <a:ext uri="{0D108BD9-81ED-4DB2-BD59-A6C34878D82A}">
                    <a16:rowId xmlns:a16="http://schemas.microsoft.com/office/drawing/2014/main" val="1986132875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C2A59C7A-4954-29DD-F2EB-A3443E591A52}"/>
              </a:ext>
            </a:extLst>
          </p:cNvPr>
          <p:cNvSpPr txBox="1"/>
          <p:nvPr/>
        </p:nvSpPr>
        <p:spPr>
          <a:xfrm>
            <a:off x="492759" y="533700"/>
            <a:ext cx="1049832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>
                <a:latin typeface="Arial" panose="020B0604020202020204" pitchFamily="34" charset="0"/>
                <a:cs typeface="Arial" panose="020B0604020202020204" pitchFamily="34" charset="0"/>
              </a:rPr>
              <a:t>Homeless counts across all race/ethnicities increased since prior year except for the White student group which decreased by 97 students. </a:t>
            </a:r>
          </a:p>
        </p:txBody>
      </p:sp>
    </p:spTree>
    <p:extLst>
      <p:ext uri="{BB962C8B-B14F-4D97-AF65-F5344CB8AC3E}">
        <p14:creationId xmlns:p14="http://schemas.microsoft.com/office/powerpoint/2010/main" val="21409183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8543B25-1D6E-31DB-3E35-28E63F8836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5000" y="665070"/>
            <a:ext cx="11032744" cy="1215712"/>
          </a:xfrm>
        </p:spPr>
        <p:txBody>
          <a:bodyPr>
            <a:normAutofit/>
          </a:bodyPr>
          <a:lstStyle/>
          <a:p>
            <a:r>
              <a:rPr lang="en-US" b="1">
                <a:solidFill>
                  <a:srgbClr val="E64823"/>
                </a:solidFill>
              </a:rPr>
              <a:t>Hispanic or Latino </a:t>
            </a:r>
            <a:r>
              <a:rPr lang="en-US"/>
              <a:t>students saw the largest rise in homelessness in 2024–25, with smaller increases also observed among </a:t>
            </a:r>
            <a:r>
              <a:rPr lang="en-US" b="1">
                <a:solidFill>
                  <a:srgbClr val="CE8D3F"/>
                </a:solidFill>
              </a:rPr>
              <a:t>Asian</a:t>
            </a:r>
            <a:r>
              <a:rPr lang="en-US"/>
              <a:t> and </a:t>
            </a:r>
            <a:r>
              <a:rPr lang="en-US" b="1">
                <a:solidFill>
                  <a:srgbClr val="FFCA08"/>
                </a:solidFill>
              </a:rPr>
              <a:t>African American</a:t>
            </a:r>
            <a:r>
              <a:rPr lang="en-US" b="1"/>
              <a:t> </a:t>
            </a:r>
            <a:r>
              <a:rPr lang="en-US"/>
              <a:t>students.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8947F2-DB06-52EF-4E71-AD5E85BAB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5FBA050B-8050-7BD0-2677-19DD01E6E9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Homelessness by Race/Ethnicity Over Time 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95163192-4C8B-7030-AD2E-BEA0B8FF8FA8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635708308"/>
              </p:ext>
            </p:extLst>
          </p:nvPr>
        </p:nvGraphicFramePr>
        <p:xfrm>
          <a:off x="635000" y="1849438"/>
          <a:ext cx="9096433" cy="42797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A6CD1AE6-E797-DD84-13CA-D90AF36C45C7}"/>
              </a:ext>
            </a:extLst>
          </p:cNvPr>
          <p:cNvSpPr txBox="1"/>
          <p:nvPr/>
        </p:nvSpPr>
        <p:spPr>
          <a:xfrm>
            <a:off x="10102822" y="2253767"/>
            <a:ext cx="20891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rgbClr val="E6482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Hispanic or Latino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A7E1BAD-B11D-0A32-4A13-E39DEFD34E6D}"/>
              </a:ext>
            </a:extLst>
          </p:cNvPr>
          <p:cNvSpPr txBox="1"/>
          <p:nvPr/>
        </p:nvSpPr>
        <p:spPr>
          <a:xfrm>
            <a:off x="10102822" y="3183323"/>
            <a:ext cx="19147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rgbClr val="9E7C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White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85FDF52-9D43-01AC-66D8-CC0FF6A1D6D4}"/>
              </a:ext>
            </a:extLst>
          </p:cNvPr>
          <p:cNvSpPr txBox="1"/>
          <p:nvPr/>
        </p:nvSpPr>
        <p:spPr>
          <a:xfrm>
            <a:off x="10102822" y="3494273"/>
            <a:ext cx="19147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rgbClr val="FFCA0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African American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A1EC476-BB26-E338-19D0-CC7133898166}"/>
              </a:ext>
            </a:extLst>
          </p:cNvPr>
          <p:cNvSpPr txBox="1"/>
          <p:nvPr/>
        </p:nvSpPr>
        <p:spPr>
          <a:xfrm>
            <a:off x="10102821" y="3805223"/>
            <a:ext cx="19147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rgbClr val="CE8D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Asian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0E981EB-82FC-3E90-819E-BFC386654A01}"/>
              </a:ext>
            </a:extLst>
          </p:cNvPr>
          <p:cNvSpPr txBox="1"/>
          <p:nvPr/>
        </p:nvSpPr>
        <p:spPr>
          <a:xfrm>
            <a:off x="10102821" y="4116173"/>
            <a:ext cx="19147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rgbClr val="A1590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Two or More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A9A080C-83B9-B36A-B119-C89F5CA3A4D2}"/>
              </a:ext>
            </a:extLst>
          </p:cNvPr>
          <p:cNvSpPr txBox="1"/>
          <p:nvPr/>
        </p:nvSpPr>
        <p:spPr>
          <a:xfrm>
            <a:off x="10102820" y="4427123"/>
            <a:ext cx="19147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rgbClr val="EC701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Filipino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ACEEF62-0010-FA2C-43BD-9F000B600A8E}"/>
              </a:ext>
            </a:extLst>
          </p:cNvPr>
          <p:cNvSpPr txBox="1"/>
          <p:nvPr/>
        </p:nvSpPr>
        <p:spPr>
          <a:xfrm>
            <a:off x="10102819" y="4738073"/>
            <a:ext cx="19147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rgbClr val="8055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 Reported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F705F68-3870-CFF0-65CC-DDFE2E9542FD}"/>
              </a:ext>
            </a:extLst>
          </p:cNvPr>
          <p:cNvSpPr txBox="1"/>
          <p:nvPr/>
        </p:nvSpPr>
        <p:spPr>
          <a:xfrm>
            <a:off x="10102818" y="5049023"/>
            <a:ext cx="19147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rgbClr val="CE8D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American Indian or Alaska Native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1BD0A54-A90F-3616-A95F-F46AD918944D}"/>
              </a:ext>
            </a:extLst>
          </p:cNvPr>
          <p:cNvSpPr txBox="1"/>
          <p:nvPr/>
        </p:nvSpPr>
        <p:spPr>
          <a:xfrm>
            <a:off x="10102818" y="5636969"/>
            <a:ext cx="19147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rgbClr val="9C6A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Pacific Islander</a:t>
            </a: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4187BB37-EE4B-14BA-FC18-31AC01548CA5}"/>
              </a:ext>
            </a:extLst>
          </p:cNvPr>
          <p:cNvCxnSpPr>
            <a:stCxn id="10" idx="1"/>
          </p:cNvCxnSpPr>
          <p:nvPr/>
        </p:nvCxnSpPr>
        <p:spPr>
          <a:xfrm flipH="1">
            <a:off x="9027622" y="3367989"/>
            <a:ext cx="1075200" cy="1880113"/>
          </a:xfrm>
          <a:prstGeom prst="straightConnector1">
            <a:avLst/>
          </a:prstGeom>
          <a:ln>
            <a:solidFill>
              <a:srgbClr val="9E7C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C25217A8-6C5A-474D-E3C4-5FC1D5B43522}"/>
              </a:ext>
            </a:extLst>
          </p:cNvPr>
          <p:cNvCxnSpPr>
            <a:stCxn id="11" idx="1"/>
          </p:cNvCxnSpPr>
          <p:nvPr/>
        </p:nvCxnSpPr>
        <p:spPr>
          <a:xfrm flipH="1">
            <a:off x="9027622" y="3678939"/>
            <a:ext cx="1075200" cy="16134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993B1248-310B-023F-6D47-6F96B3C7DEDB}"/>
              </a:ext>
            </a:extLst>
          </p:cNvPr>
          <p:cNvCxnSpPr>
            <a:stCxn id="12" idx="1"/>
          </p:cNvCxnSpPr>
          <p:nvPr/>
        </p:nvCxnSpPr>
        <p:spPr>
          <a:xfrm flipH="1">
            <a:off x="9027622" y="3989889"/>
            <a:ext cx="1075199" cy="1502053"/>
          </a:xfrm>
          <a:prstGeom prst="straightConnector1">
            <a:avLst/>
          </a:prstGeom>
          <a:ln>
            <a:solidFill>
              <a:srgbClr val="CE8D3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CB2140AC-6AD9-7BBD-29E3-521703A28015}"/>
              </a:ext>
            </a:extLst>
          </p:cNvPr>
          <p:cNvCxnSpPr>
            <a:stCxn id="13" idx="1"/>
          </p:cNvCxnSpPr>
          <p:nvPr/>
        </p:nvCxnSpPr>
        <p:spPr>
          <a:xfrm flipH="1">
            <a:off x="9027622" y="4300839"/>
            <a:ext cx="1075199" cy="1202186"/>
          </a:xfrm>
          <a:prstGeom prst="straightConnector1">
            <a:avLst/>
          </a:prstGeom>
          <a:ln>
            <a:solidFill>
              <a:srgbClr val="A1590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BAE2D84D-37AE-A78B-D139-CBBB6C487984}"/>
              </a:ext>
            </a:extLst>
          </p:cNvPr>
          <p:cNvCxnSpPr>
            <a:stCxn id="14" idx="1"/>
          </p:cNvCxnSpPr>
          <p:nvPr/>
        </p:nvCxnSpPr>
        <p:spPr>
          <a:xfrm flipH="1">
            <a:off x="9027622" y="4611789"/>
            <a:ext cx="1075198" cy="988911"/>
          </a:xfrm>
          <a:prstGeom prst="straightConnector1">
            <a:avLst/>
          </a:prstGeom>
          <a:ln>
            <a:solidFill>
              <a:srgbClr val="EC701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C4986922-B340-72E6-8DEC-019AC3158AB1}"/>
              </a:ext>
            </a:extLst>
          </p:cNvPr>
          <p:cNvCxnSpPr>
            <a:stCxn id="15" idx="1"/>
          </p:cNvCxnSpPr>
          <p:nvPr/>
        </p:nvCxnSpPr>
        <p:spPr>
          <a:xfrm flipH="1">
            <a:off x="9027622" y="4922739"/>
            <a:ext cx="1075197" cy="687758"/>
          </a:xfrm>
          <a:prstGeom prst="straightConnector1">
            <a:avLst/>
          </a:prstGeom>
          <a:ln>
            <a:solidFill>
              <a:srgbClr val="80552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9C0CAEF3-53F0-7A7E-EF5B-A0DFF58D8DA9}"/>
              </a:ext>
            </a:extLst>
          </p:cNvPr>
          <p:cNvCxnSpPr>
            <a:stCxn id="16" idx="1"/>
          </p:cNvCxnSpPr>
          <p:nvPr/>
        </p:nvCxnSpPr>
        <p:spPr>
          <a:xfrm flipH="1">
            <a:off x="9027622" y="5372189"/>
            <a:ext cx="1075196" cy="228511"/>
          </a:xfrm>
          <a:prstGeom prst="straightConnector1">
            <a:avLst/>
          </a:prstGeom>
          <a:ln>
            <a:solidFill>
              <a:srgbClr val="CE8D3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93FAE122-97FA-0752-52D3-782068F0AC06}"/>
              </a:ext>
            </a:extLst>
          </p:cNvPr>
          <p:cNvCxnSpPr>
            <a:stCxn id="17" idx="1"/>
          </p:cNvCxnSpPr>
          <p:nvPr/>
        </p:nvCxnSpPr>
        <p:spPr>
          <a:xfrm flipH="1" flipV="1">
            <a:off x="9027622" y="5636969"/>
            <a:ext cx="1075196" cy="184666"/>
          </a:xfrm>
          <a:prstGeom prst="straightConnector1">
            <a:avLst/>
          </a:prstGeom>
          <a:ln>
            <a:solidFill>
              <a:srgbClr val="9C6A6A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11033C0A-EFB2-3469-09D3-9FFCF8464164}"/>
              </a:ext>
            </a:extLst>
          </p:cNvPr>
          <p:cNvCxnSpPr>
            <a:stCxn id="9" idx="1"/>
          </p:cNvCxnSpPr>
          <p:nvPr/>
        </p:nvCxnSpPr>
        <p:spPr>
          <a:xfrm flipH="1">
            <a:off x="9027622" y="2438433"/>
            <a:ext cx="1075200" cy="0"/>
          </a:xfrm>
          <a:prstGeom prst="straightConnector1">
            <a:avLst/>
          </a:prstGeom>
          <a:ln>
            <a:solidFill>
              <a:srgbClr val="E6482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28420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1B8DF3-5A92-3D91-BCAC-F535A3B452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4199" y="152063"/>
            <a:ext cx="10794999" cy="595960"/>
          </a:xfrm>
        </p:spPr>
        <p:txBody>
          <a:bodyPr>
            <a:normAutofit fontScale="90000"/>
          </a:bodyPr>
          <a:lstStyle/>
          <a:p>
            <a:r>
              <a:rPr lang="en-US"/>
              <a:t>Statewide Homeless Enrollment by Grade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A2C4952D-13FB-7217-A407-095CC0EA907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1578200"/>
              </p:ext>
            </p:extLst>
          </p:nvPr>
        </p:nvGraphicFramePr>
        <p:xfrm>
          <a:off x="133815" y="1948995"/>
          <a:ext cx="11945996" cy="2620708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1229320">
                  <a:extLst>
                    <a:ext uri="{9D8B030D-6E8A-4147-A177-3AD203B41FA5}">
                      <a16:colId xmlns:a16="http://schemas.microsoft.com/office/drawing/2014/main" val="2192387181"/>
                    </a:ext>
                  </a:extLst>
                </a:gridCol>
                <a:gridCol w="690403">
                  <a:extLst>
                    <a:ext uri="{9D8B030D-6E8A-4147-A177-3AD203B41FA5}">
                      <a16:colId xmlns:a16="http://schemas.microsoft.com/office/drawing/2014/main" val="1953361687"/>
                    </a:ext>
                  </a:extLst>
                </a:gridCol>
                <a:gridCol w="690403">
                  <a:extLst>
                    <a:ext uri="{9D8B030D-6E8A-4147-A177-3AD203B41FA5}">
                      <a16:colId xmlns:a16="http://schemas.microsoft.com/office/drawing/2014/main" val="164418302"/>
                    </a:ext>
                  </a:extLst>
                </a:gridCol>
                <a:gridCol w="690403">
                  <a:extLst>
                    <a:ext uri="{9D8B030D-6E8A-4147-A177-3AD203B41FA5}">
                      <a16:colId xmlns:a16="http://schemas.microsoft.com/office/drawing/2014/main" val="2186495123"/>
                    </a:ext>
                  </a:extLst>
                </a:gridCol>
                <a:gridCol w="690403">
                  <a:extLst>
                    <a:ext uri="{9D8B030D-6E8A-4147-A177-3AD203B41FA5}">
                      <a16:colId xmlns:a16="http://schemas.microsoft.com/office/drawing/2014/main" val="1847065930"/>
                    </a:ext>
                  </a:extLst>
                </a:gridCol>
                <a:gridCol w="690403">
                  <a:extLst>
                    <a:ext uri="{9D8B030D-6E8A-4147-A177-3AD203B41FA5}">
                      <a16:colId xmlns:a16="http://schemas.microsoft.com/office/drawing/2014/main" val="3878539343"/>
                    </a:ext>
                  </a:extLst>
                </a:gridCol>
                <a:gridCol w="690403">
                  <a:extLst>
                    <a:ext uri="{9D8B030D-6E8A-4147-A177-3AD203B41FA5}">
                      <a16:colId xmlns:a16="http://schemas.microsoft.com/office/drawing/2014/main" val="3534306868"/>
                    </a:ext>
                  </a:extLst>
                </a:gridCol>
                <a:gridCol w="690403">
                  <a:extLst>
                    <a:ext uri="{9D8B030D-6E8A-4147-A177-3AD203B41FA5}">
                      <a16:colId xmlns:a16="http://schemas.microsoft.com/office/drawing/2014/main" val="490691070"/>
                    </a:ext>
                  </a:extLst>
                </a:gridCol>
                <a:gridCol w="690403">
                  <a:extLst>
                    <a:ext uri="{9D8B030D-6E8A-4147-A177-3AD203B41FA5}">
                      <a16:colId xmlns:a16="http://schemas.microsoft.com/office/drawing/2014/main" val="589425662"/>
                    </a:ext>
                  </a:extLst>
                </a:gridCol>
                <a:gridCol w="690403">
                  <a:extLst>
                    <a:ext uri="{9D8B030D-6E8A-4147-A177-3AD203B41FA5}">
                      <a16:colId xmlns:a16="http://schemas.microsoft.com/office/drawing/2014/main" val="4239785982"/>
                    </a:ext>
                  </a:extLst>
                </a:gridCol>
                <a:gridCol w="690403">
                  <a:extLst>
                    <a:ext uri="{9D8B030D-6E8A-4147-A177-3AD203B41FA5}">
                      <a16:colId xmlns:a16="http://schemas.microsoft.com/office/drawing/2014/main" val="3840881726"/>
                    </a:ext>
                  </a:extLst>
                </a:gridCol>
                <a:gridCol w="690403">
                  <a:extLst>
                    <a:ext uri="{9D8B030D-6E8A-4147-A177-3AD203B41FA5}">
                      <a16:colId xmlns:a16="http://schemas.microsoft.com/office/drawing/2014/main" val="1836572213"/>
                    </a:ext>
                  </a:extLst>
                </a:gridCol>
                <a:gridCol w="690403">
                  <a:extLst>
                    <a:ext uri="{9D8B030D-6E8A-4147-A177-3AD203B41FA5}">
                      <a16:colId xmlns:a16="http://schemas.microsoft.com/office/drawing/2014/main" val="2878949463"/>
                    </a:ext>
                  </a:extLst>
                </a:gridCol>
                <a:gridCol w="690403">
                  <a:extLst>
                    <a:ext uri="{9D8B030D-6E8A-4147-A177-3AD203B41FA5}">
                      <a16:colId xmlns:a16="http://schemas.microsoft.com/office/drawing/2014/main" val="3980756708"/>
                    </a:ext>
                  </a:extLst>
                </a:gridCol>
                <a:gridCol w="817306">
                  <a:extLst>
                    <a:ext uri="{9D8B030D-6E8A-4147-A177-3AD203B41FA5}">
                      <a16:colId xmlns:a16="http://schemas.microsoft.com/office/drawing/2014/main" val="3584617283"/>
                    </a:ext>
                  </a:extLst>
                </a:gridCol>
                <a:gridCol w="924131">
                  <a:extLst>
                    <a:ext uri="{9D8B030D-6E8A-4147-A177-3AD203B41FA5}">
                      <a16:colId xmlns:a16="http://schemas.microsoft.com/office/drawing/2014/main" val="29899775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1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Year</a:t>
                      </a:r>
                    </a:p>
                  </a:txBody>
                  <a:tcPr marL="6350" marR="6350" marT="635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1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TK</a:t>
                      </a:r>
                    </a:p>
                  </a:txBody>
                  <a:tcPr marL="6350" marR="6350" marT="635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1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K</a:t>
                      </a:r>
                    </a:p>
                  </a:txBody>
                  <a:tcPr marL="6350" marR="6350" marT="635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1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</a:t>
                      </a:r>
                    </a:p>
                  </a:txBody>
                  <a:tcPr marL="6350" marR="6350" marT="635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1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</a:t>
                      </a:r>
                    </a:p>
                  </a:txBody>
                  <a:tcPr marL="6350" marR="6350" marT="635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1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3</a:t>
                      </a:r>
                    </a:p>
                  </a:txBody>
                  <a:tcPr marL="6350" marR="6350" marT="635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1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4</a:t>
                      </a:r>
                    </a:p>
                  </a:txBody>
                  <a:tcPr marL="6350" marR="6350" marT="635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1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5</a:t>
                      </a:r>
                    </a:p>
                  </a:txBody>
                  <a:tcPr marL="6350" marR="6350" marT="635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1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6</a:t>
                      </a:r>
                    </a:p>
                  </a:txBody>
                  <a:tcPr marL="6350" marR="6350" marT="635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1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7</a:t>
                      </a:r>
                    </a:p>
                  </a:txBody>
                  <a:tcPr marL="6350" marR="6350" marT="635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1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8</a:t>
                      </a:r>
                    </a:p>
                  </a:txBody>
                  <a:tcPr marL="6350" marR="6350" marT="635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1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9</a:t>
                      </a:r>
                    </a:p>
                  </a:txBody>
                  <a:tcPr marL="6350" marR="6350" marT="635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1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10</a:t>
                      </a:r>
                    </a:p>
                  </a:txBody>
                  <a:tcPr marL="6350" marR="6350" marT="635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1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11</a:t>
                      </a:r>
                    </a:p>
                  </a:txBody>
                  <a:tcPr marL="6350" marR="6350" marT="6350" marB="0" anchor="ctr"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1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12</a:t>
                      </a:r>
                    </a:p>
                  </a:txBody>
                  <a:tcPr marL="6350" marR="6350" marT="635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2000" b="1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47235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2019-20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21,677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18,516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18,812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19,106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19,580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18,896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18,577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17,231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17,792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17,925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18,644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17,939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19,931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244,626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6569828"/>
                  </a:ext>
                </a:extLst>
              </a:tr>
              <a:tr h="370268"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2020-21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16,355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17,027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17,602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17,943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18,146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18,545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17,208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16,098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16,949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16,165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17,849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17,199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19,171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226,257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01925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2021-22</a:t>
                      </a:r>
                    </a:p>
                  </a:txBody>
                  <a:tcPr marL="6350" marR="6350" marT="635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17,576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15,371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16,927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17,464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17,740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17,535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17,158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15,488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16,511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17,244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17,961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17,840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19,376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224,191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04432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2022-23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21,630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18,192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18,239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19,257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19,632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19,678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18,706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17,884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17,478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18,187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18,836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18,435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20,326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246,480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58890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2023-24</a:t>
                      </a:r>
                    </a:p>
                  </a:txBody>
                  <a:tcPr marL="6350" marR="6350" marT="635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7,758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19,885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20,557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21,526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21,532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22,152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22,164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21,154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20,088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20,378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22,090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22,207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21,042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24,320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286,853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61961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2024-25</a:t>
                      </a:r>
                    </a:p>
                  </a:txBody>
                  <a:tcPr marL="6350" marR="6350" marT="635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9,445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20,615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21,404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22,002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22,235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22,011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22,747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21,582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20,714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21,073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23,925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23,043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21,984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25,474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298,254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4953948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50DC5B-0C34-0A5B-1540-04CDFFAB6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01389E6-C847-4AD0-B56D-D205B2EAB1EE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61026BE-E86A-A3C7-781A-B3140F9AEB17}"/>
              </a:ext>
            </a:extLst>
          </p:cNvPr>
          <p:cNvSpPr txBox="1"/>
          <p:nvPr/>
        </p:nvSpPr>
        <p:spPr>
          <a:xfrm>
            <a:off x="485790" y="737094"/>
            <a:ext cx="115477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Grade 12 consistently has the highest numbers of homeless students, but counts have been increasing across all grade levels over the last six years.</a:t>
            </a:r>
          </a:p>
        </p:txBody>
      </p:sp>
    </p:spTree>
    <p:extLst>
      <p:ext uri="{BB962C8B-B14F-4D97-AF65-F5344CB8AC3E}">
        <p14:creationId xmlns:p14="http://schemas.microsoft.com/office/powerpoint/2010/main" val="28296255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17BDA2-843D-BBE9-D625-91E6542550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2B7AD61-2F34-14C8-DD2A-2A5A588551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County-Level Reviews</a:t>
            </a:r>
          </a:p>
        </p:txBody>
      </p:sp>
    </p:spTree>
    <p:extLst>
      <p:ext uri="{BB962C8B-B14F-4D97-AF65-F5344CB8AC3E}">
        <p14:creationId xmlns:p14="http://schemas.microsoft.com/office/powerpoint/2010/main" val="39288460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A map of the state of california&#10;&#10;AI-generated content may be incorrect.">
            <a:extLst>
              <a:ext uri="{FF2B5EF4-FFF2-40B4-BE49-F238E27FC236}">
                <a16:creationId xmlns:a16="http://schemas.microsoft.com/office/drawing/2014/main" id="{E3943718-1487-5D4D-477D-59C7B8713429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220871" y="107563"/>
            <a:ext cx="4905061" cy="5748338"/>
          </a:xfrm>
        </p:spPr>
      </p:pic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568D3F2A-467F-3A26-1D07-AB9893F204FD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468444499"/>
              </p:ext>
            </p:extLst>
          </p:nvPr>
        </p:nvGraphicFramePr>
        <p:xfrm>
          <a:off x="5625194" y="1736831"/>
          <a:ext cx="6345935" cy="3849370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1269187">
                  <a:extLst>
                    <a:ext uri="{9D8B030D-6E8A-4147-A177-3AD203B41FA5}">
                      <a16:colId xmlns:a16="http://schemas.microsoft.com/office/drawing/2014/main" val="1744524345"/>
                    </a:ext>
                  </a:extLst>
                </a:gridCol>
                <a:gridCol w="1269187">
                  <a:extLst>
                    <a:ext uri="{9D8B030D-6E8A-4147-A177-3AD203B41FA5}">
                      <a16:colId xmlns:a16="http://schemas.microsoft.com/office/drawing/2014/main" val="2622620902"/>
                    </a:ext>
                  </a:extLst>
                </a:gridCol>
                <a:gridCol w="1346192">
                  <a:extLst>
                    <a:ext uri="{9D8B030D-6E8A-4147-A177-3AD203B41FA5}">
                      <a16:colId xmlns:a16="http://schemas.microsoft.com/office/drawing/2014/main" val="2252449603"/>
                    </a:ext>
                  </a:extLst>
                </a:gridCol>
                <a:gridCol w="1435608">
                  <a:extLst>
                    <a:ext uri="{9D8B030D-6E8A-4147-A177-3AD203B41FA5}">
                      <a16:colId xmlns:a16="http://schemas.microsoft.com/office/drawing/2014/main" val="2577077875"/>
                    </a:ext>
                  </a:extLst>
                </a:gridCol>
                <a:gridCol w="1025761">
                  <a:extLst>
                    <a:ext uri="{9D8B030D-6E8A-4147-A177-3AD203B41FA5}">
                      <a16:colId xmlns:a16="http://schemas.microsoft.com/office/drawing/2014/main" val="8447719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County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3E2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Cumul</a:t>
                      </a:r>
                      <a:r>
                        <a:rPr lang="en-US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Enroll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3E2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Homeless </a:t>
                      </a:r>
                    </a:p>
                    <a:p>
                      <a:pPr algn="ctr" fontAlgn="b"/>
                      <a:r>
                        <a:rPr lang="en-US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Count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3E2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Homeless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3E2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Diff to Prior Year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3E2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79189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Monterey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5B9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74,457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13,010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17.5%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05968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Santa Barbara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87C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69,022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9,783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14.2%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19832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Sierra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92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13.8%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72780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Trinity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9AB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1,773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12.9%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-0.9%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32538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San Luis Obispo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4C6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33,975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3,959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11.7%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0976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Colusa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1C8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4,744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519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5072783"/>
                  </a:ext>
                </a:extLst>
              </a:tr>
            </a:tbl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71768F-7D27-4FA8-8AFF-965A4D34F6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70B187B1-58EF-BD32-4DA0-0F7ACAD0CD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9547" y="442719"/>
            <a:ext cx="6057228" cy="894801"/>
          </a:xfrm>
        </p:spPr>
        <p:txBody>
          <a:bodyPr>
            <a:normAutofit fontScale="90000"/>
          </a:bodyPr>
          <a:lstStyle/>
          <a:p>
            <a:pPr algn="ctr"/>
            <a:r>
              <a:rPr lang="en-US"/>
              <a:t>Counties with Greater than 10 Percent Homeless Population</a:t>
            </a:r>
          </a:p>
        </p:txBody>
      </p:sp>
    </p:spTree>
    <p:extLst>
      <p:ext uri="{BB962C8B-B14F-4D97-AF65-F5344CB8AC3E}">
        <p14:creationId xmlns:p14="http://schemas.microsoft.com/office/powerpoint/2010/main" val="2982057838"/>
      </p:ext>
    </p:extLst>
  </p:cSld>
  <p:clrMapOvr>
    <a:masterClrMapping/>
  </p:clrMapOvr>
</p:sld>
</file>

<file path=ppt/theme/theme1.xml><?xml version="1.0" encoding="utf-8"?>
<a:theme xmlns:a="http://schemas.openxmlformats.org/drawingml/2006/main" name="GradientRiseVTI">
  <a:themeElements>
    <a:clrScheme name="Yellow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Avenir">
      <a:majorFont>
        <a:latin typeface="Avenir Next LT Pro"/>
        <a:ea typeface=""/>
        <a:cs typeface=""/>
      </a:majorFont>
      <a:minorFont>
        <a:latin typeface="Avenir Next LT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adientRiseVTI" id="{C2FC082F-B444-4222-AF20-78444CCB5722}" vid="{39F213E4-0CBC-40CB-B3F6-8C5562B6B99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4c96e24-28c2-4d3e-8056-8be4774e74af" xsi:nil="true"/>
    <lcf76f155ced4ddcb4097134ff3c332f xmlns="fe5c16b8-dff6-408a-ba07-3112a61f887e">
      <Terms xmlns="http://schemas.microsoft.com/office/infopath/2007/PartnerControls"/>
    </lcf76f155ced4ddcb4097134ff3c332f>
    <Creator xmlns="fe5c16b8-dff6-408a-ba07-3112a61f887e">
      <UserInfo>
        <DisplayName/>
        <AccountId xsi:nil="true"/>
        <AccountType/>
      </UserInfo>
    </Creator>
    <RequestType xmlns="fe5c16b8-dff6-408a-ba07-3112a61f887e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0C86D0DF4F9234BB21B8333DF164383" ma:contentTypeVersion="18" ma:contentTypeDescription="Create a new document." ma:contentTypeScope="" ma:versionID="772b7e663b30e3c4b16f1ef1da42867d">
  <xsd:schema xmlns:xsd="http://www.w3.org/2001/XMLSchema" xmlns:xs="http://www.w3.org/2001/XMLSchema" xmlns:p="http://schemas.microsoft.com/office/2006/metadata/properties" xmlns:ns2="fe5c16b8-dff6-408a-ba07-3112a61f887e" xmlns:ns3="d4c96e24-28c2-4d3e-8056-8be4774e74af" targetNamespace="http://schemas.microsoft.com/office/2006/metadata/properties" ma:root="true" ma:fieldsID="9cfbca15df4de3c21eb4cbd2844ea26f" ns2:_="" ns3:_="">
    <xsd:import namespace="fe5c16b8-dff6-408a-ba07-3112a61f887e"/>
    <xsd:import namespace="d4c96e24-28c2-4d3e-8056-8be4774e74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Creator" minOccurs="0"/>
                <xsd:element ref="ns2:RequestTyp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5c16b8-dff6-408a-ba07-3112a61f887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c2487d89-012e-44bc-975c-10dd49798f8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Creator" ma:index="21" nillable="true" ma:displayName="Creator" ma:format="Dropdown" ma:list="UserInfo" ma:SharePointGroup="0" ma:internalName="Creato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RequestType" ma:index="22" nillable="true" ma:displayName="Request Type" ma:format="Dropdown" ma:internalName="RequestType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4c96e24-28c2-4d3e-8056-8be4774e74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4e034e38-251b-4a01-9afe-32c82f240ceb}" ma:internalName="TaxCatchAll" ma:showField="CatchAllData" ma:web="d4c96e24-28c2-4d3e-8056-8be4774e74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1D389B5-45E8-4EA7-B5A7-604FF249CF70}">
  <ds:schemaRefs>
    <ds:schemaRef ds:uri="http://purl.org/dc/terms/"/>
    <ds:schemaRef ds:uri="http://schemas.openxmlformats.org/package/2006/metadata/core-properties"/>
    <ds:schemaRef ds:uri="d4c96e24-28c2-4d3e-8056-8be4774e74af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fe5c16b8-dff6-408a-ba07-3112a61f887e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8CF92924-243E-4C73-8BD6-689D14A495F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7FAFCEC-F3E1-4609-92E0-BF525972C770}">
  <ds:schemaRefs>
    <ds:schemaRef ds:uri="d4c96e24-28c2-4d3e-8056-8be4774e74af"/>
    <ds:schemaRef ds:uri="fe5c16b8-dff6-408a-ba07-3112a61f887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Metadata/LabelInfo.xml><?xml version="1.0" encoding="utf-8"?>
<clbl:labelList xmlns:clbl="http://schemas.microsoft.com/office/2020/mipLabelMetadata">
  <clbl:label id="{c4736a4b-8644-46a4-997c-74e935c07282}" enabled="0" method="" siteId="{c4736a4b-8644-46a4-997c-74e935c07282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{BCB90DC8-C3F4-4699-8325-169B8533072C}tf89309463_win32</Template>
  <TotalTime>442</TotalTime>
  <Words>941</Words>
  <Application>Microsoft Office PowerPoint</Application>
  <PresentationFormat>Widescreen</PresentationFormat>
  <Paragraphs>437</Paragraphs>
  <Slides>19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Avenir Next LT Pro Light</vt:lpstr>
      <vt:lpstr>Calibri</vt:lpstr>
      <vt:lpstr>Helvetica Neue</vt:lpstr>
      <vt:lpstr>GradientRiseVTI</vt:lpstr>
      <vt:lpstr>2024–25  Homeless by Dwelling Type</vt:lpstr>
      <vt:lpstr>Summary of 2024–25 Statewide Results </vt:lpstr>
      <vt:lpstr>Homeless Student Enrollment Counts</vt:lpstr>
      <vt:lpstr>Homeless Counts Over Time </vt:lpstr>
      <vt:lpstr>2024–25 Race/Ethnicity </vt:lpstr>
      <vt:lpstr>Homelessness by Race/Ethnicity Over Time </vt:lpstr>
      <vt:lpstr>Statewide Homeless Enrollment by Grade</vt:lpstr>
      <vt:lpstr>County-Level Reviews</vt:lpstr>
      <vt:lpstr>Counties with Greater than 10 Percent Homeless Population</vt:lpstr>
      <vt:lpstr>Counties With The Highest Percentages of Unsheltered Students*</vt:lpstr>
      <vt:lpstr>Counties with the Largest Increase in Homeless Students</vt:lpstr>
      <vt:lpstr>District-Level Reviews</vt:lpstr>
      <vt:lpstr>Districts with Largest Increases* in Homeless Populations</vt:lpstr>
      <vt:lpstr>Districts With Largest Percentages of Unsheltered Students</vt:lpstr>
      <vt:lpstr>Unaccompanied Youth</vt:lpstr>
      <vt:lpstr>Students Not in Direct Care of Parent/Guardian</vt:lpstr>
      <vt:lpstr>Unaccompanied Youth Counts Over Time </vt:lpstr>
      <vt:lpstr>Unaccompanied Youth by Dwelling Types</vt:lpstr>
      <vt:lpstr>Unaccompanied Youth by Gender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Template Option 2: Section Header</dc:title>
  <dc:creator>David Shackelford</dc:creator>
  <cp:lastModifiedBy>Alexandra "Addie" Sherman</cp:lastModifiedBy>
  <cp:revision>9</cp:revision>
  <cp:lastPrinted>2024-12-18T22:50:28Z</cp:lastPrinted>
  <dcterms:created xsi:type="dcterms:W3CDTF">2024-08-14T15:57:30Z</dcterms:created>
  <dcterms:modified xsi:type="dcterms:W3CDTF">2025-12-16T19:20:32Z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0x010100C0C86D0DF4F9234BB21B8333DF164383</vt:lpwstr>
  </property>
  <property fmtid="{D5CDD505-2E9C-101B-9397-08002B2CF9AE}" pid="3" name="MediaServiceImageTags">
    <vt:lpwstr/>
  </property>
</Properties>
</file>