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8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000" b="1" dirty="0"/>
              <a:t>Projected 2020 Small Business Spending </a:t>
            </a:r>
            <a:r>
              <a:rPr lang="en-US" b="1" dirty="0"/>
              <a:t>- </a:t>
            </a:r>
            <a:r>
              <a:rPr lang="en-US" sz="2000" b="1" dirty="0"/>
              <a:t>$85 Million</a:t>
            </a:r>
          </a:p>
          <a:p>
            <a:pPr>
              <a:defRPr/>
            </a:pPr>
            <a:r>
              <a:rPr lang="en-US" dirty="0"/>
              <a:t>$ In Millions</a:t>
            </a:r>
          </a:p>
        </c:rich>
      </c:tx>
      <c:layout>
        <c:manualLayout>
          <c:xMode val="edge"/>
          <c:yMode val="edge"/>
          <c:x val="0.25086665222610421"/>
          <c:y val="3.70672133425803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620893781312164"/>
          <c:y val="0.21460710268359315"/>
          <c:w val="0.40084912271538198"/>
          <c:h val="0.6166122984626921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01-4158-881A-C96B3ABDDA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01-4158-881A-C96B3ABDDA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B01-4158-881A-C96B3ABDDA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B01-4158-881A-C96B3ABDDA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B01-4158-881A-C96B3ABDDA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B01-4158-881A-C96B3ABDDA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Sheet1!$H$9:$H$14</c:f>
              <c:strCache>
                <c:ptCount val="6"/>
                <c:pt idx="0">
                  <c:v>Disadvantaged </c:v>
                </c:pt>
                <c:pt idx="1">
                  <c:v>Women-Owned</c:v>
                </c:pt>
                <c:pt idx="2">
                  <c:v>Veteran-Owned</c:v>
                </c:pt>
                <c:pt idx="3">
                  <c:v>Veteran-Serive Disabled</c:v>
                </c:pt>
                <c:pt idx="4">
                  <c:v>Historically Underutilized Business Zones</c:v>
                </c:pt>
                <c:pt idx="5">
                  <c:v>Indian Tribe Small Business Concerns</c:v>
                </c:pt>
              </c:strCache>
            </c:strRef>
          </c:cat>
          <c:val>
            <c:numRef>
              <c:f>Sheet1!$I$9:$I$14</c:f>
              <c:numCache>
                <c:formatCode>_("$"* #,##0_);_("$"* \(#,##0\);_("$"* "-"??_);_(@_)</c:formatCode>
                <c:ptCount val="6"/>
                <c:pt idx="0">
                  <c:v>64</c:v>
                </c:pt>
                <c:pt idx="1">
                  <c:v>11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B01-4158-881A-C96B3ABDD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5262706589537007E-2"/>
          <c:y val="0.8329069580588141"/>
          <c:w val="0.96264190856739917"/>
          <c:h val="0.146684878675879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9E889-F409-413E-B914-84AB61C69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28226-55AE-40C9-8A01-3E7D5163E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EAD2F-CC53-428E-AE54-E247608E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24DC-E051-4C66-9DF4-BE51A439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B942B-F0D1-4D5B-92AE-C8F45D7D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B402-4502-459F-B6AE-A3C9EECEB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0C8C8-A058-43E5-B413-556033F7C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2F59B-678C-4DCA-8B25-7D98E09C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81DAC-57A8-4929-8902-5923CF63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CD7AF-69BE-4107-9562-DEF2636E3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6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122D4-8908-48E0-BC40-7EA5F3F06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3C8C7-2632-4DAB-B44B-A3250BB93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59347-3840-4732-8141-45ED538C1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2AC2-8037-4604-A91C-79212D00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2EA7-98A9-4457-B554-C66DBB643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3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F730B-583D-4980-AAFB-A5029BD43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4D3BD-53A1-4039-8D05-2AD153BB5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766EF-1F5F-4924-95E3-1F92C443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D972B-03F6-4EE5-8E90-83E055F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118BD-CA39-40F3-9653-63870AC5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5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CF2A-A7FF-4C61-942C-AF98CD7D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EACCE-4608-419B-823D-27A8DCACB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DA34-4F71-4FF9-9DDF-276408609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5CED-D26F-4AF3-804A-6A591FD1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73D82-C137-4599-8369-16018529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E1AD1-A522-4EA9-8203-48BE94322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69CA-0110-4D2E-87C7-C907A2F9D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45A8C-B5C2-48BC-A314-5B8E8AC09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F2DF0-B131-4876-98A6-1FCB9169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004F5-3F69-4767-BF6A-EC4F2A214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19B0C-D7DD-42A0-BDCF-43283BA7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4D439-31E9-41C5-8BEA-359959CE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25305-6750-4F83-9A8B-4F3075F1F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8CBEA-D6E7-4DBD-8C61-44A6BE2CF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0A587B-2762-4597-92E8-32B8E1BF6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E3224-DBA9-40CF-AB01-CCD5C32E8B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54329C-675B-4B4A-8D9B-87AA34C2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DBAB1-A73B-47B6-8639-968539679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FEBFAF-4CFC-4406-8133-26E37E77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5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976B-EBCA-45ED-9D1E-3553357E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9FB248-2A93-4E4E-9AE9-977A94E96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17BF2-99C5-414D-85F6-68E4D1930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CF6DE-AA96-43B3-B24F-E44258C7B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C1755-613A-4493-BDA6-E2525658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20A45-D216-493E-8FA7-EDEE0DCEA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E9FC7-7039-406F-AEC1-036A9B3A3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1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B7AE-37B0-45E0-8BF0-5CCA47F13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79109-4EC0-43E2-B16D-5E962938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ED998-F200-41A0-8316-2C5F04691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4A594-9450-40B3-88A3-09D235C09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6111E-896C-411F-8C70-9AD801D78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873B3-DF29-4CE4-BABC-4D8AAE9F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8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247F1-C44A-4AE0-B603-4D2CCE380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B85071-2580-47AA-B579-696F5ABD9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3E495-1094-41C7-9BBB-F9354AA11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70BB1-3079-47DC-A40A-7B6BA573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E0FB7-A001-431B-B681-95FC67DB0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596C3-1332-465D-9378-F7DFFFD33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6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7AE9E-9E13-4482-9D4D-4168CAE53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2503-0EE7-4C5A-B51B-AABE7E46E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E47FA-0A0B-47AD-8FEA-7F8C147F7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E4C48-1947-4F3B-B411-BC5F0DE6757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47499-C867-4A6D-BFE0-99AAB93B9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A3FFA-C0E5-49E3-9BC3-17F7E2A05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5A880-6AA2-438D-B277-4854DB70E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7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B1390-9C5E-486C-8F7F-5A826D335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3314" y="236095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Supplier Diversity in Energy</a:t>
            </a:r>
            <a:br>
              <a:rPr lang="en-US" dirty="0"/>
            </a:br>
            <a:r>
              <a:rPr lang="en-US" dirty="0"/>
              <a:t>in Arizona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C1DB16-2097-42B9-BF00-5C5741719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6571" y="4966381"/>
            <a:ext cx="9144000" cy="1655762"/>
          </a:xfrm>
        </p:spPr>
        <p:txBody>
          <a:bodyPr/>
          <a:lstStyle/>
          <a:p>
            <a:r>
              <a:rPr lang="en-US" b="1" dirty="0"/>
              <a:t>Lea Márquez Peterson, MBA, IOM</a:t>
            </a:r>
            <a:endParaRPr lang="en-US" dirty="0"/>
          </a:p>
          <a:p>
            <a:r>
              <a:rPr lang="en-US" dirty="0"/>
              <a:t>Arizona Corporation Commissioner</a:t>
            </a:r>
          </a:p>
          <a:p>
            <a:endParaRPr lang="en-US" dirty="0"/>
          </a:p>
        </p:txBody>
      </p:sp>
      <p:pic>
        <p:nvPicPr>
          <p:cNvPr id="7" name="Picture 6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07E01580-B1CA-4AD1-9295-AFFA13E73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771" y="558800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0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AA94ADE4-425C-4B5B-A833-41E24D8E2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43" y="593272"/>
            <a:ext cx="10337800" cy="581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6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7D0327DB-79F4-4321-949F-2B589B50F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504825"/>
            <a:ext cx="10414000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3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8DF07-4AEF-4F56-AD13-58866894BCE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/>
              <a:t>Hispanic owned businesses in Arizona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B1C69-A015-48B9-AF0F-BCF5412FD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Arizona is home to an estimated 123,000 Hispanic-owned businesses, according U.S. Census figures, with a majority of those companies owned by Hispanic women. </a:t>
            </a:r>
          </a:p>
        </p:txBody>
      </p:sp>
      <p:pic>
        <p:nvPicPr>
          <p:cNvPr id="5" name="Picture 4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1F580DAE-4ED8-4A9A-9633-06D99CC53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77" y="3278301"/>
            <a:ext cx="4979488" cy="2732995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2E8D0090-45D6-4BDB-B89F-1EF7E468A7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1" r="17944"/>
          <a:stretch/>
        </p:blipFill>
        <p:spPr>
          <a:xfrm>
            <a:off x="6096000" y="2796137"/>
            <a:ext cx="2510972" cy="1666875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CEB90B-2DD0-4A4E-A632-C32ADD2E2E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250" y="4369508"/>
            <a:ext cx="1920874" cy="1920874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16D3E91D-BF73-4E80-A0D7-ACC77A6C51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252" y="4756781"/>
            <a:ext cx="2396264" cy="1254515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AB7ABE7A-66AA-485C-814F-29AA169F74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16" y="2788100"/>
            <a:ext cx="28098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73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BC75CF-F388-4A00-9F45-82527EA9F703}"/>
              </a:ext>
            </a:extLst>
          </p:cNvPr>
          <p:cNvSpPr/>
          <p:nvPr/>
        </p:nvSpPr>
        <p:spPr>
          <a:xfrm>
            <a:off x="464458" y="2518229"/>
            <a:ext cx="1081314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r>
              <a:rPr lang="en-US" i="1" dirty="0"/>
              <a:t>Arizona’s largest and longest-serving energy provider serving 2.7 million customers. </a:t>
            </a:r>
          </a:p>
          <a:p>
            <a:endParaRPr lang="en-US" sz="3000" b="1" i="0" u="sng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US" sz="3000" b="1" i="0" u="sng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Recognized Certifications:</a:t>
            </a:r>
          </a:p>
          <a:p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Minority-owned Business Certification: 	National or Regional Minority Supplier Development 					Councils</a:t>
            </a:r>
          </a:p>
          <a:p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Women-owned Business Certification: 	Women’s Business Enterprise National Council</a:t>
            </a:r>
          </a:p>
          <a:p>
            <a:endParaRPr lang="en-US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Small Business Certification: 		</a:t>
            </a:r>
            <a:r>
              <a:rPr lang="en-US" dirty="0" err="1">
                <a:solidFill>
                  <a:srgbClr val="000000"/>
                </a:solidFill>
                <a:latin typeface="Verdana" panose="020B0604030504040204" pitchFamily="34" charset="0"/>
              </a:rPr>
              <a:t>HubZone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, Veterans and Disabled Veterans from 					local, state or federal government agencies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06A490-CBBA-4658-B554-E9CE5272F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0274"/>
            <a:ext cx="12133943" cy="98304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0A6AD58-2D74-4DFD-8BC4-8F0492C5BA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719" y="604157"/>
            <a:ext cx="44862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85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6D31-08E7-4BAD-AAC6-B8925104C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3011"/>
            <a:ext cx="10515600" cy="1325563"/>
          </a:xfrm>
        </p:spPr>
        <p:txBody>
          <a:bodyPr/>
          <a:lstStyle/>
          <a:p>
            <a:r>
              <a:rPr lang="en-US" b="1" dirty="0"/>
              <a:t>Diverse Supplier Training Program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2486CB-560F-4BCD-BA3B-689359066C52}"/>
              </a:ext>
            </a:extLst>
          </p:cNvPr>
          <p:cNvSpPr/>
          <p:nvPr/>
        </p:nvSpPr>
        <p:spPr>
          <a:xfrm>
            <a:off x="1299028" y="2801472"/>
            <a:ext cx="1021805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Nine-month training program in Phoenix, AZ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Learn how to respond to RFPs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APS facility tours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Instruction from APS experts and ASU W. P. Carey School of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Develop a Capability Statement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Introduction to prime contractors and/or other area utilities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34BC6B-7791-40D4-882A-9A15174FE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0274"/>
            <a:ext cx="12133943" cy="98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66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21FE-1F37-4D62-A039-338E2D17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4124326"/>
            <a:ext cx="5588001" cy="78150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 Small Business Expenditure Goals 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A3605D-C007-4082-997C-3BFF207025E5}"/>
              </a:ext>
            </a:extLst>
          </p:cNvPr>
          <p:cNvSpPr/>
          <p:nvPr/>
        </p:nvSpPr>
        <p:spPr>
          <a:xfrm>
            <a:off x="5312229" y="849448"/>
            <a:ext cx="6291944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TEP serves </a:t>
            </a:r>
            <a:r>
              <a:rPr lang="en-US" i="1" dirty="0"/>
              <a:t>417,000 customers in the Tucson metropolitan area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A6FC66E-F893-471A-95A9-81A070580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9422415"/>
              </p:ext>
            </p:extLst>
          </p:nvPr>
        </p:nvGraphicFramePr>
        <p:xfrm>
          <a:off x="4090419" y="2138952"/>
          <a:ext cx="8009845" cy="4454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F6A8B74-6763-45FD-9C8A-08ADCCEDFF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52" y="245171"/>
            <a:ext cx="366712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30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515F3A5-DC52-418F-9292-891377B69E43}"/>
              </a:ext>
            </a:extLst>
          </p:cNvPr>
          <p:cNvSpPr/>
          <p:nvPr/>
        </p:nvSpPr>
        <p:spPr>
          <a:xfrm>
            <a:off x="1170211" y="2453807"/>
            <a:ext cx="107079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Southwest Gas spent $213M Companywide with diverse suppliers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(2018)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 Arizona, Southwest Gas spent $129M with 24 diverse suppliers.</a:t>
            </a:r>
          </a:p>
          <a:p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$43M in goods (commodities/materials – pipe, fittings, meters,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$86M in services (e.g. work done by contractors)</a:t>
            </a:r>
          </a:p>
        </p:txBody>
      </p:sp>
      <p:pic>
        <p:nvPicPr>
          <p:cNvPr id="5" name="Picture 4" descr="A close up of a device&#10;&#10;Description automatically generated">
            <a:extLst>
              <a:ext uri="{FF2B5EF4-FFF2-40B4-BE49-F238E27FC236}">
                <a16:creationId xmlns:a16="http://schemas.microsoft.com/office/drawing/2014/main" id="{2851872F-F550-48DD-91EA-846947D9E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42" y="662441"/>
            <a:ext cx="5214737" cy="152921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79A489-93AA-41A3-90D8-F4F7C725CC06}"/>
              </a:ext>
            </a:extLst>
          </p:cNvPr>
          <p:cNvSpPr/>
          <p:nvPr/>
        </p:nvSpPr>
        <p:spPr>
          <a:xfrm>
            <a:off x="1170211" y="4825940"/>
            <a:ext cx="88446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Community Partners: 	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Associated Minority Contractors of Arizona, 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			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Arizona Hispanic Chamber of Commerce, 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			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Pacific Southwest Minority Supplier Development Council, 			Minority &amp; Small Business Alliance of Southern Arizona, 			and Women’s Business Enterprise Council.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113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EA397-9C1A-4CE8-AA45-53A3F83CFD4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Opportunities / Trends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0FC177-F271-450E-949A-0BB5503AD9F8}"/>
              </a:ext>
            </a:extLst>
          </p:cNvPr>
          <p:cNvSpPr txBox="1"/>
          <p:nvPr/>
        </p:nvSpPr>
        <p:spPr>
          <a:xfrm>
            <a:off x="1152144" y="2121408"/>
            <a:ext cx="9780819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Diversification of Arizona’s energy mix (move from coal to clean energy)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Transition for Coal communities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Renewable energy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00" dirty="0"/>
              <a:t>Energy Efficiency use of outside contractors</a:t>
            </a:r>
          </a:p>
          <a:p>
            <a:pPr lvl="1"/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Technology / Innovation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/>
              <a:t>Energy Storage – better manage supply during peak periods</a:t>
            </a:r>
          </a:p>
          <a:p>
            <a:endParaRPr lang="en-US" sz="2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/>
              <a:t>Electric Vehicle implementation and 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59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2671</TotalTime>
  <Words>346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Office Theme</vt:lpstr>
      <vt:lpstr>Supplier Diversity in Energy in Arizona</vt:lpstr>
      <vt:lpstr>PowerPoint Presentation</vt:lpstr>
      <vt:lpstr>PowerPoint Presentation</vt:lpstr>
      <vt:lpstr>Hispanic owned businesses in Arizona</vt:lpstr>
      <vt:lpstr>PowerPoint Presentation</vt:lpstr>
      <vt:lpstr>Diverse Supplier Training Program</vt:lpstr>
      <vt:lpstr>2020 Small Business Expenditure Goals  </vt:lpstr>
      <vt:lpstr>PowerPoint Presentation</vt:lpstr>
      <vt:lpstr>Opportunities / Trends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Supplier Diversity in Energy in Arizona</dc:title>
  <dc:creator>Lea Marquez Peterson</dc:creator>
  <cp:lastModifiedBy>Jose Perez</cp:lastModifiedBy>
  <cp:revision>12</cp:revision>
  <dcterms:created xsi:type="dcterms:W3CDTF">2020-02-09T22:31:07Z</dcterms:created>
  <dcterms:modified xsi:type="dcterms:W3CDTF">2020-05-27T14:51:20Z</dcterms:modified>
</cp:coreProperties>
</file>