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0" r:id="rId6"/>
    <p:sldId id="268" r:id="rId7"/>
    <p:sldId id="271" r:id="rId8"/>
    <p:sldId id="276" r:id="rId9"/>
    <p:sldId id="269" r:id="rId10"/>
    <p:sldId id="258" r:id="rId11"/>
    <p:sldId id="275" r:id="rId12"/>
    <p:sldId id="274" r:id="rId13"/>
    <p:sldId id="272" r:id="rId14"/>
    <p:sldId id="278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065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511CB9-0E0E-4442-BA75-DE984DCB139D}" v="13" dt="2024-07-05T15:18:00.4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8325440298223594E-2"/>
          <c:y val="0.10225475474440275"/>
          <c:w val="0.95080499448438516"/>
          <c:h val="0.710453887976525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 Per Passenger (CPE) - Airport Comparisons - FAA Form 127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Helena</c:v>
                </c:pt>
                <c:pt idx="1">
                  <c:v>Great Falls</c:v>
                </c:pt>
                <c:pt idx="2">
                  <c:v>Missoula</c:v>
                </c:pt>
                <c:pt idx="3">
                  <c:v>Bismark</c:v>
                </c:pt>
                <c:pt idx="4">
                  <c:v>Duluth</c:v>
                </c:pt>
                <c:pt idx="5">
                  <c:v>Redmond</c:v>
                </c:pt>
                <c:pt idx="6">
                  <c:v>Pasco</c:v>
                </c:pt>
                <c:pt idx="7">
                  <c:v>Non-Hub Average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4.91</c:v>
                </c:pt>
                <c:pt idx="1">
                  <c:v>8.77</c:v>
                </c:pt>
                <c:pt idx="2">
                  <c:v>7.55</c:v>
                </c:pt>
                <c:pt idx="3">
                  <c:v>7.85</c:v>
                </c:pt>
                <c:pt idx="4">
                  <c:v>11.11</c:v>
                </c:pt>
                <c:pt idx="5">
                  <c:v>6.33</c:v>
                </c:pt>
                <c:pt idx="6">
                  <c:v>9.23</c:v>
                </c:pt>
                <c:pt idx="7">
                  <c:v>10.11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35-4297-818D-44313B6ED8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9769936"/>
        <c:axId val="385921008"/>
      </c:barChart>
      <c:catAx>
        <c:axId val="151976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921008"/>
        <c:crosses val="autoZero"/>
        <c:auto val="1"/>
        <c:lblAlgn val="ctr"/>
        <c:lblOffset val="100"/>
        <c:noMultiLvlLbl val="0"/>
      </c:catAx>
      <c:valAx>
        <c:axId val="38592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9769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122A81-C965-423A-A221-84C4868B7EA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935CBE2-117C-45A7-A324-6012D27E2618}">
      <dgm:prSet/>
      <dgm:spPr/>
      <dgm:t>
        <a:bodyPr/>
        <a:lstStyle/>
        <a:p>
          <a:r>
            <a:rPr lang="en-US" dirty="0"/>
            <a:t>Airport use fees waived 100% for the first two years for any new service</a:t>
          </a:r>
        </a:p>
      </dgm:t>
    </dgm:pt>
    <dgm:pt modelId="{01335F1A-4045-4507-AE90-4B4E0782FF8A}" type="parTrans" cxnId="{998E522D-35C4-4E0D-ABEF-AC3746B4708A}">
      <dgm:prSet/>
      <dgm:spPr/>
      <dgm:t>
        <a:bodyPr/>
        <a:lstStyle/>
        <a:p>
          <a:endParaRPr lang="en-US"/>
        </a:p>
      </dgm:t>
    </dgm:pt>
    <dgm:pt modelId="{D8E1D6BA-E559-4792-8E4B-4BF11FD55BAE}" type="sibTrans" cxnId="{998E522D-35C4-4E0D-ABEF-AC3746B4708A}">
      <dgm:prSet/>
      <dgm:spPr/>
      <dgm:t>
        <a:bodyPr/>
        <a:lstStyle/>
        <a:p>
          <a:endParaRPr lang="en-US"/>
        </a:p>
      </dgm:t>
    </dgm:pt>
    <dgm:pt modelId="{39F5B2B0-537C-414E-8E0B-1D8184AFB4B9}">
      <dgm:prSet/>
      <dgm:spPr/>
      <dgm:t>
        <a:bodyPr/>
        <a:lstStyle/>
        <a:p>
          <a:r>
            <a:rPr lang="en-US" dirty="0"/>
            <a:t>Marketing support of new service available from the Helena Air Service Alliance</a:t>
          </a:r>
        </a:p>
      </dgm:t>
    </dgm:pt>
    <dgm:pt modelId="{9B5F3057-60DB-4CD4-BDDF-4F4BAFD2EA8F}" type="parTrans" cxnId="{B87DDBEB-0588-4013-8246-FFAEFB553396}">
      <dgm:prSet/>
      <dgm:spPr/>
      <dgm:t>
        <a:bodyPr/>
        <a:lstStyle/>
        <a:p>
          <a:endParaRPr lang="en-US"/>
        </a:p>
      </dgm:t>
    </dgm:pt>
    <dgm:pt modelId="{159BEE83-D18B-45E3-8526-C3B3740A37C3}" type="sibTrans" cxnId="{B87DDBEB-0588-4013-8246-FFAEFB553396}">
      <dgm:prSet/>
      <dgm:spPr/>
      <dgm:t>
        <a:bodyPr/>
        <a:lstStyle/>
        <a:p>
          <a:endParaRPr lang="en-US"/>
        </a:p>
      </dgm:t>
    </dgm:pt>
    <dgm:pt modelId="{49709970-3222-4374-BA16-1391A461452D}" type="pres">
      <dgm:prSet presAssocID="{C4122A81-C965-423A-A221-84C4868B7EA7}" presName="root" presStyleCnt="0">
        <dgm:presLayoutVars>
          <dgm:dir/>
          <dgm:resizeHandles val="exact"/>
        </dgm:presLayoutVars>
      </dgm:prSet>
      <dgm:spPr/>
    </dgm:pt>
    <dgm:pt modelId="{7083A3C4-B42E-4814-A438-5A093FCAAEB8}" type="pres">
      <dgm:prSet presAssocID="{7935CBE2-117C-45A7-A324-6012D27E2618}" presName="compNode" presStyleCnt="0"/>
      <dgm:spPr/>
    </dgm:pt>
    <dgm:pt modelId="{4458BF38-97FE-4FD0-85E9-47BA217BD99C}" type="pres">
      <dgm:prSet presAssocID="{7935CBE2-117C-45A7-A324-6012D27E2618}" presName="bgRect" presStyleLbl="bgShp" presStyleIdx="0" presStyleCnt="2"/>
      <dgm:spPr/>
    </dgm:pt>
    <dgm:pt modelId="{6A269FEE-8290-4DDA-92FA-A749D2555158}" type="pres">
      <dgm:prSet presAssocID="{7935CBE2-117C-45A7-A324-6012D27E261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8C4C0AFC-BA42-43F5-85B9-2570AFB344AD}" type="pres">
      <dgm:prSet presAssocID="{7935CBE2-117C-45A7-A324-6012D27E2618}" presName="spaceRect" presStyleCnt="0"/>
      <dgm:spPr/>
    </dgm:pt>
    <dgm:pt modelId="{8D09D26E-08B6-44AE-B2F4-770AD07DF4B5}" type="pres">
      <dgm:prSet presAssocID="{7935CBE2-117C-45A7-A324-6012D27E2618}" presName="parTx" presStyleLbl="revTx" presStyleIdx="0" presStyleCnt="2">
        <dgm:presLayoutVars>
          <dgm:chMax val="0"/>
          <dgm:chPref val="0"/>
        </dgm:presLayoutVars>
      </dgm:prSet>
      <dgm:spPr/>
    </dgm:pt>
    <dgm:pt modelId="{0396A3E5-DEAF-4F77-80C0-E74D7EBD20DF}" type="pres">
      <dgm:prSet presAssocID="{D8E1D6BA-E559-4792-8E4B-4BF11FD55BAE}" presName="sibTrans" presStyleCnt="0"/>
      <dgm:spPr/>
    </dgm:pt>
    <dgm:pt modelId="{280A39F8-C532-4888-9399-94BA800C1096}" type="pres">
      <dgm:prSet presAssocID="{39F5B2B0-537C-414E-8E0B-1D8184AFB4B9}" presName="compNode" presStyleCnt="0"/>
      <dgm:spPr/>
    </dgm:pt>
    <dgm:pt modelId="{A957AABB-EA85-4BB0-9B56-FE90B5158212}" type="pres">
      <dgm:prSet presAssocID="{39F5B2B0-537C-414E-8E0B-1D8184AFB4B9}" presName="bgRect" presStyleLbl="bgShp" presStyleIdx="1" presStyleCnt="2"/>
      <dgm:spPr/>
    </dgm:pt>
    <dgm:pt modelId="{665CE7D2-CFBB-4BD7-88CE-269EF154190F}" type="pres">
      <dgm:prSet presAssocID="{39F5B2B0-537C-414E-8E0B-1D8184AFB4B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719B66FF-C2F2-436C-BB8D-656F1CA2C1F8}" type="pres">
      <dgm:prSet presAssocID="{39F5B2B0-537C-414E-8E0B-1D8184AFB4B9}" presName="spaceRect" presStyleCnt="0"/>
      <dgm:spPr/>
    </dgm:pt>
    <dgm:pt modelId="{81CE4D74-FC16-4569-8BD9-EE6E250A5500}" type="pres">
      <dgm:prSet presAssocID="{39F5B2B0-537C-414E-8E0B-1D8184AFB4B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FAE2710-C40A-4B6E-9D68-736A193D3962}" type="presOf" srcId="{39F5B2B0-537C-414E-8E0B-1D8184AFB4B9}" destId="{81CE4D74-FC16-4569-8BD9-EE6E250A5500}" srcOrd="0" destOrd="0" presId="urn:microsoft.com/office/officeart/2018/2/layout/IconVerticalSolidList"/>
    <dgm:cxn modelId="{998E522D-35C4-4E0D-ABEF-AC3746B4708A}" srcId="{C4122A81-C965-423A-A221-84C4868B7EA7}" destId="{7935CBE2-117C-45A7-A324-6012D27E2618}" srcOrd="0" destOrd="0" parTransId="{01335F1A-4045-4507-AE90-4B4E0782FF8A}" sibTransId="{D8E1D6BA-E559-4792-8E4B-4BF11FD55BAE}"/>
    <dgm:cxn modelId="{BB33B5C0-2B47-4C11-ACF0-895C4FA326F9}" type="presOf" srcId="{C4122A81-C965-423A-A221-84C4868B7EA7}" destId="{49709970-3222-4374-BA16-1391A461452D}" srcOrd="0" destOrd="0" presId="urn:microsoft.com/office/officeart/2018/2/layout/IconVerticalSolidList"/>
    <dgm:cxn modelId="{B87DDBEB-0588-4013-8246-FFAEFB553396}" srcId="{C4122A81-C965-423A-A221-84C4868B7EA7}" destId="{39F5B2B0-537C-414E-8E0B-1D8184AFB4B9}" srcOrd="1" destOrd="0" parTransId="{9B5F3057-60DB-4CD4-BDDF-4F4BAFD2EA8F}" sibTransId="{159BEE83-D18B-45E3-8526-C3B3740A37C3}"/>
    <dgm:cxn modelId="{84648FFE-C6EE-4F4C-B3DB-847B86C9B899}" type="presOf" srcId="{7935CBE2-117C-45A7-A324-6012D27E2618}" destId="{8D09D26E-08B6-44AE-B2F4-770AD07DF4B5}" srcOrd="0" destOrd="0" presId="urn:microsoft.com/office/officeart/2018/2/layout/IconVerticalSolidList"/>
    <dgm:cxn modelId="{356861A8-8EF9-4522-B101-4D8EE5707801}" type="presParOf" srcId="{49709970-3222-4374-BA16-1391A461452D}" destId="{7083A3C4-B42E-4814-A438-5A093FCAAEB8}" srcOrd="0" destOrd="0" presId="urn:microsoft.com/office/officeart/2018/2/layout/IconVerticalSolidList"/>
    <dgm:cxn modelId="{E7888D6F-94C6-413A-8C29-4D813C6D2A73}" type="presParOf" srcId="{7083A3C4-B42E-4814-A438-5A093FCAAEB8}" destId="{4458BF38-97FE-4FD0-85E9-47BA217BD99C}" srcOrd="0" destOrd="0" presId="urn:microsoft.com/office/officeart/2018/2/layout/IconVerticalSolidList"/>
    <dgm:cxn modelId="{BAC982F5-4049-47B4-BBED-5CCBCEE975A3}" type="presParOf" srcId="{7083A3C4-B42E-4814-A438-5A093FCAAEB8}" destId="{6A269FEE-8290-4DDA-92FA-A749D2555158}" srcOrd="1" destOrd="0" presId="urn:microsoft.com/office/officeart/2018/2/layout/IconVerticalSolidList"/>
    <dgm:cxn modelId="{74C877AC-EA60-4305-8F35-7047E20BFD00}" type="presParOf" srcId="{7083A3C4-B42E-4814-A438-5A093FCAAEB8}" destId="{8C4C0AFC-BA42-43F5-85B9-2570AFB344AD}" srcOrd="2" destOrd="0" presId="urn:microsoft.com/office/officeart/2018/2/layout/IconVerticalSolidList"/>
    <dgm:cxn modelId="{C0703540-3B2C-4791-B3A2-BC0528ADD31A}" type="presParOf" srcId="{7083A3C4-B42E-4814-A438-5A093FCAAEB8}" destId="{8D09D26E-08B6-44AE-B2F4-770AD07DF4B5}" srcOrd="3" destOrd="0" presId="urn:microsoft.com/office/officeart/2018/2/layout/IconVerticalSolidList"/>
    <dgm:cxn modelId="{12FFE660-5056-4507-8808-89518D6F10F3}" type="presParOf" srcId="{49709970-3222-4374-BA16-1391A461452D}" destId="{0396A3E5-DEAF-4F77-80C0-E74D7EBD20DF}" srcOrd="1" destOrd="0" presId="urn:microsoft.com/office/officeart/2018/2/layout/IconVerticalSolidList"/>
    <dgm:cxn modelId="{4E756EA8-B2EF-4D7C-9512-18E9FA5D2D65}" type="presParOf" srcId="{49709970-3222-4374-BA16-1391A461452D}" destId="{280A39F8-C532-4888-9399-94BA800C1096}" srcOrd="2" destOrd="0" presId="urn:microsoft.com/office/officeart/2018/2/layout/IconVerticalSolidList"/>
    <dgm:cxn modelId="{4794DD90-AB2F-4DF7-AC4C-A27CBC06D271}" type="presParOf" srcId="{280A39F8-C532-4888-9399-94BA800C1096}" destId="{A957AABB-EA85-4BB0-9B56-FE90B5158212}" srcOrd="0" destOrd="0" presId="urn:microsoft.com/office/officeart/2018/2/layout/IconVerticalSolidList"/>
    <dgm:cxn modelId="{9FB60180-F929-46F3-B85F-1DEA83A5587B}" type="presParOf" srcId="{280A39F8-C532-4888-9399-94BA800C1096}" destId="{665CE7D2-CFBB-4BD7-88CE-269EF154190F}" srcOrd="1" destOrd="0" presId="urn:microsoft.com/office/officeart/2018/2/layout/IconVerticalSolidList"/>
    <dgm:cxn modelId="{F71AE2C0-E62D-4484-833A-21001EA042F4}" type="presParOf" srcId="{280A39F8-C532-4888-9399-94BA800C1096}" destId="{719B66FF-C2F2-436C-BB8D-656F1CA2C1F8}" srcOrd="2" destOrd="0" presId="urn:microsoft.com/office/officeart/2018/2/layout/IconVerticalSolidList"/>
    <dgm:cxn modelId="{C760938E-5762-4DA4-AEFB-52E41A8B4D2A}" type="presParOf" srcId="{280A39F8-C532-4888-9399-94BA800C1096}" destId="{81CE4D74-FC16-4569-8BD9-EE6E250A5500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8BF38-97FE-4FD0-85E9-47BA217BD99C}">
      <dsp:nvSpPr>
        <dsp:cNvPr id="0" name=""/>
        <dsp:cNvSpPr/>
      </dsp:nvSpPr>
      <dsp:spPr>
        <a:xfrm>
          <a:off x="0" y="708097"/>
          <a:ext cx="5986539" cy="1307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69FEE-8290-4DDA-92FA-A749D2555158}">
      <dsp:nvSpPr>
        <dsp:cNvPr id="0" name=""/>
        <dsp:cNvSpPr/>
      </dsp:nvSpPr>
      <dsp:spPr>
        <a:xfrm>
          <a:off x="395445" y="1002230"/>
          <a:ext cx="718991" cy="7189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9D26E-08B6-44AE-B2F4-770AD07DF4B5}">
      <dsp:nvSpPr>
        <dsp:cNvPr id="0" name=""/>
        <dsp:cNvSpPr/>
      </dsp:nvSpPr>
      <dsp:spPr>
        <a:xfrm>
          <a:off x="1509882" y="708097"/>
          <a:ext cx="4476656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Airport use fees waived 100% for the first two years for any new service</a:t>
          </a:r>
        </a:p>
      </dsp:txBody>
      <dsp:txXfrm>
        <a:off x="1509882" y="708097"/>
        <a:ext cx="4476656" cy="1307257"/>
      </dsp:txXfrm>
    </dsp:sp>
    <dsp:sp modelId="{A957AABB-EA85-4BB0-9B56-FE90B5158212}">
      <dsp:nvSpPr>
        <dsp:cNvPr id="0" name=""/>
        <dsp:cNvSpPr/>
      </dsp:nvSpPr>
      <dsp:spPr>
        <a:xfrm>
          <a:off x="0" y="2342169"/>
          <a:ext cx="5986539" cy="1307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5CE7D2-CFBB-4BD7-88CE-269EF154190F}">
      <dsp:nvSpPr>
        <dsp:cNvPr id="0" name=""/>
        <dsp:cNvSpPr/>
      </dsp:nvSpPr>
      <dsp:spPr>
        <a:xfrm>
          <a:off x="395445" y="2636302"/>
          <a:ext cx="718991" cy="7189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E4D74-FC16-4569-8BD9-EE6E250A5500}">
      <dsp:nvSpPr>
        <dsp:cNvPr id="0" name=""/>
        <dsp:cNvSpPr/>
      </dsp:nvSpPr>
      <dsp:spPr>
        <a:xfrm>
          <a:off x="1509882" y="2342169"/>
          <a:ext cx="4476656" cy="1307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351" tIns="138351" rIns="138351" bIns="13835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Marketing support of new service available from the Helena Air Service Alliance</a:t>
          </a:r>
        </a:p>
      </dsp:txBody>
      <dsp:txXfrm>
        <a:off x="1509882" y="2342169"/>
        <a:ext cx="4476656" cy="1307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0.04423</cdr:x>
      <cdr:y>0.40471</cdr:y>
    </cdr:from>
    <cdr:to>
      <cdr:x>0.15017</cdr:x>
      <cdr:y>0.94033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059DB516-8791-0032-061C-C9E865E4E240}"/>
            </a:ext>
          </a:extLst>
        </cdr:cNvPr>
        <cdr:cNvSpPr/>
      </cdr:nvSpPr>
      <cdr:spPr>
        <a:xfrm xmlns:a="http://schemas.openxmlformats.org/drawingml/2006/main">
          <a:off x="465083" y="1761030"/>
          <a:ext cx="1114097" cy="2330669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E4E1-BB98-5105-9B84-26350F690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277BBD-ECCA-B6CE-E3C6-651A4D5F48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D87CB-AD59-4E40-80DD-A29EFFD19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7876-D0EC-4963-8ACF-A92BC715DDA2}" type="datetimeFigureOut">
              <a:rPr lang="en-US" smtClean="0"/>
              <a:t>3/22/2025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F0512-7CFF-C6A8-C10F-98A003A6B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ED90C-7EB7-BFDE-7B8B-57C1E9718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C429-672B-4ACC-844F-7F5E038CAA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550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E094D-7618-AC4C-14AD-CA6A9B536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9DB6DF-22A5-746A-9F06-BD963F779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6F1EB-FC77-1539-43D7-BCC94BACB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7876-D0EC-4963-8ACF-A92BC715DDA2}" type="datetimeFigureOut">
              <a:rPr lang="en-US" smtClean="0"/>
              <a:t>3/22/2025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E1BC9-84AE-4EF2-3F79-07CF43858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0119E-4598-F612-3DA1-9F996F515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C429-672B-4ACC-844F-7F5E038CAA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524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629DDA-E12B-FA94-C3D2-1F9267C5B9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834EFD-E7A5-5556-A248-24A35811B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26562-FCBA-3938-9DA7-75FE5A48C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7876-D0EC-4963-8ACF-A92BC715DDA2}" type="datetimeFigureOut">
              <a:rPr lang="en-US" smtClean="0"/>
              <a:t>3/22/2025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17772-58BB-8740-7F3F-2230EF910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B0037-DF4E-749C-7FBA-9AD0F888C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C429-672B-4ACC-844F-7F5E038CAA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00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40725-E8B2-527E-5119-26E4A85B7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8C454-48D4-F687-DA9C-35099E6BD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07C71-0902-8CB6-5FF7-5A4880CB4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7876-D0EC-4963-8ACF-A92BC715DDA2}" type="datetimeFigureOut">
              <a:rPr lang="en-US" smtClean="0"/>
              <a:t>3/22/2025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26E5C-4DD6-706E-E16C-860D5E83E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81D47-885F-645E-11C8-AC8B33BD9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C429-672B-4ACC-844F-7F5E038CAA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70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D6104-B624-6D17-49A2-F64DD18A9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2CF43-90C9-3EBF-AE69-2737EAA1A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FABB0-FB9D-1DE0-0129-AE4157026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7876-D0EC-4963-8ACF-A92BC715DDA2}" type="datetimeFigureOut">
              <a:rPr lang="en-US" smtClean="0"/>
              <a:t>3/22/2025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A4BC3-3969-CC19-9C61-E89964992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CC801-DAB8-1CFF-9F3C-60B1C831A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C429-672B-4ACC-844F-7F5E038CAA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80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6E2A8-B98C-A937-4308-082378E4F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AB11B-D798-4A49-3AB9-1F7328745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347F4B-140E-68EA-A751-17E879143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39639-E9BC-27F0-93B4-FCDEE54BE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7876-D0EC-4963-8ACF-A92BC715DDA2}" type="datetimeFigureOut">
              <a:rPr lang="en-US" smtClean="0"/>
              <a:t>3/22/2025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DAD08-4022-84DF-6E7D-F99E7F9C9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6EA94-8132-0846-4D3C-6BBCBD5B5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C429-672B-4ACC-844F-7F5E038CAA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548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87FD6-BDCF-7061-97BE-32B0F0A8F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A9C56-199B-73A1-9C56-9E7765CA6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A1486-1FC5-032A-A49B-99F1B91E1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7C1780-83FA-C47E-3B13-18B0052D36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3B8A4C-2869-25AC-67C9-227DCCF43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7F49ED-2A51-F4F9-81CC-4022C6CAC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7876-D0EC-4963-8ACF-A92BC715DDA2}" type="datetimeFigureOut">
              <a:rPr lang="en-US" smtClean="0"/>
              <a:t>3/22/2025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EE24AA-EC32-198A-E074-3A3F0F5BD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62B80-EC8C-9992-6484-B71E06B32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C429-672B-4ACC-844F-7F5E038CAA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542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5A9CE-0469-4367-4E9B-93AD78FEB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75868D-9258-7C80-C7A2-3179BC1F0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7876-D0EC-4963-8ACF-A92BC715DDA2}" type="datetimeFigureOut">
              <a:rPr lang="en-US" smtClean="0"/>
              <a:t>3/22/2025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55179-9E83-0865-97E3-3591DAF29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C2CB9C-D84A-3F2F-6679-503D8546C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C429-672B-4ACC-844F-7F5E038CAA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568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4C94DA-D750-3F06-6E07-CD7E507B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7876-D0EC-4963-8ACF-A92BC715DDA2}" type="datetimeFigureOut">
              <a:rPr lang="en-US" smtClean="0"/>
              <a:t>3/22/2025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DD8422-0F12-4848-D17C-A382A0241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E8D1D5-C61E-2504-1964-0DB7E6359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C429-672B-4ACC-844F-7F5E038CAA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58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FFE40-18BE-B204-058F-933CD44E0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D227E-6F9E-8569-BB95-091722046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3B34A-04A0-E95A-CC04-A01C3AD57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C75428-9A36-2B89-68F2-EC02883CB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7876-D0EC-4963-8ACF-A92BC715DDA2}" type="datetimeFigureOut">
              <a:rPr lang="en-US" smtClean="0"/>
              <a:t>3/22/2025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E4AD46-5452-EB64-026E-28814E665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25A2C-7BA2-9C7B-1B58-11670A787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C429-672B-4ACC-844F-7F5E038CAA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53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52AFC-6053-55E6-9892-595C0A6FF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53AE02-EE79-AC00-FFDD-6B3EE292E2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CF136-85C0-39B3-815F-FEB79103B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CEFE2-3564-5A90-0FDC-560127212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7876-D0EC-4963-8ACF-A92BC715DDA2}" type="datetimeFigureOut">
              <a:rPr lang="en-US" smtClean="0"/>
              <a:t>3/22/2025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FC5A2-857A-FD0A-30FE-87F1F2BD8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FACF9-04B6-4F53-07B6-4B69B9A94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BC429-672B-4ACC-844F-7F5E038CAA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54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359FE2-82C1-A063-F3B9-48E096BA1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D10BE-7012-B055-5A7E-2F62BD7EA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B3238-083A-F145-5CE5-2D11AF146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E7876-D0EC-4963-8ACF-A92BC715DDA2}" type="datetimeFigureOut">
              <a:rPr lang="en-US" smtClean="0"/>
              <a:t>3/22/2025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48697-055B-7CFF-85AA-FFC712926D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A37B7-F4DA-1ACA-2877-96A6A28C7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BC429-672B-4ACC-844F-7F5E038CAA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12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ikeB@aviationplanning.com" TargetMode="External"/><Relationship Id="rId2" Type="http://schemas.openxmlformats.org/officeDocument/2006/relationships/hyperlink" Target="mailto:jwadekamper@helenaairport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48F64AA-5BE2-4280-BEFA-DC288118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2DB66B-7B83-0736-3011-28D275DC4226}"/>
              </a:ext>
            </a:extLst>
          </p:cNvPr>
          <p:cNvSpPr txBox="1"/>
          <p:nvPr/>
        </p:nvSpPr>
        <p:spPr>
          <a:xfrm>
            <a:off x="529227" y="1035789"/>
            <a:ext cx="528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FF"/>
                </a:solidFill>
              </a:rPr>
              <a:t>Today, Airlines Can’t Take Chances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0150D0-71DC-9039-F554-EF05E6BAA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" y="1931745"/>
            <a:ext cx="5505814" cy="33672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91BA88-FD25-FB27-E10B-F68879D63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574" y="772160"/>
            <a:ext cx="5749919" cy="45268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73D541D-18D5-DED8-AD18-0166928BD0FC}"/>
              </a:ext>
            </a:extLst>
          </p:cNvPr>
          <p:cNvSpPr txBox="1"/>
          <p:nvPr/>
        </p:nvSpPr>
        <p:spPr>
          <a:xfrm>
            <a:off x="629014" y="5470986"/>
            <a:ext cx="11257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16065A"/>
                </a:solidFill>
              </a:rPr>
              <a:t>Helena Has It All Right Now. Ready.</a:t>
            </a:r>
          </a:p>
          <a:p>
            <a:pPr algn="ctr"/>
            <a:r>
              <a:rPr lang="en-US" sz="3600" b="1" i="1" dirty="0">
                <a:solidFill>
                  <a:srgbClr val="16065A"/>
                </a:solidFill>
              </a:rPr>
              <a:t>The #1 Gateway To Montana: America’s Growth Basin.</a:t>
            </a:r>
          </a:p>
        </p:txBody>
      </p:sp>
    </p:spTree>
    <p:extLst>
      <p:ext uri="{BB962C8B-B14F-4D97-AF65-F5344CB8AC3E}">
        <p14:creationId xmlns:p14="http://schemas.microsoft.com/office/powerpoint/2010/main" val="2799026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D3FE46-8001-00A5-8CB6-69AE3AC7E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713" y="5824653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This capacity shortfall points to rapid traffic capture for Breeze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712FCB-BACB-755A-DEC4-BC306FB12025}"/>
              </a:ext>
            </a:extLst>
          </p:cNvPr>
          <p:cNvSpPr txBox="1"/>
          <p:nvPr/>
        </p:nvSpPr>
        <p:spPr>
          <a:xfrm>
            <a:off x="692655" y="54897"/>
            <a:ext cx="10595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Helena Post Covid Opportunities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6B452E-1E02-FCD9-83DF-8A25F2831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879" y="0"/>
            <a:ext cx="1905000" cy="190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C00FE4-F14E-EDC4-8A32-A061E120FB0C}"/>
              </a:ext>
            </a:extLst>
          </p:cNvPr>
          <p:cNvSpPr txBox="1"/>
          <p:nvPr/>
        </p:nvSpPr>
        <p:spPr>
          <a:xfrm>
            <a:off x="8281851" y="1876767"/>
            <a:ext cx="3005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Y/E 4Q 2023 Load Factors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615611-6E64-7581-14AE-3A9219DF178E}"/>
              </a:ext>
            </a:extLst>
          </p:cNvPr>
          <p:cNvSpPr txBox="1"/>
          <p:nvPr/>
        </p:nvSpPr>
        <p:spPr>
          <a:xfrm>
            <a:off x="8459551" y="4431923"/>
            <a:ext cx="3005847" cy="13234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Pre-Covid capacity has yet to be fully restored, resulting in near choke-point load factors.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5046EC5-2207-47AD-71AB-D458FE6D2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857674"/>
              </p:ext>
            </p:extLst>
          </p:nvPr>
        </p:nvGraphicFramePr>
        <p:xfrm>
          <a:off x="8459551" y="2431213"/>
          <a:ext cx="2828147" cy="1630010"/>
        </p:xfrm>
        <a:graphic>
          <a:graphicData uri="http://schemas.openxmlformats.org/drawingml/2006/table">
            <a:tbl>
              <a:tblPr/>
              <a:tblGrid>
                <a:gridCol w="822136">
                  <a:extLst>
                    <a:ext uri="{9D8B030D-6E8A-4147-A177-3AD203B41FA5}">
                      <a16:colId xmlns:a16="http://schemas.microsoft.com/office/drawing/2014/main" val="496293106"/>
                    </a:ext>
                  </a:extLst>
                </a:gridCol>
                <a:gridCol w="822136">
                  <a:extLst>
                    <a:ext uri="{9D8B030D-6E8A-4147-A177-3AD203B41FA5}">
                      <a16:colId xmlns:a16="http://schemas.microsoft.com/office/drawing/2014/main" val="1912156167"/>
                    </a:ext>
                  </a:extLst>
                </a:gridCol>
                <a:gridCol w="1183875">
                  <a:extLst>
                    <a:ext uri="{9D8B030D-6E8A-4147-A177-3AD203B41FA5}">
                      <a16:colId xmlns:a16="http://schemas.microsoft.com/office/drawing/2014/main" val="1099207926"/>
                    </a:ext>
                  </a:extLst>
                </a:gridCol>
              </a:tblGrid>
              <a:tr h="2942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C00000"/>
                          </a:highlight>
                          <a:latin typeface="Arial" panose="020B0604020202020204" pitchFamily="34" charset="0"/>
                        </a:rPr>
                        <a:t>System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C0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C00000"/>
                          </a:highlight>
                          <a:latin typeface="Arial" panose="020B0604020202020204" pitchFamily="34" charset="0"/>
                        </a:rPr>
                        <a:t>Hubsite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C0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C00000"/>
                          </a:highlight>
                          <a:latin typeface="Arial" panose="020B0604020202020204" pitchFamily="34" charset="0"/>
                        </a:rPr>
                        <a:t>Load Factor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C00000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799388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Alaska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80.46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863141"/>
                  </a:ext>
                </a:extLst>
              </a:tr>
              <a:tr h="2942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Delta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SLC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78.82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9829941"/>
                  </a:ext>
                </a:extLst>
              </a:tr>
              <a:tr h="2942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United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84.89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352647"/>
                  </a:ext>
                </a:extLst>
              </a:tr>
              <a:tr h="2942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00000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00000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00000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490752"/>
                  </a:ext>
                </a:extLst>
              </a:tr>
              <a:tr h="2942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76471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B878331-80A8-66A1-3633-23C8A6DE30B7}"/>
              </a:ext>
            </a:extLst>
          </p:cNvPr>
          <p:cNvSpPr txBox="1"/>
          <p:nvPr/>
        </p:nvSpPr>
        <p:spPr>
          <a:xfrm>
            <a:off x="3048856" y="3246902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39F5139-03E1-18FF-D683-753CD2D88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552" y="992083"/>
            <a:ext cx="6709188" cy="487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64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2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D3FE46-8001-00A5-8CB6-69AE3AC7E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i="1" dirty="0"/>
              <a:t>Enter The Helena Market &amp; We’ll Help </a:t>
            </a:r>
            <a:br>
              <a:rPr lang="en-US" b="1" i="1" dirty="0"/>
            </a:br>
            <a:r>
              <a:rPr lang="en-US" b="1" i="1" dirty="0"/>
              <a:t>Shoulder The Risk.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7" name="Content Placeholder 2">
            <a:extLst>
              <a:ext uri="{FF2B5EF4-FFF2-40B4-BE49-F238E27FC236}">
                <a16:creationId xmlns:a16="http://schemas.microsoft.com/office/drawing/2014/main" id="{7687AA78-3BF0-D0C9-25C7-88EAACEB8E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5808801"/>
              </p:ext>
            </p:extLst>
          </p:nvPr>
        </p:nvGraphicFramePr>
        <p:xfrm>
          <a:off x="446862" y="1827882"/>
          <a:ext cx="5986539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6832CB22-D5B4-8599-D101-021C9B49CA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879" y="0"/>
            <a:ext cx="1905000" cy="19050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7B7E003-40C1-CB28-11DF-0C710FC747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0950"/>
              </p:ext>
            </p:extLst>
          </p:nvPr>
        </p:nvGraphicFramePr>
        <p:xfrm>
          <a:off x="6764357" y="2889945"/>
          <a:ext cx="5427643" cy="1801816"/>
        </p:xfrm>
        <a:graphic>
          <a:graphicData uri="http://schemas.openxmlformats.org/drawingml/2006/table">
            <a:tbl>
              <a:tblPr/>
              <a:tblGrid>
                <a:gridCol w="3110397">
                  <a:extLst>
                    <a:ext uri="{9D8B030D-6E8A-4147-A177-3AD203B41FA5}">
                      <a16:colId xmlns:a16="http://schemas.microsoft.com/office/drawing/2014/main" val="3811382665"/>
                    </a:ext>
                  </a:extLst>
                </a:gridCol>
                <a:gridCol w="2317246">
                  <a:extLst>
                    <a:ext uri="{9D8B030D-6E8A-4147-A177-3AD203B41FA5}">
                      <a16:colId xmlns:a16="http://schemas.microsoft.com/office/drawing/2014/main" val="2157707838"/>
                    </a:ext>
                  </a:extLst>
                </a:gridCol>
              </a:tblGrid>
              <a:tr h="2441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2060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2060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812379"/>
                  </a:ext>
                </a:extLst>
              </a:tr>
              <a:tr h="311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Revenue Gurarantee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$100,000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105247"/>
                  </a:ext>
                </a:extLst>
              </a:tr>
              <a:tr h="311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Marketing Spend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$50,000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2457767"/>
                  </a:ext>
                </a:extLst>
              </a:tr>
              <a:tr h="311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Value of Fee Waivers - Two Years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$155,150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185166"/>
                  </a:ext>
                </a:extLst>
              </a:tr>
              <a:tr h="311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2060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002060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741599"/>
                  </a:ext>
                </a:extLst>
              </a:tr>
              <a:tr h="3115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$305,150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106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508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1532E-29FC-3BCA-4ECE-F8FAC2596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Call Us For More Great News!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300A9-4D4F-B383-A31B-99E40B3F7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795" y="1904301"/>
            <a:ext cx="10515600" cy="4351338"/>
          </a:xfrm>
        </p:spPr>
        <p:txBody>
          <a:bodyPr/>
          <a:lstStyle/>
          <a:p>
            <a:r>
              <a:rPr lang="en-US" dirty="0"/>
              <a:t>Jeff Wadekamper, Airport Director</a:t>
            </a:r>
          </a:p>
          <a:p>
            <a:pPr marL="0" indent="0">
              <a:buNone/>
            </a:pPr>
            <a:r>
              <a:rPr lang="en-US" dirty="0"/>
              <a:t>(406)-442-2821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jwadekamper@helenaairport.com</a:t>
            </a:r>
            <a:r>
              <a:rPr lang="en-US" dirty="0"/>
              <a:t> </a:t>
            </a:r>
          </a:p>
          <a:p>
            <a:r>
              <a:rPr lang="en-US" dirty="0"/>
              <a:t>Mike Boyd, Boyd Group International</a:t>
            </a:r>
          </a:p>
          <a:p>
            <a:pPr marL="0" indent="0">
              <a:buNone/>
            </a:pPr>
            <a:r>
              <a:rPr lang="en-US" dirty="0"/>
              <a:t>(303)-725-7004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MikeB@aviationplanning.com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786C3D-C5AC-18BA-636A-BB87524A9D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879" y="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03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D3FE46-8001-00A5-8CB6-69AE3AC7E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05842"/>
            <a:ext cx="80105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400" b="1" i="1" dirty="0">
                <a:solidFill>
                  <a:srgbClr val="C00000"/>
                </a:solidFill>
                <a:latin typeface="+mn-lt"/>
              </a:rPr>
              <a:t>Helena is rapidly attracting major industries </a:t>
            </a:r>
            <a:br>
              <a:rPr lang="en-US" sz="2400" b="1" i="1" dirty="0">
                <a:solidFill>
                  <a:srgbClr val="C00000"/>
                </a:solidFill>
                <a:latin typeface="+mn-lt"/>
              </a:rPr>
            </a:br>
            <a:r>
              <a:rPr lang="en-US" sz="2400" b="1" i="1" dirty="0">
                <a:solidFill>
                  <a:srgbClr val="C00000"/>
                </a:solidFill>
                <a:latin typeface="+mn-lt"/>
              </a:rPr>
              <a:t>from all parts of the USA. These are bringing more discretionary spend to the region, and that means stronger air travel demand.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712FCB-BACB-755A-DEC4-BC306FB12025}"/>
              </a:ext>
            </a:extLst>
          </p:cNvPr>
          <p:cNvSpPr txBox="1"/>
          <p:nvPr/>
        </p:nvSpPr>
        <p:spPr>
          <a:xfrm>
            <a:off x="158398" y="232643"/>
            <a:ext cx="10595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America’s Businesses Are Moving…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and Helena Is A Major Selection Point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6B452E-1E02-FCD9-83DF-8A25F2831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879" y="10160"/>
            <a:ext cx="1905000" cy="1905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AD39080-4C45-9753-A703-8A3C4F93E492}"/>
              </a:ext>
            </a:extLst>
          </p:cNvPr>
          <p:cNvSpPr/>
          <p:nvPr/>
        </p:nvSpPr>
        <p:spPr>
          <a:xfrm rot="972156">
            <a:off x="3404681" y="2256817"/>
            <a:ext cx="651753" cy="1439694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F55F5E-544A-7DC9-275F-830D4D1B4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20" y="1495153"/>
            <a:ext cx="7621605" cy="35262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69DB7D-4ABF-1031-8876-E8259DB14C9C}"/>
              </a:ext>
            </a:extLst>
          </p:cNvPr>
          <p:cNvSpPr txBox="1"/>
          <p:nvPr/>
        </p:nvSpPr>
        <p:spPr>
          <a:xfrm>
            <a:off x="7956393" y="2017453"/>
            <a:ext cx="39014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/>
              <a:t>Boeing – from Northwest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/>
              <a:t>Federal Reserve Bank Regional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/>
              <a:t>Pioneer Aerospace – Major Supplier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/>
              <a:t>Northrup/Grumman – From So Cal and East Coast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/>
              <a:t>Blue Cross/Blue Shield Processing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/>
              <a:t>So Fi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360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D3FE46-8001-00A5-8CB6-69AE3AC7E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14" y="5527723"/>
            <a:ext cx="11210925" cy="8929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3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With in-migration of business from other regions, Helena is the growth centroid in Montana, and is the natural air gateway for the region. Air service access opportunities are expanding.</a:t>
            </a:r>
            <a:br>
              <a:rPr lang="en-US" sz="23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en-US" sz="23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2712FCB-BACB-755A-DEC4-BC306FB12025}"/>
              </a:ext>
            </a:extLst>
          </p:cNvPr>
          <p:cNvSpPr txBox="1"/>
          <p:nvPr/>
        </p:nvSpPr>
        <p:spPr>
          <a:xfrm>
            <a:off x="758757" y="408562"/>
            <a:ext cx="10595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Helena – Where The Growth Is In Montana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6B452E-1E02-FCD9-83DF-8A25F2831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879" y="0"/>
            <a:ext cx="1905000" cy="1905000"/>
          </a:xfrm>
          <a:prstGeom prst="rect">
            <a:avLst/>
          </a:prstGeom>
        </p:spPr>
      </p:pic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BA80C7D0-DC26-521C-DB7E-4B022F8AB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0814" y="892925"/>
            <a:ext cx="7909484" cy="4388138"/>
          </a:xfr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AD39080-4C45-9753-A703-8A3C4F93E492}"/>
              </a:ext>
            </a:extLst>
          </p:cNvPr>
          <p:cNvSpPr/>
          <p:nvPr/>
        </p:nvSpPr>
        <p:spPr>
          <a:xfrm rot="972156">
            <a:off x="3404681" y="2256817"/>
            <a:ext cx="651753" cy="1439694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232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712FCB-BACB-755A-DEC4-BC306FB12025}"/>
              </a:ext>
            </a:extLst>
          </p:cNvPr>
          <p:cNvSpPr txBox="1"/>
          <p:nvPr/>
        </p:nvSpPr>
        <p:spPr>
          <a:xfrm>
            <a:off x="495317" y="-32496"/>
            <a:ext cx="10595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Plus, A Solid, Business Travel Foundation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Strong Income Growth – Low Seasonality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6B452E-1E02-FCD9-83DF-8A25F2831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879" y="10160"/>
            <a:ext cx="1905000" cy="1905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84CDAA-26C6-732C-2E76-8444873BF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0340" y="1112427"/>
            <a:ext cx="6824999" cy="496965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400" b="1" dirty="0"/>
              <a:t>Telecommuting population – rapidly growing demographic since 2020 due to new residents</a:t>
            </a:r>
          </a:p>
          <a:p>
            <a:pPr marL="0" indent="0">
              <a:buNone/>
            </a:pPr>
            <a:r>
              <a:rPr lang="en-US" sz="1400" b="1" dirty="0"/>
              <a:t>State Capital – Federal and State Agency Presence. Community of business interest with the Arizona capital</a:t>
            </a:r>
          </a:p>
          <a:p>
            <a:pPr marL="0" indent="0">
              <a:buNone/>
            </a:pPr>
            <a:r>
              <a:rPr lang="en-US" sz="1400" b="1" dirty="0"/>
              <a:t>Leisure Travel to Warm Destinations in the winter season – plus summer northbound demand, to0</a:t>
            </a:r>
          </a:p>
          <a:p>
            <a:pPr marL="0" indent="0">
              <a:buNone/>
            </a:pPr>
            <a:r>
              <a:rPr lang="en-US" sz="1400" b="1" dirty="0"/>
              <a:t>The medical capital of Montana. Two Public Health Organizations – St. Peter’s Hospital and now Benefits Health (satellite of Great Falls Hospital)</a:t>
            </a:r>
          </a:p>
          <a:p>
            <a:pPr marL="0" indent="0">
              <a:buNone/>
            </a:pPr>
            <a:r>
              <a:rPr lang="en-US" sz="1400" b="1" dirty="0"/>
              <a:t>Fort William Harrison National Guard / Army Aviation Units based at airport</a:t>
            </a:r>
          </a:p>
          <a:p>
            <a:pPr marL="0" indent="0">
              <a:buNone/>
            </a:pPr>
            <a:r>
              <a:rPr lang="en-US" sz="1400" b="1" dirty="0"/>
              <a:t>Largest Aerial Fire Tanker Base in Montana </a:t>
            </a:r>
          </a:p>
          <a:p>
            <a:pPr marL="0" indent="0">
              <a:buNone/>
            </a:pPr>
            <a:r>
              <a:rPr lang="en-US" sz="1400" b="1" dirty="0"/>
              <a:t>Rocky Mountain Emergency Services Training Center – rapidly growing student population from all over U.S. Airports</a:t>
            </a:r>
          </a:p>
          <a:p>
            <a:pPr marL="0" indent="0">
              <a:buNone/>
            </a:pPr>
            <a:r>
              <a:rPr lang="en-US" sz="1400" b="1" dirty="0"/>
              <a:t>Carroll College – top rated private college in U.S. 5 years running, enrollment growing rapidly</a:t>
            </a:r>
          </a:p>
          <a:p>
            <a:pPr marL="0" indent="0">
              <a:buNone/>
            </a:pPr>
            <a:r>
              <a:rPr lang="en-US" sz="1400" b="1" dirty="0"/>
              <a:t>Helena College University of Montana</a:t>
            </a:r>
          </a:p>
          <a:p>
            <a:pPr marL="0" indent="0">
              <a:buNone/>
            </a:pPr>
            <a:r>
              <a:rPr lang="en-US" sz="1400" b="1" dirty="0"/>
              <a:t>So-Fi – one of their few nationwide offices – growing rapidly</a:t>
            </a:r>
          </a:p>
          <a:p>
            <a:pPr marL="0" indent="0">
              <a:buNone/>
            </a:pPr>
            <a:r>
              <a:rPr lang="en-US" sz="1400" b="1" dirty="0"/>
              <a:t>Great Divide Ski Area</a:t>
            </a:r>
          </a:p>
          <a:p>
            <a:pPr marL="0" indent="0">
              <a:buNone/>
            </a:pPr>
            <a:endParaRPr lang="en-US" sz="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C01605-4EA0-20AD-0665-754714D16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6" y="1167833"/>
            <a:ext cx="2120630" cy="18477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DCA04F-0C11-EC83-E8DC-7CEF9D75D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35" y="3172969"/>
            <a:ext cx="2151171" cy="15158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7152C2-5B66-2FE8-D6EB-7560ABD78E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6" y="4846187"/>
            <a:ext cx="2173119" cy="144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15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020EE-F20C-78CA-C1A8-C1373B2CB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72160" y="134937"/>
            <a:ext cx="10515600" cy="1325563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rgbClr val="16065A"/>
                </a:solidFill>
                <a:latin typeface="+mn-lt"/>
              </a:rPr>
              <a:t>Helena </a:t>
            </a:r>
            <a:r>
              <a:rPr lang="en-US" b="1" i="1" u="sng" dirty="0">
                <a:solidFill>
                  <a:srgbClr val="16065A"/>
                </a:solidFill>
                <a:latin typeface="+mn-lt"/>
              </a:rPr>
              <a:t>Area</a:t>
            </a:r>
            <a:r>
              <a:rPr lang="en-US" b="1" i="1" dirty="0">
                <a:solidFill>
                  <a:srgbClr val="16065A"/>
                </a:solidFill>
                <a:latin typeface="+mn-lt"/>
              </a:rPr>
              <a:t> Foundational Growth</a:t>
            </a:r>
            <a:br>
              <a:rPr lang="en-US" b="1" i="1" dirty="0">
                <a:solidFill>
                  <a:srgbClr val="16065A"/>
                </a:solidFill>
                <a:latin typeface="+mn-lt"/>
              </a:rPr>
            </a:br>
            <a:r>
              <a:rPr lang="en-US" b="1" i="1" dirty="0">
                <a:solidFill>
                  <a:srgbClr val="16065A"/>
                </a:solidFill>
                <a:latin typeface="+mn-lt"/>
              </a:rPr>
              <a:t>All Point To Air Travel Expansion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0D30F-27F0-D61C-174F-0E84C3957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2,400 new homes approved for East valley alone (outside City limits)</a:t>
            </a:r>
          </a:p>
          <a:p>
            <a:r>
              <a:rPr lang="en-US" dirty="0"/>
              <a:t>New West side City of Helena annexation – significant development</a:t>
            </a:r>
          </a:p>
          <a:p>
            <a:r>
              <a:rPr lang="en-US" dirty="0"/>
              <a:t>State’s newest AA High School (3 high schools in Helena area now).</a:t>
            </a:r>
          </a:p>
          <a:p>
            <a:r>
              <a:rPr lang="en-US" dirty="0"/>
              <a:t>4 new elementary schools due to rapid population growth.</a:t>
            </a:r>
          </a:p>
          <a:p>
            <a:r>
              <a:rPr lang="en-US" dirty="0"/>
              <a:t>Costco example – built a store in Helena to serve Helena – Great Falls and Butte markets – over 4,000 customers/month from nearby Cascade County alone. One of the most successful Costco stores in the nation per capita.</a:t>
            </a:r>
          </a:p>
          <a:p>
            <a:r>
              <a:rPr lang="en-US" dirty="0"/>
              <a:t>New Utility Connections - #3 in state from 2019-2023 following Bozeman and Missoula areas</a:t>
            </a:r>
          </a:p>
          <a:p>
            <a:r>
              <a:rPr lang="en-US" i="1" dirty="0">
                <a:solidFill>
                  <a:srgbClr val="C00000"/>
                </a:solidFill>
              </a:rPr>
              <a:t>Helena area has a more affordable cost of living than other Montana areas which is driving new growth to Helena’s area central to the state.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71D74D-8CCC-D1C0-143C-DBAFE1D7A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879" y="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97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D3FE46-8001-00A5-8CB6-69AE3AC7E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5588174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Income Growth is the foundation of  air service demand.</a:t>
            </a:r>
            <a:br>
              <a:rPr lang="en-US" sz="23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en-US" sz="23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Helena leads Montana. This generates discretionary income for Phoenix service.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712FCB-BACB-755A-DEC4-BC306FB12025}"/>
              </a:ext>
            </a:extLst>
          </p:cNvPr>
          <p:cNvSpPr txBox="1"/>
          <p:nvPr/>
        </p:nvSpPr>
        <p:spPr>
          <a:xfrm>
            <a:off x="758757" y="408562"/>
            <a:ext cx="10595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Helena – On The Growth Path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6B452E-1E02-FCD9-83DF-8A25F2831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977" y="0"/>
            <a:ext cx="1367901" cy="13679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9DE517-6098-6BBD-16CE-C38BF7936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525" y="1432300"/>
            <a:ext cx="9886950" cy="415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97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EB451-CB58-798F-477C-06AB59AAD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085" y="1677592"/>
            <a:ext cx="10799755" cy="3486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500" b="1" dirty="0">
                <a:solidFill>
                  <a:srgbClr val="C00000"/>
                </a:solidFill>
              </a:rPr>
              <a:t>Low Costs- One of the lowest CPE’s in the nation</a:t>
            </a:r>
          </a:p>
          <a:p>
            <a:pPr marL="0" indent="0">
              <a:buNone/>
            </a:pPr>
            <a:r>
              <a:rPr lang="en-US" dirty="0"/>
              <a:t>	Operating here delivers more to the bottom line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NO commitment to a long-term airline agreement</a:t>
            </a:r>
          </a:p>
          <a:p>
            <a:pPr marL="0" indent="0">
              <a:buNone/>
            </a:pPr>
            <a:r>
              <a:rPr lang="en-US" dirty="0"/>
              <a:t>	We understand the industry is volatile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NO terminal debt included in the airline rate base</a:t>
            </a:r>
          </a:p>
          <a:p>
            <a:pPr marL="914400" lvl="2" indent="0">
              <a:buNone/>
            </a:pPr>
            <a:r>
              <a:rPr lang="en-US" sz="2800" dirty="0"/>
              <a:t>Helena’s visionary long term planning pays off for our incumbents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Helena Airport is ready for the future, now. </a:t>
            </a:r>
          </a:p>
          <a:p>
            <a:pPr marL="0" indent="0">
              <a:buNone/>
            </a:pPr>
            <a:r>
              <a:rPr lang="en-US" dirty="0"/>
              <a:t>	From E-175s to mid-body 767s &amp; A330/350s</a:t>
            </a:r>
          </a:p>
          <a:p>
            <a:pPr marL="0" indent="0">
              <a:buNone/>
            </a:pPr>
            <a:r>
              <a:rPr lang="en-US" b="1" i="1" dirty="0"/>
              <a:t>Point: Helena is a </a:t>
            </a:r>
            <a:r>
              <a:rPr lang="en-US" b="1" i="1" u="sng" dirty="0"/>
              <a:t>better</a:t>
            </a:r>
            <a:r>
              <a:rPr lang="en-US" b="1" i="1" dirty="0"/>
              <a:t> application of airline fleet resources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712FCB-BACB-755A-DEC4-BC306FB12025}"/>
              </a:ext>
            </a:extLst>
          </p:cNvPr>
          <p:cNvSpPr txBox="1"/>
          <p:nvPr/>
        </p:nvSpPr>
        <p:spPr>
          <a:xfrm>
            <a:off x="192121" y="201142"/>
            <a:ext cx="10595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The Helena Regional Airport Advantage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We’re Focused On Success of Our Airline Partners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6B452E-1E02-FCD9-83DF-8A25F2831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879" y="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84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0EEDD-1846-8FE7-F83C-B4AAB0841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16" y="357104"/>
            <a:ext cx="11806988" cy="1325563"/>
          </a:xfrm>
        </p:spPr>
        <p:txBody>
          <a:bodyPr/>
          <a:lstStyle/>
          <a:p>
            <a:pPr algn="ctr"/>
            <a:r>
              <a:rPr lang="en-US" b="1" i="1" dirty="0"/>
              <a:t>Airport CPE Comparisons</a:t>
            </a:r>
            <a:br>
              <a:rPr lang="en-US" dirty="0"/>
            </a:br>
            <a:r>
              <a:rPr lang="en-US" sz="2000" b="1" i="1" dirty="0"/>
              <a:t>Helena has diversified revenue sources – 76% from non-aviation </a:t>
            </a:r>
            <a:endParaRPr lang="en-US" b="1" i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E8C01BE-5119-AA9F-6FCF-C028EC03DC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7591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5277F04-DA5E-2C63-A14F-85C8279E6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9567" y="357104"/>
            <a:ext cx="1902117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06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3046C-6C19-0EE1-C9C6-AF9E399B0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0721" y="160844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 Helena = Revenue To The 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140A8-F67B-D87A-00E6-7594F6A0C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Cost Per Passenger (CPE) Delivers To The Bottom Line</a:t>
            </a:r>
          </a:p>
          <a:p>
            <a:r>
              <a:rPr lang="en-US" dirty="0"/>
              <a:t>	Helena is $4.91 (well below the non-hub airport national average 	of $10.11)</a:t>
            </a:r>
          </a:p>
          <a:p>
            <a:r>
              <a:rPr lang="en-US" dirty="0"/>
              <a:t>	One of the lowest cost airports in Montana, much lower than 	nearby Great Falls ($8.77) or Missoula ($7.55)</a:t>
            </a:r>
          </a:p>
          <a:p>
            <a:r>
              <a:rPr lang="en-US" b="1" i="1" dirty="0">
                <a:solidFill>
                  <a:srgbClr val="C00000"/>
                </a:solidFill>
              </a:rPr>
              <a:t>Do the math! An A220-300  or A319 at 80% load factor 2X week = over $50,000 lower annual airport costs at Helena than Great Falls.</a:t>
            </a:r>
          </a:p>
          <a:p>
            <a:r>
              <a:rPr lang="en-US" b="1" i="1" dirty="0">
                <a:solidFill>
                  <a:srgbClr val="C00000"/>
                </a:solidFill>
              </a:rPr>
              <a:t>And costs are still dropping! </a:t>
            </a:r>
            <a:r>
              <a:rPr lang="en-US" dirty="0"/>
              <a:t>Helena CPE will go lower as more flights/airlines/passengers increase as the airport is keeping rates flat. Alaska and United are adding capacity. Other revenue sources fund airport O&amp;M (76% of revenue is from non-aviation activities!)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5CEF74-5993-A796-72FF-DF3E1FC04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879" y="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46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21B804667973419FFE990D6C728D24" ma:contentTypeVersion="19" ma:contentTypeDescription="Create a new document." ma:contentTypeScope="" ma:versionID="b4e88c7aca30f88380e9d5348d44ce7e">
  <xsd:schema xmlns:xsd="http://www.w3.org/2001/XMLSchema" xmlns:xs="http://www.w3.org/2001/XMLSchema" xmlns:p="http://schemas.microsoft.com/office/2006/metadata/properties" xmlns:ns2="06f0a0eb-2277-4f50-aefd-bce1598a0a49" xmlns:ns3="1ffce441-65c4-4487-8bcd-3643789b27cd" targetNamespace="http://schemas.microsoft.com/office/2006/metadata/properties" ma:root="true" ma:fieldsID="d1913d5cf1b49f2b601bfc72501efc76" ns2:_="" ns3:_="">
    <xsd:import namespace="06f0a0eb-2277-4f50-aefd-bce1598a0a49"/>
    <xsd:import namespace="1ffce441-65c4-4487-8bcd-3643789b27c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DateModified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f0a0eb-2277-4f50-aefd-bce1598a0a4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d514315-2126-4ff6-9254-66b7d54c7407}" ma:internalName="TaxCatchAll" ma:showField="CatchAllData" ma:web="06f0a0eb-2277-4f50-aefd-bce1598a0a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fce441-65c4-4487-8bcd-3643789b27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Modified" ma:index="20" nillable="true" ma:displayName="Date Modified" ma:format="DateTime" ma:internalName="DateModified">
      <xsd:simpleType>
        <xsd:restriction base="dms:DateTim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c0c9f91-e1a4-437d-805d-7ba31a05fd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ffce441-65c4-4487-8bcd-3643789b27cd">
      <Terms xmlns="http://schemas.microsoft.com/office/infopath/2007/PartnerControls"/>
    </lcf76f155ced4ddcb4097134ff3c332f>
    <DateModified xmlns="1ffce441-65c4-4487-8bcd-3643789b27cd" xsi:nil="true"/>
    <TaxCatchAll xmlns="06f0a0eb-2277-4f50-aefd-bce1598a0a4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9BC17B-A0A8-4DF9-A674-23A9F4E357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f0a0eb-2277-4f50-aefd-bce1598a0a49"/>
    <ds:schemaRef ds:uri="1ffce441-65c4-4487-8bcd-3643789b27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EA4DA7-01F3-4D64-A1D5-AFA9792E799D}">
  <ds:schemaRefs>
    <ds:schemaRef ds:uri="http://schemas.microsoft.com/office/2006/metadata/properties"/>
    <ds:schemaRef ds:uri="http://schemas.microsoft.com/office/infopath/2007/PartnerControls"/>
    <ds:schemaRef ds:uri="1ffce441-65c4-4487-8bcd-3643789b27cd"/>
    <ds:schemaRef ds:uri="06f0a0eb-2277-4f50-aefd-bce1598a0a49"/>
  </ds:schemaRefs>
</ds:datastoreItem>
</file>

<file path=customXml/itemProps3.xml><?xml version="1.0" encoding="utf-8"?>
<ds:datastoreItem xmlns:ds="http://schemas.openxmlformats.org/officeDocument/2006/customXml" ds:itemID="{FCA0EAFF-70BD-4B8A-B615-0FD104A6E0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1638</TotalTime>
  <Words>887</Words>
  <Application>Microsoft Office PowerPoint</Application>
  <PresentationFormat>Widescreen</PresentationFormat>
  <Paragraphs>103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 Narrow</vt:lpstr>
      <vt:lpstr>Arial</vt:lpstr>
      <vt:lpstr>Calibri</vt:lpstr>
      <vt:lpstr>Calibri Light</vt:lpstr>
      <vt:lpstr>Office Theme</vt:lpstr>
      <vt:lpstr>PowerPoint Presentation</vt:lpstr>
      <vt:lpstr>Helena is rapidly attracting major industries  from all parts of the USA. These are bringing more discretionary spend to the region, and that means stronger air travel demand.</vt:lpstr>
      <vt:lpstr>With in-migration of business from other regions, Helena is the growth centroid in Montana, and is the natural air gateway for the region. Air service access opportunities are expanding.    </vt:lpstr>
      <vt:lpstr>PowerPoint Presentation</vt:lpstr>
      <vt:lpstr>Helena Area Foundational Growth All Point To Air Travel Expansion</vt:lpstr>
      <vt:lpstr>Income Growth is the foundation of  air service demand. Helena leads Montana. This generates discretionary income for Phoenix service.</vt:lpstr>
      <vt:lpstr>PowerPoint Presentation</vt:lpstr>
      <vt:lpstr>Airport CPE Comparisons Helena has diversified revenue sources – 76% from non-aviation </vt:lpstr>
      <vt:lpstr> Helena = Revenue To The Bottom Line</vt:lpstr>
      <vt:lpstr>This capacity shortfall points to rapid traffic capture for Breeze</vt:lpstr>
      <vt:lpstr>Enter The Helena Market &amp; We’ll Help  Shoulder The Risk.</vt:lpstr>
      <vt:lpstr>Call Us For More Great News!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Helena Regional Airport (HLN) Montana’s Capital City Airport Serving Central Montana</dc:title>
  <dc:creator>Jeff Wadekamper</dc:creator>
  <cp:lastModifiedBy>Mike Boyd</cp:lastModifiedBy>
  <cp:revision>22</cp:revision>
  <dcterms:created xsi:type="dcterms:W3CDTF">2023-08-24T16:13:05Z</dcterms:created>
  <dcterms:modified xsi:type="dcterms:W3CDTF">2025-03-22T17:36:07Z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0x010100BF21B804667973419FFE990D6C728D24</vt:lpwstr>
  </property>
  <property fmtid="{D5CDD505-2E9C-101B-9397-08002B2CF9AE}" pid="3" name="MediaServiceImageTags">
    <vt:lpwstr/>
  </property>
</Properties>
</file>