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61" r:id="rId5"/>
    <p:sldId id="262" r:id="rId6"/>
    <p:sldId id="260" r:id="rId7"/>
    <p:sldId id="263" r:id="rId8"/>
    <p:sldId id="264" r:id="rId9"/>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6"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60"/>
  </p:normalViewPr>
  <p:slideViewPr>
    <p:cSldViewPr snapToGrid="0" snapToObjects="1">
      <p:cViewPr varScale="1">
        <p:scale>
          <a:sx n="106" d="100"/>
          <a:sy n="106" d="100"/>
        </p:scale>
        <p:origin x="744" y="90"/>
      </p:cViewPr>
      <p:guideLst>
        <p:guide orient="horz" pos="2136"/>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3/20/2026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13" y="0"/>
            <a:ext cx="12188952" cy="6858000"/>
          </a:xfrm>
          <a:prstGeom prst="rect">
            <a:avLst/>
          </a:prstGeom>
          <a:solidFill>
            <a:srgbClr val="0A23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rot="21120000">
            <a:off x="-926113" y="4114800"/>
            <a:ext cx="14630400" cy="1645920"/>
          </a:xfrm>
          <a:prstGeom prst="rect">
            <a:avLst/>
          </a:prstGeom>
          <a:solidFill>
            <a:srgbClr val="D4AF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1719" y="5029200"/>
            <a:ext cx="12188952" cy="1828800"/>
          </a:xfrm>
          <a:prstGeom prst="rect">
            <a:avLst/>
          </a:prstGeom>
          <a:solidFill>
            <a:srgbClr val="147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54772" y="1748227"/>
            <a:ext cx="10096867" cy="1631216"/>
          </a:xfrm>
          <a:prstGeom prst="rect">
            <a:avLst/>
          </a:prstGeom>
          <a:noFill/>
        </p:spPr>
        <p:txBody>
          <a:bodyPr wrap="none">
            <a:spAutoFit/>
          </a:bodyPr>
          <a:lstStyle/>
          <a:p>
            <a:pPr algn="ctr"/>
            <a:r>
              <a:rPr sz="6400" b="1" dirty="0">
                <a:solidFill>
                  <a:srgbClr val="FFFFFF"/>
                </a:solidFill>
              </a:rPr>
              <a:t>WORLD CUP</a:t>
            </a:r>
            <a:r>
              <a:rPr lang="en-US" sz="6400" b="1" dirty="0">
                <a:solidFill>
                  <a:srgbClr val="FFFFFF"/>
                </a:solidFill>
              </a:rPr>
              <a:t> 2026</a:t>
            </a:r>
            <a:endParaRPr sz="6400" b="1" dirty="0">
              <a:solidFill>
                <a:srgbClr val="FFFFFF"/>
              </a:solidFill>
            </a:endParaRPr>
          </a:p>
          <a:p>
            <a:pPr algn="ctr"/>
            <a:r>
              <a:rPr lang="en-US" sz="3600" b="1" dirty="0">
                <a:solidFill>
                  <a:srgbClr val="D4AF37"/>
                </a:solidFill>
              </a:rPr>
              <a:t>SBS World Cup Special Report Sponsorship Proposal</a:t>
            </a:r>
            <a:endParaRPr sz="3600" b="1" dirty="0">
              <a:solidFill>
                <a:srgbClr val="D4AF37"/>
              </a:solidFill>
            </a:endParaRPr>
          </a:p>
        </p:txBody>
      </p:sp>
      <p:pic>
        <p:nvPicPr>
          <p:cNvPr id="18" name="Picture 17">
            <a:extLst>
              <a:ext uri="{FF2B5EF4-FFF2-40B4-BE49-F238E27FC236}">
                <a16:creationId xmlns:a16="http://schemas.microsoft.com/office/drawing/2014/main" id="{C8B9D621-B80B-4ED0-8A60-14B387DB740D}"/>
              </a:ext>
            </a:extLst>
          </p:cNvPr>
          <p:cNvPicPr>
            <a:picLocks noChangeAspect="1"/>
          </p:cNvPicPr>
          <p:nvPr/>
        </p:nvPicPr>
        <p:blipFill>
          <a:blip r:embed="rId2"/>
          <a:stretch>
            <a:fillRect/>
          </a:stretch>
        </p:blipFill>
        <p:spPr>
          <a:xfrm>
            <a:off x="10690193" y="6174973"/>
            <a:ext cx="1313684" cy="552405"/>
          </a:xfrm>
          <a:prstGeom prst="rect">
            <a:avLst/>
          </a:prstGeom>
        </p:spPr>
      </p:pic>
      <p:sp>
        <p:nvSpPr>
          <p:cNvPr id="6" name="Rectangle 5">
            <a:extLst>
              <a:ext uri="{FF2B5EF4-FFF2-40B4-BE49-F238E27FC236}">
                <a16:creationId xmlns:a16="http://schemas.microsoft.com/office/drawing/2014/main" id="{78EFA415-4F29-45FC-80EE-45EF58ECD664}"/>
              </a:ext>
            </a:extLst>
          </p:cNvPr>
          <p:cNvSpPr/>
          <p:nvPr/>
        </p:nvSpPr>
        <p:spPr>
          <a:xfrm>
            <a:off x="5033731" y="6274052"/>
            <a:ext cx="2118511" cy="27160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a:t>March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88952" cy="1280160"/>
          </a:xfrm>
          <a:prstGeom prst="rect">
            <a:avLst/>
          </a:prstGeom>
          <a:solidFill>
            <a:srgbClr val="0A23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92729" y="274321"/>
            <a:ext cx="11023723" cy="677108"/>
          </a:xfrm>
          <a:prstGeom prst="rect">
            <a:avLst/>
          </a:prstGeom>
          <a:noFill/>
        </p:spPr>
        <p:txBody>
          <a:bodyPr wrap="none">
            <a:spAutoFit/>
          </a:bodyPr>
          <a:lstStyle/>
          <a:p>
            <a:r>
              <a:rPr lang="en-US" sz="3800" b="1" dirty="0">
                <a:solidFill>
                  <a:srgbClr val="FFFFFF"/>
                </a:solidFill>
              </a:rPr>
              <a:t>World Cup 2026_Special Report Program Introduction</a:t>
            </a:r>
            <a:endParaRPr sz="3800" b="1" dirty="0">
              <a:solidFill>
                <a:srgbClr val="FFFFFF"/>
              </a:solidFill>
            </a:endParaRPr>
          </a:p>
        </p:txBody>
      </p:sp>
      <p:sp>
        <p:nvSpPr>
          <p:cNvPr id="4" name="Rectangle 3"/>
          <p:cNvSpPr/>
          <p:nvPr/>
        </p:nvSpPr>
        <p:spPr>
          <a:xfrm>
            <a:off x="11729" y="1280160"/>
            <a:ext cx="12188952" cy="137160"/>
          </a:xfrm>
          <a:prstGeom prst="rect">
            <a:avLst/>
          </a:prstGeom>
          <a:solidFill>
            <a:srgbClr val="D4AF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806" y="1478767"/>
            <a:ext cx="11359864" cy="1077218"/>
          </a:xfrm>
          <a:prstGeom prst="rect">
            <a:avLst/>
          </a:prstGeom>
          <a:noFill/>
        </p:spPr>
        <p:txBody>
          <a:bodyPr wrap="square">
            <a:spAutoFit/>
          </a:bodyPr>
          <a:lstStyle/>
          <a:p>
            <a:r>
              <a:rPr lang="en-US" sz="1600" dirty="0"/>
              <a:t>The FIFA World Cup stands as a premier global sporting event, engaging audiences across all demographics with unparalleled passion and scale. To provide comprehensive and timely coverage—not only of the Korean National Team but also of top national teams worldwide—SBS has curated a multi-generational broadcast team. This approach ensures a rich blend of perspectives and expert insights, enhancing viewer engagement and delivering a dynamic World Cup viewing experience.</a:t>
            </a:r>
            <a:endParaRPr lang="en-US" sz="1700" dirty="0"/>
          </a:p>
        </p:txBody>
      </p:sp>
      <p:sp>
        <p:nvSpPr>
          <p:cNvPr id="7" name="Rectangle 6"/>
          <p:cNvSpPr/>
          <p:nvPr/>
        </p:nvSpPr>
        <p:spPr>
          <a:xfrm>
            <a:off x="1" y="6309360"/>
            <a:ext cx="12188952" cy="548640"/>
          </a:xfrm>
          <a:prstGeom prst="rect">
            <a:avLst/>
          </a:prstGeom>
          <a:solidFill>
            <a:srgbClr val="147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FF2B5EF4-FFF2-40B4-BE49-F238E27FC236}">
                <a16:creationId xmlns:a16="http://schemas.microsoft.com/office/drawing/2014/main" id="{2BDEAE60-E91A-45D7-BF74-C260695308B4}"/>
              </a:ext>
            </a:extLst>
          </p:cNvPr>
          <p:cNvPicPr>
            <a:picLocks noChangeAspect="1"/>
          </p:cNvPicPr>
          <p:nvPr/>
        </p:nvPicPr>
        <p:blipFill>
          <a:blip r:embed="rId2"/>
          <a:stretch>
            <a:fillRect/>
          </a:stretch>
        </p:blipFill>
        <p:spPr>
          <a:xfrm>
            <a:off x="11071934" y="6367473"/>
            <a:ext cx="1028331" cy="432414"/>
          </a:xfrm>
          <a:prstGeom prst="rect">
            <a:avLst/>
          </a:prstGeom>
        </p:spPr>
      </p:pic>
      <p:sp>
        <p:nvSpPr>
          <p:cNvPr id="12" name="Rectangle: Rounded Corners 11">
            <a:extLst>
              <a:ext uri="{FF2B5EF4-FFF2-40B4-BE49-F238E27FC236}">
                <a16:creationId xmlns:a16="http://schemas.microsoft.com/office/drawing/2014/main" id="{7786EC82-0509-40D4-8401-6DF0F8438F10}"/>
              </a:ext>
            </a:extLst>
          </p:cNvPr>
          <p:cNvSpPr/>
          <p:nvPr/>
        </p:nvSpPr>
        <p:spPr>
          <a:xfrm>
            <a:off x="4145446" y="2561755"/>
            <a:ext cx="3915485" cy="37675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700" dirty="0"/>
              <a:t>SBS Special World Cup Sports News Cast</a:t>
            </a:r>
          </a:p>
        </p:txBody>
      </p:sp>
      <p:pic>
        <p:nvPicPr>
          <p:cNvPr id="14" name="Picture 13">
            <a:extLst>
              <a:ext uri="{FF2B5EF4-FFF2-40B4-BE49-F238E27FC236}">
                <a16:creationId xmlns:a16="http://schemas.microsoft.com/office/drawing/2014/main" id="{AD9616F4-AF3B-4B2F-8AEA-8E8DB51BB04E}"/>
              </a:ext>
            </a:extLst>
          </p:cNvPr>
          <p:cNvPicPr>
            <a:picLocks noChangeAspect="1"/>
          </p:cNvPicPr>
          <p:nvPr/>
        </p:nvPicPr>
        <p:blipFill>
          <a:blip r:embed="rId3"/>
          <a:stretch>
            <a:fillRect/>
          </a:stretch>
        </p:blipFill>
        <p:spPr>
          <a:xfrm>
            <a:off x="358660" y="2904530"/>
            <a:ext cx="1768732" cy="2296095"/>
          </a:xfrm>
          <a:prstGeom prst="rect">
            <a:avLst/>
          </a:prstGeom>
          <a:ln w="12700">
            <a:solidFill>
              <a:schemeClr val="tx1"/>
            </a:solidFill>
          </a:ln>
        </p:spPr>
      </p:pic>
      <p:sp>
        <p:nvSpPr>
          <p:cNvPr id="15" name="Rectangle 14">
            <a:extLst>
              <a:ext uri="{FF2B5EF4-FFF2-40B4-BE49-F238E27FC236}">
                <a16:creationId xmlns:a16="http://schemas.microsoft.com/office/drawing/2014/main" id="{40FA7A76-B568-491D-B907-85DB6F9014BA}"/>
              </a:ext>
            </a:extLst>
          </p:cNvPr>
          <p:cNvSpPr/>
          <p:nvPr/>
        </p:nvSpPr>
        <p:spPr>
          <a:xfrm>
            <a:off x="2214948" y="4847173"/>
            <a:ext cx="4869696" cy="153805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A seasoned sports journalist specializing in major teams such as LAFC and the LA Dodgers. As the content lead for SBS’s “LAFC Fan Guide” series, she brings deep expertise in soccer along with a strong foundation of firsthand insights and on-the-ground experience.</a:t>
            </a:r>
          </a:p>
        </p:txBody>
      </p:sp>
      <p:sp>
        <p:nvSpPr>
          <p:cNvPr id="16" name="Rectangle 15">
            <a:extLst>
              <a:ext uri="{FF2B5EF4-FFF2-40B4-BE49-F238E27FC236}">
                <a16:creationId xmlns:a16="http://schemas.microsoft.com/office/drawing/2014/main" id="{C446709D-4BAE-41A0-95B7-9548C812E1E3}"/>
              </a:ext>
            </a:extLst>
          </p:cNvPr>
          <p:cNvSpPr/>
          <p:nvPr/>
        </p:nvSpPr>
        <p:spPr>
          <a:xfrm>
            <a:off x="243246" y="5262771"/>
            <a:ext cx="2038309" cy="52279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700" b="0" i="0" dirty="0">
                <a:solidFill>
                  <a:srgbClr val="000000"/>
                </a:solidFill>
                <a:effectLst/>
              </a:rPr>
              <a:t>SBS Sports Reporter: </a:t>
            </a:r>
          </a:p>
          <a:p>
            <a:pPr algn="ctr"/>
            <a:r>
              <a:rPr lang="sv-SE" sz="1700" b="0" i="0" dirty="0">
                <a:solidFill>
                  <a:srgbClr val="000000"/>
                </a:solidFill>
                <a:effectLst/>
              </a:rPr>
              <a:t>Ju-eun (Kaitlyn) Ha</a:t>
            </a:r>
            <a:endParaRPr lang="en-US" sz="1700" dirty="0"/>
          </a:p>
        </p:txBody>
      </p:sp>
      <p:pic>
        <p:nvPicPr>
          <p:cNvPr id="18" name="Picture 17">
            <a:extLst>
              <a:ext uri="{FF2B5EF4-FFF2-40B4-BE49-F238E27FC236}">
                <a16:creationId xmlns:a16="http://schemas.microsoft.com/office/drawing/2014/main" id="{9FD16E85-EE7E-48F2-A3EE-C68390794D3B}"/>
              </a:ext>
            </a:extLst>
          </p:cNvPr>
          <p:cNvPicPr>
            <a:picLocks noChangeAspect="1"/>
          </p:cNvPicPr>
          <p:nvPr/>
        </p:nvPicPr>
        <p:blipFill>
          <a:blip r:embed="rId4"/>
          <a:stretch>
            <a:fillRect/>
          </a:stretch>
        </p:blipFill>
        <p:spPr>
          <a:xfrm>
            <a:off x="7318754" y="3088766"/>
            <a:ext cx="1927622" cy="1927622"/>
          </a:xfrm>
          <a:prstGeom prst="rect">
            <a:avLst/>
          </a:prstGeom>
          <a:ln w="12700">
            <a:solidFill>
              <a:schemeClr val="tx1"/>
            </a:solidFill>
          </a:ln>
        </p:spPr>
      </p:pic>
      <p:sp>
        <p:nvSpPr>
          <p:cNvPr id="19" name="Rectangle 18">
            <a:extLst>
              <a:ext uri="{FF2B5EF4-FFF2-40B4-BE49-F238E27FC236}">
                <a16:creationId xmlns:a16="http://schemas.microsoft.com/office/drawing/2014/main" id="{5DC7AA96-C81D-482D-8793-9D4A4F923640}"/>
              </a:ext>
            </a:extLst>
          </p:cNvPr>
          <p:cNvSpPr/>
          <p:nvPr/>
        </p:nvSpPr>
        <p:spPr>
          <a:xfrm>
            <a:off x="7284743" y="5166589"/>
            <a:ext cx="2038309" cy="522793"/>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1700" b="0" i="0" dirty="0">
                <a:solidFill>
                  <a:srgbClr val="000000"/>
                </a:solidFill>
                <a:effectLst/>
              </a:rPr>
              <a:t>SBS Host: </a:t>
            </a:r>
          </a:p>
          <a:p>
            <a:pPr algn="ctr"/>
            <a:r>
              <a:rPr lang="sv-SE" sz="1700" b="0" i="0" dirty="0">
                <a:solidFill>
                  <a:srgbClr val="000000"/>
                </a:solidFill>
                <a:effectLst/>
              </a:rPr>
              <a:t>Eun-Chae Lee</a:t>
            </a:r>
            <a:endParaRPr lang="en-US" sz="1700" dirty="0"/>
          </a:p>
        </p:txBody>
      </p:sp>
      <p:sp>
        <p:nvSpPr>
          <p:cNvPr id="20" name="Rectangle 19">
            <a:extLst>
              <a:ext uri="{FF2B5EF4-FFF2-40B4-BE49-F238E27FC236}">
                <a16:creationId xmlns:a16="http://schemas.microsoft.com/office/drawing/2014/main" id="{4476E25D-17AE-4D9B-AD86-410CB64AE201}"/>
              </a:ext>
            </a:extLst>
          </p:cNvPr>
          <p:cNvSpPr/>
          <p:nvPr/>
        </p:nvSpPr>
        <p:spPr>
          <a:xfrm>
            <a:off x="9277159" y="2742348"/>
            <a:ext cx="2923522" cy="342985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schemeClr val="tx1"/>
                </a:solidFill>
              </a:rPr>
              <a:t>Introducing SBS’s newest on-air talent. Drawing on her vibrant and engaging hosting experience with </a:t>
            </a:r>
            <a:r>
              <a:rPr lang="en-US" sz="1600" dirty="0" err="1">
                <a:solidFill>
                  <a:schemeClr val="tx1"/>
                </a:solidFill>
              </a:rPr>
              <a:t>Kakao</a:t>
            </a:r>
            <a:r>
              <a:rPr lang="en-US" sz="1600" dirty="0">
                <a:solidFill>
                  <a:schemeClr val="tx1"/>
                </a:solidFill>
              </a:rPr>
              <a:t> Shopping Live in Korea, she brings a dynamic, upbeat presence to the screen. In this World Cup special sports program, she will deliver the perspectives and voices of Generation Z, fostering strong connection and relatability with viewers.</a:t>
            </a:r>
          </a:p>
        </p:txBody>
      </p:sp>
      <p:pic>
        <p:nvPicPr>
          <p:cNvPr id="22" name="Picture 21">
            <a:extLst>
              <a:ext uri="{FF2B5EF4-FFF2-40B4-BE49-F238E27FC236}">
                <a16:creationId xmlns:a16="http://schemas.microsoft.com/office/drawing/2014/main" id="{9334FB26-738F-43D6-92FE-CDC3E6BC9996}"/>
              </a:ext>
            </a:extLst>
          </p:cNvPr>
          <p:cNvPicPr>
            <a:picLocks noChangeAspect="1"/>
          </p:cNvPicPr>
          <p:nvPr/>
        </p:nvPicPr>
        <p:blipFill>
          <a:blip r:embed="rId5"/>
          <a:stretch>
            <a:fillRect/>
          </a:stretch>
        </p:blipFill>
        <p:spPr>
          <a:xfrm>
            <a:off x="2937189" y="2987475"/>
            <a:ext cx="2982096" cy="1927623"/>
          </a:xfrm>
          <a:prstGeom prst="rect">
            <a:avLst/>
          </a:prstGeom>
        </p:spPr>
      </p:pic>
      <p:sp>
        <p:nvSpPr>
          <p:cNvPr id="23" name="Oval 22">
            <a:extLst>
              <a:ext uri="{FF2B5EF4-FFF2-40B4-BE49-F238E27FC236}">
                <a16:creationId xmlns:a16="http://schemas.microsoft.com/office/drawing/2014/main" id="{6AD52F80-2AB8-4994-BE51-C1D6EBE56D47}"/>
              </a:ext>
            </a:extLst>
          </p:cNvPr>
          <p:cNvSpPr/>
          <p:nvPr/>
        </p:nvSpPr>
        <p:spPr>
          <a:xfrm>
            <a:off x="5341115" y="3398685"/>
            <a:ext cx="969793" cy="859965"/>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t>EP.8</a:t>
            </a:r>
          </a:p>
          <a:p>
            <a:pPr algn="ctr"/>
            <a:r>
              <a:rPr lang="en-US" dirty="0"/>
              <a:t>49K</a:t>
            </a:r>
          </a:p>
          <a:p>
            <a:pPr algn="ctr"/>
            <a:r>
              <a:rPr lang="en-US" dirty="0"/>
              <a:t>View</a:t>
            </a:r>
          </a:p>
        </p:txBody>
      </p:sp>
      <p:cxnSp>
        <p:nvCxnSpPr>
          <p:cNvPr id="8" name="Straight Connector 7">
            <a:extLst>
              <a:ext uri="{FF2B5EF4-FFF2-40B4-BE49-F238E27FC236}">
                <a16:creationId xmlns:a16="http://schemas.microsoft.com/office/drawing/2014/main" id="{C45B175A-1B93-4D9A-8B3A-6847813E311F}"/>
              </a:ext>
            </a:extLst>
          </p:cNvPr>
          <p:cNvCxnSpPr>
            <a:cxnSpLocks/>
          </p:cNvCxnSpPr>
          <p:nvPr/>
        </p:nvCxnSpPr>
        <p:spPr>
          <a:xfrm>
            <a:off x="7111121" y="3059002"/>
            <a:ext cx="26368" cy="2991777"/>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79987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88952" cy="1280160"/>
          </a:xfrm>
          <a:prstGeom prst="rect">
            <a:avLst/>
          </a:prstGeom>
          <a:solidFill>
            <a:srgbClr val="0A23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392841" y="274321"/>
            <a:ext cx="11403891" cy="677108"/>
          </a:xfrm>
          <a:prstGeom prst="rect">
            <a:avLst/>
          </a:prstGeom>
          <a:noFill/>
        </p:spPr>
        <p:txBody>
          <a:bodyPr wrap="none">
            <a:spAutoFit/>
          </a:bodyPr>
          <a:lstStyle/>
          <a:p>
            <a:r>
              <a:rPr lang="en-US" sz="3800" b="1" dirty="0">
                <a:solidFill>
                  <a:srgbClr val="FFFFFF"/>
                </a:solidFill>
              </a:rPr>
              <a:t>World Cup 2026_Special Report Program Special Guests</a:t>
            </a:r>
            <a:endParaRPr sz="3800" b="1" dirty="0">
              <a:solidFill>
                <a:srgbClr val="FFFFFF"/>
              </a:solidFill>
            </a:endParaRPr>
          </a:p>
        </p:txBody>
      </p:sp>
      <p:sp>
        <p:nvSpPr>
          <p:cNvPr id="4" name="Rectangle 3"/>
          <p:cNvSpPr/>
          <p:nvPr/>
        </p:nvSpPr>
        <p:spPr>
          <a:xfrm>
            <a:off x="11729" y="1280160"/>
            <a:ext cx="12188952" cy="137160"/>
          </a:xfrm>
          <a:prstGeom prst="rect">
            <a:avLst/>
          </a:prstGeom>
          <a:solidFill>
            <a:srgbClr val="D4AF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 y="6309360"/>
            <a:ext cx="12188952" cy="548640"/>
          </a:xfrm>
          <a:prstGeom prst="rect">
            <a:avLst/>
          </a:prstGeom>
          <a:solidFill>
            <a:srgbClr val="147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FF2B5EF4-FFF2-40B4-BE49-F238E27FC236}">
                <a16:creationId xmlns:a16="http://schemas.microsoft.com/office/drawing/2014/main" id="{2BDEAE60-E91A-45D7-BF74-C260695308B4}"/>
              </a:ext>
            </a:extLst>
          </p:cNvPr>
          <p:cNvPicPr>
            <a:picLocks noChangeAspect="1"/>
          </p:cNvPicPr>
          <p:nvPr/>
        </p:nvPicPr>
        <p:blipFill>
          <a:blip r:embed="rId2"/>
          <a:stretch>
            <a:fillRect/>
          </a:stretch>
        </p:blipFill>
        <p:spPr>
          <a:xfrm>
            <a:off x="11071934" y="6367473"/>
            <a:ext cx="1028331" cy="432414"/>
          </a:xfrm>
          <a:prstGeom prst="rect">
            <a:avLst/>
          </a:prstGeom>
        </p:spPr>
      </p:pic>
      <p:sp>
        <p:nvSpPr>
          <p:cNvPr id="12" name="Rectangle: Rounded Corners 11">
            <a:extLst>
              <a:ext uri="{FF2B5EF4-FFF2-40B4-BE49-F238E27FC236}">
                <a16:creationId xmlns:a16="http://schemas.microsoft.com/office/drawing/2014/main" id="{7786EC82-0509-40D4-8401-6DF0F8438F10}"/>
              </a:ext>
            </a:extLst>
          </p:cNvPr>
          <p:cNvSpPr/>
          <p:nvPr/>
        </p:nvSpPr>
        <p:spPr>
          <a:xfrm>
            <a:off x="3665796" y="2236890"/>
            <a:ext cx="4862577" cy="37675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700" dirty="0">
                <a:solidFill>
                  <a:srgbClr val="FF0000"/>
                </a:solidFill>
              </a:rPr>
              <a:t>Collaboration</a:t>
            </a:r>
            <a:r>
              <a:rPr lang="en-US" sz="1700" dirty="0"/>
              <a:t>: Two soccer YouTubers based in LA</a:t>
            </a:r>
          </a:p>
        </p:txBody>
      </p:sp>
      <p:pic>
        <p:nvPicPr>
          <p:cNvPr id="17" name="Picture 16">
            <a:extLst>
              <a:ext uri="{FF2B5EF4-FFF2-40B4-BE49-F238E27FC236}">
                <a16:creationId xmlns:a16="http://schemas.microsoft.com/office/drawing/2014/main" id="{0D0F4AE6-36D1-4B1B-9499-BB2C67ECF490}"/>
              </a:ext>
            </a:extLst>
          </p:cNvPr>
          <p:cNvPicPr>
            <a:picLocks noChangeAspect="1"/>
          </p:cNvPicPr>
          <p:nvPr/>
        </p:nvPicPr>
        <p:blipFill>
          <a:blip r:embed="rId2"/>
          <a:stretch>
            <a:fillRect/>
          </a:stretch>
        </p:blipFill>
        <p:spPr>
          <a:xfrm>
            <a:off x="4061386" y="1524219"/>
            <a:ext cx="1546556" cy="650328"/>
          </a:xfrm>
          <a:prstGeom prst="rect">
            <a:avLst/>
          </a:prstGeom>
        </p:spPr>
      </p:pic>
      <p:sp>
        <p:nvSpPr>
          <p:cNvPr id="6" name="Multiplication Sign 5">
            <a:extLst>
              <a:ext uri="{FF2B5EF4-FFF2-40B4-BE49-F238E27FC236}">
                <a16:creationId xmlns:a16="http://schemas.microsoft.com/office/drawing/2014/main" id="{1835C57F-B886-474E-96B6-E25C6E5CCBBC}"/>
              </a:ext>
            </a:extLst>
          </p:cNvPr>
          <p:cNvSpPr/>
          <p:nvPr/>
        </p:nvSpPr>
        <p:spPr>
          <a:xfrm>
            <a:off x="5756446" y="1566835"/>
            <a:ext cx="686432" cy="489993"/>
          </a:xfrm>
          <a:prstGeom prst="mathMultiply">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0" name="Picture 2">
            <a:extLst>
              <a:ext uri="{FF2B5EF4-FFF2-40B4-BE49-F238E27FC236}">
                <a16:creationId xmlns:a16="http://schemas.microsoft.com/office/drawing/2014/main" id="{33D1C1E8-2C42-40E2-A376-D86C5F9A0E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5170" y="1623628"/>
            <a:ext cx="2038309" cy="45486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9247AB13-96F6-404A-9421-5DE9C6CC31F4}"/>
              </a:ext>
            </a:extLst>
          </p:cNvPr>
          <p:cNvPicPr>
            <a:picLocks noChangeAspect="1"/>
          </p:cNvPicPr>
          <p:nvPr/>
        </p:nvPicPr>
        <p:blipFill>
          <a:blip r:embed="rId4"/>
          <a:stretch>
            <a:fillRect/>
          </a:stretch>
        </p:blipFill>
        <p:spPr>
          <a:xfrm>
            <a:off x="6459565" y="2775748"/>
            <a:ext cx="5244940" cy="1717754"/>
          </a:xfrm>
          <a:prstGeom prst="rect">
            <a:avLst/>
          </a:prstGeom>
          <a:ln w="12700">
            <a:solidFill>
              <a:schemeClr val="tx1"/>
            </a:solidFill>
          </a:ln>
        </p:spPr>
      </p:pic>
      <p:pic>
        <p:nvPicPr>
          <p:cNvPr id="21" name="Picture 20">
            <a:extLst>
              <a:ext uri="{FF2B5EF4-FFF2-40B4-BE49-F238E27FC236}">
                <a16:creationId xmlns:a16="http://schemas.microsoft.com/office/drawing/2014/main" id="{865F9E77-69E2-4E87-BF73-E3B947C28A7E}"/>
              </a:ext>
            </a:extLst>
          </p:cNvPr>
          <p:cNvPicPr>
            <a:picLocks noChangeAspect="1"/>
          </p:cNvPicPr>
          <p:nvPr/>
        </p:nvPicPr>
        <p:blipFill>
          <a:blip r:embed="rId5"/>
          <a:stretch>
            <a:fillRect/>
          </a:stretch>
        </p:blipFill>
        <p:spPr>
          <a:xfrm>
            <a:off x="800963" y="2744701"/>
            <a:ext cx="4862578" cy="1735046"/>
          </a:xfrm>
          <a:prstGeom prst="rect">
            <a:avLst/>
          </a:prstGeom>
          <a:ln w="12700">
            <a:solidFill>
              <a:schemeClr val="tx1"/>
            </a:solidFill>
          </a:ln>
        </p:spPr>
      </p:pic>
      <p:sp>
        <p:nvSpPr>
          <p:cNvPr id="22" name="Rectangle 21">
            <a:extLst>
              <a:ext uri="{FF2B5EF4-FFF2-40B4-BE49-F238E27FC236}">
                <a16:creationId xmlns:a16="http://schemas.microsoft.com/office/drawing/2014/main" id="{D1BB1AF6-2968-4DDD-BBAB-295084C4CD68}"/>
              </a:ext>
            </a:extLst>
          </p:cNvPr>
          <p:cNvSpPr/>
          <p:nvPr/>
        </p:nvSpPr>
        <p:spPr>
          <a:xfrm>
            <a:off x="6450687" y="4548173"/>
            <a:ext cx="5244940" cy="145534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chemeClr val="tx1"/>
                </a:solidFill>
              </a:rPr>
              <a:t>(Former Radio Korea reporter) </a:t>
            </a:r>
          </a:p>
          <a:p>
            <a:pPr algn="ctr"/>
            <a:r>
              <a:rPr lang="en-US" sz="1500" dirty="0">
                <a:solidFill>
                  <a:schemeClr val="tx1"/>
                </a:solidFill>
              </a:rPr>
              <a:t>@chaespur •1.44K subscribers</a:t>
            </a:r>
          </a:p>
          <a:p>
            <a:pPr algn="ctr"/>
            <a:r>
              <a:rPr lang="en-US" sz="1500" dirty="0">
                <a:solidFill>
                  <a:schemeClr val="tx1"/>
                </a:solidFill>
              </a:rPr>
              <a:t>Football ⚽ | Golf 🏌️ | Travel ✈️ | Vlogs 📹  </a:t>
            </a:r>
          </a:p>
          <a:p>
            <a:pPr algn="ctr"/>
            <a:r>
              <a:rPr lang="en-US" sz="1500" dirty="0">
                <a:solidFill>
                  <a:schemeClr val="tx1"/>
                </a:solidFill>
              </a:rPr>
              <a:t>Tottenham Hotspur, LAFC, Premier League &amp; golf adventures</a:t>
            </a:r>
          </a:p>
        </p:txBody>
      </p:sp>
      <p:sp>
        <p:nvSpPr>
          <p:cNvPr id="24" name="Rectangle 23">
            <a:extLst>
              <a:ext uri="{FF2B5EF4-FFF2-40B4-BE49-F238E27FC236}">
                <a16:creationId xmlns:a16="http://schemas.microsoft.com/office/drawing/2014/main" id="{D094FF26-49BF-4660-8E1F-A16BB493F050}"/>
              </a:ext>
            </a:extLst>
          </p:cNvPr>
          <p:cNvSpPr/>
          <p:nvPr/>
        </p:nvSpPr>
        <p:spPr>
          <a:xfrm>
            <a:off x="693793" y="4564423"/>
            <a:ext cx="5244940" cy="1455345"/>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schemeClr val="tx1"/>
                </a:solidFill>
              </a:rPr>
              <a:t>@lasokyu •55.3K subscribers</a:t>
            </a:r>
          </a:p>
          <a:p>
            <a:pPr algn="ctr"/>
            <a:r>
              <a:rPr lang="en-US" sz="1500" dirty="0">
                <a:solidFill>
                  <a:schemeClr val="tx1"/>
                </a:solidFill>
              </a:rPr>
              <a:t>Live scenes of Son Heung-min and LAFC, straight from Los Angeles. Three weeks before Son Heung-min’s official transfer, I made the first LAFC Son jersey at LAFC HQ and received his first LAFC autograph upon arrival. As a 5-year LAFC fan, I bring you exclusive match-day moments and real fan experiences </a:t>
            </a:r>
          </a:p>
        </p:txBody>
      </p:sp>
      <p:sp>
        <p:nvSpPr>
          <p:cNvPr id="5" name="Rectangle 4">
            <a:extLst>
              <a:ext uri="{FF2B5EF4-FFF2-40B4-BE49-F238E27FC236}">
                <a16:creationId xmlns:a16="http://schemas.microsoft.com/office/drawing/2014/main" id="{FC8BCD0F-5A66-4038-88F8-24E40FA551D8}"/>
              </a:ext>
            </a:extLst>
          </p:cNvPr>
          <p:cNvSpPr/>
          <p:nvPr/>
        </p:nvSpPr>
        <p:spPr>
          <a:xfrm>
            <a:off x="3859041" y="3803109"/>
            <a:ext cx="1748901" cy="275837"/>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Casting in progress</a:t>
            </a:r>
          </a:p>
        </p:txBody>
      </p:sp>
      <p:sp>
        <p:nvSpPr>
          <p:cNvPr id="18" name="Rectangle 17">
            <a:extLst>
              <a:ext uri="{FF2B5EF4-FFF2-40B4-BE49-F238E27FC236}">
                <a16:creationId xmlns:a16="http://schemas.microsoft.com/office/drawing/2014/main" id="{68161F96-C072-45E0-9B3D-6B1A87C7828B}"/>
              </a:ext>
            </a:extLst>
          </p:cNvPr>
          <p:cNvSpPr/>
          <p:nvPr/>
        </p:nvSpPr>
        <p:spPr>
          <a:xfrm>
            <a:off x="9780266" y="3803108"/>
            <a:ext cx="1748901" cy="275837"/>
          </a:xfrm>
          <a:prstGeom prst="rect">
            <a:avLst/>
          </a:prstGeom>
          <a:solidFill>
            <a:srgbClr val="0020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t>Casting completed</a:t>
            </a:r>
          </a:p>
        </p:txBody>
      </p:sp>
    </p:spTree>
    <p:extLst>
      <p:ext uri="{BB962C8B-B14F-4D97-AF65-F5344CB8AC3E}">
        <p14:creationId xmlns:p14="http://schemas.microsoft.com/office/powerpoint/2010/main" val="4067435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88952" cy="1280160"/>
          </a:xfrm>
          <a:prstGeom prst="rect">
            <a:avLst/>
          </a:prstGeom>
          <a:solidFill>
            <a:srgbClr val="0A23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567877" y="274321"/>
            <a:ext cx="7078028" cy="677108"/>
          </a:xfrm>
          <a:prstGeom prst="rect">
            <a:avLst/>
          </a:prstGeom>
          <a:noFill/>
        </p:spPr>
        <p:txBody>
          <a:bodyPr wrap="none">
            <a:spAutoFit/>
          </a:bodyPr>
          <a:lstStyle/>
          <a:p>
            <a:r>
              <a:rPr lang="en-US" sz="3800" b="1" dirty="0">
                <a:solidFill>
                  <a:srgbClr val="FFFFFF"/>
                </a:solidFill>
              </a:rPr>
              <a:t>World Cup 2026_Match Schedules</a:t>
            </a:r>
            <a:endParaRPr sz="3800" b="1" dirty="0">
              <a:solidFill>
                <a:srgbClr val="FFFFFF"/>
              </a:solidFill>
            </a:endParaRPr>
          </a:p>
        </p:txBody>
      </p:sp>
      <p:sp>
        <p:nvSpPr>
          <p:cNvPr id="4" name="Rectangle 3"/>
          <p:cNvSpPr/>
          <p:nvPr/>
        </p:nvSpPr>
        <p:spPr>
          <a:xfrm>
            <a:off x="11729" y="1280160"/>
            <a:ext cx="12188952" cy="137160"/>
          </a:xfrm>
          <a:prstGeom prst="rect">
            <a:avLst/>
          </a:prstGeom>
          <a:solidFill>
            <a:srgbClr val="D4AF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 y="6309360"/>
            <a:ext cx="12188952" cy="548640"/>
          </a:xfrm>
          <a:prstGeom prst="rect">
            <a:avLst/>
          </a:prstGeom>
          <a:solidFill>
            <a:srgbClr val="147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FF2B5EF4-FFF2-40B4-BE49-F238E27FC236}">
                <a16:creationId xmlns:a16="http://schemas.microsoft.com/office/drawing/2014/main" id="{2BDEAE60-E91A-45D7-BF74-C260695308B4}"/>
              </a:ext>
            </a:extLst>
          </p:cNvPr>
          <p:cNvPicPr>
            <a:picLocks noChangeAspect="1"/>
          </p:cNvPicPr>
          <p:nvPr/>
        </p:nvPicPr>
        <p:blipFill>
          <a:blip r:embed="rId2"/>
          <a:stretch>
            <a:fillRect/>
          </a:stretch>
        </p:blipFill>
        <p:spPr>
          <a:xfrm>
            <a:off x="11071934" y="6367473"/>
            <a:ext cx="1028331" cy="432414"/>
          </a:xfrm>
          <a:prstGeom prst="rect">
            <a:avLst/>
          </a:prstGeom>
        </p:spPr>
      </p:pic>
      <p:graphicFrame>
        <p:nvGraphicFramePr>
          <p:cNvPr id="13" name="Table 12">
            <a:extLst>
              <a:ext uri="{FF2B5EF4-FFF2-40B4-BE49-F238E27FC236}">
                <a16:creationId xmlns:a16="http://schemas.microsoft.com/office/drawing/2014/main" id="{D5E7BCB4-CEF4-4ADB-A015-38176FE19903}"/>
              </a:ext>
            </a:extLst>
          </p:cNvPr>
          <p:cNvGraphicFramePr>
            <a:graphicFrameLocks noGrp="1"/>
          </p:cNvGraphicFramePr>
          <p:nvPr>
            <p:extLst>
              <p:ext uri="{D42A27DB-BD31-4B8C-83A1-F6EECF244321}">
                <p14:modId xmlns:p14="http://schemas.microsoft.com/office/powerpoint/2010/main" val="1107176152"/>
              </p:ext>
            </p:extLst>
          </p:nvPr>
        </p:nvGraphicFramePr>
        <p:xfrm>
          <a:off x="588231" y="1599026"/>
          <a:ext cx="3390900" cy="2840355"/>
        </p:xfrm>
        <a:graphic>
          <a:graphicData uri="http://schemas.openxmlformats.org/drawingml/2006/table">
            <a:tbl>
              <a:tblPr/>
              <a:tblGrid>
                <a:gridCol w="1666875">
                  <a:extLst>
                    <a:ext uri="{9D8B030D-6E8A-4147-A177-3AD203B41FA5}">
                      <a16:colId xmlns:a16="http://schemas.microsoft.com/office/drawing/2014/main" val="1524346731"/>
                    </a:ext>
                  </a:extLst>
                </a:gridCol>
                <a:gridCol w="1724025">
                  <a:extLst>
                    <a:ext uri="{9D8B030D-6E8A-4147-A177-3AD203B41FA5}">
                      <a16:colId xmlns:a16="http://schemas.microsoft.com/office/drawing/2014/main" val="3100625641"/>
                    </a:ext>
                  </a:extLst>
                </a:gridCol>
              </a:tblGrid>
              <a:tr h="285750">
                <a:tc gridSpan="2">
                  <a:txBody>
                    <a:bodyPr/>
                    <a:lstStyle/>
                    <a:p>
                      <a:pPr algn="ctr" fontAlgn="b"/>
                      <a:r>
                        <a:rPr lang="en-US" sz="1700" b="1" i="0" u="none" strike="noStrike" dirty="0">
                          <a:solidFill>
                            <a:srgbClr val="000000"/>
                          </a:solidFill>
                          <a:effectLst/>
                          <a:latin typeface="Calibri" panose="020F0502020204030204" pitchFamily="34" charset="0"/>
                        </a:rPr>
                        <a:t>World Cup 2026 Match Schedule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extLst>
                  <a:ext uri="{0D108BD9-81ED-4DB2-BD59-A6C34878D82A}">
                    <a16:rowId xmlns:a16="http://schemas.microsoft.com/office/drawing/2014/main" val="3023566154"/>
                  </a:ext>
                </a:extLst>
              </a:tr>
              <a:tr h="285750">
                <a:tc>
                  <a:txBody>
                    <a:bodyPr/>
                    <a:lstStyle/>
                    <a:p>
                      <a:pPr algn="ctr" fontAlgn="ctr"/>
                      <a:r>
                        <a:rPr lang="en-US" sz="1700" b="0" i="0" u="none" strike="noStrike">
                          <a:solidFill>
                            <a:srgbClr val="000000"/>
                          </a:solidFill>
                          <a:effectLst/>
                          <a:latin typeface="Calibri" panose="020F0502020204030204" pitchFamily="34" charset="0"/>
                        </a:rPr>
                        <a:t>Stage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a:txBody>
                    <a:bodyPr/>
                    <a:lstStyle/>
                    <a:p>
                      <a:pPr algn="ctr" fontAlgn="ctr"/>
                      <a:r>
                        <a:rPr lang="en-US" sz="1700" b="0" i="0" u="none" strike="noStrike">
                          <a:solidFill>
                            <a:srgbClr val="000000"/>
                          </a:solidFill>
                          <a:effectLst/>
                          <a:latin typeface="Calibri" panose="020F0502020204030204" pitchFamily="34" charset="0"/>
                        </a:rPr>
                        <a:t>Date(s)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extLst>
                  <a:ext uri="{0D108BD9-81ED-4DB2-BD59-A6C34878D82A}">
                    <a16:rowId xmlns:a16="http://schemas.microsoft.com/office/drawing/2014/main" val="1307728970"/>
                  </a:ext>
                </a:extLst>
              </a:tr>
              <a:tr h="0">
                <a:tc>
                  <a:txBody>
                    <a:bodyPr/>
                    <a:lstStyle/>
                    <a:p>
                      <a:pPr algn="ctr" fontAlgn="ctr"/>
                      <a:r>
                        <a:rPr lang="en-US" sz="1700" b="0" i="0" u="none" strike="noStrike">
                          <a:solidFill>
                            <a:srgbClr val="000000"/>
                          </a:solidFill>
                          <a:effectLst/>
                          <a:latin typeface="Calibri" panose="020F0502020204030204" pitchFamily="34" charset="0"/>
                        </a:rPr>
                        <a:t>Opening Match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dirty="0">
                          <a:solidFill>
                            <a:srgbClr val="000000"/>
                          </a:solidFill>
                          <a:effectLst/>
                          <a:latin typeface="Calibri" panose="020F0502020204030204" pitchFamily="34" charset="0"/>
                        </a:rPr>
                        <a:t>June 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9001663"/>
                  </a:ext>
                </a:extLst>
              </a:tr>
              <a:tr h="285750">
                <a:tc>
                  <a:txBody>
                    <a:bodyPr/>
                    <a:lstStyle/>
                    <a:p>
                      <a:pPr algn="ctr" fontAlgn="ctr"/>
                      <a:r>
                        <a:rPr lang="en-US" sz="1700" b="0" i="0" u="none" strike="noStrike">
                          <a:solidFill>
                            <a:srgbClr val="000000"/>
                          </a:solidFill>
                          <a:effectLst/>
                          <a:latin typeface="Calibri" panose="020F0502020204030204" pitchFamily="34" charset="0"/>
                        </a:rPr>
                        <a:t>Group Stage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dirty="0">
                          <a:solidFill>
                            <a:srgbClr val="000000"/>
                          </a:solidFill>
                          <a:effectLst/>
                          <a:latin typeface="Calibri" panose="020F0502020204030204" pitchFamily="34" charset="0"/>
                        </a:rPr>
                        <a:t>June 11 – June 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6296045"/>
                  </a:ext>
                </a:extLst>
              </a:tr>
              <a:tr h="285750">
                <a:tc>
                  <a:txBody>
                    <a:bodyPr/>
                    <a:lstStyle/>
                    <a:p>
                      <a:pPr algn="ctr" fontAlgn="ctr"/>
                      <a:r>
                        <a:rPr lang="en-US" sz="1700" b="0" i="0" u="none" strike="noStrike">
                          <a:solidFill>
                            <a:srgbClr val="000000"/>
                          </a:solidFill>
                          <a:effectLst/>
                          <a:latin typeface="Calibri" panose="020F0502020204030204" pitchFamily="34" charset="0"/>
                        </a:rPr>
                        <a:t>Round of 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dirty="0">
                          <a:solidFill>
                            <a:srgbClr val="000000"/>
                          </a:solidFill>
                          <a:effectLst/>
                          <a:latin typeface="Calibri" panose="020F0502020204030204" pitchFamily="34" charset="0"/>
                        </a:rPr>
                        <a:t>June 28 – July 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6478872"/>
                  </a:ext>
                </a:extLst>
              </a:tr>
              <a:tr h="285750">
                <a:tc>
                  <a:txBody>
                    <a:bodyPr/>
                    <a:lstStyle/>
                    <a:p>
                      <a:pPr algn="ctr" fontAlgn="ctr"/>
                      <a:r>
                        <a:rPr lang="en-US" sz="1700" b="0" i="0" u="none" strike="noStrike">
                          <a:solidFill>
                            <a:srgbClr val="000000"/>
                          </a:solidFill>
                          <a:effectLst/>
                          <a:latin typeface="Calibri" panose="020F0502020204030204" pitchFamily="34" charset="0"/>
                        </a:rPr>
                        <a:t>Round of 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dirty="0">
                          <a:solidFill>
                            <a:srgbClr val="000000"/>
                          </a:solidFill>
                          <a:effectLst/>
                          <a:latin typeface="Calibri" panose="020F0502020204030204" pitchFamily="34" charset="0"/>
                        </a:rPr>
                        <a:t>July 4 – July 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13609231"/>
                  </a:ext>
                </a:extLst>
              </a:tr>
              <a:tr h="285750">
                <a:tc>
                  <a:txBody>
                    <a:bodyPr/>
                    <a:lstStyle/>
                    <a:p>
                      <a:pPr algn="ctr" fontAlgn="ctr"/>
                      <a:r>
                        <a:rPr lang="en-US" sz="1700" b="0" i="0" u="none" strike="noStrike">
                          <a:solidFill>
                            <a:srgbClr val="000000"/>
                          </a:solidFill>
                          <a:effectLst/>
                          <a:latin typeface="Calibri" panose="020F0502020204030204" pitchFamily="34" charset="0"/>
                        </a:rPr>
                        <a:t>Quarterfinals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July 9 – July 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2405224"/>
                  </a:ext>
                </a:extLst>
              </a:tr>
              <a:tr h="285750">
                <a:tc>
                  <a:txBody>
                    <a:bodyPr/>
                    <a:lstStyle/>
                    <a:p>
                      <a:pPr algn="ctr" fontAlgn="ctr"/>
                      <a:r>
                        <a:rPr lang="en-US" sz="1700" b="0" i="0" u="none" strike="noStrike">
                          <a:solidFill>
                            <a:srgbClr val="000000"/>
                          </a:solidFill>
                          <a:effectLst/>
                          <a:latin typeface="Calibri" panose="020F0502020204030204" pitchFamily="34" charset="0"/>
                        </a:rPr>
                        <a:t>Semifinals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dirty="0">
                          <a:solidFill>
                            <a:srgbClr val="000000"/>
                          </a:solidFill>
                          <a:effectLst/>
                          <a:latin typeface="Calibri" panose="020F0502020204030204" pitchFamily="34" charset="0"/>
                        </a:rPr>
                        <a:t>July 14 – July 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660770"/>
                  </a:ext>
                </a:extLst>
              </a:tr>
              <a:tr h="285750">
                <a:tc>
                  <a:txBody>
                    <a:bodyPr/>
                    <a:lstStyle/>
                    <a:p>
                      <a:pPr algn="ctr" fontAlgn="ctr"/>
                      <a:r>
                        <a:rPr lang="en-US" sz="1700" b="0" i="0" u="none" strike="noStrike">
                          <a:solidFill>
                            <a:srgbClr val="000000"/>
                          </a:solidFill>
                          <a:effectLst/>
                          <a:latin typeface="Calibri" panose="020F0502020204030204" pitchFamily="34" charset="0"/>
                        </a:rPr>
                        <a:t>Third Place Match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July 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07838963"/>
                  </a:ext>
                </a:extLst>
              </a:tr>
              <a:tr h="285750">
                <a:tc>
                  <a:txBody>
                    <a:bodyPr/>
                    <a:lstStyle/>
                    <a:p>
                      <a:pPr algn="ctr" fontAlgn="ctr"/>
                      <a:r>
                        <a:rPr lang="en-US" sz="1700" b="0" i="0" u="none" strike="noStrike" dirty="0">
                          <a:solidFill>
                            <a:srgbClr val="000000"/>
                          </a:solidFill>
                          <a:effectLst/>
                          <a:latin typeface="Calibri" panose="020F0502020204030204" pitchFamily="34" charset="0"/>
                        </a:rPr>
                        <a:t>Final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dirty="0">
                          <a:solidFill>
                            <a:srgbClr val="000000"/>
                          </a:solidFill>
                          <a:effectLst/>
                          <a:latin typeface="Calibri" panose="020F0502020204030204" pitchFamily="34" charset="0"/>
                        </a:rPr>
                        <a:t>July 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2319762"/>
                  </a:ext>
                </a:extLst>
              </a:tr>
            </a:tbl>
          </a:graphicData>
        </a:graphic>
      </p:graphicFrame>
      <p:pic>
        <p:nvPicPr>
          <p:cNvPr id="3076" name="Picture 4" descr="A Fan's Guide to SoFi Stadium!">
            <a:extLst>
              <a:ext uri="{FF2B5EF4-FFF2-40B4-BE49-F238E27FC236}">
                <a16:creationId xmlns:a16="http://schemas.microsoft.com/office/drawing/2014/main" id="{6136C5BE-299A-42DA-8C36-604187D1DA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630" y="3912907"/>
            <a:ext cx="3285546" cy="219036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The Perfect Super Bowl Stadium - Front Office Sports">
            <a:extLst>
              <a:ext uri="{FF2B5EF4-FFF2-40B4-BE49-F238E27FC236}">
                <a16:creationId xmlns:a16="http://schemas.microsoft.com/office/drawing/2014/main" id="{AED842FF-8635-46A1-8DAC-D8DDD64A72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55630" y="1580995"/>
            <a:ext cx="3285546" cy="21903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a:extLst>
              <a:ext uri="{FF2B5EF4-FFF2-40B4-BE49-F238E27FC236}">
                <a16:creationId xmlns:a16="http://schemas.microsoft.com/office/drawing/2014/main" id="{03E8F4D7-BF90-40D2-9FB7-413CEF32F305}"/>
              </a:ext>
            </a:extLst>
          </p:cNvPr>
          <p:cNvGraphicFramePr>
            <a:graphicFrameLocks noGrp="1"/>
          </p:cNvGraphicFramePr>
          <p:nvPr>
            <p:extLst>
              <p:ext uri="{D42A27DB-BD31-4B8C-83A1-F6EECF244321}">
                <p14:modId xmlns:p14="http://schemas.microsoft.com/office/powerpoint/2010/main" val="3021013738"/>
              </p:ext>
            </p:extLst>
          </p:nvPr>
        </p:nvGraphicFramePr>
        <p:xfrm>
          <a:off x="8528800" y="1564687"/>
          <a:ext cx="2875757" cy="4525965"/>
        </p:xfrm>
        <a:graphic>
          <a:graphicData uri="http://schemas.openxmlformats.org/drawingml/2006/table">
            <a:tbl>
              <a:tblPr/>
              <a:tblGrid>
                <a:gridCol w="351792">
                  <a:extLst>
                    <a:ext uri="{9D8B030D-6E8A-4147-A177-3AD203B41FA5}">
                      <a16:colId xmlns:a16="http://schemas.microsoft.com/office/drawing/2014/main" val="1366722044"/>
                    </a:ext>
                  </a:extLst>
                </a:gridCol>
                <a:gridCol w="588181">
                  <a:extLst>
                    <a:ext uri="{9D8B030D-6E8A-4147-A177-3AD203B41FA5}">
                      <a16:colId xmlns:a16="http://schemas.microsoft.com/office/drawing/2014/main" val="1146144957"/>
                    </a:ext>
                  </a:extLst>
                </a:gridCol>
                <a:gridCol w="1191252">
                  <a:extLst>
                    <a:ext uri="{9D8B030D-6E8A-4147-A177-3AD203B41FA5}">
                      <a16:colId xmlns:a16="http://schemas.microsoft.com/office/drawing/2014/main" val="3231913369"/>
                    </a:ext>
                  </a:extLst>
                </a:gridCol>
                <a:gridCol w="744532">
                  <a:extLst>
                    <a:ext uri="{9D8B030D-6E8A-4147-A177-3AD203B41FA5}">
                      <a16:colId xmlns:a16="http://schemas.microsoft.com/office/drawing/2014/main" val="1781993821"/>
                    </a:ext>
                  </a:extLst>
                </a:gridCol>
              </a:tblGrid>
              <a:tr h="167628">
                <a:tc gridSpan="4">
                  <a:txBody>
                    <a:bodyPr/>
                    <a:lstStyle/>
                    <a:p>
                      <a:pPr algn="ctr" fontAlgn="b"/>
                      <a:r>
                        <a:rPr lang="en-US" sz="1000" b="1" i="0" u="none" strike="noStrike">
                          <a:solidFill>
                            <a:srgbClr val="000000"/>
                          </a:solidFill>
                          <a:effectLst/>
                          <a:latin typeface="Calibri" panose="020F0502020204030204" pitchFamily="34" charset="0"/>
                        </a:rPr>
                        <a:t>World Cup 2026 L.A SoFi Stadium Schedules</a:t>
                      </a:r>
                    </a:p>
                  </a:txBody>
                  <a:tcPr marL="5588" marR="5588" marT="5588"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62297605"/>
                  </a:ext>
                </a:extLst>
              </a:tr>
              <a:tr h="335257">
                <a:tc>
                  <a:txBody>
                    <a:bodyPr/>
                    <a:lstStyle/>
                    <a:p>
                      <a:pPr algn="ctr" fontAlgn="ctr"/>
                      <a:r>
                        <a:rPr lang="en-US" sz="1000" b="0" i="0" u="none" strike="noStrike">
                          <a:solidFill>
                            <a:srgbClr val="000000"/>
                          </a:solidFill>
                          <a:effectLst/>
                          <a:latin typeface="Calibri" panose="020F0502020204030204" pitchFamily="34" charset="0"/>
                        </a:rPr>
                        <a:t>Date</a:t>
                      </a:r>
                    </a:p>
                  </a:txBody>
                  <a:tcPr marL="5588" marR="5588" marT="558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1000" b="0" i="0" u="none" strike="noStrike">
                          <a:solidFill>
                            <a:srgbClr val="000000"/>
                          </a:solidFill>
                          <a:effectLst/>
                          <a:latin typeface="Calibri" panose="020F0502020204030204" pitchFamily="34" charset="0"/>
                        </a:rPr>
                        <a:t>Round</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1000" b="0" i="0" u="none" strike="noStrike">
                          <a:solidFill>
                            <a:srgbClr val="000000"/>
                          </a:solidFill>
                          <a:effectLst/>
                          <a:latin typeface="Calibri" panose="020F0502020204030204" pitchFamily="34" charset="0"/>
                        </a:rPr>
                        <a:t>Matchup</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a:txBody>
                    <a:bodyPr/>
                    <a:lstStyle/>
                    <a:p>
                      <a:pPr algn="ctr" fontAlgn="ctr"/>
                      <a:r>
                        <a:rPr lang="en-US" sz="1000" b="0" i="0" u="none" strike="noStrike">
                          <a:solidFill>
                            <a:srgbClr val="000000"/>
                          </a:solidFill>
                          <a:effectLst/>
                          <a:latin typeface="Calibri" panose="020F0502020204030204" pitchFamily="34" charset="0"/>
                        </a:rPr>
                        <a:t>Kick-off Time </a:t>
                      </a:r>
                      <a:br>
                        <a:rPr lang="en-US" sz="1000" b="0" i="0" u="none" strike="noStrike">
                          <a:solidFill>
                            <a:srgbClr val="000000"/>
                          </a:solidFill>
                          <a:effectLst/>
                          <a:latin typeface="Calibri" panose="020F0502020204030204" pitchFamily="34" charset="0"/>
                        </a:rPr>
                      </a:br>
                      <a:r>
                        <a:rPr lang="en-US" sz="1000" b="0" i="0" u="none" strike="noStrike">
                          <a:solidFill>
                            <a:srgbClr val="000000"/>
                          </a:solidFill>
                          <a:effectLst/>
                          <a:latin typeface="Calibri" panose="020F0502020204030204" pitchFamily="34" charset="0"/>
                        </a:rPr>
                        <a:t>(Local)</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B02638"/>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B02638"/>
                      </a:solidFill>
                      <a:prstDash val="solid"/>
                      <a:round/>
                      <a:headEnd type="none" w="med" len="med"/>
                      <a:tailEnd type="none" w="med" len="med"/>
                    </a:lnB>
                    <a:solidFill>
                      <a:srgbClr val="A9D08E"/>
                    </a:solidFill>
                  </a:tcPr>
                </a:tc>
                <a:extLst>
                  <a:ext uri="{0D108BD9-81ED-4DB2-BD59-A6C34878D82A}">
                    <a16:rowId xmlns:a16="http://schemas.microsoft.com/office/drawing/2014/main" val="3644314963"/>
                  </a:ext>
                </a:extLst>
              </a:tr>
              <a:tr h="502885">
                <a:tc>
                  <a:txBody>
                    <a:bodyPr/>
                    <a:lstStyle/>
                    <a:p>
                      <a:pPr algn="ctr" fontAlgn="ctr"/>
                      <a:r>
                        <a:rPr lang="en-US" sz="1000" b="0" i="0" u="none" strike="noStrike">
                          <a:solidFill>
                            <a:srgbClr val="000000"/>
                          </a:solidFill>
                          <a:effectLst/>
                          <a:latin typeface="Calibri" panose="020F0502020204030204" pitchFamily="34" charset="0"/>
                        </a:rPr>
                        <a:t>6/12</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Group Stage (Group D)</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USA vs. Paraguay</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6:00 PM</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B02638"/>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8214848"/>
                  </a:ext>
                </a:extLst>
              </a:tr>
              <a:tr h="502885">
                <a:tc>
                  <a:txBody>
                    <a:bodyPr/>
                    <a:lstStyle/>
                    <a:p>
                      <a:pPr algn="ctr" fontAlgn="ctr"/>
                      <a:r>
                        <a:rPr lang="en-US" sz="1000" b="0" i="0" u="none" strike="noStrike">
                          <a:solidFill>
                            <a:srgbClr val="000000"/>
                          </a:solidFill>
                          <a:effectLst/>
                          <a:latin typeface="Calibri" panose="020F0502020204030204" pitchFamily="34" charset="0"/>
                        </a:rPr>
                        <a:t>6/15</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Group Stage (Group G)</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Iran vs. New Zealand</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6:00 PM</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7571129"/>
                  </a:ext>
                </a:extLst>
              </a:tr>
              <a:tr h="502885">
                <a:tc>
                  <a:txBody>
                    <a:bodyPr/>
                    <a:lstStyle/>
                    <a:p>
                      <a:pPr algn="ctr" fontAlgn="ctr"/>
                      <a:r>
                        <a:rPr lang="en-US" sz="1000" b="0" i="0" u="none" strike="noStrike">
                          <a:solidFill>
                            <a:srgbClr val="000000"/>
                          </a:solidFill>
                          <a:effectLst/>
                          <a:latin typeface="Calibri" panose="020F0502020204030204" pitchFamily="34" charset="0"/>
                        </a:rPr>
                        <a:t>6/18</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Group Stage (Group B)</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Switzerland vs. UEFA Play-Off A Winner*</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12:00 PM</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69324"/>
                  </a:ext>
                </a:extLst>
              </a:tr>
              <a:tr h="502885">
                <a:tc>
                  <a:txBody>
                    <a:bodyPr/>
                    <a:lstStyle/>
                    <a:p>
                      <a:pPr algn="ctr" fontAlgn="ctr"/>
                      <a:r>
                        <a:rPr lang="en-US" sz="1000" b="0" i="0" u="none" strike="noStrike">
                          <a:solidFill>
                            <a:srgbClr val="000000"/>
                          </a:solidFill>
                          <a:effectLst/>
                          <a:latin typeface="Calibri" panose="020F0502020204030204" pitchFamily="34" charset="0"/>
                        </a:rPr>
                        <a:t>6/21</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Group Stage (Group G)</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Belgium vs. Iran</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12:00 PM</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8731015"/>
                  </a:ext>
                </a:extLst>
              </a:tr>
              <a:tr h="502885">
                <a:tc>
                  <a:txBody>
                    <a:bodyPr/>
                    <a:lstStyle/>
                    <a:p>
                      <a:pPr algn="ctr" fontAlgn="ctr"/>
                      <a:r>
                        <a:rPr lang="en-US" sz="1000" b="0" i="0" u="none" strike="noStrike">
                          <a:solidFill>
                            <a:srgbClr val="000000"/>
                          </a:solidFill>
                          <a:effectLst/>
                          <a:latin typeface="Calibri" panose="020F0502020204030204" pitchFamily="34" charset="0"/>
                        </a:rPr>
                        <a:t>6/25</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Group Stage (Group D)</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UEFA Play-Off C Winner* vs. USA</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7:00 PM</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4282916"/>
                  </a:ext>
                </a:extLst>
              </a:tr>
              <a:tr h="502885">
                <a:tc>
                  <a:txBody>
                    <a:bodyPr/>
                    <a:lstStyle/>
                    <a:p>
                      <a:pPr algn="ctr" fontAlgn="ctr"/>
                      <a:r>
                        <a:rPr lang="en-US" sz="1000" b="0" i="0" u="none" strike="noStrike">
                          <a:solidFill>
                            <a:srgbClr val="000000"/>
                          </a:solidFill>
                          <a:effectLst/>
                          <a:latin typeface="Calibri" panose="020F0502020204030204" pitchFamily="34" charset="0"/>
                        </a:rPr>
                        <a:t>6/28</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Round of 32</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Runner-up Group A vs. Runner-up Group B</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12:00 PM</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5317415"/>
                  </a:ext>
                </a:extLst>
              </a:tr>
              <a:tr h="502885">
                <a:tc>
                  <a:txBody>
                    <a:bodyPr/>
                    <a:lstStyle/>
                    <a:p>
                      <a:pPr algn="ctr" fontAlgn="ctr"/>
                      <a:r>
                        <a:rPr lang="en-US" sz="1000" b="0" i="0" u="none" strike="noStrike">
                          <a:solidFill>
                            <a:srgbClr val="000000"/>
                          </a:solidFill>
                          <a:effectLst/>
                          <a:latin typeface="Calibri" panose="020F0502020204030204" pitchFamily="34" charset="0"/>
                        </a:rPr>
                        <a:t>7/2</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Round of 32</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Winner Group H vs. Runner-up Group J</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12:00 PM</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4600950"/>
                  </a:ext>
                </a:extLst>
              </a:tr>
              <a:tr h="502885">
                <a:tc>
                  <a:txBody>
                    <a:bodyPr/>
                    <a:lstStyle/>
                    <a:p>
                      <a:pPr algn="ctr" fontAlgn="ctr"/>
                      <a:r>
                        <a:rPr lang="en-US" sz="1000" b="0" i="0" u="none" strike="noStrike">
                          <a:solidFill>
                            <a:srgbClr val="000000"/>
                          </a:solidFill>
                          <a:effectLst/>
                          <a:latin typeface="Calibri" panose="020F0502020204030204" pitchFamily="34" charset="0"/>
                        </a:rPr>
                        <a:t>7/10</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Quarter-final</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a:solidFill>
                            <a:srgbClr val="000000"/>
                          </a:solidFill>
                          <a:effectLst/>
                          <a:latin typeface="Calibri" panose="020F0502020204030204" pitchFamily="34" charset="0"/>
                        </a:rPr>
                        <a:t>Winner Match 91 vs. Winner Match 92</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000" b="0" i="0" u="none" strike="noStrike" dirty="0">
                          <a:solidFill>
                            <a:srgbClr val="000000"/>
                          </a:solidFill>
                          <a:effectLst/>
                          <a:latin typeface="Calibri" panose="020F0502020204030204" pitchFamily="34" charset="0"/>
                        </a:rPr>
                        <a:t>12:00 PM</a:t>
                      </a:r>
                    </a:p>
                  </a:txBody>
                  <a:tcPr marL="5588" marR="5588" marT="11175" marB="1117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2604324"/>
                  </a:ext>
                </a:extLst>
              </a:tr>
            </a:tbl>
          </a:graphicData>
        </a:graphic>
      </p:graphicFrame>
      <p:pic>
        <p:nvPicPr>
          <p:cNvPr id="11" name="Picture 10">
            <a:extLst>
              <a:ext uri="{FF2B5EF4-FFF2-40B4-BE49-F238E27FC236}">
                <a16:creationId xmlns:a16="http://schemas.microsoft.com/office/drawing/2014/main" id="{D5905272-4285-4F45-A50D-7E7BD3D52EC5}"/>
              </a:ext>
            </a:extLst>
          </p:cNvPr>
          <p:cNvPicPr>
            <a:picLocks noChangeAspect="1"/>
          </p:cNvPicPr>
          <p:nvPr/>
        </p:nvPicPr>
        <p:blipFill rotWithShape="1">
          <a:blip r:embed="rId5"/>
          <a:srcRect b="14564"/>
          <a:stretch/>
        </p:blipFill>
        <p:spPr>
          <a:xfrm>
            <a:off x="626487" y="4585956"/>
            <a:ext cx="3352644" cy="1559038"/>
          </a:xfrm>
          <a:prstGeom prst="rect">
            <a:avLst/>
          </a:prstGeom>
        </p:spPr>
      </p:pic>
    </p:spTree>
    <p:extLst>
      <p:ext uri="{BB962C8B-B14F-4D97-AF65-F5344CB8AC3E}">
        <p14:creationId xmlns:p14="http://schemas.microsoft.com/office/powerpoint/2010/main" val="27694373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88952" cy="1280160"/>
          </a:xfrm>
          <a:prstGeom prst="rect">
            <a:avLst/>
          </a:prstGeom>
          <a:solidFill>
            <a:srgbClr val="0A23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32536" y="274321"/>
            <a:ext cx="10945304" cy="677108"/>
          </a:xfrm>
          <a:prstGeom prst="rect">
            <a:avLst/>
          </a:prstGeom>
          <a:noFill/>
        </p:spPr>
        <p:txBody>
          <a:bodyPr wrap="none">
            <a:spAutoFit/>
          </a:bodyPr>
          <a:lstStyle/>
          <a:p>
            <a:r>
              <a:rPr lang="en-US" sz="3800" b="1" dirty="0">
                <a:solidFill>
                  <a:srgbClr val="FFFFFF"/>
                </a:solidFill>
              </a:rPr>
              <a:t>World Cup 2026_KOREA Team Group Stage Schedules</a:t>
            </a:r>
            <a:endParaRPr sz="3800" b="1" dirty="0">
              <a:solidFill>
                <a:srgbClr val="FFFFFF"/>
              </a:solidFill>
            </a:endParaRPr>
          </a:p>
        </p:txBody>
      </p:sp>
      <p:sp>
        <p:nvSpPr>
          <p:cNvPr id="4" name="Rectangle 3"/>
          <p:cNvSpPr/>
          <p:nvPr/>
        </p:nvSpPr>
        <p:spPr>
          <a:xfrm>
            <a:off x="11729" y="1280160"/>
            <a:ext cx="12188952" cy="137160"/>
          </a:xfrm>
          <a:prstGeom prst="rect">
            <a:avLst/>
          </a:prstGeom>
          <a:solidFill>
            <a:srgbClr val="D4AF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 y="6309360"/>
            <a:ext cx="12188952" cy="548640"/>
          </a:xfrm>
          <a:prstGeom prst="rect">
            <a:avLst/>
          </a:prstGeom>
          <a:solidFill>
            <a:srgbClr val="147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FF2B5EF4-FFF2-40B4-BE49-F238E27FC236}">
                <a16:creationId xmlns:a16="http://schemas.microsoft.com/office/drawing/2014/main" id="{2BDEAE60-E91A-45D7-BF74-C260695308B4}"/>
              </a:ext>
            </a:extLst>
          </p:cNvPr>
          <p:cNvPicPr>
            <a:picLocks noChangeAspect="1"/>
          </p:cNvPicPr>
          <p:nvPr/>
        </p:nvPicPr>
        <p:blipFill>
          <a:blip r:embed="rId2"/>
          <a:stretch>
            <a:fillRect/>
          </a:stretch>
        </p:blipFill>
        <p:spPr>
          <a:xfrm>
            <a:off x="11071934" y="6367473"/>
            <a:ext cx="1028331" cy="432414"/>
          </a:xfrm>
          <a:prstGeom prst="rect">
            <a:avLst/>
          </a:prstGeom>
        </p:spPr>
      </p:pic>
      <p:graphicFrame>
        <p:nvGraphicFramePr>
          <p:cNvPr id="15" name="Table 14">
            <a:extLst>
              <a:ext uri="{FF2B5EF4-FFF2-40B4-BE49-F238E27FC236}">
                <a16:creationId xmlns:a16="http://schemas.microsoft.com/office/drawing/2014/main" id="{7A72BFC0-3943-4510-B2F1-685F22DB8630}"/>
              </a:ext>
            </a:extLst>
          </p:cNvPr>
          <p:cNvGraphicFramePr>
            <a:graphicFrameLocks noGrp="1"/>
          </p:cNvGraphicFramePr>
          <p:nvPr>
            <p:extLst>
              <p:ext uri="{D42A27DB-BD31-4B8C-83A1-F6EECF244321}">
                <p14:modId xmlns:p14="http://schemas.microsoft.com/office/powerpoint/2010/main" val="1935518729"/>
              </p:ext>
            </p:extLst>
          </p:nvPr>
        </p:nvGraphicFramePr>
        <p:xfrm>
          <a:off x="132948" y="1683894"/>
          <a:ext cx="8191500" cy="1714500"/>
        </p:xfrm>
        <a:graphic>
          <a:graphicData uri="http://schemas.openxmlformats.org/drawingml/2006/table">
            <a:tbl>
              <a:tblPr/>
              <a:tblGrid>
                <a:gridCol w="980695">
                  <a:extLst>
                    <a:ext uri="{9D8B030D-6E8A-4147-A177-3AD203B41FA5}">
                      <a16:colId xmlns:a16="http://schemas.microsoft.com/office/drawing/2014/main" val="4021433615"/>
                    </a:ext>
                  </a:extLst>
                </a:gridCol>
                <a:gridCol w="1764616">
                  <a:extLst>
                    <a:ext uri="{9D8B030D-6E8A-4147-A177-3AD203B41FA5}">
                      <a16:colId xmlns:a16="http://schemas.microsoft.com/office/drawing/2014/main" val="1623239084"/>
                    </a:ext>
                  </a:extLst>
                </a:gridCol>
                <a:gridCol w="1942347">
                  <a:extLst>
                    <a:ext uri="{9D8B030D-6E8A-4147-A177-3AD203B41FA5}">
                      <a16:colId xmlns:a16="http://schemas.microsoft.com/office/drawing/2014/main" val="1642134509"/>
                    </a:ext>
                  </a:extLst>
                </a:gridCol>
                <a:gridCol w="952131">
                  <a:extLst>
                    <a:ext uri="{9D8B030D-6E8A-4147-A177-3AD203B41FA5}">
                      <a16:colId xmlns:a16="http://schemas.microsoft.com/office/drawing/2014/main" val="618060125"/>
                    </a:ext>
                  </a:extLst>
                </a:gridCol>
                <a:gridCol w="2551711">
                  <a:extLst>
                    <a:ext uri="{9D8B030D-6E8A-4147-A177-3AD203B41FA5}">
                      <a16:colId xmlns:a16="http://schemas.microsoft.com/office/drawing/2014/main" val="829045470"/>
                    </a:ext>
                  </a:extLst>
                </a:gridCol>
              </a:tblGrid>
              <a:tr h="285750">
                <a:tc gridSpan="5">
                  <a:txBody>
                    <a:bodyPr/>
                    <a:lstStyle/>
                    <a:p>
                      <a:pPr algn="ctr" fontAlgn="b"/>
                      <a:r>
                        <a:rPr lang="en-US" sz="1700" b="1" i="0" u="none" strike="noStrike">
                          <a:solidFill>
                            <a:srgbClr val="000000"/>
                          </a:solidFill>
                          <a:effectLst/>
                          <a:latin typeface="Calibri" panose="020F0502020204030204" pitchFamily="34" charset="0"/>
                        </a:rPr>
                        <a:t>Korea Team Match Schedule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8085706"/>
                  </a:ext>
                </a:extLst>
              </a:tr>
              <a:tr h="285750">
                <a:tc>
                  <a:txBody>
                    <a:bodyPr/>
                    <a:lstStyle/>
                    <a:p>
                      <a:pPr algn="ctr" fontAlgn="b"/>
                      <a:r>
                        <a:rPr lang="en-US" sz="1700" b="0" i="0" u="none" strike="noStrike">
                          <a:solidFill>
                            <a:srgbClr val="000000"/>
                          </a:solidFill>
                          <a:effectLst/>
                          <a:latin typeface="Calibri" panose="020F0502020204030204" pitchFamily="34" charset="0"/>
                        </a:rPr>
                        <a:t>Match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b"/>
                      <a:r>
                        <a:rPr lang="en-US" sz="1700" b="0" i="0" u="none" strike="noStrike">
                          <a:solidFill>
                            <a:srgbClr val="000000"/>
                          </a:solidFill>
                          <a:effectLst/>
                          <a:latin typeface="Calibri" panose="020F0502020204030204" pitchFamily="34" charset="0"/>
                        </a:rPr>
                        <a:t>Vs.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b"/>
                      <a:r>
                        <a:rPr lang="en-US" sz="1700" b="0" i="0" u="none" strike="noStrike">
                          <a:solidFill>
                            <a:srgbClr val="000000"/>
                          </a:solidFill>
                          <a:effectLst/>
                          <a:latin typeface="Calibri" panose="020F0502020204030204" pitchFamily="34" charset="0"/>
                        </a:rPr>
                        <a:t>Date (Local)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b"/>
                      <a:r>
                        <a:rPr lang="en-US" sz="1700" b="0" i="0" u="none" strike="noStrike">
                          <a:solidFill>
                            <a:srgbClr val="000000"/>
                          </a:solidFill>
                          <a:effectLst/>
                          <a:latin typeface="Calibri" panose="020F0502020204030204" pitchFamily="34" charset="0"/>
                        </a:rPr>
                        <a:t>Time (PT)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b"/>
                      <a:r>
                        <a:rPr lang="en-US" sz="1700" b="0" i="0" u="none" strike="noStrike">
                          <a:solidFill>
                            <a:srgbClr val="000000"/>
                          </a:solidFill>
                          <a:effectLst/>
                          <a:latin typeface="Calibri" panose="020F0502020204030204" pitchFamily="34" charset="0"/>
                        </a:rPr>
                        <a:t>Location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extLst>
                  <a:ext uri="{0D108BD9-81ED-4DB2-BD59-A6C34878D82A}">
                    <a16:rowId xmlns:a16="http://schemas.microsoft.com/office/drawing/2014/main" val="1926606855"/>
                  </a:ext>
                </a:extLst>
              </a:tr>
              <a:tr h="571500">
                <a:tc>
                  <a:txBody>
                    <a:bodyPr/>
                    <a:lstStyle/>
                    <a:p>
                      <a:pPr algn="ctr" fontAlgn="ctr"/>
                      <a:r>
                        <a:rPr lang="en-US" sz="1700" b="0" i="0" u="none" strike="noStrike">
                          <a:solidFill>
                            <a:srgbClr val="000000"/>
                          </a:solidFill>
                          <a:effectLst/>
                          <a:latin typeface="Calibri" panose="020F0502020204030204" pitchFamily="34" charset="0"/>
                        </a:rPr>
                        <a:t>Match 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 vs Winner of </a:t>
                      </a:r>
                      <a:br>
                        <a:rPr lang="en-US" sz="1700" b="0" i="0" u="none" strike="noStrike">
                          <a:solidFill>
                            <a:srgbClr val="000000"/>
                          </a:solidFill>
                          <a:effectLst/>
                          <a:latin typeface="Calibri" panose="020F0502020204030204" pitchFamily="34" charset="0"/>
                        </a:rPr>
                      </a:br>
                      <a:r>
                        <a:rPr lang="en-US" sz="1700" b="0" i="0" u="none" strike="noStrike">
                          <a:solidFill>
                            <a:srgbClr val="000000"/>
                          </a:solidFill>
                          <a:effectLst/>
                          <a:latin typeface="Calibri" panose="020F0502020204030204" pitchFamily="34" charset="0"/>
                        </a:rPr>
                        <a:t>European Playoff 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dirty="0">
                          <a:solidFill>
                            <a:srgbClr val="000000"/>
                          </a:solidFill>
                          <a:effectLst/>
                          <a:latin typeface="Calibri" panose="020F0502020204030204" pitchFamily="34" charset="0"/>
                        </a:rPr>
                        <a:t>June 11, 2026 (Thu)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7:00 PM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Guadalajara – Estadio Akron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997390"/>
                  </a:ext>
                </a:extLst>
              </a:tr>
              <a:tr h="285750">
                <a:tc>
                  <a:txBody>
                    <a:bodyPr/>
                    <a:lstStyle/>
                    <a:p>
                      <a:pPr algn="ctr" fontAlgn="ctr"/>
                      <a:r>
                        <a:rPr lang="en-US" sz="1700" b="0" i="0" u="none" strike="noStrike">
                          <a:solidFill>
                            <a:srgbClr val="000000"/>
                          </a:solidFill>
                          <a:effectLst/>
                          <a:latin typeface="Calibri" panose="020F0502020204030204" pitchFamily="34" charset="0"/>
                        </a:rPr>
                        <a:t>Match 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vs Mexico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June 18, 2026 (Thu)</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6:00 PM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Guadalajara – Estadio Akron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1831772"/>
                  </a:ext>
                </a:extLst>
              </a:tr>
              <a:tr h="285750">
                <a:tc>
                  <a:txBody>
                    <a:bodyPr/>
                    <a:lstStyle/>
                    <a:p>
                      <a:pPr algn="ctr" fontAlgn="ctr"/>
                      <a:r>
                        <a:rPr lang="en-US" sz="1700" b="0" i="0" u="none" strike="noStrike">
                          <a:solidFill>
                            <a:srgbClr val="000000"/>
                          </a:solidFill>
                          <a:effectLst/>
                          <a:latin typeface="Calibri" panose="020F0502020204030204" pitchFamily="34" charset="0"/>
                        </a:rPr>
                        <a:t>Match 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dirty="0">
                          <a:solidFill>
                            <a:srgbClr val="000000"/>
                          </a:solidFill>
                          <a:effectLst/>
                          <a:latin typeface="Calibri" panose="020F0502020204030204" pitchFamily="34" charset="0"/>
                        </a:rPr>
                        <a:t>vs South Africa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June 24, 2026 (Wed)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a:solidFill>
                            <a:srgbClr val="000000"/>
                          </a:solidFill>
                          <a:effectLst/>
                          <a:latin typeface="Calibri" panose="020F0502020204030204" pitchFamily="34" charset="0"/>
                        </a:rPr>
                        <a:t>6:00 PM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700" b="0" i="0" u="none" strike="noStrike" dirty="0">
                          <a:solidFill>
                            <a:srgbClr val="000000"/>
                          </a:solidFill>
                          <a:effectLst/>
                          <a:latin typeface="Calibri" panose="020F0502020204030204" pitchFamily="34" charset="0"/>
                        </a:rPr>
                        <a:t>Monterrey – BBVA Stadium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4441937"/>
                  </a:ext>
                </a:extLst>
              </a:tr>
            </a:tbl>
          </a:graphicData>
        </a:graphic>
      </p:graphicFrame>
      <p:sp>
        <p:nvSpPr>
          <p:cNvPr id="17" name="Rectangle 16">
            <a:extLst>
              <a:ext uri="{FF2B5EF4-FFF2-40B4-BE49-F238E27FC236}">
                <a16:creationId xmlns:a16="http://schemas.microsoft.com/office/drawing/2014/main" id="{E7781FEF-81F8-457A-B4A2-C3AB8603153D}"/>
              </a:ext>
            </a:extLst>
          </p:cNvPr>
          <p:cNvSpPr/>
          <p:nvPr/>
        </p:nvSpPr>
        <p:spPr>
          <a:xfrm>
            <a:off x="80604" y="3495521"/>
            <a:ext cx="8315916" cy="548640"/>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In the 2026 FIFA World Cup, the South Korean national team is placed in Group A, and all three of their group stage matches will be played in Mexico.</a:t>
            </a:r>
          </a:p>
        </p:txBody>
      </p:sp>
      <p:pic>
        <p:nvPicPr>
          <p:cNvPr id="5122" name="Picture 2">
            <a:extLst>
              <a:ext uri="{FF2B5EF4-FFF2-40B4-BE49-F238E27FC236}">
                <a16:creationId xmlns:a16="http://schemas.microsoft.com/office/drawing/2014/main" id="{C4EE6D9C-3B6C-47B4-9626-7AA4589CEC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574" y="4283920"/>
            <a:ext cx="2820469" cy="188828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18124D2B-E0AB-401F-97CE-8BD4FE916E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8081" y="4283920"/>
            <a:ext cx="2834822" cy="188828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5126" name="Picture 6" descr="카타르서 목소리 제일 큰 '붉은 악마'…응원 데시벨 1위">
            <a:extLst>
              <a:ext uri="{FF2B5EF4-FFF2-40B4-BE49-F238E27FC236}">
                <a16:creationId xmlns:a16="http://schemas.microsoft.com/office/drawing/2014/main" id="{38C67F8F-A473-4142-BDA0-EFF27DBFCEA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5776" y="4283920"/>
            <a:ext cx="2832420" cy="188828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5128" name="Picture 8" descr="2022 카타르]붉은악마 거리응원 오늘 결정난다 - 파이낸셜뉴스">
            <a:extLst>
              <a:ext uri="{FF2B5EF4-FFF2-40B4-BE49-F238E27FC236}">
                <a16:creationId xmlns:a16="http://schemas.microsoft.com/office/drawing/2014/main" id="{6B6C33A6-DD28-4A7C-BF4C-5B32CCD759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69805" y="4291544"/>
            <a:ext cx="3006479" cy="188828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DCC0FA5-CB7B-4FC7-A2EF-4103F5D48B79}"/>
              </a:ext>
            </a:extLst>
          </p:cNvPr>
          <p:cNvSpPr/>
          <p:nvPr/>
        </p:nvSpPr>
        <p:spPr>
          <a:xfrm>
            <a:off x="8396520" y="1608891"/>
            <a:ext cx="3703745" cy="2607650"/>
          </a:xfrm>
          <a:prstGeom prst="rect">
            <a:avLst/>
          </a:prstGeom>
          <a:solidFill>
            <a:srgbClr val="FFC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Street cheering events will be held in Los Angeles’ Koreatown for all three qualifying matches of the Korean national team. The SBS Special Report Team for the 2026 World Cup will be on-site to capture and deliver the electrifying atmosphere of the crowd, along with authentic fans reactions and voices.</a:t>
            </a:r>
          </a:p>
        </p:txBody>
      </p:sp>
    </p:spTree>
    <p:extLst>
      <p:ext uri="{BB962C8B-B14F-4D97-AF65-F5344CB8AC3E}">
        <p14:creationId xmlns:p14="http://schemas.microsoft.com/office/powerpoint/2010/main" val="3843222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88952" cy="1280160"/>
          </a:xfrm>
          <a:prstGeom prst="rect">
            <a:avLst/>
          </a:prstGeom>
          <a:solidFill>
            <a:srgbClr val="0A23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57577" y="274321"/>
            <a:ext cx="12505155" cy="677108"/>
          </a:xfrm>
          <a:prstGeom prst="rect">
            <a:avLst/>
          </a:prstGeom>
          <a:noFill/>
        </p:spPr>
        <p:txBody>
          <a:bodyPr wrap="none">
            <a:spAutoFit/>
          </a:bodyPr>
          <a:lstStyle/>
          <a:p>
            <a:pPr algn="ctr"/>
            <a:r>
              <a:rPr lang="en-US" sz="3700" b="1" dirty="0">
                <a:solidFill>
                  <a:srgbClr val="FFFFFF"/>
                </a:solidFill>
              </a:rPr>
              <a:t>World Cup 2026_Special Report Program Content &amp; Schedule</a:t>
            </a:r>
            <a:endParaRPr sz="3700" b="1" dirty="0">
              <a:solidFill>
                <a:srgbClr val="FFFFFF"/>
              </a:solidFill>
            </a:endParaRPr>
          </a:p>
        </p:txBody>
      </p:sp>
      <p:sp>
        <p:nvSpPr>
          <p:cNvPr id="4" name="Rectangle 3"/>
          <p:cNvSpPr/>
          <p:nvPr/>
        </p:nvSpPr>
        <p:spPr>
          <a:xfrm>
            <a:off x="11729" y="1280160"/>
            <a:ext cx="12188952" cy="137160"/>
          </a:xfrm>
          <a:prstGeom prst="rect">
            <a:avLst/>
          </a:prstGeom>
          <a:solidFill>
            <a:srgbClr val="D4AF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 y="6309360"/>
            <a:ext cx="12188952" cy="548640"/>
          </a:xfrm>
          <a:prstGeom prst="rect">
            <a:avLst/>
          </a:prstGeom>
          <a:solidFill>
            <a:srgbClr val="147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FF2B5EF4-FFF2-40B4-BE49-F238E27FC236}">
                <a16:creationId xmlns:a16="http://schemas.microsoft.com/office/drawing/2014/main" id="{2BDEAE60-E91A-45D7-BF74-C260695308B4}"/>
              </a:ext>
            </a:extLst>
          </p:cNvPr>
          <p:cNvPicPr>
            <a:picLocks noChangeAspect="1"/>
          </p:cNvPicPr>
          <p:nvPr/>
        </p:nvPicPr>
        <p:blipFill>
          <a:blip r:embed="rId2"/>
          <a:stretch>
            <a:fillRect/>
          </a:stretch>
        </p:blipFill>
        <p:spPr>
          <a:xfrm>
            <a:off x="11071934" y="6367473"/>
            <a:ext cx="1028331" cy="432414"/>
          </a:xfrm>
          <a:prstGeom prst="rect">
            <a:avLst/>
          </a:prstGeom>
        </p:spPr>
      </p:pic>
      <p:sp>
        <p:nvSpPr>
          <p:cNvPr id="16" name="TextBox 15">
            <a:extLst>
              <a:ext uri="{FF2B5EF4-FFF2-40B4-BE49-F238E27FC236}">
                <a16:creationId xmlns:a16="http://schemas.microsoft.com/office/drawing/2014/main" id="{F731570E-921E-4C0F-8933-706FF408ECA7}"/>
              </a:ext>
            </a:extLst>
          </p:cNvPr>
          <p:cNvSpPr txBox="1"/>
          <p:nvPr/>
        </p:nvSpPr>
        <p:spPr>
          <a:xfrm>
            <a:off x="88780" y="1484521"/>
            <a:ext cx="7377340" cy="1015663"/>
          </a:xfrm>
          <a:prstGeom prst="rect">
            <a:avLst/>
          </a:prstGeom>
          <a:noFill/>
        </p:spPr>
        <p:txBody>
          <a:bodyPr wrap="square">
            <a:spAutoFit/>
          </a:bodyPr>
          <a:lstStyle/>
          <a:p>
            <a:r>
              <a:rPr lang="en-US" sz="1500" b="1" u="sng" dirty="0"/>
              <a:t>Contents</a:t>
            </a:r>
          </a:p>
          <a:p>
            <a:r>
              <a:rPr lang="en-US" sz="1500" dirty="0"/>
              <a:t>1. Match Updates and Results</a:t>
            </a:r>
          </a:p>
          <a:p>
            <a:r>
              <a:rPr lang="en-US" sz="1500" dirty="0"/>
              <a:t>2. Preview of Tomorrow's Matches and Spotlight on Key Players</a:t>
            </a:r>
          </a:p>
          <a:p>
            <a:r>
              <a:rPr lang="en-US" sz="1500" dirty="0"/>
              <a:t>3. Local Coverage (Cheering Squads and Atmosphere in Each Country, Stadium Surroundings)</a:t>
            </a:r>
            <a:endParaRPr sz="1500" dirty="0"/>
          </a:p>
        </p:txBody>
      </p:sp>
      <p:sp>
        <p:nvSpPr>
          <p:cNvPr id="5" name="Rectangle 4">
            <a:extLst>
              <a:ext uri="{FF2B5EF4-FFF2-40B4-BE49-F238E27FC236}">
                <a16:creationId xmlns:a16="http://schemas.microsoft.com/office/drawing/2014/main" id="{F077B2D4-9EAE-475A-9CF5-03A61D3B97B5}"/>
              </a:ext>
            </a:extLst>
          </p:cNvPr>
          <p:cNvSpPr/>
          <p:nvPr/>
        </p:nvSpPr>
        <p:spPr>
          <a:xfrm>
            <a:off x="7643674" y="1469119"/>
            <a:ext cx="3768026" cy="1054284"/>
          </a:xfrm>
          <a:prstGeom prst="rect">
            <a:avLst/>
          </a:prstGeom>
          <a:solidFill>
            <a:schemeClr val="accent1">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Arial" panose="020B0604020202020204" pitchFamily="34" charset="0"/>
              <a:buChar char="•"/>
            </a:pPr>
            <a:r>
              <a:rPr lang="en-US" sz="1500" dirty="0">
                <a:solidFill>
                  <a:schemeClr val="bg1">
                    <a:lumMod val="95000"/>
                  </a:schemeClr>
                </a:solidFill>
              </a:rPr>
              <a:t>Broadcast Period: 6/10-7/20</a:t>
            </a:r>
          </a:p>
          <a:p>
            <a:pPr marL="285750" indent="-285750" algn="ctr">
              <a:buFont typeface="Arial" panose="020B0604020202020204" pitchFamily="34" charset="0"/>
              <a:buChar char="•"/>
            </a:pPr>
            <a:r>
              <a:rPr lang="en-US" sz="1500" dirty="0">
                <a:solidFill>
                  <a:schemeClr val="bg1">
                    <a:lumMod val="95000"/>
                  </a:schemeClr>
                </a:solidFill>
              </a:rPr>
              <a:t>Duration: 4~5 Min. / Episode</a:t>
            </a:r>
          </a:p>
          <a:p>
            <a:pPr marL="285750" indent="-285750" algn="ctr">
              <a:buFont typeface="Arial" panose="020B0604020202020204" pitchFamily="34" charset="0"/>
              <a:buChar char="•"/>
            </a:pPr>
            <a:r>
              <a:rPr lang="en-US" sz="1500" dirty="0">
                <a:solidFill>
                  <a:schemeClr val="bg1">
                    <a:lumMod val="95000"/>
                  </a:schemeClr>
                </a:solidFill>
              </a:rPr>
              <a:t>Total: 24 Episodes (Total Air: 72 times)</a:t>
            </a:r>
          </a:p>
        </p:txBody>
      </p:sp>
      <p:graphicFrame>
        <p:nvGraphicFramePr>
          <p:cNvPr id="6" name="Table 5">
            <a:extLst>
              <a:ext uri="{FF2B5EF4-FFF2-40B4-BE49-F238E27FC236}">
                <a16:creationId xmlns:a16="http://schemas.microsoft.com/office/drawing/2014/main" id="{FFC283EC-A871-4A96-8C0A-67EBE04193FB}"/>
              </a:ext>
            </a:extLst>
          </p:cNvPr>
          <p:cNvGraphicFramePr>
            <a:graphicFrameLocks noGrp="1"/>
          </p:cNvGraphicFramePr>
          <p:nvPr>
            <p:extLst>
              <p:ext uri="{D42A27DB-BD31-4B8C-83A1-F6EECF244321}">
                <p14:modId xmlns:p14="http://schemas.microsoft.com/office/powerpoint/2010/main" val="3344204963"/>
              </p:ext>
            </p:extLst>
          </p:nvPr>
        </p:nvGraphicFramePr>
        <p:xfrm>
          <a:off x="609601" y="2649058"/>
          <a:ext cx="10972798" cy="1789046"/>
        </p:xfrm>
        <a:graphic>
          <a:graphicData uri="http://schemas.openxmlformats.org/drawingml/2006/table">
            <a:tbl>
              <a:tblPr/>
              <a:tblGrid>
                <a:gridCol w="999080">
                  <a:extLst>
                    <a:ext uri="{9D8B030D-6E8A-4147-A177-3AD203B41FA5}">
                      <a16:colId xmlns:a16="http://schemas.microsoft.com/office/drawing/2014/main" val="4004799916"/>
                    </a:ext>
                  </a:extLst>
                </a:gridCol>
                <a:gridCol w="546505">
                  <a:extLst>
                    <a:ext uri="{9D8B030D-6E8A-4147-A177-3AD203B41FA5}">
                      <a16:colId xmlns:a16="http://schemas.microsoft.com/office/drawing/2014/main" val="4063690730"/>
                    </a:ext>
                  </a:extLst>
                </a:gridCol>
                <a:gridCol w="939306">
                  <a:extLst>
                    <a:ext uri="{9D8B030D-6E8A-4147-A177-3AD203B41FA5}">
                      <a16:colId xmlns:a16="http://schemas.microsoft.com/office/drawing/2014/main" val="860795124"/>
                    </a:ext>
                  </a:extLst>
                </a:gridCol>
                <a:gridCol w="461114">
                  <a:extLst>
                    <a:ext uri="{9D8B030D-6E8A-4147-A177-3AD203B41FA5}">
                      <a16:colId xmlns:a16="http://schemas.microsoft.com/office/drawing/2014/main" val="3187938479"/>
                    </a:ext>
                  </a:extLst>
                </a:gridCol>
                <a:gridCol w="461114">
                  <a:extLst>
                    <a:ext uri="{9D8B030D-6E8A-4147-A177-3AD203B41FA5}">
                      <a16:colId xmlns:a16="http://schemas.microsoft.com/office/drawing/2014/main" val="1677500761"/>
                    </a:ext>
                  </a:extLst>
                </a:gridCol>
                <a:gridCol w="461114">
                  <a:extLst>
                    <a:ext uri="{9D8B030D-6E8A-4147-A177-3AD203B41FA5}">
                      <a16:colId xmlns:a16="http://schemas.microsoft.com/office/drawing/2014/main" val="2239178901"/>
                    </a:ext>
                  </a:extLst>
                </a:gridCol>
                <a:gridCol w="546505">
                  <a:extLst>
                    <a:ext uri="{9D8B030D-6E8A-4147-A177-3AD203B41FA5}">
                      <a16:colId xmlns:a16="http://schemas.microsoft.com/office/drawing/2014/main" val="20788333"/>
                    </a:ext>
                  </a:extLst>
                </a:gridCol>
                <a:gridCol w="546505">
                  <a:extLst>
                    <a:ext uri="{9D8B030D-6E8A-4147-A177-3AD203B41FA5}">
                      <a16:colId xmlns:a16="http://schemas.microsoft.com/office/drawing/2014/main" val="1126467160"/>
                    </a:ext>
                  </a:extLst>
                </a:gridCol>
                <a:gridCol w="546505">
                  <a:extLst>
                    <a:ext uri="{9D8B030D-6E8A-4147-A177-3AD203B41FA5}">
                      <a16:colId xmlns:a16="http://schemas.microsoft.com/office/drawing/2014/main" val="171848823"/>
                    </a:ext>
                  </a:extLst>
                </a:gridCol>
                <a:gridCol w="546505">
                  <a:extLst>
                    <a:ext uri="{9D8B030D-6E8A-4147-A177-3AD203B41FA5}">
                      <a16:colId xmlns:a16="http://schemas.microsoft.com/office/drawing/2014/main" val="1061186280"/>
                    </a:ext>
                  </a:extLst>
                </a:gridCol>
                <a:gridCol w="546505">
                  <a:extLst>
                    <a:ext uri="{9D8B030D-6E8A-4147-A177-3AD203B41FA5}">
                      <a16:colId xmlns:a16="http://schemas.microsoft.com/office/drawing/2014/main" val="50997022"/>
                    </a:ext>
                  </a:extLst>
                </a:gridCol>
                <a:gridCol w="546505">
                  <a:extLst>
                    <a:ext uri="{9D8B030D-6E8A-4147-A177-3AD203B41FA5}">
                      <a16:colId xmlns:a16="http://schemas.microsoft.com/office/drawing/2014/main" val="3364175107"/>
                    </a:ext>
                  </a:extLst>
                </a:gridCol>
                <a:gridCol w="546505">
                  <a:extLst>
                    <a:ext uri="{9D8B030D-6E8A-4147-A177-3AD203B41FA5}">
                      <a16:colId xmlns:a16="http://schemas.microsoft.com/office/drawing/2014/main" val="2245148152"/>
                    </a:ext>
                  </a:extLst>
                </a:gridCol>
                <a:gridCol w="546505">
                  <a:extLst>
                    <a:ext uri="{9D8B030D-6E8A-4147-A177-3AD203B41FA5}">
                      <a16:colId xmlns:a16="http://schemas.microsoft.com/office/drawing/2014/main" val="2418000293"/>
                    </a:ext>
                  </a:extLst>
                </a:gridCol>
                <a:gridCol w="546505">
                  <a:extLst>
                    <a:ext uri="{9D8B030D-6E8A-4147-A177-3AD203B41FA5}">
                      <a16:colId xmlns:a16="http://schemas.microsoft.com/office/drawing/2014/main" val="843122418"/>
                    </a:ext>
                  </a:extLst>
                </a:gridCol>
                <a:gridCol w="546505">
                  <a:extLst>
                    <a:ext uri="{9D8B030D-6E8A-4147-A177-3AD203B41FA5}">
                      <a16:colId xmlns:a16="http://schemas.microsoft.com/office/drawing/2014/main" val="3494089019"/>
                    </a:ext>
                  </a:extLst>
                </a:gridCol>
                <a:gridCol w="546505">
                  <a:extLst>
                    <a:ext uri="{9D8B030D-6E8A-4147-A177-3AD203B41FA5}">
                      <a16:colId xmlns:a16="http://schemas.microsoft.com/office/drawing/2014/main" val="367288598"/>
                    </a:ext>
                  </a:extLst>
                </a:gridCol>
                <a:gridCol w="546505">
                  <a:extLst>
                    <a:ext uri="{9D8B030D-6E8A-4147-A177-3AD203B41FA5}">
                      <a16:colId xmlns:a16="http://schemas.microsoft.com/office/drawing/2014/main" val="1122988883"/>
                    </a:ext>
                  </a:extLst>
                </a:gridCol>
                <a:gridCol w="546505">
                  <a:extLst>
                    <a:ext uri="{9D8B030D-6E8A-4147-A177-3AD203B41FA5}">
                      <a16:colId xmlns:a16="http://schemas.microsoft.com/office/drawing/2014/main" val="1896480987"/>
                    </a:ext>
                  </a:extLst>
                </a:gridCol>
              </a:tblGrid>
              <a:tr h="255578">
                <a:tc gridSpan="19">
                  <a:txBody>
                    <a:bodyPr/>
                    <a:lstStyle/>
                    <a:p>
                      <a:pPr algn="ctr" fontAlgn="ctr"/>
                      <a:r>
                        <a:rPr lang="en-US" sz="1500" b="0" i="0" u="none" strike="noStrike">
                          <a:solidFill>
                            <a:srgbClr val="000000"/>
                          </a:solidFill>
                          <a:effectLst/>
                          <a:latin typeface="Calibri" panose="020F0502020204030204" pitchFamily="34" charset="0"/>
                        </a:rPr>
                        <a:t>World Cup 2026 Special Report_June Schedule</a:t>
                      </a:r>
                    </a:p>
                  </a:txBody>
                  <a:tcPr marL="8519" marR="8519" marT="8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02266184"/>
                  </a:ext>
                </a:extLst>
              </a:tr>
              <a:tr h="255578">
                <a:tc rowSpan="2">
                  <a:txBody>
                    <a:bodyPr/>
                    <a:lstStyle/>
                    <a:p>
                      <a:pPr algn="ctr" fontAlgn="ctr"/>
                      <a:r>
                        <a:rPr lang="en-US" sz="1500" b="0" i="0" u="none" strike="noStrike">
                          <a:solidFill>
                            <a:srgbClr val="000000"/>
                          </a:solidFill>
                          <a:effectLst/>
                          <a:latin typeface="Calibri" panose="020F0502020204030204" pitchFamily="34" charset="0"/>
                        </a:rPr>
                        <a:t>Coverage</a:t>
                      </a:r>
                    </a:p>
                  </a:txBody>
                  <a:tcPr marL="8519" marR="8519" marT="8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rowSpan="2">
                  <a:txBody>
                    <a:bodyPr/>
                    <a:lstStyle/>
                    <a:p>
                      <a:pPr algn="ctr" fontAlgn="ctr"/>
                      <a:r>
                        <a:rPr lang="en-US" sz="1500" b="0" i="0" u="none" strike="noStrike">
                          <a:solidFill>
                            <a:srgbClr val="000000"/>
                          </a:solidFill>
                          <a:effectLst/>
                          <a:latin typeface="Calibri" panose="020F0502020204030204" pitchFamily="34" charset="0"/>
                        </a:rPr>
                        <a:t>CH</a:t>
                      </a:r>
                    </a:p>
                  </a:txBody>
                  <a:tcPr marL="8519" marR="8519" marT="8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rowSpan="2">
                  <a:txBody>
                    <a:bodyPr/>
                    <a:lstStyle/>
                    <a:p>
                      <a:pPr algn="ctr" fontAlgn="ctr"/>
                      <a:r>
                        <a:rPr lang="en-US" sz="1500" b="0" i="0" u="none" strike="noStrike">
                          <a:solidFill>
                            <a:srgbClr val="000000"/>
                          </a:solidFill>
                          <a:effectLst/>
                          <a:latin typeface="Calibri" panose="020F0502020204030204" pitchFamily="34" charset="0"/>
                        </a:rPr>
                        <a:t>Time</a:t>
                      </a:r>
                    </a:p>
                  </a:txBody>
                  <a:tcPr marL="8519" marR="8519" marT="8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1500" b="0" i="0" u="none" strike="noStrike">
                          <a:solidFill>
                            <a:srgbClr val="000000"/>
                          </a:solidFill>
                          <a:effectLst/>
                          <a:latin typeface="Calibri" panose="020F0502020204030204" pitchFamily="34" charset="0"/>
                        </a:rPr>
                        <a:t>Wed</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Thur</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Fri</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M</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Tu</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Wed</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Thur</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Fri</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M</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Tu</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Wed</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Thur</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Fri</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M</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500" b="0" i="0" u="none" strike="noStrike">
                          <a:solidFill>
                            <a:srgbClr val="000000"/>
                          </a:solidFill>
                          <a:effectLst/>
                          <a:latin typeface="Calibri" panose="020F0502020204030204" pitchFamily="34" charset="0"/>
                        </a:rPr>
                        <a:t>Tu</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rowSpan="2">
                  <a:txBody>
                    <a:bodyPr/>
                    <a:lstStyle/>
                    <a:p>
                      <a:pPr algn="ctr" fontAlgn="ctr"/>
                      <a:r>
                        <a:rPr lang="en-US" sz="1500" b="0" i="0" u="none" strike="noStrike">
                          <a:solidFill>
                            <a:srgbClr val="000000"/>
                          </a:solidFill>
                          <a:effectLst/>
                          <a:latin typeface="Calibri" panose="020F0502020204030204" pitchFamily="34" charset="0"/>
                        </a:rPr>
                        <a:t>Total</a:t>
                      </a:r>
                    </a:p>
                  </a:txBody>
                  <a:tcPr marL="8519" marR="8519" marT="8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823939969"/>
                  </a:ext>
                </a:extLst>
              </a:tr>
              <a:tr h="25557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500" b="0" i="0" u="none" strike="noStrike">
                          <a:solidFill>
                            <a:srgbClr val="000000"/>
                          </a:solidFill>
                          <a:effectLst/>
                          <a:latin typeface="Calibri" panose="020F0502020204030204" pitchFamily="34" charset="0"/>
                        </a:rPr>
                        <a:t>6/10</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6/11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6/12</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6/15</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6/16</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6/17</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6/18</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6/19</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6/22</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6/23</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6/24</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6/25</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6/26</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6/29</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6/30</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228671225"/>
                  </a:ext>
                </a:extLst>
              </a:tr>
              <a:tr h="255578">
                <a:tc>
                  <a:txBody>
                    <a:bodyPr/>
                    <a:lstStyle/>
                    <a:p>
                      <a:pPr algn="ctr" fontAlgn="b"/>
                      <a:r>
                        <a:rPr lang="en-US" sz="1500" b="0" i="0" u="none" strike="noStrike">
                          <a:solidFill>
                            <a:srgbClr val="000000"/>
                          </a:solidFill>
                          <a:effectLst/>
                          <a:latin typeface="Calibri" panose="020F0502020204030204" pitchFamily="34" charset="0"/>
                        </a:rPr>
                        <a:t>S.CA</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18.2</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8pm-9pm</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15</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0066261"/>
                  </a:ext>
                </a:extLst>
              </a:tr>
              <a:tr h="255578">
                <a:tc rowSpan="2">
                  <a:txBody>
                    <a:bodyPr/>
                    <a:lstStyle/>
                    <a:p>
                      <a:pPr algn="ctr" fontAlgn="ctr"/>
                      <a:r>
                        <a:rPr lang="en-US" sz="1500" b="0" i="0" u="none" strike="noStrike">
                          <a:solidFill>
                            <a:srgbClr val="000000"/>
                          </a:solidFill>
                          <a:effectLst/>
                          <a:latin typeface="Calibri" panose="020F0502020204030204" pitchFamily="34" charset="0"/>
                        </a:rPr>
                        <a:t>Nationwide</a:t>
                      </a:r>
                    </a:p>
                  </a:txBody>
                  <a:tcPr marL="8519" marR="8519" marT="85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2080</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8pm-9pm</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15</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6055211"/>
                  </a:ext>
                </a:extLst>
              </a:tr>
              <a:tr h="255578">
                <a:tc vMerge="1">
                  <a:txBody>
                    <a:bodyPr/>
                    <a:lstStyle/>
                    <a:p>
                      <a:endParaRPr lang="en-US"/>
                    </a:p>
                  </a:txBody>
                  <a:tcPr/>
                </a:tc>
                <a:tc>
                  <a:txBody>
                    <a:bodyPr/>
                    <a:lstStyle/>
                    <a:p>
                      <a:pPr algn="ctr" fontAlgn="b"/>
                      <a:r>
                        <a:rPr lang="en-US" sz="1500" b="0" i="0" u="none" strike="noStrike">
                          <a:solidFill>
                            <a:srgbClr val="000000"/>
                          </a:solidFill>
                          <a:effectLst/>
                          <a:latin typeface="Calibri" panose="020F0502020204030204" pitchFamily="34" charset="0"/>
                        </a:rPr>
                        <a:t>1483</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500" b="0" i="0" u="none" strike="noStrike">
                          <a:solidFill>
                            <a:srgbClr val="000000"/>
                          </a:solidFill>
                          <a:effectLst/>
                          <a:latin typeface="Calibri" panose="020F0502020204030204" pitchFamily="34" charset="0"/>
                        </a:rPr>
                        <a:t>9pm-10pm</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500" b="0" i="0" u="none" strike="noStrike">
                          <a:solidFill>
                            <a:srgbClr val="000000"/>
                          </a:solidFill>
                          <a:effectLst/>
                          <a:latin typeface="Calibri" panose="020F0502020204030204" pitchFamily="34" charset="0"/>
                        </a:rPr>
                        <a:t>15</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21871694"/>
                  </a:ext>
                </a:extLst>
              </a:tr>
              <a:tr h="255578">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000000"/>
                        </a:solidFill>
                        <a:effectLst/>
                        <a:latin typeface="Calibri" panose="020F0502020204030204" pitchFamily="34" charset="0"/>
                      </a:endParaRPr>
                    </a:p>
                  </a:txBody>
                  <a:tcPr marL="8519" marR="8519" marT="8519"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1500" b="0" i="0" u="none" strike="noStrike" dirty="0">
                          <a:solidFill>
                            <a:srgbClr val="FF0000"/>
                          </a:solidFill>
                          <a:effectLst/>
                          <a:latin typeface="Calibri" panose="020F0502020204030204" pitchFamily="34" charset="0"/>
                        </a:rPr>
                        <a:t>45</a:t>
                      </a:r>
                    </a:p>
                  </a:txBody>
                  <a:tcPr marL="8519" marR="8519" marT="851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3976664540"/>
                  </a:ext>
                </a:extLst>
              </a:tr>
            </a:tbl>
          </a:graphicData>
        </a:graphic>
      </p:graphicFrame>
      <p:graphicFrame>
        <p:nvGraphicFramePr>
          <p:cNvPr id="12" name="Table 11">
            <a:extLst>
              <a:ext uri="{FF2B5EF4-FFF2-40B4-BE49-F238E27FC236}">
                <a16:creationId xmlns:a16="http://schemas.microsoft.com/office/drawing/2014/main" id="{A66AD79C-5542-4B0A-BE28-EDCF45FA4FA3}"/>
              </a:ext>
            </a:extLst>
          </p:cNvPr>
          <p:cNvGraphicFramePr>
            <a:graphicFrameLocks noGrp="1"/>
          </p:cNvGraphicFramePr>
          <p:nvPr>
            <p:extLst>
              <p:ext uri="{D42A27DB-BD31-4B8C-83A1-F6EECF244321}">
                <p14:modId xmlns:p14="http://schemas.microsoft.com/office/powerpoint/2010/main" val="3311570718"/>
              </p:ext>
            </p:extLst>
          </p:nvPr>
        </p:nvGraphicFramePr>
        <p:xfrm>
          <a:off x="1799576" y="4256848"/>
          <a:ext cx="8610604" cy="2000250"/>
        </p:xfrm>
        <a:graphic>
          <a:graphicData uri="http://schemas.openxmlformats.org/drawingml/2006/table">
            <a:tbl>
              <a:tblPr/>
              <a:tblGrid>
                <a:gridCol w="1118136">
                  <a:extLst>
                    <a:ext uri="{9D8B030D-6E8A-4147-A177-3AD203B41FA5}">
                      <a16:colId xmlns:a16="http://schemas.microsoft.com/office/drawing/2014/main" val="2955057447"/>
                    </a:ext>
                  </a:extLst>
                </a:gridCol>
                <a:gridCol w="611630">
                  <a:extLst>
                    <a:ext uri="{9D8B030D-6E8A-4147-A177-3AD203B41FA5}">
                      <a16:colId xmlns:a16="http://schemas.microsoft.com/office/drawing/2014/main" val="3889305543"/>
                    </a:ext>
                  </a:extLst>
                </a:gridCol>
                <a:gridCol w="1051239">
                  <a:extLst>
                    <a:ext uri="{9D8B030D-6E8A-4147-A177-3AD203B41FA5}">
                      <a16:colId xmlns:a16="http://schemas.microsoft.com/office/drawing/2014/main" val="375681301"/>
                    </a:ext>
                  </a:extLst>
                </a:gridCol>
                <a:gridCol w="516063">
                  <a:extLst>
                    <a:ext uri="{9D8B030D-6E8A-4147-A177-3AD203B41FA5}">
                      <a16:colId xmlns:a16="http://schemas.microsoft.com/office/drawing/2014/main" val="1812342230"/>
                    </a:ext>
                  </a:extLst>
                </a:gridCol>
                <a:gridCol w="516063">
                  <a:extLst>
                    <a:ext uri="{9D8B030D-6E8A-4147-A177-3AD203B41FA5}">
                      <a16:colId xmlns:a16="http://schemas.microsoft.com/office/drawing/2014/main" val="3574188692"/>
                    </a:ext>
                  </a:extLst>
                </a:gridCol>
                <a:gridCol w="516063">
                  <a:extLst>
                    <a:ext uri="{9D8B030D-6E8A-4147-A177-3AD203B41FA5}">
                      <a16:colId xmlns:a16="http://schemas.microsoft.com/office/drawing/2014/main" val="112050990"/>
                    </a:ext>
                  </a:extLst>
                </a:gridCol>
                <a:gridCol w="611630">
                  <a:extLst>
                    <a:ext uri="{9D8B030D-6E8A-4147-A177-3AD203B41FA5}">
                      <a16:colId xmlns:a16="http://schemas.microsoft.com/office/drawing/2014/main" val="1883829354"/>
                    </a:ext>
                  </a:extLst>
                </a:gridCol>
                <a:gridCol w="611630">
                  <a:extLst>
                    <a:ext uri="{9D8B030D-6E8A-4147-A177-3AD203B41FA5}">
                      <a16:colId xmlns:a16="http://schemas.microsoft.com/office/drawing/2014/main" val="796692830"/>
                    </a:ext>
                  </a:extLst>
                </a:gridCol>
                <a:gridCol w="611630">
                  <a:extLst>
                    <a:ext uri="{9D8B030D-6E8A-4147-A177-3AD203B41FA5}">
                      <a16:colId xmlns:a16="http://schemas.microsoft.com/office/drawing/2014/main" val="2259480636"/>
                    </a:ext>
                  </a:extLst>
                </a:gridCol>
                <a:gridCol w="611630">
                  <a:extLst>
                    <a:ext uri="{9D8B030D-6E8A-4147-A177-3AD203B41FA5}">
                      <a16:colId xmlns:a16="http://schemas.microsoft.com/office/drawing/2014/main" val="1978052563"/>
                    </a:ext>
                  </a:extLst>
                </a:gridCol>
                <a:gridCol w="611630">
                  <a:extLst>
                    <a:ext uri="{9D8B030D-6E8A-4147-A177-3AD203B41FA5}">
                      <a16:colId xmlns:a16="http://schemas.microsoft.com/office/drawing/2014/main" val="1353097415"/>
                    </a:ext>
                  </a:extLst>
                </a:gridCol>
                <a:gridCol w="611630">
                  <a:extLst>
                    <a:ext uri="{9D8B030D-6E8A-4147-A177-3AD203B41FA5}">
                      <a16:colId xmlns:a16="http://schemas.microsoft.com/office/drawing/2014/main" val="2217271928"/>
                    </a:ext>
                  </a:extLst>
                </a:gridCol>
                <a:gridCol w="611630">
                  <a:extLst>
                    <a:ext uri="{9D8B030D-6E8A-4147-A177-3AD203B41FA5}">
                      <a16:colId xmlns:a16="http://schemas.microsoft.com/office/drawing/2014/main" val="1734733924"/>
                    </a:ext>
                  </a:extLst>
                </a:gridCol>
              </a:tblGrid>
              <a:tr h="285750">
                <a:tc gridSpan="13">
                  <a:txBody>
                    <a:bodyPr/>
                    <a:lstStyle/>
                    <a:p>
                      <a:pPr algn="ctr" fontAlgn="ctr"/>
                      <a:r>
                        <a:rPr lang="en-US" sz="1700" b="0" i="0" u="none" strike="noStrike">
                          <a:solidFill>
                            <a:srgbClr val="000000"/>
                          </a:solidFill>
                          <a:effectLst/>
                          <a:latin typeface="Calibri" panose="020F0502020204030204" pitchFamily="34" charset="0"/>
                        </a:rPr>
                        <a:t>World Cup 2026 Special Report_July Schedule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08E"/>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51739467"/>
                  </a:ext>
                </a:extLst>
              </a:tr>
              <a:tr h="285750">
                <a:tc rowSpan="2">
                  <a:txBody>
                    <a:bodyPr/>
                    <a:lstStyle/>
                    <a:p>
                      <a:pPr algn="ctr" fontAlgn="ctr"/>
                      <a:r>
                        <a:rPr lang="en-US" sz="1700" b="0" i="0" u="none" strike="noStrike">
                          <a:solidFill>
                            <a:srgbClr val="000000"/>
                          </a:solidFill>
                          <a:effectLst/>
                          <a:latin typeface="Calibri" panose="020F0502020204030204" pitchFamily="34" charset="0"/>
                        </a:rPr>
                        <a:t>Coverage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rowSpan="2">
                  <a:txBody>
                    <a:bodyPr/>
                    <a:lstStyle/>
                    <a:p>
                      <a:pPr algn="ctr" fontAlgn="ctr"/>
                      <a:r>
                        <a:rPr lang="en-US" sz="1700" b="0" i="0" u="none" strike="noStrike">
                          <a:solidFill>
                            <a:srgbClr val="000000"/>
                          </a:solidFill>
                          <a:effectLst/>
                          <a:latin typeface="Calibri" panose="020F0502020204030204" pitchFamily="34" charset="0"/>
                        </a:rPr>
                        <a:t>CH</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rowSpan="2">
                  <a:txBody>
                    <a:bodyPr/>
                    <a:lstStyle/>
                    <a:p>
                      <a:pPr algn="ctr" fontAlgn="ctr"/>
                      <a:r>
                        <a:rPr lang="en-US" sz="1700" b="0" i="0" u="none" strike="noStrike">
                          <a:solidFill>
                            <a:srgbClr val="000000"/>
                          </a:solidFill>
                          <a:effectLst/>
                          <a:latin typeface="Calibri" panose="020F0502020204030204" pitchFamily="34" charset="0"/>
                        </a:rPr>
                        <a:t>Time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0CECE"/>
                    </a:solidFill>
                  </a:tcPr>
                </a:tc>
                <a:tc>
                  <a:txBody>
                    <a:bodyPr/>
                    <a:lstStyle/>
                    <a:p>
                      <a:pPr algn="ctr" fontAlgn="b"/>
                      <a:r>
                        <a:rPr lang="en-US" sz="1700" b="0" i="0" u="none" strike="noStrike">
                          <a:solidFill>
                            <a:srgbClr val="000000"/>
                          </a:solidFill>
                          <a:effectLst/>
                          <a:latin typeface="Calibri" panose="020F0502020204030204" pitchFamily="34" charset="0"/>
                        </a:rPr>
                        <a:t>Wed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700" b="0" i="0" u="none" strike="noStrike">
                          <a:solidFill>
                            <a:srgbClr val="000000"/>
                          </a:solidFill>
                          <a:effectLst/>
                          <a:latin typeface="Calibri" panose="020F0502020204030204" pitchFamily="34" charset="0"/>
                        </a:rPr>
                        <a:t>Fri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700" b="0" i="0" u="none" strike="noStrike">
                          <a:solidFill>
                            <a:srgbClr val="000000"/>
                          </a:solidFill>
                          <a:effectLst/>
                          <a:latin typeface="Calibri" panose="020F0502020204030204" pitchFamily="34" charset="0"/>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700" b="0" i="0" u="none" strike="noStrike">
                          <a:solidFill>
                            <a:srgbClr val="000000"/>
                          </a:solidFill>
                          <a:effectLst/>
                          <a:latin typeface="Calibri" panose="020F0502020204030204" pitchFamily="34" charset="0"/>
                        </a:rPr>
                        <a:t>Wed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700" b="0" i="0" u="none" strike="noStrike">
                          <a:solidFill>
                            <a:srgbClr val="000000"/>
                          </a:solidFill>
                          <a:effectLst/>
                          <a:latin typeface="Calibri" panose="020F0502020204030204" pitchFamily="34" charset="0"/>
                        </a:rPr>
                        <a:t>Thur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700" b="0" i="0" u="none" strike="noStrike">
                          <a:solidFill>
                            <a:srgbClr val="000000"/>
                          </a:solidFill>
                          <a:effectLst/>
                          <a:latin typeface="Calibri" panose="020F0502020204030204" pitchFamily="34" charset="0"/>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700" b="0" i="0" u="none" strike="noStrike">
                          <a:solidFill>
                            <a:srgbClr val="000000"/>
                          </a:solidFill>
                          <a:effectLst/>
                          <a:latin typeface="Calibri" panose="020F0502020204030204" pitchFamily="34" charset="0"/>
                        </a:rPr>
                        <a:t>Tu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700" b="0" i="0" u="none" strike="noStrike">
                          <a:solidFill>
                            <a:srgbClr val="000000"/>
                          </a:solidFill>
                          <a:effectLst/>
                          <a:latin typeface="Calibri" panose="020F0502020204030204" pitchFamily="34" charset="0"/>
                        </a:rPr>
                        <a:t>Fri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ctr" fontAlgn="b"/>
                      <a:r>
                        <a:rPr lang="en-US" sz="1700" b="0" i="0" u="none" strike="noStrike">
                          <a:solidFill>
                            <a:srgbClr val="000000"/>
                          </a:solidFill>
                          <a:effectLst/>
                          <a:latin typeface="Calibri" panose="020F0502020204030204" pitchFamily="34" charset="0"/>
                        </a:rPr>
                        <a:t>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rowSpan="2">
                  <a:txBody>
                    <a:bodyPr/>
                    <a:lstStyle/>
                    <a:p>
                      <a:pPr algn="ctr" fontAlgn="ctr"/>
                      <a:r>
                        <a:rPr lang="en-US" sz="1700" b="0" i="0" u="none" strike="noStrike">
                          <a:solidFill>
                            <a:srgbClr val="000000"/>
                          </a:solidFill>
                          <a:effectLst/>
                          <a:latin typeface="Calibri" panose="020F0502020204030204" pitchFamily="34" charset="0"/>
                        </a:rPr>
                        <a:t>Total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319964006"/>
                  </a:ext>
                </a:extLst>
              </a:tr>
              <a:tr h="28575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en-US" sz="1700" b="0" i="0" u="none" strike="noStrike">
                          <a:solidFill>
                            <a:srgbClr val="000000"/>
                          </a:solidFill>
                          <a:effectLst/>
                          <a:latin typeface="Calibri" panose="020F0502020204030204" pitchFamily="34" charset="0"/>
                        </a:rPr>
                        <a:t>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7/6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7/8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7/13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7/14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7/17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7/20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n-US"/>
                    </a:p>
                  </a:txBody>
                  <a:tcPr/>
                </a:tc>
                <a:extLst>
                  <a:ext uri="{0D108BD9-81ED-4DB2-BD59-A6C34878D82A}">
                    <a16:rowId xmlns:a16="http://schemas.microsoft.com/office/drawing/2014/main" val="1571663933"/>
                  </a:ext>
                </a:extLst>
              </a:tr>
              <a:tr h="285750">
                <a:tc>
                  <a:txBody>
                    <a:bodyPr/>
                    <a:lstStyle/>
                    <a:p>
                      <a:pPr algn="ctr" fontAlgn="b"/>
                      <a:r>
                        <a:rPr lang="en-US" sz="1700" b="0" i="0" u="none" strike="noStrike">
                          <a:solidFill>
                            <a:srgbClr val="000000"/>
                          </a:solidFill>
                          <a:effectLst/>
                          <a:latin typeface="Calibri" panose="020F0502020204030204" pitchFamily="34" charset="0"/>
                        </a:rPr>
                        <a:t>S.CA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18.2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8pm-9pm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3072167"/>
                  </a:ext>
                </a:extLst>
              </a:tr>
              <a:tr h="285750">
                <a:tc rowSpan="2">
                  <a:txBody>
                    <a:bodyPr/>
                    <a:lstStyle/>
                    <a:p>
                      <a:pPr algn="ctr" fontAlgn="ctr"/>
                      <a:r>
                        <a:rPr lang="en-US" sz="1700" b="0" i="0" u="none" strike="noStrike">
                          <a:solidFill>
                            <a:srgbClr val="000000"/>
                          </a:solidFill>
                          <a:effectLst/>
                          <a:latin typeface="Calibri" panose="020F0502020204030204" pitchFamily="34" charset="0"/>
                        </a:rPr>
                        <a:t>Nationwide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2080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8pm-9pm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4518746"/>
                  </a:ext>
                </a:extLst>
              </a:tr>
              <a:tr h="285750">
                <a:tc vMerge="1">
                  <a:txBody>
                    <a:bodyPr/>
                    <a:lstStyle/>
                    <a:p>
                      <a:endParaRPr lang="en-US"/>
                    </a:p>
                  </a:txBody>
                  <a:tcPr/>
                </a:tc>
                <a:tc>
                  <a:txBody>
                    <a:bodyPr/>
                    <a:lstStyle/>
                    <a:p>
                      <a:pPr algn="ctr" fontAlgn="b"/>
                      <a:r>
                        <a:rPr lang="en-US" sz="1700" b="0" i="0" u="none" strike="noStrike">
                          <a:solidFill>
                            <a:srgbClr val="000000"/>
                          </a:solidFill>
                          <a:effectLst/>
                          <a:latin typeface="Calibri" panose="020F0502020204030204" pitchFamily="34" charset="0"/>
                        </a:rPr>
                        <a:t>1483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700" b="0" i="0" u="none" strike="noStrike">
                          <a:solidFill>
                            <a:srgbClr val="000000"/>
                          </a:solidFill>
                          <a:effectLst/>
                          <a:latin typeface="Calibri" panose="020F0502020204030204" pitchFamily="34" charset="0"/>
                        </a:rPr>
                        <a:t>9pm-10pm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3639581"/>
                  </a:ext>
                </a:extLst>
              </a:tr>
              <a:tr h="285750">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1700" b="0" i="0" u="none" strike="noStrike" dirty="0">
                          <a:solidFill>
                            <a:srgbClr val="FF0000"/>
                          </a:solidFill>
                          <a:effectLst/>
                          <a:latin typeface="Calibri" panose="020F0502020204030204" pitchFamily="34" charset="0"/>
                        </a:rPr>
                        <a:t>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2586049641"/>
                  </a:ext>
                </a:extLst>
              </a:tr>
            </a:tbl>
          </a:graphicData>
        </a:graphic>
      </p:graphicFrame>
    </p:spTree>
    <p:extLst>
      <p:ext uri="{BB962C8B-B14F-4D97-AF65-F5344CB8AC3E}">
        <p14:creationId xmlns:p14="http://schemas.microsoft.com/office/powerpoint/2010/main" val="3564404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88952" cy="1280160"/>
          </a:xfrm>
          <a:prstGeom prst="rect">
            <a:avLst/>
          </a:prstGeom>
          <a:solidFill>
            <a:srgbClr val="0A23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294920" y="274321"/>
            <a:ext cx="12779844" cy="661720"/>
          </a:xfrm>
          <a:prstGeom prst="rect">
            <a:avLst/>
          </a:prstGeom>
          <a:noFill/>
        </p:spPr>
        <p:txBody>
          <a:bodyPr wrap="none">
            <a:spAutoFit/>
          </a:bodyPr>
          <a:lstStyle/>
          <a:p>
            <a:pPr algn="ctr"/>
            <a:r>
              <a:rPr lang="en-US" sz="3700" b="1" dirty="0">
                <a:solidFill>
                  <a:srgbClr val="FFFFFF"/>
                </a:solidFill>
              </a:rPr>
              <a:t>World Cup 2026_Special Report Program Sponsorship Benefits</a:t>
            </a:r>
            <a:endParaRPr sz="3700" b="1" dirty="0">
              <a:solidFill>
                <a:srgbClr val="FFFFFF"/>
              </a:solidFill>
            </a:endParaRPr>
          </a:p>
        </p:txBody>
      </p:sp>
      <p:sp>
        <p:nvSpPr>
          <p:cNvPr id="4" name="Rectangle 3"/>
          <p:cNvSpPr/>
          <p:nvPr/>
        </p:nvSpPr>
        <p:spPr>
          <a:xfrm>
            <a:off x="11729" y="1280160"/>
            <a:ext cx="12188952" cy="137160"/>
          </a:xfrm>
          <a:prstGeom prst="rect">
            <a:avLst/>
          </a:prstGeom>
          <a:solidFill>
            <a:srgbClr val="D4AF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 y="6309360"/>
            <a:ext cx="12188952" cy="548640"/>
          </a:xfrm>
          <a:prstGeom prst="rect">
            <a:avLst/>
          </a:prstGeom>
          <a:solidFill>
            <a:srgbClr val="147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FF2B5EF4-FFF2-40B4-BE49-F238E27FC236}">
                <a16:creationId xmlns:a16="http://schemas.microsoft.com/office/drawing/2014/main" id="{2BDEAE60-E91A-45D7-BF74-C260695308B4}"/>
              </a:ext>
            </a:extLst>
          </p:cNvPr>
          <p:cNvPicPr>
            <a:picLocks noChangeAspect="1"/>
          </p:cNvPicPr>
          <p:nvPr/>
        </p:nvPicPr>
        <p:blipFill>
          <a:blip r:embed="rId2"/>
          <a:stretch>
            <a:fillRect/>
          </a:stretch>
        </p:blipFill>
        <p:spPr>
          <a:xfrm>
            <a:off x="11071934" y="6367473"/>
            <a:ext cx="1028331" cy="432414"/>
          </a:xfrm>
          <a:prstGeom prst="rect">
            <a:avLst/>
          </a:prstGeom>
        </p:spPr>
      </p:pic>
      <p:sp>
        <p:nvSpPr>
          <p:cNvPr id="6" name="Rectangle 5">
            <a:extLst>
              <a:ext uri="{FF2B5EF4-FFF2-40B4-BE49-F238E27FC236}">
                <a16:creationId xmlns:a16="http://schemas.microsoft.com/office/drawing/2014/main" id="{AE209B16-765A-453D-B210-3C2C5C27CFEE}"/>
              </a:ext>
            </a:extLst>
          </p:cNvPr>
          <p:cNvSpPr/>
          <p:nvPr/>
        </p:nvSpPr>
        <p:spPr>
          <a:xfrm>
            <a:off x="506636" y="1725225"/>
            <a:ext cx="11199137" cy="331729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chemeClr val="tx1"/>
                </a:solidFill>
              </a:rPr>
              <a:t>*  Title: Sponsor name and Sponsor Official World cup Logo with Program title </a:t>
            </a:r>
          </a:p>
          <a:p>
            <a:r>
              <a:rPr lang="en-US" dirty="0">
                <a:solidFill>
                  <a:schemeClr val="tx1"/>
                </a:solidFill>
              </a:rPr>
              <a:t>(The selection of the program title shall be determined through consultation with SBS, reflecting the advertiser's input to the fullest extent possible.)</a:t>
            </a:r>
          </a:p>
          <a:p>
            <a:r>
              <a:rPr lang="en-US" dirty="0">
                <a:solidFill>
                  <a:schemeClr val="tx1"/>
                </a:solidFill>
              </a:rPr>
              <a:t>*  Open &amp; Close Bill Board (5 Sec ;The open billboard and the closed billboard do not necessarily need to share the same design or content.)</a:t>
            </a:r>
            <a:endParaRPr lang="en-US" altLang="ko-KR" dirty="0">
              <a:solidFill>
                <a:schemeClr val="tx1"/>
              </a:solidFill>
            </a:endParaRPr>
          </a:p>
          <a:p>
            <a:r>
              <a:rPr lang="en-US" altLang="ko-KR" dirty="0">
                <a:solidFill>
                  <a:schemeClr val="tx1"/>
                </a:solidFill>
              </a:rPr>
              <a:t>*  Top left sponsor Official World Cup logo exposed at all times</a:t>
            </a:r>
            <a:endParaRPr lang="en-US" dirty="0">
              <a:solidFill>
                <a:schemeClr val="tx1"/>
              </a:solidFill>
            </a:endParaRPr>
          </a:p>
          <a:p>
            <a:r>
              <a:rPr lang="en-US" altLang="ko-KR" dirty="0">
                <a:solidFill>
                  <a:schemeClr val="tx1"/>
                </a:solidFill>
              </a:rPr>
              <a:t>(</a:t>
            </a:r>
            <a:r>
              <a:rPr lang="en-US" dirty="0">
                <a:solidFill>
                  <a:schemeClr val="tx1"/>
                </a:solidFill>
              </a:rPr>
              <a:t>The open billboard and the closed billboard do not necessarily need to share the same design or content.)</a:t>
            </a:r>
          </a:p>
          <a:p>
            <a:r>
              <a:rPr lang="en-US" dirty="0">
                <a:solidFill>
                  <a:schemeClr val="tx1"/>
                </a:solidFill>
              </a:rPr>
              <a:t>* 30" Sponsor CM after Program</a:t>
            </a:r>
          </a:p>
          <a:p>
            <a:r>
              <a:rPr lang="en-US" dirty="0">
                <a:solidFill>
                  <a:schemeClr val="tx1"/>
                </a:solidFill>
              </a:rPr>
              <a:t>* Special Program PR AD with Title Sponsor name and Logo</a:t>
            </a:r>
          </a:p>
          <a:p>
            <a:r>
              <a:rPr lang="en-US" dirty="0">
                <a:solidFill>
                  <a:schemeClr val="tx1"/>
                </a:solidFill>
              </a:rPr>
              <a:t>* The episodes are also uploaded to the SBS YouTube channel.</a:t>
            </a:r>
          </a:p>
          <a:p>
            <a:r>
              <a:rPr lang="en-US" dirty="0">
                <a:solidFill>
                  <a:schemeClr val="tx1"/>
                </a:solidFill>
              </a:rPr>
              <a:t>* SBS NEWS team will cover the sponsor and report the news during regular news hours</a:t>
            </a:r>
          </a:p>
        </p:txBody>
      </p:sp>
      <p:sp>
        <p:nvSpPr>
          <p:cNvPr id="11" name="Oval 10">
            <a:extLst>
              <a:ext uri="{FF2B5EF4-FFF2-40B4-BE49-F238E27FC236}">
                <a16:creationId xmlns:a16="http://schemas.microsoft.com/office/drawing/2014/main" id="{6F3268A2-84E4-43F2-979E-86D79E7B4F10}"/>
              </a:ext>
            </a:extLst>
          </p:cNvPr>
          <p:cNvSpPr/>
          <p:nvPr/>
        </p:nvSpPr>
        <p:spPr>
          <a:xfrm>
            <a:off x="4226010" y="5246703"/>
            <a:ext cx="3736934" cy="839972"/>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solidFill>
                  <a:schemeClr val="tx1"/>
                </a:solidFill>
              </a:rPr>
              <a:t>Exclusive Sponsorship PKG</a:t>
            </a:r>
          </a:p>
          <a:p>
            <a:pPr algn="ctr"/>
            <a:r>
              <a:rPr lang="en-US" dirty="0">
                <a:solidFill>
                  <a:schemeClr val="tx1"/>
                </a:solidFill>
              </a:rPr>
              <a:t>$40,000</a:t>
            </a:r>
          </a:p>
        </p:txBody>
      </p:sp>
    </p:spTree>
    <p:extLst>
      <p:ext uri="{BB962C8B-B14F-4D97-AF65-F5344CB8AC3E}">
        <p14:creationId xmlns:p14="http://schemas.microsoft.com/office/powerpoint/2010/main" val="496275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188952" cy="1280160"/>
          </a:xfrm>
          <a:prstGeom prst="rect">
            <a:avLst/>
          </a:prstGeom>
          <a:solidFill>
            <a:srgbClr val="0A234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8250" y="274321"/>
            <a:ext cx="12093503" cy="646331"/>
          </a:xfrm>
          <a:prstGeom prst="rect">
            <a:avLst/>
          </a:prstGeom>
          <a:noFill/>
        </p:spPr>
        <p:txBody>
          <a:bodyPr wrap="none">
            <a:spAutoFit/>
          </a:bodyPr>
          <a:lstStyle/>
          <a:p>
            <a:pPr algn="ctr"/>
            <a:r>
              <a:rPr lang="en-US" sz="3600" b="1" dirty="0">
                <a:solidFill>
                  <a:srgbClr val="FFFFFF"/>
                </a:solidFill>
              </a:rPr>
              <a:t>World Cup 2026_Special Report Program Sponsorship Benefits</a:t>
            </a:r>
            <a:endParaRPr sz="3600" b="1" dirty="0">
              <a:solidFill>
                <a:srgbClr val="FFFFFF"/>
              </a:solidFill>
            </a:endParaRPr>
          </a:p>
        </p:txBody>
      </p:sp>
      <p:sp>
        <p:nvSpPr>
          <p:cNvPr id="4" name="Rectangle 3"/>
          <p:cNvSpPr/>
          <p:nvPr/>
        </p:nvSpPr>
        <p:spPr>
          <a:xfrm>
            <a:off x="11729" y="1280160"/>
            <a:ext cx="12188952" cy="137160"/>
          </a:xfrm>
          <a:prstGeom prst="rect">
            <a:avLst/>
          </a:prstGeom>
          <a:solidFill>
            <a:srgbClr val="D4AF3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1" y="6309360"/>
            <a:ext cx="12188952" cy="548640"/>
          </a:xfrm>
          <a:prstGeom prst="rect">
            <a:avLst/>
          </a:prstGeom>
          <a:solidFill>
            <a:srgbClr val="1478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FF2B5EF4-FFF2-40B4-BE49-F238E27FC236}">
                <a16:creationId xmlns:a16="http://schemas.microsoft.com/office/drawing/2014/main" id="{2BDEAE60-E91A-45D7-BF74-C260695308B4}"/>
              </a:ext>
            </a:extLst>
          </p:cNvPr>
          <p:cNvPicPr>
            <a:picLocks noChangeAspect="1"/>
          </p:cNvPicPr>
          <p:nvPr/>
        </p:nvPicPr>
        <p:blipFill>
          <a:blip r:embed="rId2"/>
          <a:stretch>
            <a:fillRect/>
          </a:stretch>
        </p:blipFill>
        <p:spPr>
          <a:xfrm>
            <a:off x="11071934" y="6367473"/>
            <a:ext cx="1028331" cy="432414"/>
          </a:xfrm>
          <a:prstGeom prst="rect">
            <a:avLst/>
          </a:prstGeom>
        </p:spPr>
      </p:pic>
      <p:sp>
        <p:nvSpPr>
          <p:cNvPr id="11" name="Oval 10">
            <a:extLst>
              <a:ext uri="{FF2B5EF4-FFF2-40B4-BE49-F238E27FC236}">
                <a16:creationId xmlns:a16="http://schemas.microsoft.com/office/drawing/2014/main" id="{6F3268A2-84E4-43F2-979E-86D79E7B4F10}"/>
              </a:ext>
            </a:extLst>
          </p:cNvPr>
          <p:cNvSpPr/>
          <p:nvPr/>
        </p:nvSpPr>
        <p:spPr>
          <a:xfrm>
            <a:off x="8558074" y="3420122"/>
            <a:ext cx="2789156" cy="949814"/>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dirty="0">
                <a:solidFill>
                  <a:schemeClr val="tx1"/>
                </a:solidFill>
              </a:rPr>
              <a:t>Exclusive Sponsorship PKG</a:t>
            </a:r>
          </a:p>
          <a:p>
            <a:pPr algn="ctr"/>
            <a:r>
              <a:rPr lang="en-US" dirty="0">
                <a:solidFill>
                  <a:schemeClr val="tx1"/>
                </a:solidFill>
              </a:rPr>
              <a:t>$40,000</a:t>
            </a:r>
          </a:p>
        </p:txBody>
      </p:sp>
      <p:sp>
        <p:nvSpPr>
          <p:cNvPr id="12" name="Rectangle 11">
            <a:extLst>
              <a:ext uri="{FF2B5EF4-FFF2-40B4-BE49-F238E27FC236}">
                <a16:creationId xmlns:a16="http://schemas.microsoft.com/office/drawing/2014/main" id="{EAE10BD2-3AE4-4D96-9893-FA4C1EE9157D}"/>
              </a:ext>
            </a:extLst>
          </p:cNvPr>
          <p:cNvSpPr/>
          <p:nvPr/>
        </p:nvSpPr>
        <p:spPr>
          <a:xfrm>
            <a:off x="585926" y="5682660"/>
            <a:ext cx="7039993" cy="382112"/>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sz="1400" dirty="0">
                <a:solidFill>
                  <a:schemeClr val="tx1"/>
                </a:solidFill>
              </a:rPr>
              <a:t>SBS is seeking to facilitate the cross-uploading of the videos to the personal </a:t>
            </a:r>
          </a:p>
          <a:p>
            <a:r>
              <a:rPr lang="en-US" sz="1400" dirty="0">
                <a:solidFill>
                  <a:schemeClr val="tx1"/>
                </a:solidFill>
              </a:rPr>
              <a:t>YouTube channels of </a:t>
            </a:r>
            <a:r>
              <a:rPr lang="en-US" sz="1400" dirty="0" err="1">
                <a:solidFill>
                  <a:schemeClr val="tx1"/>
                </a:solidFill>
              </a:rPr>
              <a:t>chaespur</a:t>
            </a:r>
            <a:r>
              <a:rPr lang="en-US" sz="1400" dirty="0">
                <a:solidFill>
                  <a:schemeClr val="tx1"/>
                </a:solidFill>
              </a:rPr>
              <a:t> and LA SO KYU, in addition to the official SBS channel.</a:t>
            </a:r>
          </a:p>
        </p:txBody>
      </p:sp>
      <p:graphicFrame>
        <p:nvGraphicFramePr>
          <p:cNvPr id="6" name="Table 5">
            <a:extLst>
              <a:ext uri="{FF2B5EF4-FFF2-40B4-BE49-F238E27FC236}">
                <a16:creationId xmlns:a16="http://schemas.microsoft.com/office/drawing/2014/main" id="{4C9CDDFE-58F3-4DDA-8A00-6274B12077D4}"/>
              </a:ext>
            </a:extLst>
          </p:cNvPr>
          <p:cNvGraphicFramePr>
            <a:graphicFrameLocks noGrp="1"/>
          </p:cNvGraphicFramePr>
          <p:nvPr>
            <p:extLst>
              <p:ext uri="{D42A27DB-BD31-4B8C-83A1-F6EECF244321}">
                <p14:modId xmlns:p14="http://schemas.microsoft.com/office/powerpoint/2010/main" val="4073233960"/>
              </p:ext>
            </p:extLst>
          </p:nvPr>
        </p:nvGraphicFramePr>
        <p:xfrm>
          <a:off x="557438" y="1646397"/>
          <a:ext cx="7543800" cy="3971925"/>
        </p:xfrm>
        <a:graphic>
          <a:graphicData uri="http://schemas.openxmlformats.org/drawingml/2006/table">
            <a:tbl>
              <a:tblPr/>
              <a:tblGrid>
                <a:gridCol w="2590800">
                  <a:extLst>
                    <a:ext uri="{9D8B030D-6E8A-4147-A177-3AD203B41FA5}">
                      <a16:colId xmlns:a16="http://schemas.microsoft.com/office/drawing/2014/main" val="386663715"/>
                    </a:ext>
                  </a:extLst>
                </a:gridCol>
                <a:gridCol w="1333500">
                  <a:extLst>
                    <a:ext uri="{9D8B030D-6E8A-4147-A177-3AD203B41FA5}">
                      <a16:colId xmlns:a16="http://schemas.microsoft.com/office/drawing/2014/main" val="4211244103"/>
                    </a:ext>
                  </a:extLst>
                </a:gridCol>
                <a:gridCol w="723900">
                  <a:extLst>
                    <a:ext uri="{9D8B030D-6E8A-4147-A177-3AD203B41FA5}">
                      <a16:colId xmlns:a16="http://schemas.microsoft.com/office/drawing/2014/main" val="3492528927"/>
                    </a:ext>
                  </a:extLst>
                </a:gridCol>
                <a:gridCol w="850900">
                  <a:extLst>
                    <a:ext uri="{9D8B030D-6E8A-4147-A177-3AD203B41FA5}">
                      <a16:colId xmlns:a16="http://schemas.microsoft.com/office/drawing/2014/main" val="547534780"/>
                    </a:ext>
                  </a:extLst>
                </a:gridCol>
                <a:gridCol w="1016000">
                  <a:extLst>
                    <a:ext uri="{9D8B030D-6E8A-4147-A177-3AD203B41FA5}">
                      <a16:colId xmlns:a16="http://schemas.microsoft.com/office/drawing/2014/main" val="1045155876"/>
                    </a:ext>
                  </a:extLst>
                </a:gridCol>
                <a:gridCol w="1028700">
                  <a:extLst>
                    <a:ext uri="{9D8B030D-6E8A-4147-A177-3AD203B41FA5}">
                      <a16:colId xmlns:a16="http://schemas.microsoft.com/office/drawing/2014/main" val="3578220394"/>
                    </a:ext>
                  </a:extLst>
                </a:gridCol>
              </a:tblGrid>
              <a:tr h="285750">
                <a:tc gridSpan="6">
                  <a:txBody>
                    <a:bodyPr/>
                    <a:lstStyle/>
                    <a:p>
                      <a:pPr algn="ctr" fontAlgn="ctr"/>
                      <a:r>
                        <a:rPr lang="en-US" sz="1700" b="1" i="0" u="none" strike="noStrike">
                          <a:solidFill>
                            <a:srgbClr val="000000"/>
                          </a:solidFill>
                          <a:effectLst/>
                          <a:latin typeface="Calibri" panose="020F0502020204030204" pitchFamily="34" charset="0"/>
                        </a:rPr>
                        <a:t>Title Sponsor Benefits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04922626"/>
                  </a:ext>
                </a:extLst>
              </a:tr>
              <a:tr h="542925">
                <a:tc>
                  <a:txBody>
                    <a:bodyPr/>
                    <a:lstStyle/>
                    <a:p>
                      <a:pPr algn="ctr" fontAlgn="ctr"/>
                      <a:r>
                        <a:rPr lang="en-US" sz="1700" b="1" i="0" u="none" strike="noStrike">
                          <a:solidFill>
                            <a:srgbClr val="000000"/>
                          </a:solidFill>
                          <a:effectLst/>
                          <a:latin typeface="Calibri" panose="020F0502020204030204" pitchFamily="34" charset="0"/>
                        </a:rPr>
                        <a:t>AD Benefits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700" b="1" i="0" u="none" strike="noStrike">
                          <a:solidFill>
                            <a:srgbClr val="000000"/>
                          </a:solidFill>
                          <a:effectLst/>
                          <a:latin typeface="Calibri" panose="020F0502020204030204" pitchFamily="34" charset="0"/>
                        </a:rPr>
                        <a:t>Period</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700" b="1" i="0" u="none" strike="noStrike">
                          <a:solidFill>
                            <a:srgbClr val="000000"/>
                          </a:solidFill>
                          <a:effectLst/>
                          <a:latin typeface="Calibri" panose="020F0502020204030204" pitchFamily="34" charset="0"/>
                        </a:rPr>
                        <a:t>KSCI</a:t>
                      </a:r>
                      <a:br>
                        <a:rPr lang="en-US" sz="1700" b="1" i="0" u="none" strike="noStrike">
                          <a:solidFill>
                            <a:srgbClr val="000000"/>
                          </a:solidFill>
                          <a:effectLst/>
                          <a:latin typeface="Calibri" panose="020F0502020204030204" pitchFamily="34" charset="0"/>
                        </a:rPr>
                      </a:br>
                      <a:r>
                        <a:rPr lang="en-US" sz="1700" b="1" i="0" u="none" strike="noStrike">
                          <a:solidFill>
                            <a:srgbClr val="000000"/>
                          </a:solidFill>
                          <a:effectLst/>
                          <a:latin typeface="Calibri" panose="020F0502020204030204" pitchFamily="34" charset="0"/>
                        </a:rPr>
                        <a:t>CH18.2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700" b="1" i="0" u="none" strike="noStrike">
                          <a:solidFill>
                            <a:srgbClr val="000000"/>
                          </a:solidFill>
                          <a:effectLst/>
                          <a:latin typeface="Calibri" panose="020F0502020204030204" pitchFamily="34" charset="0"/>
                        </a:rPr>
                        <a:t>DIRECTV</a:t>
                      </a:r>
                      <a:br>
                        <a:rPr lang="en-US" sz="1700" b="1" i="0" u="none" strike="noStrike">
                          <a:solidFill>
                            <a:srgbClr val="000000"/>
                          </a:solidFill>
                          <a:effectLst/>
                          <a:latin typeface="Calibri" panose="020F0502020204030204" pitchFamily="34" charset="0"/>
                        </a:rPr>
                      </a:br>
                      <a:r>
                        <a:rPr lang="en-US" sz="1700" b="1" i="0" u="none" strike="noStrike">
                          <a:solidFill>
                            <a:srgbClr val="000000"/>
                          </a:solidFill>
                          <a:effectLst/>
                          <a:latin typeface="Calibri" panose="020F0502020204030204" pitchFamily="34" charset="0"/>
                        </a:rPr>
                        <a:t>CH 2080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700" b="1" i="0" u="none" strike="noStrike">
                          <a:solidFill>
                            <a:srgbClr val="000000"/>
                          </a:solidFill>
                          <a:effectLst/>
                          <a:latin typeface="Calibri" panose="020F0502020204030204" pitchFamily="34" charset="0"/>
                        </a:rPr>
                        <a:t>Spectrum</a:t>
                      </a:r>
                      <a:br>
                        <a:rPr lang="en-US" sz="1700" b="1" i="0" u="none" strike="noStrike">
                          <a:solidFill>
                            <a:srgbClr val="000000"/>
                          </a:solidFill>
                          <a:effectLst/>
                          <a:latin typeface="Calibri" panose="020F0502020204030204" pitchFamily="34" charset="0"/>
                        </a:rPr>
                      </a:br>
                      <a:r>
                        <a:rPr lang="en-US" sz="1700" b="1" i="0" u="none" strike="noStrike">
                          <a:solidFill>
                            <a:srgbClr val="000000"/>
                          </a:solidFill>
                          <a:effectLst/>
                          <a:latin typeface="Calibri" panose="020F0502020204030204" pitchFamily="34" charset="0"/>
                        </a:rPr>
                        <a:t>CH 1483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700" b="1" i="0" u="none" strike="noStrike">
                          <a:solidFill>
                            <a:srgbClr val="000000"/>
                          </a:solidFill>
                          <a:effectLst/>
                          <a:latin typeface="Calibri" panose="020F0502020204030204" pitchFamily="34" charset="0"/>
                        </a:rPr>
                        <a:t>Total Frequency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479392960"/>
                  </a:ext>
                </a:extLst>
              </a:tr>
              <a:tr h="571500">
                <a:tc>
                  <a:txBody>
                    <a:bodyPr/>
                    <a:lstStyle/>
                    <a:p>
                      <a:pPr algn="l" fontAlgn="b"/>
                      <a:r>
                        <a:rPr lang="en-US" sz="1700" b="0" i="0" u="none" strike="noStrike">
                          <a:solidFill>
                            <a:srgbClr val="000000"/>
                          </a:solidFill>
                          <a:effectLst/>
                          <a:latin typeface="Calibri" panose="020F0502020204030204" pitchFamily="34" charset="0"/>
                        </a:rPr>
                        <a:t>Origianl Broadcast Title</a:t>
                      </a:r>
                      <a:br>
                        <a:rPr lang="en-US" sz="1700" b="0" i="0" u="none" strike="noStrike">
                          <a:solidFill>
                            <a:srgbClr val="000000"/>
                          </a:solidFill>
                          <a:effectLst/>
                          <a:latin typeface="Calibri" panose="020F0502020204030204" pitchFamily="34" charset="0"/>
                        </a:rPr>
                      </a:br>
                      <a:r>
                        <a:rPr lang="en-US" sz="1700" b="0" i="0" u="none" strike="noStrike">
                          <a:solidFill>
                            <a:srgbClr val="000000"/>
                          </a:solidFill>
                          <a:effectLst/>
                          <a:latin typeface="Calibri" panose="020F0502020204030204" pitchFamily="34" charset="0"/>
                        </a:rPr>
                        <a:t>Sponsor Name &amp; Logo</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rowSpan="5">
                  <a:txBody>
                    <a:bodyPr/>
                    <a:lstStyle/>
                    <a:p>
                      <a:pPr algn="ctr" fontAlgn="ctr"/>
                      <a:r>
                        <a:rPr lang="en-US" sz="1700" b="0" i="0" u="none" strike="noStrike" dirty="0">
                          <a:solidFill>
                            <a:srgbClr val="000000"/>
                          </a:solidFill>
                          <a:effectLst/>
                          <a:latin typeface="Calibri" panose="020F0502020204030204" pitchFamily="34" charset="0"/>
                        </a:rPr>
                        <a:t>06/10-07/20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2815357"/>
                  </a:ext>
                </a:extLst>
              </a:tr>
              <a:tr h="285750">
                <a:tc>
                  <a:txBody>
                    <a:bodyPr/>
                    <a:lstStyle/>
                    <a:p>
                      <a:pPr algn="l" fontAlgn="b"/>
                      <a:r>
                        <a:rPr lang="en-US" sz="1700" b="0" i="0" u="none" strike="noStrike">
                          <a:solidFill>
                            <a:srgbClr val="000000"/>
                          </a:solidFill>
                          <a:effectLst/>
                          <a:latin typeface="Calibri" panose="020F0502020204030204" pitchFamily="34" charset="0"/>
                        </a:rPr>
                        <a:t>Open Billboard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vMerge="1">
                  <a:txBody>
                    <a:bodyPr/>
                    <a:lstStyle/>
                    <a:p>
                      <a:endParaRPr lang="en-US"/>
                    </a:p>
                  </a:txBody>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3850048"/>
                  </a:ext>
                </a:extLst>
              </a:tr>
              <a:tr h="285750">
                <a:tc>
                  <a:txBody>
                    <a:bodyPr/>
                    <a:lstStyle/>
                    <a:p>
                      <a:pPr algn="l" fontAlgn="b"/>
                      <a:r>
                        <a:rPr lang="en-US" sz="1700" b="0" i="0" u="none" strike="noStrike">
                          <a:solidFill>
                            <a:srgbClr val="000000"/>
                          </a:solidFill>
                          <a:effectLst/>
                          <a:latin typeface="Calibri" panose="020F0502020204030204" pitchFamily="34" charset="0"/>
                        </a:rPr>
                        <a:t>Close Billboard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vMerge="1">
                  <a:txBody>
                    <a:bodyPr/>
                    <a:lstStyle/>
                    <a:p>
                      <a:endParaRPr lang="en-US"/>
                    </a:p>
                  </a:txBody>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3123531"/>
                  </a:ext>
                </a:extLst>
              </a:tr>
              <a:tr h="571500">
                <a:tc>
                  <a:txBody>
                    <a:bodyPr/>
                    <a:lstStyle/>
                    <a:p>
                      <a:pPr algn="l" fontAlgn="b"/>
                      <a:r>
                        <a:rPr lang="en-US" sz="1700" b="0" i="0" u="none" strike="noStrike">
                          <a:solidFill>
                            <a:srgbClr val="000000"/>
                          </a:solidFill>
                          <a:effectLst/>
                          <a:latin typeface="Calibri" panose="020F0502020204030204" pitchFamily="34" charset="0"/>
                        </a:rPr>
                        <a:t>Top Left Logo Expose</a:t>
                      </a:r>
                      <a:br>
                        <a:rPr lang="en-US" sz="1700" b="0" i="0" u="none" strike="noStrike">
                          <a:solidFill>
                            <a:srgbClr val="000000"/>
                          </a:solidFill>
                          <a:effectLst/>
                          <a:latin typeface="Calibri" panose="020F0502020204030204" pitchFamily="34" charset="0"/>
                        </a:rPr>
                      </a:br>
                      <a:r>
                        <a:rPr lang="en-US" sz="1700" b="0" i="0" u="none" strike="noStrike">
                          <a:solidFill>
                            <a:srgbClr val="000000"/>
                          </a:solidFill>
                          <a:effectLst/>
                          <a:latin typeface="Calibri" panose="020F0502020204030204" pitchFamily="34" charset="0"/>
                        </a:rPr>
                        <a:t>all times in 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vMerge="1">
                  <a:txBody>
                    <a:bodyPr/>
                    <a:lstStyle/>
                    <a:p>
                      <a:endParaRPr lang="en-US"/>
                    </a:p>
                  </a:txBody>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30107947"/>
                  </a:ext>
                </a:extLst>
              </a:tr>
              <a:tr h="285750">
                <a:tc>
                  <a:txBody>
                    <a:bodyPr/>
                    <a:lstStyle/>
                    <a:p>
                      <a:pPr algn="l" fontAlgn="b"/>
                      <a:r>
                        <a:rPr lang="en-US" sz="1700" b="0" i="0" u="none" strike="noStrike">
                          <a:solidFill>
                            <a:srgbClr val="000000"/>
                          </a:solidFill>
                          <a:effectLst/>
                          <a:latin typeface="Calibri" panose="020F0502020204030204" pitchFamily="34" charset="0"/>
                        </a:rPr>
                        <a:t>30 sec CM after Program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vMerge="1">
                  <a:txBody>
                    <a:bodyPr/>
                    <a:lstStyle/>
                    <a:p>
                      <a:endParaRPr lang="en-US"/>
                    </a:p>
                  </a:txBody>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1442246"/>
                  </a:ext>
                </a:extLst>
              </a:tr>
              <a:tr h="571500">
                <a:tc>
                  <a:txBody>
                    <a:bodyPr/>
                    <a:lstStyle/>
                    <a:p>
                      <a:pPr algn="l" fontAlgn="ctr"/>
                      <a:r>
                        <a:rPr lang="en-US" sz="1700" b="0" i="0" u="none" strike="noStrike">
                          <a:solidFill>
                            <a:srgbClr val="000000"/>
                          </a:solidFill>
                          <a:effectLst/>
                          <a:latin typeface="Calibri" panose="020F0502020204030204" pitchFamily="34" charset="0"/>
                        </a:rPr>
                        <a:t>Program PR CM (20sec) with Sponsor Name and Logo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700" b="0" i="0" u="none" strike="noStrike">
                          <a:solidFill>
                            <a:srgbClr val="000000"/>
                          </a:solidFill>
                          <a:effectLst/>
                          <a:latin typeface="Calibri" panose="020F0502020204030204" pitchFamily="34" charset="0"/>
                        </a:rPr>
                        <a:t>06/08-07/20</a:t>
                      </a:r>
                      <a:br>
                        <a:rPr lang="en-US" sz="1700" b="0" i="0" u="none" strike="noStrike">
                          <a:solidFill>
                            <a:srgbClr val="000000"/>
                          </a:solidFill>
                          <a:effectLst/>
                          <a:latin typeface="Calibri" panose="020F0502020204030204" pitchFamily="34" charset="0"/>
                        </a:rPr>
                      </a:br>
                      <a:r>
                        <a:rPr lang="en-US" sz="1700" b="0" i="0" u="none" strike="noStrike">
                          <a:solidFill>
                            <a:srgbClr val="000000"/>
                          </a:solidFill>
                          <a:effectLst/>
                          <a:latin typeface="Calibri" panose="020F0502020204030204" pitchFamily="34" charset="0"/>
                        </a:rPr>
                        <a:t>(43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215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516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7490251"/>
                  </a:ext>
                </a:extLst>
              </a:tr>
              <a:tr h="285750">
                <a:tc>
                  <a:txBody>
                    <a:bodyPr/>
                    <a:lstStyle/>
                    <a:p>
                      <a:pPr algn="l" fontAlgn="b"/>
                      <a:r>
                        <a:rPr lang="en-US" sz="1700" b="0" i="0" u="none" strike="noStrike">
                          <a:solidFill>
                            <a:srgbClr val="000000"/>
                          </a:solidFill>
                          <a:effectLst/>
                          <a:latin typeface="Calibri" panose="020F0502020204030204" pitchFamily="34" charset="0"/>
                        </a:rPr>
                        <a:t>SBS NEWS_Sponsor Cover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700" b="0" i="0" u="none" strike="noStrike">
                          <a:solidFill>
                            <a:srgbClr val="000000"/>
                          </a:solidFill>
                          <a:effectLst/>
                          <a:latin typeface="Calibri" panose="020F0502020204030204" pitchFamily="34" charset="0"/>
                        </a:rPr>
                        <a:t>TBD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700" b="0" i="0" u="none" strike="noStrike">
                          <a:solidFill>
                            <a:srgbClr val="000000"/>
                          </a:solidFill>
                          <a:effectLst/>
                          <a:latin typeface="Calibri" panose="020F050202020403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1362988"/>
                  </a:ext>
                </a:extLst>
              </a:tr>
              <a:tr h="285750">
                <a:tc gridSpan="5">
                  <a:txBody>
                    <a:bodyPr/>
                    <a:lstStyle/>
                    <a:p>
                      <a:pPr algn="r" fontAlgn="ctr"/>
                      <a:r>
                        <a:rPr lang="en-US" sz="1700" b="0" i="0" u="none" strike="noStrike" dirty="0">
                          <a:solidFill>
                            <a:srgbClr val="FF0000"/>
                          </a:solidFill>
                          <a:effectLst/>
                          <a:latin typeface="Calibri" panose="020F0502020204030204" pitchFamily="34" charset="0"/>
                        </a:rPr>
                        <a:t>Total Exposure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b"/>
                      <a:r>
                        <a:rPr lang="en-US" sz="1700" b="0" i="0" u="none" strike="noStrike" dirty="0">
                          <a:solidFill>
                            <a:srgbClr val="FF0000"/>
                          </a:solidFill>
                          <a:effectLst/>
                          <a:latin typeface="Calibri" panose="020F0502020204030204" pitchFamily="34" charset="0"/>
                        </a:rPr>
                        <a:t>879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4011784667"/>
                  </a:ext>
                </a:extLst>
              </a:tr>
            </a:tbl>
          </a:graphicData>
        </a:graphic>
      </p:graphicFrame>
    </p:spTree>
    <p:extLst>
      <p:ext uri="{BB962C8B-B14F-4D97-AF65-F5344CB8AC3E}">
        <p14:creationId xmlns:p14="http://schemas.microsoft.com/office/powerpoint/2010/main" val="42779586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2690</TotalTime>
  <Words>1250</Words>
  <Application>Microsoft Office PowerPoint</Application>
  <PresentationFormat>Widescreen</PresentationFormat>
  <Paragraphs>332</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Owner</dc:creator>
  <cp:keywords/>
  <dc:description>generated using python-pptx</dc:description>
  <cp:lastModifiedBy>Owner</cp:lastModifiedBy>
  <cp:revision>47</cp:revision>
  <cp:lastPrinted>2026-03-18T17:50:01Z</cp:lastPrinted>
  <dcterms:created xsi:type="dcterms:W3CDTF">2013-01-27T09:14:16Z</dcterms:created>
  <dcterms:modified xsi:type="dcterms:W3CDTF">2026-03-21T02:08:07Z</dcterms:modified>
  <cp:category/>
</cp:coreProperties>
</file>