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8" d="100"/>
          <a:sy n="88" d="100"/>
        </p:scale>
        <p:origin x="-3852"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CA"/>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AD5AE5B-AC60-4282-920A-5C56434CE56B}" type="datetimeFigureOut">
              <a:rPr lang="en-CA" smtClean="0"/>
              <a:t>2016-09-13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1746479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AD5AE5B-AC60-4282-920A-5C56434CE56B}" type="datetimeFigureOut">
              <a:rPr lang="en-CA" smtClean="0"/>
              <a:t>2016-09-13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77686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AD5AE5B-AC60-4282-920A-5C56434CE56B}" type="datetimeFigureOut">
              <a:rPr lang="en-CA" smtClean="0"/>
              <a:t>2016-09-13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421790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AD5AE5B-AC60-4282-920A-5C56434CE56B}" type="datetimeFigureOut">
              <a:rPr lang="en-CA" smtClean="0"/>
              <a:t>2016-09-13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3035733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D5AE5B-AC60-4282-920A-5C56434CE56B}" type="datetimeFigureOut">
              <a:rPr lang="en-CA" smtClean="0"/>
              <a:t>2016-09-13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290234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AD5AE5B-AC60-4282-920A-5C56434CE56B}" type="datetimeFigureOut">
              <a:rPr lang="en-CA" smtClean="0"/>
              <a:t>2016-09-13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3447054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AD5AE5B-AC60-4282-920A-5C56434CE56B}" type="datetimeFigureOut">
              <a:rPr lang="en-CA" smtClean="0"/>
              <a:t>2016-09-13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2807746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AD5AE5B-AC60-4282-920A-5C56434CE56B}" type="datetimeFigureOut">
              <a:rPr lang="en-CA" smtClean="0"/>
              <a:t>2016-09-13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2139362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5AE5B-AC60-4282-920A-5C56434CE56B}" type="datetimeFigureOut">
              <a:rPr lang="en-CA" smtClean="0"/>
              <a:t>2016-09-13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333448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5AE5B-AC60-4282-920A-5C56434CE56B}" type="datetimeFigureOut">
              <a:rPr lang="en-CA" smtClean="0"/>
              <a:t>2016-09-13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1504987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5AE5B-AC60-4282-920A-5C56434CE56B}" type="datetimeFigureOut">
              <a:rPr lang="en-CA" smtClean="0"/>
              <a:t>2016-09-13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D3ED48-509A-475B-B701-7BC32168E56D}" type="slidenum">
              <a:rPr lang="en-CA" smtClean="0"/>
              <a:t>‹#›</a:t>
            </a:fld>
            <a:endParaRPr lang="en-CA"/>
          </a:p>
        </p:txBody>
      </p:sp>
    </p:spTree>
    <p:extLst>
      <p:ext uri="{BB962C8B-B14F-4D97-AF65-F5344CB8AC3E}">
        <p14:creationId xmlns:p14="http://schemas.microsoft.com/office/powerpoint/2010/main" val="268913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AD5AE5B-AC60-4282-920A-5C56434CE56B}" type="datetimeFigureOut">
              <a:rPr lang="en-CA" smtClean="0"/>
              <a:t>2016-09-13</a:t>
            </a:fld>
            <a:endParaRPr lang="en-CA"/>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D3ED48-509A-475B-B701-7BC32168E56D}" type="slidenum">
              <a:rPr lang="en-CA" smtClean="0"/>
              <a:t>‹#›</a:t>
            </a:fld>
            <a:endParaRPr lang="en-CA"/>
          </a:p>
        </p:txBody>
      </p:sp>
    </p:spTree>
    <p:extLst>
      <p:ext uri="{BB962C8B-B14F-4D97-AF65-F5344CB8AC3E}">
        <p14:creationId xmlns:p14="http://schemas.microsoft.com/office/powerpoint/2010/main" val="1369931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9734" y="8388424"/>
            <a:ext cx="483362" cy="720000"/>
          </a:xfrm>
          <a:prstGeom prst="rect">
            <a:avLst/>
          </a:prstGeom>
        </p:spPr>
      </p:pic>
      <p:sp>
        <p:nvSpPr>
          <p:cNvPr id="9" name="TextBox 8"/>
          <p:cNvSpPr txBox="1"/>
          <p:nvPr/>
        </p:nvSpPr>
        <p:spPr>
          <a:xfrm>
            <a:off x="4077072" y="8388424"/>
            <a:ext cx="2736304" cy="707886"/>
          </a:xfrm>
          <a:prstGeom prst="rect">
            <a:avLst/>
          </a:prstGeom>
          <a:noFill/>
        </p:spPr>
        <p:txBody>
          <a:bodyPr wrap="square" rtlCol="0">
            <a:spAutoFit/>
          </a:bodyPr>
          <a:lstStyle/>
          <a:p>
            <a:pPr algn="ctr"/>
            <a:r>
              <a:rPr lang="en-CA" sz="2000" b="1" dirty="0" smtClean="0">
                <a:solidFill>
                  <a:srgbClr val="003300"/>
                </a:solidFill>
              </a:rPr>
              <a:t>Saskatchewan Library Trustees’ Association</a:t>
            </a:r>
            <a:endParaRPr lang="en-CA" sz="2000" b="1" dirty="0">
              <a:solidFill>
                <a:srgbClr val="003300"/>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25804" y="107504"/>
            <a:ext cx="3291428" cy="1440000"/>
          </a:xfrm>
          <a:prstGeom prst="rect">
            <a:avLst/>
          </a:prstGeom>
        </p:spPr>
      </p:pic>
      <p:sp>
        <p:nvSpPr>
          <p:cNvPr id="5" name="TextBox 4"/>
          <p:cNvSpPr txBox="1"/>
          <p:nvPr/>
        </p:nvSpPr>
        <p:spPr>
          <a:xfrm>
            <a:off x="332656" y="1660311"/>
            <a:ext cx="6243756" cy="7448193"/>
          </a:xfrm>
          <a:prstGeom prst="rect">
            <a:avLst/>
          </a:prstGeom>
          <a:noFill/>
        </p:spPr>
        <p:txBody>
          <a:bodyPr wrap="square" rtlCol="0">
            <a:spAutoFit/>
          </a:bodyPr>
          <a:lstStyle/>
          <a:p>
            <a:pPr marL="342900" indent="-342900">
              <a:buAutoNum type="arabicPeriod"/>
            </a:pPr>
            <a:r>
              <a:rPr lang="en-CA" sz="1000" dirty="0" smtClean="0"/>
              <a:t>The contest is sponsored by the Saskatchewan Library Trustees’ Association. It is open to all residents of all Saskatchewan library regions except </a:t>
            </a:r>
            <a:r>
              <a:rPr lang="en-CA" sz="1000" dirty="0" smtClean="0"/>
              <a:t>members </a:t>
            </a:r>
            <a:r>
              <a:rPr lang="en-CA" sz="1000" dirty="0" smtClean="0"/>
              <a:t>of the SLTA board of directors and their immediate family.</a:t>
            </a:r>
          </a:p>
          <a:p>
            <a:pPr marL="342900" indent="-342900">
              <a:buAutoNum type="arabicPeriod"/>
            </a:pPr>
            <a:r>
              <a:rPr lang="en-CA" sz="1000" dirty="0" smtClean="0"/>
              <a:t>The contest runs October 1, 2016 to December 31, 2016. </a:t>
            </a:r>
          </a:p>
          <a:p>
            <a:pPr marL="342900" indent="-342900">
              <a:buAutoNum type="arabicPeriod"/>
            </a:pPr>
            <a:r>
              <a:rPr lang="en-CA" sz="1000" dirty="0" smtClean="0"/>
              <a:t>There are four entry categories and multiple winners in each category.</a:t>
            </a:r>
          </a:p>
          <a:p>
            <a:pPr marL="342900" indent="-342900">
              <a:buAutoNum type="arabicPeriod"/>
            </a:pPr>
            <a:endParaRPr lang="en-CA" sz="1000" dirty="0" smtClean="0"/>
          </a:p>
          <a:p>
            <a:pPr marL="800100" lvl="1" indent="-342900">
              <a:buFont typeface="Arial" panose="020B0604020202020204" pitchFamily="34" charset="0"/>
              <a:buChar char="•"/>
            </a:pPr>
            <a:r>
              <a:rPr lang="en-CA" sz="1200" b="1" dirty="0"/>
              <a:t>A. Written essays </a:t>
            </a:r>
            <a:r>
              <a:rPr lang="en-CA" sz="1200" dirty="0"/>
              <a:t>on the subject: “Saskatchewan Libraries Matter.” Essays can be in prose or verse but must be no more than 500 words in length and must be submitted online to njk@sasktel.net. There will be three winners in this category.</a:t>
            </a:r>
          </a:p>
          <a:p>
            <a:pPr marL="800100" lvl="1" indent="-342900">
              <a:buFont typeface="Arial" panose="020B0604020202020204" pitchFamily="34" charset="0"/>
              <a:buChar char="•"/>
            </a:pPr>
            <a:endParaRPr lang="en-CA" sz="1200" dirty="0"/>
          </a:p>
          <a:p>
            <a:pPr marL="800100" lvl="1" indent="-342900">
              <a:buFont typeface="Arial" panose="020B0604020202020204" pitchFamily="34" charset="0"/>
              <a:buChar char="•"/>
            </a:pPr>
            <a:r>
              <a:rPr lang="en-CA" sz="1200" b="1" dirty="0"/>
              <a:t>B. Video essays </a:t>
            </a:r>
            <a:r>
              <a:rPr lang="en-CA" sz="1200" dirty="0"/>
              <a:t>on the subject: “Saskatchewan Libraries Matter.” Videos must be no more than two minutes in length and submitted online to njk@sasktel.net. There will be three winners in this category.</a:t>
            </a:r>
          </a:p>
          <a:p>
            <a:pPr marL="800100" lvl="1" indent="-342900">
              <a:buFont typeface="Arial" panose="020B0604020202020204" pitchFamily="34" charset="0"/>
              <a:buChar char="•"/>
            </a:pPr>
            <a:endParaRPr lang="en-CA" sz="1200" dirty="0"/>
          </a:p>
          <a:p>
            <a:pPr marL="800100" lvl="1" indent="-342900">
              <a:buFont typeface="Arial" panose="020B0604020202020204" pitchFamily="34" charset="0"/>
              <a:buChar char="•"/>
            </a:pPr>
            <a:r>
              <a:rPr lang="en-CA" sz="1200" b="1" dirty="0"/>
              <a:t>C. Children’s drawings </a:t>
            </a:r>
            <a:r>
              <a:rPr lang="en-CA" sz="1200" dirty="0"/>
              <a:t>on the theme: “Saskatchewan Libraries Matter.” Drawings may contain text and must be on one sheet and submitted online to njk@sasktel.net. There will be three winners in this category.</a:t>
            </a:r>
          </a:p>
          <a:p>
            <a:pPr marL="800100" lvl="1" indent="-342900">
              <a:buFont typeface="Arial" panose="020B0604020202020204" pitchFamily="34" charset="0"/>
              <a:buChar char="•"/>
            </a:pPr>
            <a:endParaRPr lang="en-CA" sz="1200" dirty="0"/>
          </a:p>
          <a:p>
            <a:pPr marL="800100" lvl="1" indent="-342900">
              <a:buFont typeface="Arial" panose="020B0604020202020204" pitchFamily="34" charset="0"/>
              <a:buChar char="•"/>
            </a:pPr>
            <a:r>
              <a:rPr lang="en-CA" sz="1200" b="1" dirty="0"/>
              <a:t>D. Children’s essay </a:t>
            </a:r>
            <a:r>
              <a:rPr lang="en-CA" sz="1200" dirty="0"/>
              <a:t>on the theme: “Saskatchewan Libraries Matter.” Essays can be in prose or verse but must be no more than 250 words in length and must be submitted online to njk@sasktel.net. There will be three winners in this category.</a:t>
            </a:r>
          </a:p>
          <a:p>
            <a:pPr marL="800100" lvl="1" indent="-342900">
              <a:buFont typeface="Arial" panose="020B0604020202020204" pitchFamily="34" charset="0"/>
              <a:buChar char="•"/>
            </a:pPr>
            <a:endParaRPr lang="en-CA" sz="1000" dirty="0" smtClean="0"/>
          </a:p>
          <a:p>
            <a:pPr marL="342900" indent="-342900">
              <a:buAutoNum type="arabicPeriod"/>
            </a:pPr>
            <a:r>
              <a:rPr lang="en-CA" sz="1000" dirty="0" smtClean="0"/>
              <a:t>Winners in categories A and B must be 13 years  and older, and will be awarded a cash prize of $50.00 each. The home library of each winner will also receive a cash prize of $50.00.</a:t>
            </a:r>
          </a:p>
          <a:p>
            <a:pPr marL="342900" indent="-342900">
              <a:buAutoNum type="arabicPeriod"/>
            </a:pPr>
            <a:r>
              <a:rPr lang="en-CA" sz="1000" dirty="0" smtClean="0"/>
              <a:t>Winners in categories C and D must be 12 years  or under, and will be awarded a cash prize of $25.00 each. The home library of each winner will also receive a cash prize of $25.00.</a:t>
            </a:r>
          </a:p>
          <a:p>
            <a:pPr marL="342900" indent="-342900">
              <a:buAutoNum type="arabicPeriod"/>
            </a:pPr>
            <a:r>
              <a:rPr lang="en-CA" sz="1000" dirty="0" smtClean="0"/>
              <a:t>Entries will be judged by the SLTA Executive. Winners will be notified by email. Entrants may make only one submission. An entry written by more than one person is not eligible. The decisions of the judges will be final. </a:t>
            </a:r>
          </a:p>
          <a:p>
            <a:pPr marL="342900" indent="-342900">
              <a:buAutoNum type="arabicPeriod"/>
            </a:pPr>
            <a:r>
              <a:rPr lang="en-CA" sz="1000" dirty="0" smtClean="0"/>
              <a:t>Each entry shall be accompanied by the Entrant’s full name and contact information valid during the months October, November and December 2016, including postal address, e-mail address, and telephone number. Each entry shall also include:</a:t>
            </a:r>
          </a:p>
          <a:p>
            <a:pPr marL="628650" lvl="1" indent="-171450">
              <a:buFont typeface="Arial" panose="020B0604020202020204" pitchFamily="34" charset="0"/>
              <a:buChar char="•"/>
            </a:pPr>
            <a:r>
              <a:rPr lang="en-CA" sz="1000" dirty="0" smtClean="0"/>
              <a:t>A </a:t>
            </a:r>
            <a:r>
              <a:rPr lang="en-CA" sz="1000" dirty="0" smtClean="0"/>
              <a:t>biographical sketch of the Entrant, not exceeding 50 words,</a:t>
            </a:r>
          </a:p>
          <a:p>
            <a:pPr marL="628650" lvl="1" indent="-171450">
              <a:buFont typeface="Arial" panose="020B0604020202020204" pitchFamily="34" charset="0"/>
              <a:buChar char="•"/>
            </a:pPr>
            <a:r>
              <a:rPr lang="en-CA" sz="1000" dirty="0" smtClean="0"/>
              <a:t>The word count of the essay, and</a:t>
            </a:r>
          </a:p>
          <a:p>
            <a:pPr marL="628650" lvl="1" indent="-171450">
              <a:buFont typeface="Arial" panose="020B0604020202020204" pitchFamily="34" charset="0"/>
              <a:buChar char="•"/>
            </a:pPr>
            <a:r>
              <a:rPr lang="en-CA" sz="1000" dirty="0" smtClean="0"/>
              <a:t>Written confirmation that the entry complies with the Rules of the Saskatchewan Libraries Matter contest. </a:t>
            </a:r>
          </a:p>
          <a:p>
            <a:pPr marL="228600" indent="-228600">
              <a:buAutoNum type="arabicPeriod" startAt="8"/>
            </a:pPr>
            <a:r>
              <a:rPr lang="en-CA" sz="1000" dirty="0" smtClean="0"/>
              <a:t>Entrants agree that the SLTA may publish the winning essays and finalists’ essays, as well as the name and the biographical sketch submitted by the Entrant, in any medium, including electronically over the Internet, at a time of its choosing after the Award is announced.</a:t>
            </a:r>
          </a:p>
          <a:p>
            <a:pPr marL="228600" indent="-228600">
              <a:buAutoNum type="arabicPeriod" startAt="8"/>
            </a:pPr>
            <a:r>
              <a:rPr lang="en-CA" sz="1000" dirty="0" smtClean="0"/>
              <a:t>All entries shall become the property of the SLTA. SLTA is not responsible for lost, misdirected, delayed or incomplete entries, however caused.</a:t>
            </a:r>
          </a:p>
          <a:p>
            <a:pPr marL="228600" indent="-228600">
              <a:buAutoNum type="arabicPeriod" startAt="8"/>
            </a:pPr>
            <a:r>
              <a:rPr lang="en-CA" sz="1000" dirty="0" smtClean="0"/>
              <a:t>SLTA reserves the right to withdraw or terminate this contest at any time without prior notice.</a:t>
            </a:r>
          </a:p>
          <a:p>
            <a:pPr marL="342900" indent="-342900">
              <a:buAutoNum type="arabicPeriod"/>
            </a:pPr>
            <a:endParaRPr lang="en-CA" sz="1200" dirty="0"/>
          </a:p>
          <a:p>
            <a:endParaRPr lang="en-CA" sz="1400" b="1" dirty="0"/>
          </a:p>
          <a:p>
            <a:r>
              <a:rPr lang="en-CA" sz="1200" dirty="0" smtClean="0"/>
              <a:t> </a:t>
            </a:r>
            <a:endParaRPr lang="en-CA" sz="1200" dirty="0"/>
          </a:p>
        </p:txBody>
      </p:sp>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t="5463" b="6846"/>
          <a:stretch/>
        </p:blipFill>
        <p:spPr>
          <a:xfrm>
            <a:off x="332656" y="107504"/>
            <a:ext cx="2012264" cy="1578429"/>
          </a:xfrm>
          <a:prstGeom prst="rect">
            <a:avLst/>
          </a:prstGeom>
        </p:spPr>
      </p:pic>
    </p:spTree>
    <p:extLst>
      <p:ext uri="{BB962C8B-B14F-4D97-AF65-F5344CB8AC3E}">
        <p14:creationId xmlns:p14="http://schemas.microsoft.com/office/powerpoint/2010/main" val="1238370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194</TotalTime>
  <Words>535</Words>
  <Application>Microsoft Office PowerPoint</Application>
  <PresentationFormat>On-screen Show (4:3)</PresentationFormat>
  <Paragraphs>26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Saskatchewan Library           Trustees Association Join SLTA… show your support for libraries and discover the benefits of membership.</dc:title>
  <dc:creator>Carmel</dc:creator>
  <cp:lastModifiedBy>Carmel</cp:lastModifiedBy>
  <cp:revision>35</cp:revision>
  <cp:lastPrinted>2016-07-04T01:15:47Z</cp:lastPrinted>
  <dcterms:created xsi:type="dcterms:W3CDTF">2016-05-09T17:46:59Z</dcterms:created>
  <dcterms:modified xsi:type="dcterms:W3CDTF">2016-09-14T03:59:56Z</dcterms:modified>
</cp:coreProperties>
</file>