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
  </p:notesMasterIdLst>
  <p:sldIdLst>
    <p:sldId id="258" r:id="rId2"/>
  </p:sldIdLst>
  <p:sldSz cx="7772400" cy="10058400"/>
  <p:notesSz cx="6858000" cy="9144000"/>
  <p:defaultTextStyle>
    <a:defPPr>
      <a:defRPr lang="en-US"/>
    </a:defPPr>
    <a:lvl1pPr marL="0" algn="l" defTabSz="573054" rtl="0" eaLnBrk="1" latinLnBrk="0" hangingPunct="1">
      <a:defRPr sz="1128" kern="1200">
        <a:solidFill>
          <a:schemeClr val="tx1"/>
        </a:solidFill>
        <a:latin typeface="+mn-lt"/>
        <a:ea typeface="+mn-ea"/>
        <a:cs typeface="+mn-cs"/>
      </a:defRPr>
    </a:lvl1pPr>
    <a:lvl2pPr marL="286527" algn="l" defTabSz="573054" rtl="0" eaLnBrk="1" latinLnBrk="0" hangingPunct="1">
      <a:defRPr sz="1128" kern="1200">
        <a:solidFill>
          <a:schemeClr val="tx1"/>
        </a:solidFill>
        <a:latin typeface="+mn-lt"/>
        <a:ea typeface="+mn-ea"/>
        <a:cs typeface="+mn-cs"/>
      </a:defRPr>
    </a:lvl2pPr>
    <a:lvl3pPr marL="573054" algn="l" defTabSz="573054" rtl="0" eaLnBrk="1" latinLnBrk="0" hangingPunct="1">
      <a:defRPr sz="1128" kern="1200">
        <a:solidFill>
          <a:schemeClr val="tx1"/>
        </a:solidFill>
        <a:latin typeface="+mn-lt"/>
        <a:ea typeface="+mn-ea"/>
        <a:cs typeface="+mn-cs"/>
      </a:defRPr>
    </a:lvl3pPr>
    <a:lvl4pPr marL="859582" algn="l" defTabSz="573054" rtl="0" eaLnBrk="1" latinLnBrk="0" hangingPunct="1">
      <a:defRPr sz="1128" kern="1200">
        <a:solidFill>
          <a:schemeClr val="tx1"/>
        </a:solidFill>
        <a:latin typeface="+mn-lt"/>
        <a:ea typeface="+mn-ea"/>
        <a:cs typeface="+mn-cs"/>
      </a:defRPr>
    </a:lvl4pPr>
    <a:lvl5pPr marL="1146109" algn="l" defTabSz="573054" rtl="0" eaLnBrk="1" latinLnBrk="0" hangingPunct="1">
      <a:defRPr sz="1128" kern="1200">
        <a:solidFill>
          <a:schemeClr val="tx1"/>
        </a:solidFill>
        <a:latin typeface="+mn-lt"/>
        <a:ea typeface="+mn-ea"/>
        <a:cs typeface="+mn-cs"/>
      </a:defRPr>
    </a:lvl5pPr>
    <a:lvl6pPr marL="1432636" algn="l" defTabSz="573054" rtl="0" eaLnBrk="1" latinLnBrk="0" hangingPunct="1">
      <a:defRPr sz="1128" kern="1200">
        <a:solidFill>
          <a:schemeClr val="tx1"/>
        </a:solidFill>
        <a:latin typeface="+mn-lt"/>
        <a:ea typeface="+mn-ea"/>
        <a:cs typeface="+mn-cs"/>
      </a:defRPr>
    </a:lvl6pPr>
    <a:lvl7pPr marL="1719163" algn="l" defTabSz="573054" rtl="0" eaLnBrk="1" latinLnBrk="0" hangingPunct="1">
      <a:defRPr sz="1128" kern="1200">
        <a:solidFill>
          <a:schemeClr val="tx1"/>
        </a:solidFill>
        <a:latin typeface="+mn-lt"/>
        <a:ea typeface="+mn-ea"/>
        <a:cs typeface="+mn-cs"/>
      </a:defRPr>
    </a:lvl7pPr>
    <a:lvl8pPr marL="2005691" algn="l" defTabSz="573054" rtl="0" eaLnBrk="1" latinLnBrk="0" hangingPunct="1">
      <a:defRPr sz="1128" kern="1200">
        <a:solidFill>
          <a:schemeClr val="tx1"/>
        </a:solidFill>
        <a:latin typeface="+mn-lt"/>
        <a:ea typeface="+mn-ea"/>
        <a:cs typeface="+mn-cs"/>
      </a:defRPr>
    </a:lvl8pPr>
    <a:lvl9pPr marL="2292218" algn="l" defTabSz="573054" rtl="0" eaLnBrk="1" latinLnBrk="0" hangingPunct="1">
      <a:defRPr sz="1128"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9" d="100"/>
          <a:sy n="59" d="100"/>
        </p:scale>
        <p:origin x="2429"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CA568D-58A4-4E92-9818-1B3499B9F2B4}" type="datetimeFigureOut">
              <a:rPr lang="en-US" smtClean="0"/>
              <a:t>2/28/2022</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D705B9-E682-4D57-A279-5C673A9831A6}" type="slidenum">
              <a:rPr lang="en-US" smtClean="0"/>
              <a:t>‹#›</a:t>
            </a:fld>
            <a:endParaRPr lang="en-US"/>
          </a:p>
        </p:txBody>
      </p:sp>
    </p:spTree>
    <p:extLst>
      <p:ext uri="{BB962C8B-B14F-4D97-AF65-F5344CB8AC3E}">
        <p14:creationId xmlns:p14="http://schemas.microsoft.com/office/powerpoint/2010/main" val="2862019729"/>
      </p:ext>
    </p:extLst>
  </p:cSld>
  <p:clrMap bg1="lt1" tx1="dk1" bg2="lt2" tx2="dk2" accent1="accent1" accent2="accent2" accent3="accent3" accent4="accent4" accent5="accent5" accent6="accent6" hlink="hlink" folHlink="folHlink"/>
  <p:notesStyle>
    <a:lvl1pPr marL="0" algn="l" defTabSz="573054" rtl="0" eaLnBrk="1" latinLnBrk="0" hangingPunct="1">
      <a:defRPr sz="752" kern="1200">
        <a:solidFill>
          <a:schemeClr val="tx1"/>
        </a:solidFill>
        <a:latin typeface="+mn-lt"/>
        <a:ea typeface="+mn-ea"/>
        <a:cs typeface="+mn-cs"/>
      </a:defRPr>
    </a:lvl1pPr>
    <a:lvl2pPr marL="286527" algn="l" defTabSz="573054" rtl="0" eaLnBrk="1" latinLnBrk="0" hangingPunct="1">
      <a:defRPr sz="752" kern="1200">
        <a:solidFill>
          <a:schemeClr val="tx1"/>
        </a:solidFill>
        <a:latin typeface="+mn-lt"/>
        <a:ea typeface="+mn-ea"/>
        <a:cs typeface="+mn-cs"/>
      </a:defRPr>
    </a:lvl2pPr>
    <a:lvl3pPr marL="573054" algn="l" defTabSz="573054" rtl="0" eaLnBrk="1" latinLnBrk="0" hangingPunct="1">
      <a:defRPr sz="752" kern="1200">
        <a:solidFill>
          <a:schemeClr val="tx1"/>
        </a:solidFill>
        <a:latin typeface="+mn-lt"/>
        <a:ea typeface="+mn-ea"/>
        <a:cs typeface="+mn-cs"/>
      </a:defRPr>
    </a:lvl3pPr>
    <a:lvl4pPr marL="859582" algn="l" defTabSz="573054" rtl="0" eaLnBrk="1" latinLnBrk="0" hangingPunct="1">
      <a:defRPr sz="752" kern="1200">
        <a:solidFill>
          <a:schemeClr val="tx1"/>
        </a:solidFill>
        <a:latin typeface="+mn-lt"/>
        <a:ea typeface="+mn-ea"/>
        <a:cs typeface="+mn-cs"/>
      </a:defRPr>
    </a:lvl4pPr>
    <a:lvl5pPr marL="1146109" algn="l" defTabSz="573054" rtl="0" eaLnBrk="1" latinLnBrk="0" hangingPunct="1">
      <a:defRPr sz="752" kern="1200">
        <a:solidFill>
          <a:schemeClr val="tx1"/>
        </a:solidFill>
        <a:latin typeface="+mn-lt"/>
        <a:ea typeface="+mn-ea"/>
        <a:cs typeface="+mn-cs"/>
      </a:defRPr>
    </a:lvl5pPr>
    <a:lvl6pPr marL="1432636" algn="l" defTabSz="573054" rtl="0" eaLnBrk="1" latinLnBrk="0" hangingPunct="1">
      <a:defRPr sz="752" kern="1200">
        <a:solidFill>
          <a:schemeClr val="tx1"/>
        </a:solidFill>
        <a:latin typeface="+mn-lt"/>
        <a:ea typeface="+mn-ea"/>
        <a:cs typeface="+mn-cs"/>
      </a:defRPr>
    </a:lvl6pPr>
    <a:lvl7pPr marL="1719163" algn="l" defTabSz="573054" rtl="0" eaLnBrk="1" latinLnBrk="0" hangingPunct="1">
      <a:defRPr sz="752" kern="1200">
        <a:solidFill>
          <a:schemeClr val="tx1"/>
        </a:solidFill>
        <a:latin typeface="+mn-lt"/>
        <a:ea typeface="+mn-ea"/>
        <a:cs typeface="+mn-cs"/>
      </a:defRPr>
    </a:lvl7pPr>
    <a:lvl8pPr marL="2005691" algn="l" defTabSz="573054" rtl="0" eaLnBrk="1" latinLnBrk="0" hangingPunct="1">
      <a:defRPr sz="752" kern="1200">
        <a:solidFill>
          <a:schemeClr val="tx1"/>
        </a:solidFill>
        <a:latin typeface="+mn-lt"/>
        <a:ea typeface="+mn-ea"/>
        <a:cs typeface="+mn-cs"/>
      </a:defRPr>
    </a:lvl8pPr>
    <a:lvl9pPr marL="2292218" algn="l" defTabSz="573054" rtl="0" eaLnBrk="1" latinLnBrk="0" hangingPunct="1">
      <a:defRPr sz="752"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6788" y="1143000"/>
            <a:ext cx="23844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D705B9-E682-4D57-A279-5C673A9831A6}" type="slidenum">
              <a:rPr lang="en-US" smtClean="0"/>
              <a:t>1</a:t>
            </a:fld>
            <a:endParaRPr lang="en-US"/>
          </a:p>
        </p:txBody>
      </p:sp>
    </p:spTree>
    <p:extLst>
      <p:ext uri="{BB962C8B-B14F-4D97-AF65-F5344CB8AC3E}">
        <p14:creationId xmlns:p14="http://schemas.microsoft.com/office/powerpoint/2010/main" val="10316157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0762171-C58B-4D52-961F-2F8600A43E05}" type="datetimeFigureOut">
              <a:rPr lang="en-US" smtClean="0"/>
              <a:t>2/28/2022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C646C6-375C-49FC-B1F6-51DA6FDA511E}" type="slidenum">
              <a:rPr lang="en-US" smtClean="0"/>
              <a:t>‹#›</a:t>
            </a:fld>
            <a:endParaRPr lang="en-US"/>
          </a:p>
        </p:txBody>
      </p:sp>
    </p:spTree>
    <p:extLst>
      <p:ext uri="{BB962C8B-B14F-4D97-AF65-F5344CB8AC3E}">
        <p14:creationId xmlns:p14="http://schemas.microsoft.com/office/powerpoint/2010/main" val="1061974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762171-C58B-4D52-961F-2F8600A43E05}" type="datetimeFigureOut">
              <a:rPr lang="en-US" smtClean="0"/>
              <a:t>2/28/2022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C646C6-375C-49FC-B1F6-51DA6FDA511E}" type="slidenum">
              <a:rPr lang="en-US" smtClean="0"/>
              <a:t>‹#›</a:t>
            </a:fld>
            <a:endParaRPr lang="en-US"/>
          </a:p>
        </p:txBody>
      </p:sp>
    </p:spTree>
    <p:extLst>
      <p:ext uri="{BB962C8B-B14F-4D97-AF65-F5344CB8AC3E}">
        <p14:creationId xmlns:p14="http://schemas.microsoft.com/office/powerpoint/2010/main" val="1274042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762171-C58B-4D52-961F-2F8600A43E05}" type="datetimeFigureOut">
              <a:rPr lang="en-US" smtClean="0"/>
              <a:t>2/28/2022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C646C6-375C-49FC-B1F6-51DA6FDA511E}" type="slidenum">
              <a:rPr lang="en-US" smtClean="0"/>
              <a:t>‹#›</a:t>
            </a:fld>
            <a:endParaRPr lang="en-US"/>
          </a:p>
        </p:txBody>
      </p:sp>
    </p:spTree>
    <p:extLst>
      <p:ext uri="{BB962C8B-B14F-4D97-AF65-F5344CB8AC3E}">
        <p14:creationId xmlns:p14="http://schemas.microsoft.com/office/powerpoint/2010/main" val="3761998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762171-C58B-4D52-961F-2F8600A43E05}" type="datetimeFigureOut">
              <a:rPr lang="en-US" smtClean="0"/>
              <a:t>2/28/2022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C646C6-375C-49FC-B1F6-51DA6FDA511E}" type="slidenum">
              <a:rPr lang="en-US" smtClean="0"/>
              <a:t>‹#›</a:t>
            </a:fld>
            <a:endParaRPr lang="en-US"/>
          </a:p>
        </p:txBody>
      </p:sp>
    </p:spTree>
    <p:extLst>
      <p:ext uri="{BB962C8B-B14F-4D97-AF65-F5344CB8AC3E}">
        <p14:creationId xmlns:p14="http://schemas.microsoft.com/office/powerpoint/2010/main" val="33107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762171-C58B-4D52-961F-2F8600A43E05}" type="datetimeFigureOut">
              <a:rPr lang="en-US" smtClean="0"/>
              <a:t>2/28/2022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C646C6-375C-49FC-B1F6-51DA6FDA511E}" type="slidenum">
              <a:rPr lang="en-US" smtClean="0"/>
              <a:t>‹#›</a:t>
            </a:fld>
            <a:endParaRPr lang="en-US"/>
          </a:p>
        </p:txBody>
      </p:sp>
    </p:spTree>
    <p:extLst>
      <p:ext uri="{BB962C8B-B14F-4D97-AF65-F5344CB8AC3E}">
        <p14:creationId xmlns:p14="http://schemas.microsoft.com/office/powerpoint/2010/main" val="2936818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0762171-C58B-4D52-961F-2F8600A43E05}" type="datetimeFigureOut">
              <a:rPr lang="en-US" smtClean="0"/>
              <a:t>2/28/2022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C646C6-375C-49FC-B1F6-51DA6FDA511E}" type="slidenum">
              <a:rPr lang="en-US" smtClean="0"/>
              <a:t>‹#›</a:t>
            </a:fld>
            <a:endParaRPr lang="en-US"/>
          </a:p>
        </p:txBody>
      </p:sp>
    </p:spTree>
    <p:extLst>
      <p:ext uri="{BB962C8B-B14F-4D97-AF65-F5344CB8AC3E}">
        <p14:creationId xmlns:p14="http://schemas.microsoft.com/office/powerpoint/2010/main" val="2117745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62171-C58B-4D52-961F-2F8600A43E05}" type="datetimeFigureOut">
              <a:rPr lang="en-US" smtClean="0"/>
              <a:t>2/28/2022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C646C6-375C-49FC-B1F6-51DA6FDA511E}" type="slidenum">
              <a:rPr lang="en-US" smtClean="0"/>
              <a:t>‹#›</a:t>
            </a:fld>
            <a:endParaRPr lang="en-US"/>
          </a:p>
        </p:txBody>
      </p:sp>
    </p:spTree>
    <p:extLst>
      <p:ext uri="{BB962C8B-B14F-4D97-AF65-F5344CB8AC3E}">
        <p14:creationId xmlns:p14="http://schemas.microsoft.com/office/powerpoint/2010/main" val="2961529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0762171-C58B-4D52-961F-2F8600A43E05}" type="datetimeFigureOut">
              <a:rPr lang="en-US" smtClean="0"/>
              <a:t>2/28/2022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C646C6-375C-49FC-B1F6-51DA6FDA511E}" type="slidenum">
              <a:rPr lang="en-US" smtClean="0"/>
              <a:t>‹#›</a:t>
            </a:fld>
            <a:endParaRPr lang="en-US"/>
          </a:p>
        </p:txBody>
      </p:sp>
    </p:spTree>
    <p:extLst>
      <p:ext uri="{BB962C8B-B14F-4D97-AF65-F5344CB8AC3E}">
        <p14:creationId xmlns:p14="http://schemas.microsoft.com/office/powerpoint/2010/main" val="3833673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762171-C58B-4D52-961F-2F8600A43E05}" type="datetimeFigureOut">
              <a:rPr lang="en-US" smtClean="0"/>
              <a:t>2/28/2022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FC646C6-375C-49FC-B1F6-51DA6FDA511E}" type="slidenum">
              <a:rPr lang="en-US" smtClean="0"/>
              <a:t>‹#›</a:t>
            </a:fld>
            <a:endParaRPr lang="en-US"/>
          </a:p>
        </p:txBody>
      </p:sp>
    </p:spTree>
    <p:extLst>
      <p:ext uri="{BB962C8B-B14F-4D97-AF65-F5344CB8AC3E}">
        <p14:creationId xmlns:p14="http://schemas.microsoft.com/office/powerpoint/2010/main" val="1111289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0762171-C58B-4D52-961F-2F8600A43E05}" type="datetimeFigureOut">
              <a:rPr lang="en-US" smtClean="0"/>
              <a:t>2/28/2022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C646C6-375C-49FC-B1F6-51DA6FDA511E}" type="slidenum">
              <a:rPr lang="en-US" smtClean="0"/>
              <a:t>‹#›</a:t>
            </a:fld>
            <a:endParaRPr lang="en-US"/>
          </a:p>
        </p:txBody>
      </p:sp>
    </p:spTree>
    <p:extLst>
      <p:ext uri="{BB962C8B-B14F-4D97-AF65-F5344CB8AC3E}">
        <p14:creationId xmlns:p14="http://schemas.microsoft.com/office/powerpoint/2010/main" val="3546970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0762171-C58B-4D52-961F-2F8600A43E05}" type="datetimeFigureOut">
              <a:rPr lang="en-US" smtClean="0"/>
              <a:t>2/28/2022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C646C6-375C-49FC-B1F6-51DA6FDA511E}" type="slidenum">
              <a:rPr lang="en-US" smtClean="0"/>
              <a:t>‹#›</a:t>
            </a:fld>
            <a:endParaRPr lang="en-US"/>
          </a:p>
        </p:txBody>
      </p:sp>
    </p:spTree>
    <p:extLst>
      <p:ext uri="{BB962C8B-B14F-4D97-AF65-F5344CB8AC3E}">
        <p14:creationId xmlns:p14="http://schemas.microsoft.com/office/powerpoint/2010/main" val="313176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F0762171-C58B-4D52-961F-2F8600A43E05}" type="datetimeFigureOut">
              <a:rPr lang="en-US" smtClean="0"/>
              <a:t>2/28/2022</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2FC646C6-375C-49FC-B1F6-51DA6FDA511E}" type="slidenum">
              <a:rPr lang="en-US" smtClean="0"/>
              <a:t>‹#›</a:t>
            </a:fld>
            <a:endParaRPr lang="en-US"/>
          </a:p>
        </p:txBody>
      </p:sp>
    </p:spTree>
    <p:extLst>
      <p:ext uri="{BB962C8B-B14F-4D97-AF65-F5344CB8AC3E}">
        <p14:creationId xmlns:p14="http://schemas.microsoft.com/office/powerpoint/2010/main" val="8630450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9.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46101" y="1733550"/>
            <a:ext cx="2506801" cy="1283970"/>
          </a:xfrm>
        </p:spPr>
        <p:txBody>
          <a:bodyPr>
            <a:normAutofit fontScale="90000"/>
          </a:bodyPr>
          <a:lstStyle/>
          <a:p>
            <a:pPr algn="ctr"/>
            <a:r>
              <a:rPr lang="en-US" dirty="0"/>
              <a:t>Locating &amp; Correcting a 4.0 Alert Code on Gas Furnaces</a:t>
            </a:r>
          </a:p>
        </p:txBody>
      </p:sp>
      <p:pic>
        <p:nvPicPr>
          <p:cNvPr id="10" name="Picture Placeholder 9" descr="Diagram&#10;&#10;Description automatically generated">
            <a:extLst>
              <a:ext uri="{FF2B5EF4-FFF2-40B4-BE49-F238E27FC236}">
                <a16:creationId xmlns:a16="http://schemas.microsoft.com/office/drawing/2014/main" id="{7CECBF32-FDC9-4980-B8DD-C29FF6CACEDC}"/>
              </a:ext>
            </a:extLst>
          </p:cNvPr>
          <p:cNvPicPr>
            <a:picLocks noGrp="1" noChangeAspect="1"/>
          </p:cNvPicPr>
          <p:nvPr>
            <p:ph type="pic" idx="1"/>
          </p:nvPr>
        </p:nvPicPr>
        <p:blipFill>
          <a:blip r:embed="rId3">
            <a:extLst>
              <a:ext uri="{28A0092B-C50C-407E-A947-70E740481C1C}">
                <a14:useLocalDpi xmlns:a14="http://schemas.microsoft.com/office/drawing/2010/main" val="0"/>
              </a:ext>
            </a:extLst>
          </a:blip>
          <a:srcRect l="2562" r="2562"/>
          <a:stretch>
            <a:fillRect/>
          </a:stretch>
        </p:blipFill>
        <p:spPr>
          <a:xfrm>
            <a:off x="3708084" y="1379479"/>
            <a:ext cx="3908425" cy="6862763"/>
          </a:xfrm>
        </p:spPr>
      </p:pic>
      <p:sp>
        <p:nvSpPr>
          <p:cNvPr id="6" name="Text Placeholder 5"/>
          <p:cNvSpPr>
            <a:spLocks noGrp="1"/>
          </p:cNvSpPr>
          <p:nvPr>
            <p:ph type="body" sz="half" idx="2"/>
          </p:nvPr>
        </p:nvSpPr>
        <p:spPr>
          <a:xfrm>
            <a:off x="535365" y="3088592"/>
            <a:ext cx="3172719" cy="5590329"/>
          </a:xfrm>
        </p:spPr>
        <p:txBody>
          <a:bodyPr>
            <a:normAutofit fontScale="85000" lnSpcReduction="20000"/>
          </a:bodyPr>
          <a:lstStyle/>
          <a:p>
            <a:r>
              <a:rPr lang="en-US" dirty="0"/>
              <a:t>Temperature limit switches are designed to open and drop a call for heat when the temperature get too hot in an area. There are several ways to check a limit switch: </a:t>
            </a:r>
          </a:p>
          <a:p>
            <a:r>
              <a:rPr lang="en-US" b="1" i="1" dirty="0"/>
              <a:t>Using an Ohm meter, unplug one end of a wire on the switch and measure across the contact points. If the meter reads ‘0’ or ‘OL” the switch is open.</a:t>
            </a:r>
          </a:p>
          <a:p>
            <a:r>
              <a:rPr lang="en-US" b="1" i="1" dirty="0"/>
              <a:t>Another way is using the continuity selection, a constant ‘beep’ or ‘tone’ tells you the switch is closed and working right. No tone means it’s open and should be replaced.</a:t>
            </a:r>
          </a:p>
          <a:p>
            <a:r>
              <a:rPr lang="en-US" dirty="0"/>
              <a:t>If you are still getting a 4.0 error after locating the high limit, limit’s and roll out switches there are two more located in the back of the furnace in the blower compartment and sometimes hard to find. The are called ‘reverse airflow switches’ (RAF) used for different install applications.</a:t>
            </a:r>
          </a:p>
          <a:p>
            <a:r>
              <a:rPr lang="en-US" dirty="0"/>
              <a:t>As shown to the right, they are wired in a ‘daisy chain’ and can be checked using the HLI &amp; HLO on the board where the thermostat wires are connected. Checking for ‘tone’ or resistance using Ohms you can tell if the circuit is complete. </a:t>
            </a:r>
          </a:p>
          <a:p>
            <a:r>
              <a:rPr lang="en-US" dirty="0"/>
              <a:t>If it is open, be sure to inspect the wires for fray or a loose connection and check each switch like any other switch to verify it is working properly. When working right, you will read 24VAC  with power on and leads on the HLI &amp; HSO points. </a:t>
            </a:r>
          </a:p>
          <a:p>
            <a:r>
              <a:rPr lang="en-US" dirty="0"/>
              <a:t>The blower will have to be pulled out to get to these switches as they are difficult to see and easy to miss.  </a:t>
            </a:r>
          </a:p>
          <a:p>
            <a:endParaRPr lang="en-US" dirty="0"/>
          </a:p>
          <a:p>
            <a:endParaRPr lang="en-US" dirty="0"/>
          </a:p>
          <a:p>
            <a:endParaRPr lang="en-US" dirty="0"/>
          </a:p>
        </p:txBody>
      </p:sp>
      <p:sp>
        <p:nvSpPr>
          <p:cNvPr id="9" name="TextBox 8"/>
          <p:cNvSpPr txBox="1"/>
          <p:nvPr/>
        </p:nvSpPr>
        <p:spPr>
          <a:xfrm>
            <a:off x="1994133" y="186421"/>
            <a:ext cx="2506801" cy="1077218"/>
          </a:xfrm>
          <a:prstGeom prst="rect">
            <a:avLst/>
          </a:prstGeom>
          <a:noFill/>
        </p:spPr>
        <p:txBody>
          <a:bodyPr wrap="square" rtlCol="0">
            <a:spAutoFit/>
          </a:bodyPr>
          <a:lstStyle/>
          <a:p>
            <a:r>
              <a:rPr lang="en-US" sz="4000" dirty="0">
                <a:latin typeface="Aharoni" panose="02010803020104030203" pitchFamily="2" charset="-79"/>
                <a:cs typeface="Aharoni" panose="02010803020104030203" pitchFamily="2" charset="-79"/>
              </a:rPr>
              <a:t>Tech Tip</a:t>
            </a:r>
          </a:p>
          <a:p>
            <a:r>
              <a:rPr lang="en-US" sz="2400" dirty="0">
                <a:latin typeface="Aharoni" panose="02010803020104030203" pitchFamily="2" charset="-79"/>
                <a:cs typeface="Aharoni" panose="02010803020104030203" pitchFamily="2" charset="-79"/>
              </a:rPr>
              <a:t>MONTH 2022</a:t>
            </a:r>
            <a:endParaRPr lang="en-US" sz="3200" dirty="0">
              <a:latin typeface="Aharoni" panose="02010803020104030203" pitchFamily="2" charset="-79"/>
              <a:cs typeface="Aharoni" panose="02010803020104030203" pitchFamily="2" charset="-79"/>
            </a:endParaRPr>
          </a:p>
        </p:txBody>
      </p:sp>
      <p:pic>
        <p:nvPicPr>
          <p:cNvPr id="11" name="Picture 10" descr="https://signin.corp.global/siteminderagent/forms/images/tt_logo_color_rgb.png"/>
          <p:cNvPicPr/>
          <p:nvPr/>
        </p:nvPicPr>
        <p:blipFill>
          <a:blip r:embed="rId4">
            <a:extLst>
              <a:ext uri="{28A0092B-C50C-407E-A947-70E740481C1C}">
                <a14:useLocalDpi xmlns:a14="http://schemas.microsoft.com/office/drawing/2010/main" val="0"/>
              </a:ext>
            </a:extLst>
          </a:blip>
          <a:srcRect/>
          <a:stretch>
            <a:fillRect/>
          </a:stretch>
        </p:blipFill>
        <p:spPr bwMode="auto">
          <a:xfrm>
            <a:off x="4382777" y="163888"/>
            <a:ext cx="3105417" cy="1298303"/>
          </a:xfrm>
          <a:prstGeom prst="rect">
            <a:avLst/>
          </a:prstGeom>
          <a:noFill/>
          <a:ln>
            <a:noFill/>
          </a:ln>
        </p:spPr>
      </p:pic>
      <p:sp>
        <p:nvSpPr>
          <p:cNvPr id="8" name="TextBox 7"/>
          <p:cNvSpPr txBox="1"/>
          <p:nvPr/>
        </p:nvSpPr>
        <p:spPr>
          <a:xfrm>
            <a:off x="535365" y="8884508"/>
            <a:ext cx="6703695" cy="1077218"/>
          </a:xfrm>
          <a:prstGeom prst="rect">
            <a:avLst/>
          </a:prstGeom>
          <a:noFill/>
        </p:spPr>
        <p:txBody>
          <a:bodyPr wrap="square" rtlCol="0">
            <a:spAutoFit/>
          </a:bodyPr>
          <a:lstStyle/>
          <a:p>
            <a:r>
              <a:rPr lang="en-US" sz="1600" b="1" dirty="0"/>
              <a:t>			Field Service Representative Contact</a:t>
            </a:r>
          </a:p>
          <a:p>
            <a:endParaRPr lang="en-US" sz="1600" b="1" dirty="0"/>
          </a:p>
          <a:p>
            <a:r>
              <a:rPr lang="en-US" sz="1600" b="1" dirty="0"/>
              <a:t>SW FL 239-277-0344; Option 3  	                          SE FL 954-421-7133; Option 2</a:t>
            </a:r>
          </a:p>
          <a:p>
            <a:r>
              <a:rPr lang="en-US" sz="1600" b="1" dirty="0"/>
              <a:t>			          N FL 844-358-7263; option 2</a:t>
            </a:r>
          </a:p>
        </p:txBody>
      </p:sp>
      <p:pic>
        <p:nvPicPr>
          <p:cNvPr id="12" name="Picture 6">
            <a:extLst>
              <a:ext uri="{FF2B5EF4-FFF2-40B4-BE49-F238E27FC236}">
                <a16:creationId xmlns:a16="http://schemas.microsoft.com/office/drawing/2014/main" id="{FCB66854-49A9-4E1C-B673-3B346B61A5DA}"/>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l="1781" r="1781"/>
          <a:stretch/>
        </p:blipFill>
        <p:spPr bwMode="auto">
          <a:xfrm>
            <a:off x="407774" y="226436"/>
            <a:ext cx="1206725" cy="1173206"/>
          </a:xfrm>
          <a:prstGeom prst="octagon">
            <a:avLst/>
          </a:prstGeom>
          <a:noFill/>
          <a:ln w="9525">
            <a:solidFill>
              <a:srgbClr val="000000"/>
            </a:solidFill>
            <a:miter lim="800000"/>
            <a:headEnd/>
            <a:tailEnd/>
          </a:ln>
          <a:effectLst>
            <a:outerShdw blurRad="50800" dist="101600" dir="2700000" algn="tl" rotWithShape="0">
              <a:prstClr val="black">
                <a:alpha val="40000"/>
              </a:prstClr>
            </a:outerShdw>
          </a:effectLst>
        </p:spPr>
      </p:pic>
      <p:pic>
        <p:nvPicPr>
          <p:cNvPr id="1026" name="Picture 2" descr="Visual search query image">
            <a:extLst>
              <a:ext uri="{FF2B5EF4-FFF2-40B4-BE49-F238E27FC236}">
                <a16:creationId xmlns:a16="http://schemas.microsoft.com/office/drawing/2014/main" id="{C63BCA93-F1C4-4DF4-B5F6-81731CCEC75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68610" y="3185341"/>
            <a:ext cx="1666875" cy="1666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36984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153</TotalTime>
  <Words>338</Words>
  <Application>Microsoft Office PowerPoint</Application>
  <PresentationFormat>Custom</PresentationFormat>
  <Paragraphs>16</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Aharoni</vt:lpstr>
      <vt:lpstr>Arial</vt:lpstr>
      <vt:lpstr>Calibri</vt:lpstr>
      <vt:lpstr>Calibri Light</vt:lpstr>
      <vt:lpstr>Office Theme</vt:lpstr>
      <vt:lpstr>Locating &amp; Correcting a 4.0 Alert Code on Gas Furnaces</vt:lpstr>
    </vt:vector>
  </TitlesOfParts>
  <Company>Ingersoll Rand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anthony.floril@trane.com</dc:creator>
  <cp:lastModifiedBy>Smith, Stephen</cp:lastModifiedBy>
  <cp:revision>36</cp:revision>
  <dcterms:created xsi:type="dcterms:W3CDTF">2016-11-03T16:33:09Z</dcterms:created>
  <dcterms:modified xsi:type="dcterms:W3CDTF">2022-02-28T13:50:45Z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f65d321b-09c2-41b9-8adf-12be14f68609</vt:lpwstr>
  </property>
  <property fmtid="{D5CDD505-2E9C-101B-9397-08002B2CF9AE}" pid="3" name="CLASSIFICATION">
    <vt:lpwstr>TT-DC-3</vt:lpwstr>
  </property>
  <property fmtid="{D5CDD505-2E9C-101B-9397-08002B2CF9AE}" pid="4" name="MSIP_Label_162b2348-a379-47d7-bf25-1402d7b08038_Enabled">
    <vt:lpwstr>true</vt:lpwstr>
  </property>
  <property fmtid="{D5CDD505-2E9C-101B-9397-08002B2CF9AE}" pid="5" name="MSIP_Label_162b2348-a379-47d7-bf25-1402d7b08038_SetDate">
    <vt:lpwstr>2022-02-21T14:04:50Z</vt:lpwstr>
  </property>
  <property fmtid="{D5CDD505-2E9C-101B-9397-08002B2CF9AE}" pid="6" name="MSIP_Label_162b2348-a379-47d7-bf25-1402d7b08038_Method">
    <vt:lpwstr>Standard</vt:lpwstr>
  </property>
  <property fmtid="{D5CDD505-2E9C-101B-9397-08002B2CF9AE}" pid="7" name="MSIP_Label_162b2348-a379-47d7-bf25-1402d7b08038_Name">
    <vt:lpwstr>Business</vt:lpwstr>
  </property>
  <property fmtid="{D5CDD505-2E9C-101B-9397-08002B2CF9AE}" pid="8" name="MSIP_Label_162b2348-a379-47d7-bf25-1402d7b08038_SiteId">
    <vt:lpwstr>abf9983b-ca77-4f20-9633-ca9c5a847041</vt:lpwstr>
  </property>
  <property fmtid="{D5CDD505-2E9C-101B-9397-08002B2CF9AE}" pid="9" name="MSIP_Label_162b2348-a379-47d7-bf25-1402d7b08038_ActionId">
    <vt:lpwstr>a66084d1-b204-4169-81eb-4427c1b119e8</vt:lpwstr>
  </property>
  <property fmtid="{D5CDD505-2E9C-101B-9397-08002B2CF9AE}" pid="10" name="MSIP_Label_162b2348-a379-47d7-bf25-1402d7b08038_ContentBits">
    <vt:lpwstr>0</vt:lpwstr>
  </property>
</Properties>
</file>