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488" y="3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y Longhauser" userId="e554dd1f-3d43-43f0-b001-93b9c2db0307" providerId="ADAL" clId="{857909FE-7111-4FF4-BF0C-9CBF7F2545AA}"/>
    <pc:docChg chg="modSld">
      <pc:chgData name="Jay Longhauser" userId="e554dd1f-3d43-43f0-b001-93b9c2db0307" providerId="ADAL" clId="{857909FE-7111-4FF4-BF0C-9CBF7F2545AA}" dt="2022-01-13T17:47:06.111" v="42" actId="20577"/>
      <pc:docMkLst>
        <pc:docMk/>
      </pc:docMkLst>
      <pc:sldChg chg="modSp mod">
        <pc:chgData name="Jay Longhauser" userId="e554dd1f-3d43-43f0-b001-93b9c2db0307" providerId="ADAL" clId="{857909FE-7111-4FF4-BF0C-9CBF7F2545AA}" dt="2022-01-13T17:47:06.111" v="42" actId="20577"/>
        <pc:sldMkLst>
          <pc:docMk/>
          <pc:sldMk cId="0" sldId="261"/>
        </pc:sldMkLst>
        <pc:spChg chg="mod">
          <ac:chgData name="Jay Longhauser" userId="e554dd1f-3d43-43f0-b001-93b9c2db0307" providerId="ADAL" clId="{857909FE-7111-4FF4-BF0C-9CBF7F2545AA}" dt="2022-01-13T17:47:06.111" v="42" actId="20577"/>
          <ac:spMkLst>
            <pc:docMk/>
            <pc:sldMk cId="0" sldId="261"/>
            <ac:spMk id="4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1/13/2022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172D6C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rgbClr val="1F487C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1/13/2022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172D6C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1/13/2022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172D6C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1/13/2022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1/13/2022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79831" y="152400"/>
            <a:ext cx="731520" cy="654100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173581" y="187274"/>
            <a:ext cx="6796836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rgbClr val="172D6C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12723" y="1072388"/>
            <a:ext cx="7118553" cy="3317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rgbClr val="1F487C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1/13/2022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g"/><Relationship Id="rId7" Type="http://schemas.openxmlformats.org/officeDocument/2006/relationships/image" Target="../media/image7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jpg"/><Relationship Id="rId7" Type="http://schemas.openxmlformats.org/officeDocument/2006/relationships/image" Target="../media/image1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718449" y="5628954"/>
            <a:ext cx="1293072" cy="1046594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173581" y="187274"/>
            <a:ext cx="6029325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What</a:t>
            </a:r>
            <a:r>
              <a:rPr spc="-15" dirty="0"/>
              <a:t> </a:t>
            </a:r>
            <a:r>
              <a:rPr dirty="0"/>
              <a:t>is</a:t>
            </a:r>
            <a:r>
              <a:rPr spc="-10" dirty="0"/>
              <a:t> </a:t>
            </a:r>
            <a:r>
              <a:rPr dirty="0"/>
              <a:t>a</a:t>
            </a:r>
            <a:r>
              <a:rPr spc="-5" dirty="0"/>
              <a:t> biometric</a:t>
            </a:r>
            <a:r>
              <a:rPr spc="-25" dirty="0"/>
              <a:t> </a:t>
            </a:r>
            <a:r>
              <a:rPr spc="-5" dirty="0"/>
              <a:t>screening?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3355">
              <a:lnSpc>
                <a:spcPct val="100000"/>
              </a:lnSpc>
              <a:spcBef>
                <a:spcPts val="100"/>
              </a:spcBef>
            </a:pPr>
            <a:r>
              <a:rPr dirty="0"/>
              <a:t>A</a:t>
            </a:r>
            <a:r>
              <a:rPr spc="-140" dirty="0"/>
              <a:t> </a:t>
            </a:r>
            <a:r>
              <a:rPr spc="-5" dirty="0"/>
              <a:t>quick</a:t>
            </a:r>
            <a:r>
              <a:rPr spc="10" dirty="0"/>
              <a:t> </a:t>
            </a:r>
            <a:r>
              <a:rPr spc="-5" dirty="0"/>
              <a:t>health</a:t>
            </a:r>
            <a:r>
              <a:rPr spc="10" dirty="0"/>
              <a:t> </a:t>
            </a:r>
            <a:r>
              <a:rPr spc="-5" dirty="0"/>
              <a:t>check</a:t>
            </a:r>
            <a:r>
              <a:rPr spc="10" dirty="0"/>
              <a:t> </a:t>
            </a:r>
            <a:r>
              <a:rPr dirty="0"/>
              <a:t>that</a:t>
            </a:r>
            <a:r>
              <a:rPr spc="-15" dirty="0"/>
              <a:t> </a:t>
            </a:r>
            <a:r>
              <a:rPr spc="-5" dirty="0"/>
              <a:t>measures</a:t>
            </a:r>
            <a:r>
              <a:rPr spc="10" dirty="0"/>
              <a:t> </a:t>
            </a:r>
            <a:r>
              <a:rPr dirty="0"/>
              <a:t>the </a:t>
            </a:r>
            <a:r>
              <a:rPr spc="-5" dirty="0"/>
              <a:t>following:</a:t>
            </a:r>
          </a:p>
          <a:p>
            <a:pPr marL="160655">
              <a:lnSpc>
                <a:spcPct val="100000"/>
              </a:lnSpc>
              <a:spcBef>
                <a:spcPts val="5"/>
              </a:spcBef>
            </a:pPr>
            <a:endParaRPr sz="2500"/>
          </a:p>
          <a:p>
            <a:pPr marL="516255" indent="-343535">
              <a:lnSpc>
                <a:spcPct val="100000"/>
              </a:lnSpc>
              <a:buChar char="•"/>
              <a:tabLst>
                <a:tab pos="516255" algn="l"/>
                <a:tab pos="516890" algn="l"/>
              </a:tabLst>
            </a:pPr>
            <a:r>
              <a:rPr spc="-5" dirty="0"/>
              <a:t>Body</a:t>
            </a:r>
            <a:r>
              <a:rPr spc="-20" dirty="0"/>
              <a:t> </a:t>
            </a:r>
            <a:r>
              <a:rPr dirty="0"/>
              <a:t>mass</a:t>
            </a:r>
            <a:r>
              <a:rPr spc="-15" dirty="0"/>
              <a:t> </a:t>
            </a:r>
            <a:r>
              <a:rPr spc="-5" dirty="0"/>
              <a:t>index</a:t>
            </a:r>
            <a:r>
              <a:rPr spc="-10" dirty="0"/>
              <a:t> </a:t>
            </a:r>
            <a:r>
              <a:rPr dirty="0"/>
              <a:t>(BMI)</a:t>
            </a:r>
          </a:p>
          <a:p>
            <a:pPr marL="516255" indent="-343535">
              <a:lnSpc>
                <a:spcPct val="100000"/>
              </a:lnSpc>
              <a:buChar char="•"/>
              <a:tabLst>
                <a:tab pos="516255" algn="l"/>
                <a:tab pos="516890" algn="l"/>
              </a:tabLst>
            </a:pPr>
            <a:r>
              <a:rPr spc="-5" dirty="0"/>
              <a:t>Blood</a:t>
            </a:r>
            <a:r>
              <a:rPr spc="-15" dirty="0"/>
              <a:t> </a:t>
            </a:r>
            <a:r>
              <a:rPr spc="-5" dirty="0"/>
              <a:t>glucose</a:t>
            </a:r>
          </a:p>
          <a:p>
            <a:pPr marL="516255" indent="-343535">
              <a:lnSpc>
                <a:spcPct val="100000"/>
              </a:lnSpc>
              <a:buChar char="•"/>
              <a:tabLst>
                <a:tab pos="516255" algn="l"/>
                <a:tab pos="516890" algn="l"/>
              </a:tabLst>
            </a:pPr>
            <a:r>
              <a:rPr spc="-55" dirty="0"/>
              <a:t>Total</a:t>
            </a:r>
            <a:r>
              <a:rPr spc="-25" dirty="0"/>
              <a:t> </a:t>
            </a:r>
            <a:r>
              <a:rPr spc="-5" dirty="0"/>
              <a:t>cholesterol</a:t>
            </a:r>
          </a:p>
          <a:p>
            <a:pPr marL="516255" indent="-343535">
              <a:lnSpc>
                <a:spcPct val="100000"/>
              </a:lnSpc>
              <a:buChar char="•"/>
              <a:tabLst>
                <a:tab pos="516255" algn="l"/>
                <a:tab pos="516890" algn="l"/>
              </a:tabLst>
            </a:pPr>
            <a:r>
              <a:rPr spc="-5" dirty="0"/>
              <a:t>Blood</a:t>
            </a:r>
            <a:r>
              <a:rPr spc="-10" dirty="0"/>
              <a:t> </a:t>
            </a:r>
            <a:r>
              <a:rPr spc="-5" dirty="0"/>
              <a:t>pressure</a:t>
            </a:r>
          </a:p>
          <a:p>
            <a:pPr marL="160655">
              <a:lnSpc>
                <a:spcPct val="100000"/>
              </a:lnSpc>
              <a:spcBef>
                <a:spcPts val="10"/>
              </a:spcBef>
            </a:pPr>
            <a:endParaRPr sz="2500"/>
          </a:p>
          <a:p>
            <a:pPr marL="173355" marR="5080">
              <a:lnSpc>
                <a:spcPct val="100000"/>
              </a:lnSpc>
            </a:pPr>
            <a:r>
              <a:rPr spc="-5" dirty="0"/>
              <a:t>Blood</a:t>
            </a:r>
            <a:r>
              <a:rPr spc="25" dirty="0"/>
              <a:t> </a:t>
            </a:r>
            <a:r>
              <a:rPr spc="-5" dirty="0"/>
              <a:t>measurements</a:t>
            </a:r>
            <a:r>
              <a:rPr spc="15" dirty="0"/>
              <a:t> </a:t>
            </a:r>
            <a:r>
              <a:rPr spc="-5" dirty="0"/>
              <a:t>can</a:t>
            </a:r>
            <a:r>
              <a:rPr spc="15" dirty="0"/>
              <a:t> </a:t>
            </a:r>
            <a:r>
              <a:rPr spc="-5" dirty="0"/>
              <a:t>be</a:t>
            </a:r>
            <a:r>
              <a:rPr spc="10" dirty="0"/>
              <a:t> </a:t>
            </a:r>
            <a:r>
              <a:rPr spc="-5" dirty="0"/>
              <a:t>taken</a:t>
            </a:r>
            <a:r>
              <a:rPr spc="15" dirty="0"/>
              <a:t> </a:t>
            </a:r>
            <a:r>
              <a:rPr spc="-5" dirty="0"/>
              <a:t>through</a:t>
            </a:r>
            <a:r>
              <a:rPr spc="10" dirty="0"/>
              <a:t> </a:t>
            </a:r>
            <a:r>
              <a:rPr spc="-5" dirty="0"/>
              <a:t>a</a:t>
            </a:r>
            <a:r>
              <a:rPr spc="15" dirty="0"/>
              <a:t> </a:t>
            </a:r>
            <a:r>
              <a:rPr spc="-5" dirty="0"/>
              <a:t>finger </a:t>
            </a:r>
            <a:r>
              <a:rPr spc="-655" dirty="0"/>
              <a:t> </a:t>
            </a:r>
            <a:r>
              <a:rPr spc="-5" dirty="0"/>
              <a:t>prick or</a:t>
            </a:r>
            <a:r>
              <a:rPr dirty="0"/>
              <a:t> </a:t>
            </a:r>
            <a:r>
              <a:rPr spc="-5" dirty="0"/>
              <a:t>venipuncture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173581" y="6453936"/>
            <a:ext cx="639699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172D6C"/>
                </a:solidFill>
                <a:latin typeface="Arial"/>
                <a:cs typeface="Arial"/>
              </a:rPr>
              <a:t>Recommended</a:t>
            </a:r>
            <a:r>
              <a:rPr sz="1000" spc="-50" dirty="0">
                <a:solidFill>
                  <a:srgbClr val="172D6C"/>
                </a:solidFill>
                <a:latin typeface="Arial"/>
                <a:cs typeface="Arial"/>
              </a:rPr>
              <a:t> </a:t>
            </a:r>
            <a:r>
              <a:rPr sz="1000" spc="-10" dirty="0">
                <a:solidFill>
                  <a:srgbClr val="172D6C"/>
                </a:solidFill>
                <a:latin typeface="Arial"/>
                <a:cs typeface="Arial"/>
              </a:rPr>
              <a:t>activities</a:t>
            </a:r>
            <a:r>
              <a:rPr sz="1000" spc="45" dirty="0">
                <a:solidFill>
                  <a:srgbClr val="172D6C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172D6C"/>
                </a:solidFill>
                <a:latin typeface="Arial"/>
                <a:cs typeface="Arial"/>
              </a:rPr>
              <a:t>in</a:t>
            </a:r>
            <a:r>
              <a:rPr sz="1000" spc="15" dirty="0">
                <a:solidFill>
                  <a:srgbClr val="172D6C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172D6C"/>
                </a:solidFill>
                <a:latin typeface="Arial"/>
                <a:cs typeface="Arial"/>
              </a:rPr>
              <a:t>Go365,</a:t>
            </a:r>
            <a:r>
              <a:rPr sz="1000" spc="-20" dirty="0">
                <a:solidFill>
                  <a:srgbClr val="172D6C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172D6C"/>
                </a:solidFill>
                <a:latin typeface="Arial"/>
                <a:cs typeface="Arial"/>
              </a:rPr>
              <a:t>such</a:t>
            </a:r>
            <a:r>
              <a:rPr sz="1000" spc="-15" dirty="0">
                <a:solidFill>
                  <a:srgbClr val="172D6C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172D6C"/>
                </a:solidFill>
                <a:latin typeface="Arial"/>
                <a:cs typeface="Arial"/>
              </a:rPr>
              <a:t>as</a:t>
            </a:r>
            <a:r>
              <a:rPr sz="1000" spc="15" dirty="0">
                <a:solidFill>
                  <a:srgbClr val="172D6C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172D6C"/>
                </a:solidFill>
                <a:latin typeface="Arial"/>
                <a:cs typeface="Arial"/>
              </a:rPr>
              <a:t>a</a:t>
            </a:r>
            <a:r>
              <a:rPr sz="1000" spc="-10" dirty="0">
                <a:solidFill>
                  <a:srgbClr val="172D6C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172D6C"/>
                </a:solidFill>
                <a:latin typeface="Arial"/>
                <a:cs typeface="Arial"/>
              </a:rPr>
              <a:t>biometric</a:t>
            </a:r>
            <a:r>
              <a:rPr sz="1000" spc="10" dirty="0">
                <a:solidFill>
                  <a:srgbClr val="172D6C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172D6C"/>
                </a:solidFill>
                <a:latin typeface="Arial"/>
                <a:cs typeface="Arial"/>
              </a:rPr>
              <a:t>screening, are</a:t>
            </a:r>
            <a:r>
              <a:rPr sz="1000" spc="25" dirty="0">
                <a:solidFill>
                  <a:srgbClr val="172D6C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172D6C"/>
                </a:solidFill>
                <a:latin typeface="Arial"/>
                <a:cs typeface="Arial"/>
              </a:rPr>
              <a:t>not </a:t>
            </a:r>
            <a:r>
              <a:rPr sz="1000" dirty="0">
                <a:solidFill>
                  <a:srgbClr val="172D6C"/>
                </a:solidFill>
                <a:latin typeface="Arial"/>
                <a:cs typeface="Arial"/>
              </a:rPr>
              <a:t>medical </a:t>
            </a:r>
            <a:r>
              <a:rPr sz="1000" spc="-5" dirty="0">
                <a:solidFill>
                  <a:srgbClr val="172D6C"/>
                </a:solidFill>
                <a:latin typeface="Arial"/>
                <a:cs typeface="Arial"/>
              </a:rPr>
              <a:t>advice.</a:t>
            </a:r>
            <a:r>
              <a:rPr sz="1000" spc="5" dirty="0">
                <a:solidFill>
                  <a:srgbClr val="172D6C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172D6C"/>
                </a:solidFill>
                <a:latin typeface="Arial"/>
                <a:cs typeface="Arial"/>
              </a:rPr>
              <a:t>Consult</a:t>
            </a:r>
            <a:r>
              <a:rPr sz="1000" spc="5" dirty="0">
                <a:solidFill>
                  <a:srgbClr val="172D6C"/>
                </a:solidFill>
                <a:latin typeface="Arial"/>
                <a:cs typeface="Arial"/>
              </a:rPr>
              <a:t> </a:t>
            </a:r>
            <a:r>
              <a:rPr sz="1000" spc="-15" dirty="0">
                <a:solidFill>
                  <a:srgbClr val="172D6C"/>
                </a:solidFill>
                <a:latin typeface="Arial"/>
                <a:cs typeface="Arial"/>
              </a:rPr>
              <a:t>your</a:t>
            </a:r>
            <a:r>
              <a:rPr sz="1000" spc="45" dirty="0">
                <a:solidFill>
                  <a:srgbClr val="172D6C"/>
                </a:solidFill>
                <a:latin typeface="Arial"/>
                <a:cs typeface="Arial"/>
              </a:rPr>
              <a:t> </a:t>
            </a:r>
            <a:r>
              <a:rPr sz="1000" spc="-10" dirty="0">
                <a:solidFill>
                  <a:srgbClr val="172D6C"/>
                </a:solidFill>
                <a:latin typeface="Arial"/>
                <a:cs typeface="Arial"/>
              </a:rPr>
              <a:t>physician.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718449" y="5628954"/>
            <a:ext cx="1293072" cy="1046594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173581" y="187274"/>
            <a:ext cx="3931285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Big</a:t>
            </a:r>
            <a:r>
              <a:rPr spc="-65" dirty="0"/>
              <a:t> </a:t>
            </a:r>
            <a:r>
              <a:rPr dirty="0"/>
              <a:t>Points</a:t>
            </a:r>
            <a:r>
              <a:rPr spc="-55" dirty="0"/>
              <a:t> </a:t>
            </a:r>
            <a:r>
              <a:rPr dirty="0"/>
              <a:t>booster!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173581" y="5657494"/>
            <a:ext cx="6514465" cy="9867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29641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solidFill>
                  <a:srgbClr val="172D6C"/>
                </a:solidFill>
                <a:latin typeface="Arial"/>
                <a:cs typeface="Arial"/>
              </a:rPr>
              <a:t>Points</a:t>
            </a:r>
            <a:r>
              <a:rPr sz="1400" spc="-45" dirty="0">
                <a:solidFill>
                  <a:srgbClr val="172D6C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72D6C"/>
                </a:solidFill>
                <a:latin typeface="Arial"/>
                <a:cs typeface="Arial"/>
              </a:rPr>
              <a:t>are</a:t>
            </a:r>
            <a:r>
              <a:rPr sz="1400" spc="-35" dirty="0">
                <a:solidFill>
                  <a:srgbClr val="172D6C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72D6C"/>
                </a:solidFill>
                <a:latin typeface="Arial"/>
                <a:cs typeface="Arial"/>
              </a:rPr>
              <a:t>per</a:t>
            </a:r>
            <a:r>
              <a:rPr sz="1400" spc="-30" dirty="0">
                <a:solidFill>
                  <a:srgbClr val="172D6C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72D6C"/>
                </a:solidFill>
                <a:latin typeface="Arial"/>
                <a:cs typeface="Arial"/>
              </a:rPr>
              <a:t>program</a:t>
            </a:r>
            <a:r>
              <a:rPr sz="1400" spc="-55" dirty="0">
                <a:solidFill>
                  <a:srgbClr val="172D6C"/>
                </a:solidFill>
                <a:latin typeface="Arial"/>
                <a:cs typeface="Arial"/>
              </a:rPr>
              <a:t> </a:t>
            </a:r>
            <a:r>
              <a:rPr sz="1400" spc="-5" dirty="0">
                <a:solidFill>
                  <a:srgbClr val="172D6C"/>
                </a:solidFill>
                <a:latin typeface="Arial"/>
                <a:cs typeface="Arial"/>
              </a:rPr>
              <a:t>year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150">
              <a:latin typeface="Arial"/>
              <a:cs typeface="Arial"/>
            </a:endParaRPr>
          </a:p>
          <a:p>
            <a:pPr marL="12700" marR="1238885">
              <a:lnSpc>
                <a:spcPct val="100000"/>
              </a:lnSpc>
              <a:spcBef>
                <a:spcPts val="5"/>
              </a:spcBef>
            </a:pPr>
            <a:r>
              <a:rPr sz="1400" dirty="0">
                <a:solidFill>
                  <a:srgbClr val="172D6C"/>
                </a:solidFill>
                <a:latin typeface="Arial"/>
                <a:cs typeface="Arial"/>
              </a:rPr>
              <a:t>*Adult</a:t>
            </a:r>
            <a:r>
              <a:rPr sz="1400" spc="-20" dirty="0">
                <a:solidFill>
                  <a:srgbClr val="172D6C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72D6C"/>
                </a:solidFill>
                <a:latin typeface="Arial"/>
                <a:cs typeface="Arial"/>
              </a:rPr>
              <a:t>children</a:t>
            </a:r>
            <a:r>
              <a:rPr sz="1400" spc="-45" dirty="0">
                <a:solidFill>
                  <a:srgbClr val="172D6C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72D6C"/>
                </a:solidFill>
                <a:latin typeface="Arial"/>
                <a:cs typeface="Arial"/>
              </a:rPr>
              <a:t>are</a:t>
            </a:r>
            <a:r>
              <a:rPr sz="1400" spc="-20" dirty="0">
                <a:solidFill>
                  <a:srgbClr val="172D6C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72D6C"/>
                </a:solidFill>
                <a:latin typeface="Arial"/>
                <a:cs typeface="Arial"/>
              </a:rPr>
              <a:t>not</a:t>
            </a:r>
            <a:r>
              <a:rPr sz="1400" spc="-15" dirty="0">
                <a:solidFill>
                  <a:srgbClr val="172D6C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72D6C"/>
                </a:solidFill>
                <a:latin typeface="Arial"/>
                <a:cs typeface="Arial"/>
              </a:rPr>
              <a:t>eligible</a:t>
            </a:r>
            <a:r>
              <a:rPr sz="1400" spc="-20" dirty="0">
                <a:solidFill>
                  <a:srgbClr val="172D6C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72D6C"/>
                </a:solidFill>
                <a:latin typeface="Arial"/>
                <a:cs typeface="Arial"/>
              </a:rPr>
              <a:t>to</a:t>
            </a:r>
            <a:r>
              <a:rPr sz="1400" spc="-25" dirty="0">
                <a:solidFill>
                  <a:srgbClr val="172D6C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72D6C"/>
                </a:solidFill>
                <a:latin typeface="Arial"/>
                <a:cs typeface="Arial"/>
              </a:rPr>
              <a:t>earn</a:t>
            </a:r>
            <a:r>
              <a:rPr sz="1400" spc="-20" dirty="0">
                <a:solidFill>
                  <a:srgbClr val="172D6C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72D6C"/>
                </a:solidFill>
                <a:latin typeface="Arial"/>
                <a:cs typeface="Arial"/>
              </a:rPr>
              <a:t>Points</a:t>
            </a:r>
            <a:r>
              <a:rPr sz="1400" spc="-30" dirty="0">
                <a:solidFill>
                  <a:srgbClr val="172D6C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72D6C"/>
                </a:solidFill>
                <a:latin typeface="Arial"/>
                <a:cs typeface="Arial"/>
              </a:rPr>
              <a:t>or</a:t>
            </a:r>
            <a:r>
              <a:rPr sz="1400" spc="-20" dirty="0">
                <a:solidFill>
                  <a:srgbClr val="172D6C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72D6C"/>
                </a:solidFill>
                <a:latin typeface="Arial"/>
                <a:cs typeface="Arial"/>
              </a:rPr>
              <a:t>Bucks</a:t>
            </a:r>
            <a:r>
              <a:rPr sz="1400" spc="-30" dirty="0">
                <a:solidFill>
                  <a:srgbClr val="172D6C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72D6C"/>
                </a:solidFill>
                <a:latin typeface="Arial"/>
                <a:cs typeface="Arial"/>
              </a:rPr>
              <a:t>for</a:t>
            </a:r>
            <a:r>
              <a:rPr sz="1400" spc="-25" dirty="0">
                <a:solidFill>
                  <a:srgbClr val="172D6C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72D6C"/>
                </a:solidFill>
                <a:latin typeface="Arial"/>
                <a:cs typeface="Arial"/>
              </a:rPr>
              <a:t>biometric </a:t>
            </a:r>
            <a:r>
              <a:rPr sz="1400" spc="-370" dirty="0">
                <a:solidFill>
                  <a:srgbClr val="172D6C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72D6C"/>
                </a:solidFill>
                <a:latin typeface="Arial"/>
                <a:cs typeface="Arial"/>
              </a:rPr>
              <a:t>screening</a:t>
            </a:r>
            <a:r>
              <a:rPr sz="1400" spc="-60" dirty="0">
                <a:solidFill>
                  <a:srgbClr val="172D6C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72D6C"/>
                </a:solidFill>
                <a:latin typeface="Arial"/>
                <a:cs typeface="Arial"/>
              </a:rPr>
              <a:t>completion</a:t>
            </a:r>
            <a:r>
              <a:rPr sz="1400" spc="-45" dirty="0">
                <a:solidFill>
                  <a:srgbClr val="172D6C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72D6C"/>
                </a:solidFill>
                <a:latin typeface="Arial"/>
                <a:cs typeface="Arial"/>
              </a:rPr>
              <a:t>or</a:t>
            </a:r>
            <a:r>
              <a:rPr sz="1400" spc="-10" dirty="0">
                <a:solidFill>
                  <a:srgbClr val="172D6C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72D6C"/>
                </a:solidFill>
                <a:latin typeface="Arial"/>
                <a:cs typeface="Arial"/>
              </a:rPr>
              <a:t>in-range</a:t>
            </a:r>
            <a:r>
              <a:rPr sz="1400" spc="-45" dirty="0">
                <a:solidFill>
                  <a:srgbClr val="172D6C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72D6C"/>
                </a:solidFill>
                <a:latin typeface="Arial"/>
                <a:cs typeface="Arial"/>
              </a:rPr>
              <a:t>results</a:t>
            </a:r>
            <a:endParaRPr sz="1400">
              <a:latin typeface="Arial"/>
              <a:cs typeface="Arial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1088415" y="999489"/>
          <a:ext cx="6871969" cy="46348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996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418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305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38810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4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Biometric</a:t>
                      </a:r>
                      <a:r>
                        <a:rPr sz="1400" b="1" spc="-4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Screening</a:t>
                      </a:r>
                      <a:endParaRPr sz="1400">
                        <a:latin typeface="Arial"/>
                        <a:cs typeface="Arial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4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Measurement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72D6C"/>
                    </a:solidFill>
                  </a:tcPr>
                </a:tc>
                <a:tc>
                  <a:txBody>
                    <a:bodyPr/>
                    <a:lstStyle/>
                    <a:p>
                      <a:pPr marL="7366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4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Points</a:t>
                      </a:r>
                      <a:r>
                        <a:rPr sz="14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earned</a:t>
                      </a:r>
                      <a:r>
                        <a:rPr sz="1400" b="1" spc="-4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for</a:t>
                      </a:r>
                      <a:endParaRPr sz="1400">
                        <a:latin typeface="Arial"/>
                        <a:cs typeface="Arial"/>
                      </a:endParaRPr>
                    </a:p>
                    <a:p>
                      <a:pPr marL="7366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4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completing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72D6C"/>
                    </a:solidFill>
                  </a:tcPr>
                </a:tc>
                <a:tc>
                  <a:txBody>
                    <a:bodyPr/>
                    <a:lstStyle/>
                    <a:p>
                      <a:pPr marL="7366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4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Potential</a:t>
                      </a:r>
                      <a:r>
                        <a:rPr sz="1400" b="1" spc="-4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Points</a:t>
                      </a:r>
                      <a:r>
                        <a:rPr sz="14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healthy</a:t>
                      </a:r>
                      <a:r>
                        <a:rPr sz="1400" b="1" spc="-4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in-</a:t>
                      </a:r>
                      <a:endParaRPr sz="1400">
                        <a:latin typeface="Arial"/>
                        <a:cs typeface="Arial"/>
                      </a:endParaRPr>
                    </a:p>
                    <a:p>
                      <a:pPr marL="7366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4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range</a:t>
                      </a:r>
                      <a:r>
                        <a:rPr sz="1400" b="1" spc="-6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result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72D6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087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</a:pPr>
                      <a:r>
                        <a:rPr sz="1400" dirty="0">
                          <a:solidFill>
                            <a:srgbClr val="172D6C"/>
                          </a:solidFill>
                          <a:latin typeface="Arial"/>
                          <a:cs typeface="Arial"/>
                        </a:rPr>
                        <a:t>Body</a:t>
                      </a:r>
                      <a:r>
                        <a:rPr sz="1400" spc="-30" dirty="0">
                          <a:solidFill>
                            <a:srgbClr val="172D6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5" dirty="0">
                          <a:solidFill>
                            <a:srgbClr val="172D6C"/>
                          </a:solidFill>
                          <a:latin typeface="Arial"/>
                          <a:cs typeface="Arial"/>
                        </a:rPr>
                        <a:t>mass</a:t>
                      </a:r>
                      <a:r>
                        <a:rPr sz="1400" spc="-45" dirty="0">
                          <a:solidFill>
                            <a:srgbClr val="172D6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solidFill>
                            <a:srgbClr val="172D6C"/>
                          </a:solidFill>
                          <a:latin typeface="Arial"/>
                          <a:cs typeface="Arial"/>
                        </a:rPr>
                        <a:t>index</a:t>
                      </a:r>
                      <a:r>
                        <a:rPr sz="1400" spc="-30" dirty="0">
                          <a:solidFill>
                            <a:srgbClr val="172D6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solidFill>
                            <a:srgbClr val="172D6C"/>
                          </a:solidFill>
                          <a:latin typeface="Arial"/>
                          <a:cs typeface="Arial"/>
                        </a:rPr>
                        <a:t>(BMI)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73660">
                        <a:lnSpc>
                          <a:spcPct val="100000"/>
                        </a:lnSpc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800</a:t>
                      </a:r>
                      <a:r>
                        <a:rPr sz="1400" spc="-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Points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73660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800</a:t>
                      </a:r>
                      <a:r>
                        <a:rPr sz="1400" spc="-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Points</a:t>
                      </a:r>
                      <a:endParaRPr sz="1400">
                        <a:latin typeface="Arial"/>
                        <a:cs typeface="Arial"/>
                      </a:endParaRPr>
                    </a:p>
                    <a:p>
                      <a:pPr marL="7366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≥</a:t>
                      </a:r>
                      <a:r>
                        <a:rPr sz="12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18.5</a:t>
                      </a:r>
                      <a:r>
                        <a:rPr sz="12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and</a:t>
                      </a:r>
                      <a:r>
                        <a:rPr sz="12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&lt;</a:t>
                      </a:r>
                      <a:r>
                        <a:rPr sz="12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25, OR</a:t>
                      </a:r>
                      <a:r>
                        <a:rPr sz="12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5" dirty="0">
                          <a:latin typeface="Arial"/>
                          <a:cs typeface="Arial"/>
                        </a:rPr>
                        <a:t>BMI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 ≥</a:t>
                      </a:r>
                      <a:r>
                        <a:rPr sz="1200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25</a:t>
                      </a:r>
                      <a:r>
                        <a:rPr sz="12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and</a:t>
                      </a:r>
                      <a:r>
                        <a:rPr sz="12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&lt;</a:t>
                      </a:r>
                      <a:r>
                        <a:rPr sz="12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30,</a:t>
                      </a:r>
                      <a:endParaRPr sz="1200">
                        <a:latin typeface="Arial"/>
                        <a:cs typeface="Arial"/>
                      </a:endParaRPr>
                    </a:p>
                    <a:p>
                      <a:pPr marL="73660" marR="199390">
                        <a:lnSpc>
                          <a:spcPct val="114999"/>
                        </a:lnSpc>
                      </a:pPr>
                      <a:r>
                        <a:rPr sz="1200" spc="-5" dirty="0">
                          <a:latin typeface="Arial"/>
                          <a:cs typeface="Arial"/>
                        </a:rPr>
                        <a:t>with a waist circumference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&lt; 40" for males </a:t>
                      </a:r>
                      <a:r>
                        <a:rPr sz="1200" spc="-3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5" dirty="0">
                          <a:latin typeface="Arial"/>
                          <a:cs typeface="Arial"/>
                        </a:rPr>
                        <a:t>and</a:t>
                      </a:r>
                      <a:r>
                        <a:rPr sz="12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&lt;</a:t>
                      </a:r>
                      <a:r>
                        <a:rPr sz="12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35"</a:t>
                      </a:r>
                      <a:r>
                        <a:rPr sz="12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for</a:t>
                      </a:r>
                      <a:r>
                        <a:rPr sz="12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females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12318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5470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1400" dirty="0">
                          <a:solidFill>
                            <a:srgbClr val="172D6C"/>
                          </a:solidFill>
                          <a:latin typeface="Arial"/>
                          <a:cs typeface="Arial"/>
                        </a:rPr>
                        <a:t>Blood</a:t>
                      </a:r>
                      <a:r>
                        <a:rPr sz="1400" spc="-55" dirty="0">
                          <a:solidFill>
                            <a:srgbClr val="172D6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solidFill>
                            <a:srgbClr val="172D6C"/>
                          </a:solidFill>
                          <a:latin typeface="Arial"/>
                          <a:cs typeface="Arial"/>
                        </a:rPr>
                        <a:t>glucose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546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73660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400</a:t>
                      </a:r>
                      <a:r>
                        <a:rPr sz="1400" spc="-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Points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546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73660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400</a:t>
                      </a:r>
                      <a:r>
                        <a:rPr sz="1400" spc="-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Points</a:t>
                      </a:r>
                      <a:endParaRPr sz="1400">
                        <a:latin typeface="Arial"/>
                        <a:cs typeface="Arial"/>
                      </a:endParaRPr>
                    </a:p>
                    <a:p>
                      <a:pPr marL="7366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&lt;</a:t>
                      </a:r>
                      <a:r>
                        <a:rPr sz="12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5" dirty="0">
                          <a:latin typeface="Arial"/>
                          <a:cs typeface="Arial"/>
                        </a:rPr>
                        <a:t>1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00</a:t>
                      </a:r>
                      <a:r>
                        <a:rPr sz="12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5" dirty="0">
                          <a:latin typeface="Arial"/>
                          <a:cs typeface="Arial"/>
                        </a:rPr>
                        <a:t>m</a:t>
                      </a:r>
                      <a:r>
                        <a:rPr sz="1200" spc="-10" dirty="0">
                          <a:latin typeface="Arial"/>
                          <a:cs typeface="Arial"/>
                        </a:rPr>
                        <a:t>g</a:t>
                      </a:r>
                      <a:r>
                        <a:rPr sz="1200" spc="5" dirty="0">
                          <a:latin typeface="Arial"/>
                          <a:cs typeface="Arial"/>
                        </a:rPr>
                        <a:t>/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dL</a:t>
                      </a:r>
                      <a:r>
                        <a:rPr sz="1200" spc="-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or</a:t>
                      </a:r>
                      <a:r>
                        <a:rPr sz="1200" spc="-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A1c</a:t>
                      </a:r>
                      <a:r>
                        <a:rPr sz="12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&lt;</a:t>
                      </a:r>
                      <a:r>
                        <a:rPr sz="12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5" dirty="0">
                          <a:latin typeface="Arial"/>
                          <a:cs typeface="Arial"/>
                        </a:rPr>
                        <a:t>6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.</a:t>
                      </a:r>
                      <a:r>
                        <a:rPr sz="1200" spc="5" dirty="0">
                          <a:latin typeface="Arial"/>
                          <a:cs typeface="Arial"/>
                        </a:rPr>
                        <a:t>5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%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723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343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205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spc="-35" dirty="0">
                          <a:solidFill>
                            <a:srgbClr val="172D6C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sz="1400" spc="-5" dirty="0">
                          <a:solidFill>
                            <a:srgbClr val="172D6C"/>
                          </a:solidFill>
                          <a:latin typeface="Arial"/>
                          <a:cs typeface="Arial"/>
                        </a:rPr>
                        <a:t>cholesterol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3660">
                        <a:lnSpc>
                          <a:spcPct val="100000"/>
                        </a:lnSpc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400</a:t>
                      </a:r>
                      <a:r>
                        <a:rPr sz="1400" spc="-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Points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38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73660">
                        <a:lnSpc>
                          <a:spcPct val="100000"/>
                        </a:lnSpc>
                        <a:spcBef>
                          <a:spcPts val="720"/>
                        </a:spcBef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400</a:t>
                      </a:r>
                      <a:r>
                        <a:rPr sz="1400" spc="-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Points</a:t>
                      </a:r>
                      <a:endParaRPr sz="1400">
                        <a:latin typeface="Arial"/>
                        <a:cs typeface="Arial"/>
                      </a:endParaRPr>
                    </a:p>
                    <a:p>
                      <a:pPr marL="73660" marR="454025">
                        <a:lnSpc>
                          <a:spcPct val="114999"/>
                        </a:lnSpc>
                        <a:spcBef>
                          <a:spcPts val="30"/>
                        </a:spcBef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&lt;</a:t>
                      </a:r>
                      <a:r>
                        <a:rPr sz="12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200</a:t>
                      </a:r>
                      <a:r>
                        <a:rPr sz="12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5" dirty="0">
                          <a:latin typeface="Arial"/>
                          <a:cs typeface="Arial"/>
                        </a:rPr>
                        <a:t>mg/dL</a:t>
                      </a:r>
                      <a:r>
                        <a:rPr sz="1200" spc="-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or</a:t>
                      </a:r>
                      <a:r>
                        <a:rPr sz="12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an</a:t>
                      </a:r>
                      <a:r>
                        <a:rPr sz="12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5" dirty="0">
                          <a:latin typeface="Arial"/>
                          <a:cs typeface="Arial"/>
                        </a:rPr>
                        <a:t>HDL</a:t>
                      </a:r>
                      <a:r>
                        <a:rPr sz="1200" spc="-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≥</a:t>
                      </a:r>
                      <a:r>
                        <a:rPr sz="12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40</a:t>
                      </a:r>
                      <a:r>
                        <a:rPr sz="12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mg/dL</a:t>
                      </a:r>
                      <a:r>
                        <a:rPr sz="1200" spc="-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for </a:t>
                      </a:r>
                      <a:r>
                        <a:rPr sz="1200" spc="-3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5" dirty="0">
                          <a:latin typeface="Arial"/>
                          <a:cs typeface="Arial"/>
                        </a:rPr>
                        <a:t>males</a:t>
                      </a:r>
                      <a:r>
                        <a:rPr sz="12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and</a:t>
                      </a:r>
                      <a:r>
                        <a:rPr sz="12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≥</a:t>
                      </a:r>
                      <a:r>
                        <a:rPr sz="12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50/mg/dL</a:t>
                      </a:r>
                      <a:r>
                        <a:rPr sz="1200" spc="-8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for</a:t>
                      </a:r>
                      <a:r>
                        <a:rPr sz="12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5" dirty="0">
                          <a:latin typeface="Arial"/>
                          <a:cs typeface="Arial"/>
                        </a:rPr>
                        <a:t>females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914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0070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300"/>
                        </a:spcBef>
                      </a:pPr>
                      <a:r>
                        <a:rPr sz="1400" dirty="0">
                          <a:solidFill>
                            <a:srgbClr val="172D6C"/>
                          </a:solidFill>
                          <a:latin typeface="Arial"/>
                          <a:cs typeface="Arial"/>
                        </a:rPr>
                        <a:t>Blood</a:t>
                      </a:r>
                      <a:r>
                        <a:rPr sz="1400" spc="-55" dirty="0">
                          <a:solidFill>
                            <a:srgbClr val="172D6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solidFill>
                            <a:srgbClr val="172D6C"/>
                          </a:solidFill>
                          <a:latin typeface="Arial"/>
                          <a:cs typeface="Arial"/>
                        </a:rPr>
                        <a:t>pressure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651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73660">
                        <a:lnSpc>
                          <a:spcPct val="100000"/>
                        </a:lnSpc>
                        <a:spcBef>
                          <a:spcPts val="1300"/>
                        </a:spcBef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400</a:t>
                      </a:r>
                      <a:r>
                        <a:rPr sz="1400" spc="-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Points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651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73660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400</a:t>
                      </a:r>
                      <a:r>
                        <a:rPr sz="1400" spc="-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Points</a:t>
                      </a:r>
                      <a:endParaRPr sz="1400">
                        <a:latin typeface="Arial"/>
                        <a:cs typeface="Arial"/>
                      </a:endParaRPr>
                    </a:p>
                    <a:p>
                      <a:pPr marL="7366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&lt;</a:t>
                      </a:r>
                      <a:r>
                        <a:rPr sz="12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130/85</a:t>
                      </a:r>
                      <a:r>
                        <a:rPr sz="1200" spc="-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mm</a:t>
                      </a:r>
                      <a:r>
                        <a:rPr sz="12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5" dirty="0">
                          <a:latin typeface="Arial"/>
                          <a:cs typeface="Arial"/>
                        </a:rPr>
                        <a:t>Hg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3845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1400" b="1" spc="-25" dirty="0">
                          <a:solidFill>
                            <a:srgbClr val="172D6C"/>
                          </a:solidFill>
                          <a:latin typeface="Arial"/>
                          <a:cs typeface="Arial"/>
                        </a:rPr>
                        <a:t>Total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266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73660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1400" b="1" dirty="0">
                          <a:latin typeface="Arial"/>
                          <a:cs typeface="Arial"/>
                        </a:rPr>
                        <a:t>2,000</a:t>
                      </a:r>
                      <a:r>
                        <a:rPr sz="1400" b="1" spc="-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5" dirty="0">
                          <a:latin typeface="Arial"/>
                          <a:cs typeface="Arial"/>
                        </a:rPr>
                        <a:t>Points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266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73660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1400" b="1" dirty="0">
                          <a:latin typeface="Arial"/>
                          <a:cs typeface="Arial"/>
                        </a:rPr>
                        <a:t>2,000</a:t>
                      </a:r>
                      <a:r>
                        <a:rPr sz="1400" b="1" spc="-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5" dirty="0">
                          <a:latin typeface="Arial"/>
                          <a:cs typeface="Arial"/>
                        </a:rPr>
                        <a:t>Points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266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23570">
                <a:tc gridSpan="3"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1280"/>
                        </a:spcBef>
                      </a:pPr>
                      <a:r>
                        <a:rPr sz="1800" b="1" spc="-3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sz="1800" b="1" spc="-2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possible</a:t>
                      </a:r>
                      <a:r>
                        <a:rPr sz="18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Points:</a:t>
                      </a:r>
                      <a:r>
                        <a:rPr sz="1800" b="1" spc="-2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4,000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162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2FACB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4450079" y="3791711"/>
            <a:ext cx="4699000" cy="3070860"/>
            <a:chOff x="4450079" y="3791711"/>
            <a:chExt cx="4699000" cy="307086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718450" y="5628954"/>
              <a:ext cx="1293072" cy="1046594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913375" y="3800855"/>
              <a:ext cx="3171444" cy="1847088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4908803" y="3796283"/>
              <a:ext cx="3180715" cy="1856739"/>
            </a:xfrm>
            <a:custGeom>
              <a:avLst/>
              <a:gdLst/>
              <a:ahLst/>
              <a:cxnLst/>
              <a:rect l="l" t="t" r="r" b="b"/>
              <a:pathLst>
                <a:path w="3180715" h="1856739">
                  <a:moveTo>
                    <a:pt x="0" y="1856231"/>
                  </a:moveTo>
                  <a:lnTo>
                    <a:pt x="3180588" y="1856231"/>
                  </a:lnTo>
                  <a:lnTo>
                    <a:pt x="3180588" y="0"/>
                  </a:lnTo>
                  <a:lnTo>
                    <a:pt x="0" y="0"/>
                  </a:lnTo>
                  <a:lnTo>
                    <a:pt x="0" y="1856231"/>
                  </a:lnTo>
                  <a:close/>
                </a:path>
              </a:pathLst>
            </a:custGeom>
            <a:ln w="9144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7684007" y="5647943"/>
              <a:ext cx="1460500" cy="1210310"/>
            </a:xfrm>
            <a:custGeom>
              <a:avLst/>
              <a:gdLst/>
              <a:ahLst/>
              <a:cxnLst/>
              <a:rect l="l" t="t" r="r" b="b"/>
              <a:pathLst>
                <a:path w="1460500" h="1210309">
                  <a:moveTo>
                    <a:pt x="1459992" y="0"/>
                  </a:moveTo>
                  <a:lnTo>
                    <a:pt x="0" y="0"/>
                  </a:lnTo>
                  <a:lnTo>
                    <a:pt x="0" y="1210056"/>
                  </a:lnTo>
                  <a:lnTo>
                    <a:pt x="1459992" y="1210056"/>
                  </a:lnTo>
                  <a:lnTo>
                    <a:pt x="145999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7684007" y="5647943"/>
              <a:ext cx="1460500" cy="1210310"/>
            </a:xfrm>
            <a:custGeom>
              <a:avLst/>
              <a:gdLst/>
              <a:ahLst/>
              <a:cxnLst/>
              <a:rect l="l" t="t" r="r" b="b"/>
              <a:pathLst>
                <a:path w="1460500" h="1210309">
                  <a:moveTo>
                    <a:pt x="0" y="1210056"/>
                  </a:moveTo>
                  <a:lnTo>
                    <a:pt x="1459992" y="1210056"/>
                  </a:lnTo>
                  <a:lnTo>
                    <a:pt x="1459992" y="0"/>
                  </a:lnTo>
                  <a:lnTo>
                    <a:pt x="0" y="0"/>
                  </a:lnTo>
                  <a:lnTo>
                    <a:pt x="0" y="1210056"/>
                  </a:lnTo>
                  <a:close/>
                </a:path>
              </a:pathLst>
            </a:custGeom>
            <a:ln w="914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450079" y="4913375"/>
              <a:ext cx="1074420" cy="806208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4497323" y="4943855"/>
              <a:ext cx="982980" cy="704215"/>
            </a:xfrm>
            <a:custGeom>
              <a:avLst/>
              <a:gdLst/>
              <a:ahLst/>
              <a:cxnLst/>
              <a:rect l="l" t="t" r="r" b="b"/>
              <a:pathLst>
                <a:path w="982979" h="704214">
                  <a:moveTo>
                    <a:pt x="630936" y="0"/>
                  </a:moveTo>
                  <a:lnTo>
                    <a:pt x="630936" y="176022"/>
                  </a:lnTo>
                  <a:lnTo>
                    <a:pt x="0" y="176022"/>
                  </a:lnTo>
                  <a:lnTo>
                    <a:pt x="0" y="528066"/>
                  </a:lnTo>
                  <a:lnTo>
                    <a:pt x="630936" y="528066"/>
                  </a:lnTo>
                  <a:lnTo>
                    <a:pt x="630936" y="704088"/>
                  </a:lnTo>
                  <a:lnTo>
                    <a:pt x="982979" y="352044"/>
                  </a:lnTo>
                  <a:lnTo>
                    <a:pt x="630936" y="0"/>
                  </a:lnTo>
                  <a:close/>
                </a:path>
              </a:pathLst>
            </a:custGeom>
            <a:solidFill>
              <a:srgbClr val="4BC2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497323" y="4943855"/>
              <a:ext cx="982980" cy="704215"/>
            </a:xfrm>
            <a:custGeom>
              <a:avLst/>
              <a:gdLst/>
              <a:ahLst/>
              <a:cxnLst/>
              <a:rect l="l" t="t" r="r" b="b"/>
              <a:pathLst>
                <a:path w="982979" h="704214">
                  <a:moveTo>
                    <a:pt x="630936" y="704088"/>
                  </a:moveTo>
                  <a:lnTo>
                    <a:pt x="630936" y="528066"/>
                  </a:lnTo>
                  <a:lnTo>
                    <a:pt x="0" y="528066"/>
                  </a:lnTo>
                  <a:lnTo>
                    <a:pt x="0" y="176022"/>
                  </a:lnTo>
                  <a:lnTo>
                    <a:pt x="630936" y="176022"/>
                  </a:lnTo>
                  <a:lnTo>
                    <a:pt x="630936" y="0"/>
                  </a:lnTo>
                  <a:lnTo>
                    <a:pt x="982979" y="352044"/>
                  </a:lnTo>
                  <a:lnTo>
                    <a:pt x="630936" y="704088"/>
                  </a:lnTo>
                  <a:close/>
                </a:path>
              </a:pathLst>
            </a:custGeom>
            <a:ln w="9144">
              <a:solidFill>
                <a:srgbClr val="497DB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1173581" y="187274"/>
            <a:ext cx="572897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Find</a:t>
            </a:r>
            <a:r>
              <a:rPr spc="-50" dirty="0"/>
              <a:t> </a:t>
            </a:r>
            <a:r>
              <a:rPr dirty="0"/>
              <a:t>an</a:t>
            </a:r>
            <a:r>
              <a:rPr spc="-15" dirty="0"/>
              <a:t> </a:t>
            </a:r>
            <a:r>
              <a:rPr dirty="0"/>
              <a:t>option</a:t>
            </a:r>
            <a:r>
              <a:rPr spc="-50" dirty="0"/>
              <a:t> </a:t>
            </a:r>
            <a:r>
              <a:rPr dirty="0"/>
              <a:t>on</a:t>
            </a:r>
            <a:r>
              <a:rPr spc="-30" dirty="0"/>
              <a:t> </a:t>
            </a:r>
            <a:r>
              <a:rPr spc="-5" dirty="0"/>
              <a:t>Go365.com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1173581" y="1269619"/>
            <a:ext cx="2859405" cy="21602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69900" indent="-457834">
              <a:lnSpc>
                <a:spcPct val="100000"/>
              </a:lnSpc>
              <a:spcBef>
                <a:spcPts val="105"/>
              </a:spcBef>
              <a:buAutoNum type="arabicPeriod"/>
              <a:tabLst>
                <a:tab pos="469900" algn="l"/>
                <a:tab pos="470534" algn="l"/>
              </a:tabLst>
            </a:pPr>
            <a:r>
              <a:rPr sz="2000" dirty="0">
                <a:solidFill>
                  <a:srgbClr val="1F487C"/>
                </a:solidFill>
                <a:latin typeface="Arial"/>
                <a:cs typeface="Arial"/>
              </a:rPr>
              <a:t>Sign</a:t>
            </a:r>
            <a:r>
              <a:rPr sz="2000" spc="-40" dirty="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1F487C"/>
                </a:solidFill>
                <a:latin typeface="Arial"/>
                <a:cs typeface="Arial"/>
              </a:rPr>
              <a:t>into</a:t>
            </a:r>
            <a:r>
              <a:rPr sz="2000" spc="-40" dirty="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1F487C"/>
                </a:solidFill>
                <a:latin typeface="Arial"/>
                <a:cs typeface="Arial"/>
              </a:rPr>
              <a:t>Go365.com</a:t>
            </a:r>
            <a:endParaRPr sz="2000">
              <a:latin typeface="Arial"/>
              <a:cs typeface="Arial"/>
            </a:endParaRPr>
          </a:p>
          <a:p>
            <a:pPr marL="469900" indent="-457834">
              <a:lnSpc>
                <a:spcPct val="100000"/>
              </a:lnSpc>
              <a:buAutoNum type="arabicPeriod"/>
              <a:tabLst>
                <a:tab pos="469900" algn="l"/>
                <a:tab pos="470534" algn="l"/>
              </a:tabLst>
            </a:pPr>
            <a:r>
              <a:rPr sz="2000" dirty="0">
                <a:solidFill>
                  <a:srgbClr val="1F487C"/>
                </a:solidFill>
                <a:latin typeface="Arial"/>
                <a:cs typeface="Arial"/>
              </a:rPr>
              <a:t>Click</a:t>
            </a:r>
            <a:r>
              <a:rPr sz="2000" spc="-50" dirty="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1F487C"/>
                </a:solidFill>
                <a:latin typeface="Arial"/>
                <a:cs typeface="Arial"/>
              </a:rPr>
              <a:t>“Activities”</a:t>
            </a:r>
            <a:endParaRPr sz="2000">
              <a:latin typeface="Arial"/>
              <a:cs typeface="Arial"/>
            </a:endParaRPr>
          </a:p>
          <a:p>
            <a:pPr marL="469900" indent="-457834">
              <a:lnSpc>
                <a:spcPct val="100000"/>
              </a:lnSpc>
              <a:buAutoNum type="arabicPeriod"/>
              <a:tabLst>
                <a:tab pos="469900" algn="l"/>
                <a:tab pos="470534" algn="l"/>
              </a:tabLst>
            </a:pPr>
            <a:r>
              <a:rPr sz="2000" dirty="0">
                <a:solidFill>
                  <a:srgbClr val="1F487C"/>
                </a:solidFill>
                <a:latin typeface="Arial"/>
                <a:cs typeface="Arial"/>
              </a:rPr>
              <a:t>Filter</a:t>
            </a:r>
            <a:r>
              <a:rPr sz="2000" spc="-20" dirty="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1F487C"/>
                </a:solidFill>
                <a:latin typeface="Arial"/>
                <a:cs typeface="Arial"/>
              </a:rPr>
              <a:t>by</a:t>
            </a:r>
            <a:r>
              <a:rPr sz="2000" spc="-30" dirty="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1F487C"/>
                </a:solidFill>
                <a:latin typeface="Arial"/>
                <a:cs typeface="Arial"/>
              </a:rPr>
              <a:t>“All”</a:t>
            </a:r>
            <a:r>
              <a:rPr sz="2000" spc="-30" dirty="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1F487C"/>
                </a:solidFill>
                <a:latin typeface="Arial"/>
                <a:cs typeface="Arial"/>
              </a:rPr>
              <a:t>or</a:t>
            </a:r>
            <a:endParaRPr sz="2000">
              <a:latin typeface="Arial"/>
              <a:cs typeface="Arial"/>
            </a:endParaRPr>
          </a:p>
          <a:p>
            <a:pPr marL="469900">
              <a:lnSpc>
                <a:spcPct val="100000"/>
              </a:lnSpc>
            </a:pPr>
            <a:r>
              <a:rPr sz="2000" dirty="0">
                <a:solidFill>
                  <a:srgbClr val="1F487C"/>
                </a:solidFill>
                <a:latin typeface="Arial"/>
                <a:cs typeface="Arial"/>
              </a:rPr>
              <a:t>“Prevention”</a:t>
            </a:r>
            <a:endParaRPr sz="2000">
              <a:latin typeface="Arial"/>
              <a:cs typeface="Arial"/>
            </a:endParaRPr>
          </a:p>
          <a:p>
            <a:pPr marL="469900" marR="235585" indent="-457834">
              <a:lnSpc>
                <a:spcPct val="100000"/>
              </a:lnSpc>
              <a:buAutoNum type="arabicPeriod" startAt="4"/>
              <a:tabLst>
                <a:tab pos="469900" algn="l"/>
                <a:tab pos="470534" algn="l"/>
              </a:tabLst>
            </a:pPr>
            <a:r>
              <a:rPr sz="2000" dirty="0">
                <a:solidFill>
                  <a:srgbClr val="1F487C"/>
                </a:solidFill>
                <a:latin typeface="Arial"/>
                <a:cs typeface="Arial"/>
              </a:rPr>
              <a:t>Click</a:t>
            </a:r>
            <a:r>
              <a:rPr sz="2000" spc="-40" dirty="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1F487C"/>
                </a:solidFill>
                <a:latin typeface="Arial"/>
                <a:cs typeface="Arial"/>
              </a:rPr>
              <a:t>“View</a:t>
            </a:r>
            <a:r>
              <a:rPr sz="2000" spc="-25" dirty="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1F487C"/>
                </a:solidFill>
                <a:latin typeface="Arial"/>
                <a:cs typeface="Arial"/>
              </a:rPr>
              <a:t>details” </a:t>
            </a:r>
            <a:r>
              <a:rPr sz="2000" spc="-545" dirty="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1F487C"/>
                </a:solidFill>
                <a:latin typeface="Arial"/>
                <a:cs typeface="Arial"/>
              </a:rPr>
              <a:t>under Biometric </a:t>
            </a:r>
            <a:r>
              <a:rPr sz="2000" spc="5" dirty="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1F487C"/>
                </a:solidFill>
                <a:latin typeface="Arial"/>
                <a:cs typeface="Arial"/>
              </a:rPr>
              <a:t>Screening</a:t>
            </a:r>
            <a:endParaRPr sz="2000">
              <a:latin typeface="Arial"/>
              <a:cs typeface="Arial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4034028" y="1083576"/>
            <a:ext cx="4973320" cy="2278380"/>
            <a:chOff x="4034028" y="1083576"/>
            <a:chExt cx="4973320" cy="2278380"/>
          </a:xfrm>
        </p:grpSpPr>
        <p:pic>
          <p:nvPicPr>
            <p:cNvPr id="14" name="object 14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468368" y="1243583"/>
              <a:ext cx="4259580" cy="963168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529072" y="1205471"/>
              <a:ext cx="1225308" cy="1082052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5590794" y="1244345"/>
              <a:ext cx="1106805" cy="963294"/>
            </a:xfrm>
            <a:custGeom>
              <a:avLst/>
              <a:gdLst/>
              <a:ahLst/>
              <a:cxnLst/>
              <a:rect l="l" t="t" r="r" b="b"/>
              <a:pathLst>
                <a:path w="1106804" h="963294">
                  <a:moveTo>
                    <a:pt x="0" y="481583"/>
                  </a:moveTo>
                  <a:lnTo>
                    <a:pt x="2260" y="437755"/>
                  </a:lnTo>
                  <a:lnTo>
                    <a:pt x="8911" y="395027"/>
                  </a:lnTo>
                  <a:lnTo>
                    <a:pt x="19759" y="353571"/>
                  </a:lnTo>
                  <a:lnTo>
                    <a:pt x="34606" y="313557"/>
                  </a:lnTo>
                  <a:lnTo>
                    <a:pt x="53259" y="275154"/>
                  </a:lnTo>
                  <a:lnTo>
                    <a:pt x="75522" y="238534"/>
                  </a:lnTo>
                  <a:lnTo>
                    <a:pt x="101200" y="203865"/>
                  </a:lnTo>
                  <a:lnTo>
                    <a:pt x="130098" y="171319"/>
                  </a:lnTo>
                  <a:lnTo>
                    <a:pt x="162020" y="141065"/>
                  </a:lnTo>
                  <a:lnTo>
                    <a:pt x="196771" y="113273"/>
                  </a:lnTo>
                  <a:lnTo>
                    <a:pt x="234157" y="88114"/>
                  </a:lnTo>
                  <a:lnTo>
                    <a:pt x="273981" y="65757"/>
                  </a:lnTo>
                  <a:lnTo>
                    <a:pt x="316049" y="46373"/>
                  </a:lnTo>
                  <a:lnTo>
                    <a:pt x="360165" y="30132"/>
                  </a:lnTo>
                  <a:lnTo>
                    <a:pt x="406135" y="17204"/>
                  </a:lnTo>
                  <a:lnTo>
                    <a:pt x="453763" y="7760"/>
                  </a:lnTo>
                  <a:lnTo>
                    <a:pt x="502853" y="1968"/>
                  </a:lnTo>
                  <a:lnTo>
                    <a:pt x="553211" y="0"/>
                  </a:lnTo>
                  <a:lnTo>
                    <a:pt x="603570" y="1968"/>
                  </a:lnTo>
                  <a:lnTo>
                    <a:pt x="652660" y="7760"/>
                  </a:lnTo>
                  <a:lnTo>
                    <a:pt x="700288" y="17204"/>
                  </a:lnTo>
                  <a:lnTo>
                    <a:pt x="746258" y="30132"/>
                  </a:lnTo>
                  <a:lnTo>
                    <a:pt x="790374" y="46373"/>
                  </a:lnTo>
                  <a:lnTo>
                    <a:pt x="832442" y="65757"/>
                  </a:lnTo>
                  <a:lnTo>
                    <a:pt x="872266" y="88114"/>
                  </a:lnTo>
                  <a:lnTo>
                    <a:pt x="909652" y="113273"/>
                  </a:lnTo>
                  <a:lnTo>
                    <a:pt x="944403" y="141065"/>
                  </a:lnTo>
                  <a:lnTo>
                    <a:pt x="976325" y="171319"/>
                  </a:lnTo>
                  <a:lnTo>
                    <a:pt x="1005223" y="203865"/>
                  </a:lnTo>
                  <a:lnTo>
                    <a:pt x="1030901" y="238534"/>
                  </a:lnTo>
                  <a:lnTo>
                    <a:pt x="1053164" y="275154"/>
                  </a:lnTo>
                  <a:lnTo>
                    <a:pt x="1071817" y="313557"/>
                  </a:lnTo>
                  <a:lnTo>
                    <a:pt x="1086664" y="353571"/>
                  </a:lnTo>
                  <a:lnTo>
                    <a:pt x="1097512" y="395027"/>
                  </a:lnTo>
                  <a:lnTo>
                    <a:pt x="1104163" y="437755"/>
                  </a:lnTo>
                  <a:lnTo>
                    <a:pt x="1106424" y="481583"/>
                  </a:lnTo>
                  <a:lnTo>
                    <a:pt x="1104163" y="525412"/>
                  </a:lnTo>
                  <a:lnTo>
                    <a:pt x="1097512" y="568140"/>
                  </a:lnTo>
                  <a:lnTo>
                    <a:pt x="1086664" y="609596"/>
                  </a:lnTo>
                  <a:lnTo>
                    <a:pt x="1071817" y="649610"/>
                  </a:lnTo>
                  <a:lnTo>
                    <a:pt x="1053164" y="688013"/>
                  </a:lnTo>
                  <a:lnTo>
                    <a:pt x="1030901" y="724633"/>
                  </a:lnTo>
                  <a:lnTo>
                    <a:pt x="1005223" y="759302"/>
                  </a:lnTo>
                  <a:lnTo>
                    <a:pt x="976325" y="791848"/>
                  </a:lnTo>
                  <a:lnTo>
                    <a:pt x="944403" y="822102"/>
                  </a:lnTo>
                  <a:lnTo>
                    <a:pt x="909652" y="849894"/>
                  </a:lnTo>
                  <a:lnTo>
                    <a:pt x="872266" y="875053"/>
                  </a:lnTo>
                  <a:lnTo>
                    <a:pt x="832442" y="897410"/>
                  </a:lnTo>
                  <a:lnTo>
                    <a:pt x="790374" y="916794"/>
                  </a:lnTo>
                  <a:lnTo>
                    <a:pt x="746258" y="933035"/>
                  </a:lnTo>
                  <a:lnTo>
                    <a:pt x="700288" y="945963"/>
                  </a:lnTo>
                  <a:lnTo>
                    <a:pt x="652660" y="955407"/>
                  </a:lnTo>
                  <a:lnTo>
                    <a:pt x="603570" y="961199"/>
                  </a:lnTo>
                  <a:lnTo>
                    <a:pt x="553211" y="963167"/>
                  </a:lnTo>
                  <a:lnTo>
                    <a:pt x="502853" y="961199"/>
                  </a:lnTo>
                  <a:lnTo>
                    <a:pt x="453763" y="955407"/>
                  </a:lnTo>
                  <a:lnTo>
                    <a:pt x="406135" y="945963"/>
                  </a:lnTo>
                  <a:lnTo>
                    <a:pt x="360165" y="933035"/>
                  </a:lnTo>
                  <a:lnTo>
                    <a:pt x="316049" y="916794"/>
                  </a:lnTo>
                  <a:lnTo>
                    <a:pt x="273981" y="897410"/>
                  </a:lnTo>
                  <a:lnTo>
                    <a:pt x="234157" y="875053"/>
                  </a:lnTo>
                  <a:lnTo>
                    <a:pt x="196771" y="849894"/>
                  </a:lnTo>
                  <a:lnTo>
                    <a:pt x="162020" y="822102"/>
                  </a:lnTo>
                  <a:lnTo>
                    <a:pt x="130098" y="791848"/>
                  </a:lnTo>
                  <a:lnTo>
                    <a:pt x="101200" y="759302"/>
                  </a:lnTo>
                  <a:lnTo>
                    <a:pt x="75522" y="724633"/>
                  </a:lnTo>
                  <a:lnTo>
                    <a:pt x="53259" y="688013"/>
                  </a:lnTo>
                  <a:lnTo>
                    <a:pt x="34606" y="649610"/>
                  </a:lnTo>
                  <a:lnTo>
                    <a:pt x="19759" y="609596"/>
                  </a:lnTo>
                  <a:lnTo>
                    <a:pt x="8911" y="568140"/>
                  </a:lnTo>
                  <a:lnTo>
                    <a:pt x="2260" y="525412"/>
                  </a:lnTo>
                  <a:lnTo>
                    <a:pt x="0" y="481583"/>
                  </a:lnTo>
                  <a:close/>
                </a:path>
              </a:pathLst>
            </a:custGeom>
            <a:ln w="38100">
              <a:solidFill>
                <a:srgbClr val="4BC2C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" name="object 17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218208" y="2620204"/>
              <a:ext cx="4714194" cy="660967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4194048" y="2609088"/>
              <a:ext cx="4808220" cy="676910"/>
            </a:xfrm>
            <a:custGeom>
              <a:avLst/>
              <a:gdLst/>
              <a:ahLst/>
              <a:cxnLst/>
              <a:rect l="l" t="t" r="r" b="b"/>
              <a:pathLst>
                <a:path w="4808220" h="676910">
                  <a:moveTo>
                    <a:pt x="0" y="676655"/>
                  </a:moveTo>
                  <a:lnTo>
                    <a:pt x="4808220" y="676655"/>
                  </a:lnTo>
                  <a:lnTo>
                    <a:pt x="4808220" y="0"/>
                  </a:lnTo>
                  <a:lnTo>
                    <a:pt x="0" y="0"/>
                  </a:lnTo>
                  <a:lnTo>
                    <a:pt x="0" y="676655"/>
                  </a:lnTo>
                  <a:close/>
                </a:path>
              </a:pathLst>
            </a:custGeom>
            <a:ln w="9144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19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652260" y="2318016"/>
              <a:ext cx="1060716" cy="701027"/>
            </a:xfrm>
            <a:prstGeom prst="rect">
              <a:avLst/>
            </a:prstGeom>
          </p:spPr>
        </p:pic>
        <p:sp>
          <p:nvSpPr>
            <p:cNvPr id="20" name="object 20"/>
            <p:cNvSpPr/>
            <p:nvPr/>
          </p:nvSpPr>
          <p:spPr>
            <a:xfrm>
              <a:off x="6701790" y="2343911"/>
              <a:ext cx="967740" cy="605155"/>
            </a:xfrm>
            <a:custGeom>
              <a:avLst/>
              <a:gdLst/>
              <a:ahLst/>
              <a:cxnLst/>
              <a:rect l="l" t="t" r="r" b="b"/>
              <a:pathLst>
                <a:path w="967740" h="605155">
                  <a:moveTo>
                    <a:pt x="881887" y="0"/>
                  </a:moveTo>
                  <a:lnTo>
                    <a:pt x="194309" y="248538"/>
                  </a:lnTo>
                  <a:lnTo>
                    <a:pt x="151510" y="129921"/>
                  </a:lnTo>
                  <a:lnTo>
                    <a:pt x="0" y="453136"/>
                  </a:lnTo>
                  <a:lnTo>
                    <a:pt x="323087" y="604647"/>
                  </a:lnTo>
                  <a:lnTo>
                    <a:pt x="280161" y="485901"/>
                  </a:lnTo>
                  <a:lnTo>
                    <a:pt x="967739" y="237236"/>
                  </a:lnTo>
                  <a:lnTo>
                    <a:pt x="881887" y="0"/>
                  </a:lnTo>
                  <a:close/>
                </a:path>
              </a:pathLst>
            </a:custGeom>
            <a:solidFill>
              <a:srgbClr val="4BC2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6701790" y="2343911"/>
              <a:ext cx="967740" cy="605155"/>
            </a:xfrm>
            <a:custGeom>
              <a:avLst/>
              <a:gdLst/>
              <a:ahLst/>
              <a:cxnLst/>
              <a:rect l="l" t="t" r="r" b="b"/>
              <a:pathLst>
                <a:path w="967740" h="605155">
                  <a:moveTo>
                    <a:pt x="151510" y="129921"/>
                  </a:moveTo>
                  <a:lnTo>
                    <a:pt x="194309" y="248538"/>
                  </a:lnTo>
                  <a:lnTo>
                    <a:pt x="881887" y="0"/>
                  </a:lnTo>
                  <a:lnTo>
                    <a:pt x="967739" y="237236"/>
                  </a:lnTo>
                  <a:lnTo>
                    <a:pt x="280161" y="485901"/>
                  </a:lnTo>
                  <a:lnTo>
                    <a:pt x="323087" y="604647"/>
                  </a:lnTo>
                  <a:lnTo>
                    <a:pt x="0" y="453136"/>
                  </a:lnTo>
                  <a:lnTo>
                    <a:pt x="151510" y="129921"/>
                  </a:lnTo>
                  <a:close/>
                </a:path>
              </a:pathLst>
            </a:custGeom>
            <a:ln w="9525">
              <a:solidFill>
                <a:srgbClr val="497DB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22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6681216" y="1083576"/>
              <a:ext cx="1080528" cy="801611"/>
            </a:xfrm>
            <a:prstGeom prst="rect">
              <a:avLst/>
            </a:prstGeom>
          </p:spPr>
        </p:pic>
        <p:sp>
          <p:nvSpPr>
            <p:cNvPr id="23" name="object 23"/>
            <p:cNvSpPr/>
            <p:nvPr/>
          </p:nvSpPr>
          <p:spPr>
            <a:xfrm>
              <a:off x="6729857" y="1109852"/>
              <a:ext cx="988060" cy="704850"/>
            </a:xfrm>
            <a:custGeom>
              <a:avLst/>
              <a:gdLst/>
              <a:ahLst/>
              <a:cxnLst/>
              <a:rect l="l" t="t" r="r" b="b"/>
              <a:pathLst>
                <a:path w="988059" h="704850">
                  <a:moveTo>
                    <a:pt x="873633" y="0"/>
                  </a:moveTo>
                  <a:lnTo>
                    <a:pt x="276478" y="204216"/>
                  </a:lnTo>
                  <a:lnTo>
                    <a:pt x="219456" y="37464"/>
                  </a:lnTo>
                  <a:lnTo>
                    <a:pt x="0" y="484886"/>
                  </a:lnTo>
                  <a:lnTo>
                    <a:pt x="447421" y="704342"/>
                  </a:lnTo>
                  <a:lnTo>
                    <a:pt x="390398" y="537591"/>
                  </a:lnTo>
                  <a:lnTo>
                    <a:pt x="987551" y="333501"/>
                  </a:lnTo>
                  <a:lnTo>
                    <a:pt x="873633" y="0"/>
                  </a:lnTo>
                  <a:close/>
                </a:path>
              </a:pathLst>
            </a:custGeom>
            <a:solidFill>
              <a:srgbClr val="4BC2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6729857" y="1109852"/>
              <a:ext cx="988060" cy="704850"/>
            </a:xfrm>
            <a:custGeom>
              <a:avLst/>
              <a:gdLst/>
              <a:ahLst/>
              <a:cxnLst/>
              <a:rect l="l" t="t" r="r" b="b"/>
              <a:pathLst>
                <a:path w="988059" h="704850">
                  <a:moveTo>
                    <a:pt x="219456" y="37464"/>
                  </a:moveTo>
                  <a:lnTo>
                    <a:pt x="276478" y="204216"/>
                  </a:lnTo>
                  <a:lnTo>
                    <a:pt x="873633" y="0"/>
                  </a:lnTo>
                  <a:lnTo>
                    <a:pt x="987551" y="333501"/>
                  </a:lnTo>
                  <a:lnTo>
                    <a:pt x="390398" y="537591"/>
                  </a:lnTo>
                  <a:lnTo>
                    <a:pt x="447421" y="704342"/>
                  </a:lnTo>
                  <a:lnTo>
                    <a:pt x="0" y="484886"/>
                  </a:lnTo>
                  <a:lnTo>
                    <a:pt x="219456" y="37464"/>
                  </a:lnTo>
                  <a:close/>
                </a:path>
              </a:pathLst>
            </a:custGeom>
            <a:ln w="9525">
              <a:solidFill>
                <a:srgbClr val="497DB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5" name="object 25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4034028" y="2575534"/>
              <a:ext cx="922007" cy="786409"/>
            </a:xfrm>
            <a:prstGeom prst="rect">
              <a:avLst/>
            </a:prstGeom>
          </p:spPr>
        </p:pic>
        <p:sp>
          <p:nvSpPr>
            <p:cNvPr id="26" name="object 26"/>
            <p:cNvSpPr/>
            <p:nvPr/>
          </p:nvSpPr>
          <p:spPr>
            <a:xfrm>
              <a:off x="4095750" y="2614422"/>
              <a:ext cx="803275" cy="668020"/>
            </a:xfrm>
            <a:custGeom>
              <a:avLst/>
              <a:gdLst/>
              <a:ahLst/>
              <a:cxnLst/>
              <a:rect l="l" t="t" r="r" b="b"/>
              <a:pathLst>
                <a:path w="803275" h="668020">
                  <a:moveTo>
                    <a:pt x="0" y="333755"/>
                  </a:moveTo>
                  <a:lnTo>
                    <a:pt x="3129" y="291900"/>
                  </a:lnTo>
                  <a:lnTo>
                    <a:pt x="12266" y="251593"/>
                  </a:lnTo>
                  <a:lnTo>
                    <a:pt x="27035" y="213148"/>
                  </a:lnTo>
                  <a:lnTo>
                    <a:pt x="47058" y="176878"/>
                  </a:lnTo>
                  <a:lnTo>
                    <a:pt x="71959" y="143096"/>
                  </a:lnTo>
                  <a:lnTo>
                    <a:pt x="101362" y="112115"/>
                  </a:lnTo>
                  <a:lnTo>
                    <a:pt x="134889" y="84250"/>
                  </a:lnTo>
                  <a:lnTo>
                    <a:pt x="172164" y="59811"/>
                  </a:lnTo>
                  <a:lnTo>
                    <a:pt x="212810" y="39114"/>
                  </a:lnTo>
                  <a:lnTo>
                    <a:pt x="256450" y="22471"/>
                  </a:lnTo>
                  <a:lnTo>
                    <a:pt x="302709" y="10196"/>
                  </a:lnTo>
                  <a:lnTo>
                    <a:pt x="351209" y="2601"/>
                  </a:lnTo>
                  <a:lnTo>
                    <a:pt x="401574" y="0"/>
                  </a:lnTo>
                  <a:lnTo>
                    <a:pt x="451938" y="2601"/>
                  </a:lnTo>
                  <a:lnTo>
                    <a:pt x="500438" y="10196"/>
                  </a:lnTo>
                  <a:lnTo>
                    <a:pt x="546697" y="22471"/>
                  </a:lnTo>
                  <a:lnTo>
                    <a:pt x="590337" y="39114"/>
                  </a:lnTo>
                  <a:lnTo>
                    <a:pt x="630983" y="59811"/>
                  </a:lnTo>
                  <a:lnTo>
                    <a:pt x="668258" y="84250"/>
                  </a:lnTo>
                  <a:lnTo>
                    <a:pt x="701785" y="112115"/>
                  </a:lnTo>
                  <a:lnTo>
                    <a:pt x="731188" y="143096"/>
                  </a:lnTo>
                  <a:lnTo>
                    <a:pt x="756089" y="176878"/>
                  </a:lnTo>
                  <a:lnTo>
                    <a:pt x="776112" y="213148"/>
                  </a:lnTo>
                  <a:lnTo>
                    <a:pt x="790881" y="251593"/>
                  </a:lnTo>
                  <a:lnTo>
                    <a:pt x="800018" y="291900"/>
                  </a:lnTo>
                  <a:lnTo>
                    <a:pt x="803148" y="333755"/>
                  </a:lnTo>
                  <a:lnTo>
                    <a:pt x="800018" y="375611"/>
                  </a:lnTo>
                  <a:lnTo>
                    <a:pt x="790881" y="415918"/>
                  </a:lnTo>
                  <a:lnTo>
                    <a:pt x="776112" y="454363"/>
                  </a:lnTo>
                  <a:lnTo>
                    <a:pt x="756089" y="490633"/>
                  </a:lnTo>
                  <a:lnTo>
                    <a:pt x="731188" y="524415"/>
                  </a:lnTo>
                  <a:lnTo>
                    <a:pt x="701785" y="555396"/>
                  </a:lnTo>
                  <a:lnTo>
                    <a:pt x="668258" y="583261"/>
                  </a:lnTo>
                  <a:lnTo>
                    <a:pt x="630983" y="607700"/>
                  </a:lnTo>
                  <a:lnTo>
                    <a:pt x="590337" y="628397"/>
                  </a:lnTo>
                  <a:lnTo>
                    <a:pt x="546697" y="645040"/>
                  </a:lnTo>
                  <a:lnTo>
                    <a:pt x="500438" y="657315"/>
                  </a:lnTo>
                  <a:lnTo>
                    <a:pt x="451938" y="664910"/>
                  </a:lnTo>
                  <a:lnTo>
                    <a:pt x="401574" y="667512"/>
                  </a:lnTo>
                  <a:lnTo>
                    <a:pt x="351209" y="664910"/>
                  </a:lnTo>
                  <a:lnTo>
                    <a:pt x="302709" y="657315"/>
                  </a:lnTo>
                  <a:lnTo>
                    <a:pt x="256450" y="645040"/>
                  </a:lnTo>
                  <a:lnTo>
                    <a:pt x="212810" y="628397"/>
                  </a:lnTo>
                  <a:lnTo>
                    <a:pt x="172164" y="607700"/>
                  </a:lnTo>
                  <a:lnTo>
                    <a:pt x="134889" y="583261"/>
                  </a:lnTo>
                  <a:lnTo>
                    <a:pt x="101362" y="555396"/>
                  </a:lnTo>
                  <a:lnTo>
                    <a:pt x="71959" y="524415"/>
                  </a:lnTo>
                  <a:lnTo>
                    <a:pt x="47058" y="490633"/>
                  </a:lnTo>
                  <a:lnTo>
                    <a:pt x="27035" y="454363"/>
                  </a:lnTo>
                  <a:lnTo>
                    <a:pt x="12266" y="415918"/>
                  </a:lnTo>
                  <a:lnTo>
                    <a:pt x="3129" y="375611"/>
                  </a:lnTo>
                  <a:lnTo>
                    <a:pt x="0" y="333755"/>
                  </a:lnTo>
                  <a:close/>
                </a:path>
              </a:pathLst>
            </a:custGeom>
            <a:ln w="38100">
              <a:solidFill>
                <a:srgbClr val="4BC2C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7" name="object 27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5783580" y="2575534"/>
              <a:ext cx="922007" cy="786409"/>
            </a:xfrm>
            <a:prstGeom prst="rect">
              <a:avLst/>
            </a:prstGeom>
          </p:spPr>
        </p:pic>
        <p:sp>
          <p:nvSpPr>
            <p:cNvPr id="28" name="object 28"/>
            <p:cNvSpPr/>
            <p:nvPr/>
          </p:nvSpPr>
          <p:spPr>
            <a:xfrm>
              <a:off x="5845302" y="2614422"/>
              <a:ext cx="803275" cy="668020"/>
            </a:xfrm>
            <a:custGeom>
              <a:avLst/>
              <a:gdLst/>
              <a:ahLst/>
              <a:cxnLst/>
              <a:rect l="l" t="t" r="r" b="b"/>
              <a:pathLst>
                <a:path w="803275" h="668020">
                  <a:moveTo>
                    <a:pt x="0" y="333755"/>
                  </a:moveTo>
                  <a:lnTo>
                    <a:pt x="3129" y="291900"/>
                  </a:lnTo>
                  <a:lnTo>
                    <a:pt x="12266" y="251593"/>
                  </a:lnTo>
                  <a:lnTo>
                    <a:pt x="27035" y="213148"/>
                  </a:lnTo>
                  <a:lnTo>
                    <a:pt x="47058" y="176878"/>
                  </a:lnTo>
                  <a:lnTo>
                    <a:pt x="71959" y="143096"/>
                  </a:lnTo>
                  <a:lnTo>
                    <a:pt x="101362" y="112115"/>
                  </a:lnTo>
                  <a:lnTo>
                    <a:pt x="134889" y="84250"/>
                  </a:lnTo>
                  <a:lnTo>
                    <a:pt x="172164" y="59811"/>
                  </a:lnTo>
                  <a:lnTo>
                    <a:pt x="212810" y="39114"/>
                  </a:lnTo>
                  <a:lnTo>
                    <a:pt x="256450" y="22471"/>
                  </a:lnTo>
                  <a:lnTo>
                    <a:pt x="302709" y="10196"/>
                  </a:lnTo>
                  <a:lnTo>
                    <a:pt x="351209" y="2601"/>
                  </a:lnTo>
                  <a:lnTo>
                    <a:pt x="401574" y="0"/>
                  </a:lnTo>
                  <a:lnTo>
                    <a:pt x="451938" y="2601"/>
                  </a:lnTo>
                  <a:lnTo>
                    <a:pt x="500438" y="10196"/>
                  </a:lnTo>
                  <a:lnTo>
                    <a:pt x="546697" y="22471"/>
                  </a:lnTo>
                  <a:lnTo>
                    <a:pt x="590337" y="39114"/>
                  </a:lnTo>
                  <a:lnTo>
                    <a:pt x="630983" y="59811"/>
                  </a:lnTo>
                  <a:lnTo>
                    <a:pt x="668258" y="84250"/>
                  </a:lnTo>
                  <a:lnTo>
                    <a:pt x="701785" y="112115"/>
                  </a:lnTo>
                  <a:lnTo>
                    <a:pt x="731188" y="143096"/>
                  </a:lnTo>
                  <a:lnTo>
                    <a:pt x="756089" y="176878"/>
                  </a:lnTo>
                  <a:lnTo>
                    <a:pt x="776112" y="213148"/>
                  </a:lnTo>
                  <a:lnTo>
                    <a:pt x="790881" y="251593"/>
                  </a:lnTo>
                  <a:lnTo>
                    <a:pt x="800018" y="291900"/>
                  </a:lnTo>
                  <a:lnTo>
                    <a:pt x="803148" y="333755"/>
                  </a:lnTo>
                  <a:lnTo>
                    <a:pt x="800018" y="375611"/>
                  </a:lnTo>
                  <a:lnTo>
                    <a:pt x="790881" y="415918"/>
                  </a:lnTo>
                  <a:lnTo>
                    <a:pt x="776112" y="454363"/>
                  </a:lnTo>
                  <a:lnTo>
                    <a:pt x="756089" y="490633"/>
                  </a:lnTo>
                  <a:lnTo>
                    <a:pt x="731188" y="524415"/>
                  </a:lnTo>
                  <a:lnTo>
                    <a:pt x="701785" y="555396"/>
                  </a:lnTo>
                  <a:lnTo>
                    <a:pt x="668258" y="583261"/>
                  </a:lnTo>
                  <a:lnTo>
                    <a:pt x="630983" y="607700"/>
                  </a:lnTo>
                  <a:lnTo>
                    <a:pt x="590337" y="628397"/>
                  </a:lnTo>
                  <a:lnTo>
                    <a:pt x="546697" y="645040"/>
                  </a:lnTo>
                  <a:lnTo>
                    <a:pt x="500438" y="657315"/>
                  </a:lnTo>
                  <a:lnTo>
                    <a:pt x="451938" y="664910"/>
                  </a:lnTo>
                  <a:lnTo>
                    <a:pt x="401574" y="667512"/>
                  </a:lnTo>
                  <a:lnTo>
                    <a:pt x="351209" y="664910"/>
                  </a:lnTo>
                  <a:lnTo>
                    <a:pt x="302709" y="657315"/>
                  </a:lnTo>
                  <a:lnTo>
                    <a:pt x="256450" y="645040"/>
                  </a:lnTo>
                  <a:lnTo>
                    <a:pt x="212810" y="628397"/>
                  </a:lnTo>
                  <a:lnTo>
                    <a:pt x="172164" y="607700"/>
                  </a:lnTo>
                  <a:lnTo>
                    <a:pt x="134889" y="583261"/>
                  </a:lnTo>
                  <a:lnTo>
                    <a:pt x="101362" y="555396"/>
                  </a:lnTo>
                  <a:lnTo>
                    <a:pt x="71959" y="524415"/>
                  </a:lnTo>
                  <a:lnTo>
                    <a:pt x="47058" y="490633"/>
                  </a:lnTo>
                  <a:lnTo>
                    <a:pt x="27035" y="454363"/>
                  </a:lnTo>
                  <a:lnTo>
                    <a:pt x="12266" y="415918"/>
                  </a:lnTo>
                  <a:lnTo>
                    <a:pt x="3129" y="375611"/>
                  </a:lnTo>
                  <a:lnTo>
                    <a:pt x="0" y="333755"/>
                  </a:lnTo>
                  <a:close/>
                </a:path>
              </a:pathLst>
            </a:custGeom>
            <a:ln w="38100">
              <a:solidFill>
                <a:srgbClr val="4BC2C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9" name="object 29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4728972" y="2167140"/>
              <a:ext cx="1062240" cy="701027"/>
            </a:xfrm>
            <a:prstGeom prst="rect">
              <a:avLst/>
            </a:prstGeom>
          </p:spPr>
        </p:pic>
        <p:sp>
          <p:nvSpPr>
            <p:cNvPr id="30" name="object 30"/>
            <p:cNvSpPr/>
            <p:nvPr/>
          </p:nvSpPr>
          <p:spPr>
            <a:xfrm>
              <a:off x="4778502" y="2192781"/>
              <a:ext cx="967740" cy="605155"/>
            </a:xfrm>
            <a:custGeom>
              <a:avLst/>
              <a:gdLst/>
              <a:ahLst/>
              <a:cxnLst/>
              <a:rect l="l" t="t" r="r" b="b"/>
              <a:pathLst>
                <a:path w="967739" h="605155">
                  <a:moveTo>
                    <a:pt x="881888" y="0"/>
                  </a:moveTo>
                  <a:lnTo>
                    <a:pt x="194437" y="248665"/>
                  </a:lnTo>
                  <a:lnTo>
                    <a:pt x="151511" y="130047"/>
                  </a:lnTo>
                  <a:lnTo>
                    <a:pt x="0" y="453135"/>
                  </a:lnTo>
                  <a:lnTo>
                    <a:pt x="323214" y="604646"/>
                  </a:lnTo>
                  <a:lnTo>
                    <a:pt x="280288" y="486028"/>
                  </a:lnTo>
                  <a:lnTo>
                    <a:pt x="967739" y="237362"/>
                  </a:lnTo>
                  <a:lnTo>
                    <a:pt x="881888" y="0"/>
                  </a:lnTo>
                  <a:close/>
                </a:path>
              </a:pathLst>
            </a:custGeom>
            <a:solidFill>
              <a:srgbClr val="4BC2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4778502" y="2192781"/>
              <a:ext cx="967740" cy="605155"/>
            </a:xfrm>
            <a:custGeom>
              <a:avLst/>
              <a:gdLst/>
              <a:ahLst/>
              <a:cxnLst/>
              <a:rect l="l" t="t" r="r" b="b"/>
              <a:pathLst>
                <a:path w="967739" h="605155">
                  <a:moveTo>
                    <a:pt x="151511" y="130047"/>
                  </a:moveTo>
                  <a:lnTo>
                    <a:pt x="194437" y="248665"/>
                  </a:lnTo>
                  <a:lnTo>
                    <a:pt x="881888" y="0"/>
                  </a:lnTo>
                  <a:lnTo>
                    <a:pt x="967739" y="237362"/>
                  </a:lnTo>
                  <a:lnTo>
                    <a:pt x="280288" y="486028"/>
                  </a:lnTo>
                  <a:lnTo>
                    <a:pt x="323214" y="604646"/>
                  </a:lnTo>
                  <a:lnTo>
                    <a:pt x="0" y="453135"/>
                  </a:lnTo>
                  <a:lnTo>
                    <a:pt x="151511" y="130047"/>
                  </a:lnTo>
                  <a:close/>
                </a:path>
              </a:pathLst>
            </a:custGeom>
            <a:ln w="9525">
              <a:solidFill>
                <a:srgbClr val="497DB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2" name="object 32"/>
          <p:cNvSpPr txBox="1"/>
          <p:nvPr/>
        </p:nvSpPr>
        <p:spPr>
          <a:xfrm>
            <a:off x="1173581" y="6099454"/>
            <a:ext cx="7534909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600" spc="-10" dirty="0">
                <a:solidFill>
                  <a:srgbClr val="1F487C"/>
                </a:solidFill>
                <a:latin typeface="Arial"/>
                <a:cs typeface="Arial"/>
              </a:rPr>
              <a:t>Note</a:t>
            </a:r>
            <a:r>
              <a:rPr sz="1600" spc="5" dirty="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1F487C"/>
                </a:solidFill>
                <a:latin typeface="Arial"/>
                <a:cs typeface="Arial"/>
              </a:rPr>
              <a:t>if</a:t>
            </a:r>
            <a:r>
              <a:rPr sz="1600" dirty="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sz="1600" spc="-15" dirty="0">
                <a:solidFill>
                  <a:srgbClr val="1F487C"/>
                </a:solidFill>
                <a:latin typeface="Arial"/>
                <a:cs typeface="Arial"/>
              </a:rPr>
              <a:t>you</a:t>
            </a:r>
            <a:r>
              <a:rPr sz="1600" spc="25" dirty="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1F487C"/>
                </a:solidFill>
                <a:latin typeface="Arial"/>
                <a:cs typeface="Arial"/>
              </a:rPr>
              <a:t>don’t</a:t>
            </a:r>
            <a:r>
              <a:rPr sz="1600" dirty="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1F487C"/>
                </a:solidFill>
                <a:latin typeface="Arial"/>
                <a:cs typeface="Arial"/>
              </a:rPr>
              <a:t>see</a:t>
            </a:r>
            <a:r>
              <a:rPr sz="1600" dirty="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1F487C"/>
                </a:solidFill>
                <a:latin typeface="Arial"/>
                <a:cs typeface="Arial"/>
              </a:rPr>
              <a:t>the</a:t>
            </a:r>
            <a:r>
              <a:rPr sz="1600" spc="10" dirty="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1F487C"/>
                </a:solidFill>
                <a:latin typeface="Arial"/>
                <a:cs typeface="Arial"/>
              </a:rPr>
              <a:t>Biometric</a:t>
            </a:r>
            <a:r>
              <a:rPr sz="1600" spc="5" dirty="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1F487C"/>
                </a:solidFill>
                <a:latin typeface="Arial"/>
                <a:cs typeface="Arial"/>
              </a:rPr>
              <a:t>Screening activity as</a:t>
            </a:r>
            <a:r>
              <a:rPr sz="1600" spc="5" dirty="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1F487C"/>
                </a:solidFill>
                <a:latin typeface="Arial"/>
                <a:cs typeface="Arial"/>
              </a:rPr>
              <a:t>an</a:t>
            </a:r>
            <a:r>
              <a:rPr sz="1600" spc="15" dirty="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1F487C"/>
                </a:solidFill>
                <a:latin typeface="Arial"/>
                <a:cs typeface="Arial"/>
              </a:rPr>
              <a:t>option, </a:t>
            </a:r>
            <a:r>
              <a:rPr sz="1600" spc="-15" dirty="0">
                <a:solidFill>
                  <a:srgbClr val="1F487C"/>
                </a:solidFill>
                <a:latin typeface="Arial"/>
                <a:cs typeface="Arial"/>
              </a:rPr>
              <a:t>you</a:t>
            </a:r>
            <a:r>
              <a:rPr sz="1600" spc="25" dirty="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1F487C"/>
                </a:solidFill>
                <a:latin typeface="Arial"/>
                <a:cs typeface="Arial"/>
              </a:rPr>
              <a:t>may</a:t>
            </a:r>
            <a:r>
              <a:rPr sz="1600" spc="20" dirty="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1F487C"/>
                </a:solidFill>
                <a:latin typeface="Arial"/>
                <a:cs typeface="Arial"/>
              </a:rPr>
              <a:t>have</a:t>
            </a:r>
            <a:r>
              <a:rPr sz="1600" dirty="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1F487C"/>
                </a:solidFill>
                <a:latin typeface="Arial"/>
                <a:cs typeface="Arial"/>
              </a:rPr>
              <a:t>to </a:t>
            </a:r>
            <a:r>
              <a:rPr sz="1600" spc="-430" dirty="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1F487C"/>
                </a:solidFill>
                <a:latin typeface="Arial"/>
                <a:cs typeface="Arial"/>
              </a:rPr>
              <a:t>click</a:t>
            </a:r>
            <a:r>
              <a:rPr sz="1600" spc="-25" dirty="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1F487C"/>
                </a:solidFill>
                <a:latin typeface="Arial"/>
                <a:cs typeface="Arial"/>
              </a:rPr>
              <a:t>a </a:t>
            </a:r>
            <a:r>
              <a:rPr sz="1600" spc="-10" dirty="0">
                <a:solidFill>
                  <a:srgbClr val="1F487C"/>
                </a:solidFill>
                <a:latin typeface="Arial"/>
                <a:cs typeface="Arial"/>
              </a:rPr>
              <a:t>button</a:t>
            </a:r>
            <a:r>
              <a:rPr sz="1600" spc="25" dirty="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1F487C"/>
                </a:solidFill>
                <a:latin typeface="Arial"/>
                <a:cs typeface="Arial"/>
              </a:rPr>
              <a:t>“Show more.”</a:t>
            </a:r>
            <a:endParaRPr sz="1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086611" y="2432304"/>
            <a:ext cx="7925434" cy="4323715"/>
            <a:chOff x="1086611" y="2432304"/>
            <a:chExt cx="7925434" cy="432371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718449" y="5628954"/>
              <a:ext cx="1293072" cy="1046594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756916" y="4675630"/>
              <a:ext cx="6231635" cy="2071116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2752344" y="4671060"/>
              <a:ext cx="6240780" cy="2080260"/>
            </a:xfrm>
            <a:custGeom>
              <a:avLst/>
              <a:gdLst/>
              <a:ahLst/>
              <a:cxnLst/>
              <a:rect l="l" t="t" r="r" b="b"/>
              <a:pathLst>
                <a:path w="6240780" h="2080259">
                  <a:moveTo>
                    <a:pt x="0" y="2080260"/>
                  </a:moveTo>
                  <a:lnTo>
                    <a:pt x="6240780" y="2080260"/>
                  </a:lnTo>
                  <a:lnTo>
                    <a:pt x="6240780" y="0"/>
                  </a:lnTo>
                  <a:lnTo>
                    <a:pt x="0" y="0"/>
                  </a:lnTo>
                  <a:lnTo>
                    <a:pt x="0" y="2080260"/>
                  </a:lnTo>
                  <a:close/>
                </a:path>
              </a:pathLst>
            </a:custGeom>
            <a:ln w="9143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095755" y="2441448"/>
              <a:ext cx="1927860" cy="2639568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1091183" y="2436876"/>
              <a:ext cx="1937385" cy="2649220"/>
            </a:xfrm>
            <a:custGeom>
              <a:avLst/>
              <a:gdLst/>
              <a:ahLst/>
              <a:cxnLst/>
              <a:rect l="l" t="t" r="r" b="b"/>
              <a:pathLst>
                <a:path w="1937385" h="2649220">
                  <a:moveTo>
                    <a:pt x="0" y="2648712"/>
                  </a:moveTo>
                  <a:lnTo>
                    <a:pt x="1937003" y="2648712"/>
                  </a:lnTo>
                  <a:lnTo>
                    <a:pt x="1937003" y="0"/>
                  </a:lnTo>
                  <a:lnTo>
                    <a:pt x="0" y="0"/>
                  </a:lnTo>
                  <a:lnTo>
                    <a:pt x="0" y="2648712"/>
                  </a:lnTo>
                  <a:close/>
                </a:path>
              </a:pathLst>
            </a:custGeom>
            <a:ln w="9144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8" name="object 8"/>
          <p:cNvGrpSpPr/>
          <p:nvPr/>
        </p:nvGrpSpPr>
        <p:grpSpPr>
          <a:xfrm>
            <a:off x="1085088" y="1051560"/>
            <a:ext cx="3846829" cy="1325880"/>
            <a:chOff x="1085088" y="1051560"/>
            <a:chExt cx="3846829" cy="1325880"/>
          </a:xfrm>
        </p:grpSpPr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134445" y="1157164"/>
              <a:ext cx="3731776" cy="1093215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1089660" y="1056132"/>
              <a:ext cx="3837940" cy="1239520"/>
            </a:xfrm>
            <a:custGeom>
              <a:avLst/>
              <a:gdLst/>
              <a:ahLst/>
              <a:cxnLst/>
              <a:rect l="l" t="t" r="r" b="b"/>
              <a:pathLst>
                <a:path w="3837940" h="1239520">
                  <a:moveTo>
                    <a:pt x="0" y="1239012"/>
                  </a:moveTo>
                  <a:lnTo>
                    <a:pt x="3837432" y="1239012"/>
                  </a:lnTo>
                  <a:lnTo>
                    <a:pt x="3837432" y="0"/>
                  </a:lnTo>
                  <a:lnTo>
                    <a:pt x="0" y="0"/>
                  </a:lnTo>
                  <a:lnTo>
                    <a:pt x="0" y="1239012"/>
                  </a:lnTo>
                  <a:close/>
                </a:path>
              </a:pathLst>
            </a:custGeom>
            <a:ln w="9144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048255" y="1801329"/>
              <a:ext cx="1917192" cy="576110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2109977" y="1840230"/>
              <a:ext cx="1798320" cy="457200"/>
            </a:xfrm>
            <a:custGeom>
              <a:avLst/>
              <a:gdLst/>
              <a:ahLst/>
              <a:cxnLst/>
              <a:rect l="l" t="t" r="r" b="b"/>
              <a:pathLst>
                <a:path w="1798320" h="457200">
                  <a:moveTo>
                    <a:pt x="0" y="228600"/>
                  </a:moveTo>
                  <a:lnTo>
                    <a:pt x="11769" y="191523"/>
                  </a:lnTo>
                  <a:lnTo>
                    <a:pt x="45841" y="156350"/>
                  </a:lnTo>
                  <a:lnTo>
                    <a:pt x="100366" y="123551"/>
                  </a:lnTo>
                  <a:lnTo>
                    <a:pt x="173492" y="93597"/>
                  </a:lnTo>
                  <a:lnTo>
                    <a:pt x="216451" y="79835"/>
                  </a:lnTo>
                  <a:lnTo>
                    <a:pt x="263366" y="66960"/>
                  </a:lnTo>
                  <a:lnTo>
                    <a:pt x="314005" y="55032"/>
                  </a:lnTo>
                  <a:lnTo>
                    <a:pt x="368137" y="44110"/>
                  </a:lnTo>
                  <a:lnTo>
                    <a:pt x="425530" y="34252"/>
                  </a:lnTo>
                  <a:lnTo>
                    <a:pt x="485954" y="25518"/>
                  </a:lnTo>
                  <a:lnTo>
                    <a:pt x="549175" y="17966"/>
                  </a:lnTo>
                  <a:lnTo>
                    <a:pt x="614964" y="11655"/>
                  </a:lnTo>
                  <a:lnTo>
                    <a:pt x="683088" y="6644"/>
                  </a:lnTo>
                  <a:lnTo>
                    <a:pt x="753317" y="2992"/>
                  </a:lnTo>
                  <a:lnTo>
                    <a:pt x="825417" y="757"/>
                  </a:lnTo>
                  <a:lnTo>
                    <a:pt x="899160" y="0"/>
                  </a:lnTo>
                  <a:lnTo>
                    <a:pt x="972902" y="757"/>
                  </a:lnTo>
                  <a:lnTo>
                    <a:pt x="1045002" y="2992"/>
                  </a:lnTo>
                  <a:lnTo>
                    <a:pt x="1115231" y="6644"/>
                  </a:lnTo>
                  <a:lnTo>
                    <a:pt x="1183355" y="11655"/>
                  </a:lnTo>
                  <a:lnTo>
                    <a:pt x="1249144" y="17966"/>
                  </a:lnTo>
                  <a:lnTo>
                    <a:pt x="1312365" y="25518"/>
                  </a:lnTo>
                  <a:lnTo>
                    <a:pt x="1372789" y="34252"/>
                  </a:lnTo>
                  <a:lnTo>
                    <a:pt x="1430182" y="44110"/>
                  </a:lnTo>
                  <a:lnTo>
                    <a:pt x="1484314" y="55032"/>
                  </a:lnTo>
                  <a:lnTo>
                    <a:pt x="1534953" y="66960"/>
                  </a:lnTo>
                  <a:lnTo>
                    <a:pt x="1581868" y="79835"/>
                  </a:lnTo>
                  <a:lnTo>
                    <a:pt x="1624827" y="93597"/>
                  </a:lnTo>
                  <a:lnTo>
                    <a:pt x="1663599" y="108189"/>
                  </a:lnTo>
                  <a:lnTo>
                    <a:pt x="1727656" y="139624"/>
                  </a:lnTo>
                  <a:lnTo>
                    <a:pt x="1772186" y="173669"/>
                  </a:lnTo>
                  <a:lnTo>
                    <a:pt x="1795339" y="209853"/>
                  </a:lnTo>
                  <a:lnTo>
                    <a:pt x="1798320" y="228600"/>
                  </a:lnTo>
                  <a:lnTo>
                    <a:pt x="1795339" y="247346"/>
                  </a:lnTo>
                  <a:lnTo>
                    <a:pt x="1772186" y="283530"/>
                  </a:lnTo>
                  <a:lnTo>
                    <a:pt x="1727656" y="317575"/>
                  </a:lnTo>
                  <a:lnTo>
                    <a:pt x="1663599" y="349010"/>
                  </a:lnTo>
                  <a:lnTo>
                    <a:pt x="1624827" y="363602"/>
                  </a:lnTo>
                  <a:lnTo>
                    <a:pt x="1581868" y="377364"/>
                  </a:lnTo>
                  <a:lnTo>
                    <a:pt x="1534953" y="390239"/>
                  </a:lnTo>
                  <a:lnTo>
                    <a:pt x="1484314" y="402167"/>
                  </a:lnTo>
                  <a:lnTo>
                    <a:pt x="1430182" y="413089"/>
                  </a:lnTo>
                  <a:lnTo>
                    <a:pt x="1372789" y="422947"/>
                  </a:lnTo>
                  <a:lnTo>
                    <a:pt x="1312365" y="431681"/>
                  </a:lnTo>
                  <a:lnTo>
                    <a:pt x="1249144" y="439233"/>
                  </a:lnTo>
                  <a:lnTo>
                    <a:pt x="1183355" y="445544"/>
                  </a:lnTo>
                  <a:lnTo>
                    <a:pt x="1115231" y="450555"/>
                  </a:lnTo>
                  <a:lnTo>
                    <a:pt x="1045002" y="454207"/>
                  </a:lnTo>
                  <a:lnTo>
                    <a:pt x="972902" y="456442"/>
                  </a:lnTo>
                  <a:lnTo>
                    <a:pt x="899160" y="457200"/>
                  </a:lnTo>
                  <a:lnTo>
                    <a:pt x="825417" y="456442"/>
                  </a:lnTo>
                  <a:lnTo>
                    <a:pt x="753317" y="454207"/>
                  </a:lnTo>
                  <a:lnTo>
                    <a:pt x="683088" y="450555"/>
                  </a:lnTo>
                  <a:lnTo>
                    <a:pt x="614964" y="445544"/>
                  </a:lnTo>
                  <a:lnTo>
                    <a:pt x="549175" y="439233"/>
                  </a:lnTo>
                  <a:lnTo>
                    <a:pt x="485954" y="431681"/>
                  </a:lnTo>
                  <a:lnTo>
                    <a:pt x="425530" y="422947"/>
                  </a:lnTo>
                  <a:lnTo>
                    <a:pt x="368137" y="413089"/>
                  </a:lnTo>
                  <a:lnTo>
                    <a:pt x="314005" y="402167"/>
                  </a:lnTo>
                  <a:lnTo>
                    <a:pt x="263366" y="390239"/>
                  </a:lnTo>
                  <a:lnTo>
                    <a:pt x="216451" y="377364"/>
                  </a:lnTo>
                  <a:lnTo>
                    <a:pt x="173492" y="363602"/>
                  </a:lnTo>
                  <a:lnTo>
                    <a:pt x="134720" y="349010"/>
                  </a:lnTo>
                  <a:lnTo>
                    <a:pt x="70663" y="317575"/>
                  </a:lnTo>
                  <a:lnTo>
                    <a:pt x="26133" y="283530"/>
                  </a:lnTo>
                  <a:lnTo>
                    <a:pt x="2980" y="247346"/>
                  </a:lnTo>
                  <a:lnTo>
                    <a:pt x="0" y="228600"/>
                  </a:lnTo>
                  <a:close/>
                </a:path>
              </a:pathLst>
            </a:custGeom>
            <a:ln w="38100">
              <a:solidFill>
                <a:srgbClr val="4BC2C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xfrm>
            <a:off x="1173581" y="187274"/>
            <a:ext cx="5328285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Steps</a:t>
            </a:r>
            <a:r>
              <a:rPr spc="-35" dirty="0"/>
              <a:t> </a:t>
            </a:r>
            <a:r>
              <a:rPr dirty="0"/>
              <a:t>to</a:t>
            </a:r>
            <a:r>
              <a:rPr spc="-25" dirty="0"/>
              <a:t> </a:t>
            </a:r>
            <a:r>
              <a:rPr spc="-5" dirty="0"/>
              <a:t>make</a:t>
            </a:r>
            <a:r>
              <a:rPr spc="-25" dirty="0"/>
              <a:t> </a:t>
            </a:r>
            <a:r>
              <a:rPr spc="-5" dirty="0"/>
              <a:t>appointment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5220080" y="1412493"/>
            <a:ext cx="2170430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172D6C"/>
                </a:solidFill>
                <a:latin typeface="Arial"/>
                <a:cs typeface="Arial"/>
              </a:rPr>
              <a:t>Click “Click to Select” to </a:t>
            </a:r>
            <a:r>
              <a:rPr sz="1600" spc="-430" dirty="0">
                <a:solidFill>
                  <a:srgbClr val="172D6C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172D6C"/>
                </a:solidFill>
                <a:latin typeface="Arial"/>
                <a:cs typeface="Arial"/>
              </a:rPr>
              <a:t>schedule</a:t>
            </a:r>
            <a:r>
              <a:rPr sz="1600" spc="-25" dirty="0">
                <a:solidFill>
                  <a:srgbClr val="172D6C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172D6C"/>
                </a:solidFill>
                <a:latin typeface="Arial"/>
                <a:cs typeface="Arial"/>
              </a:rPr>
              <a:t>a</a:t>
            </a:r>
            <a:r>
              <a:rPr sz="1600" spc="-15" dirty="0">
                <a:solidFill>
                  <a:srgbClr val="172D6C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172D6C"/>
                </a:solidFill>
                <a:latin typeface="Arial"/>
                <a:cs typeface="Arial"/>
              </a:rPr>
              <a:t>screening.</a:t>
            </a:r>
            <a:endParaRPr sz="16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14947" y="1220342"/>
            <a:ext cx="281305" cy="3580129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sz="1800" b="1" dirty="0">
                <a:solidFill>
                  <a:srgbClr val="FFFFFF"/>
                </a:solidFill>
                <a:latin typeface="Arial"/>
                <a:cs typeface="Arial"/>
              </a:rPr>
              <a:t>LabCorp</a:t>
            </a:r>
            <a:r>
              <a:rPr sz="1800" b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FFFFFF"/>
                </a:solidFill>
                <a:latin typeface="Arial"/>
                <a:cs typeface="Arial"/>
              </a:rPr>
              <a:t>Patient </a:t>
            </a:r>
            <a:r>
              <a:rPr sz="1800" b="1" spc="-10" dirty="0">
                <a:solidFill>
                  <a:srgbClr val="FFFFFF"/>
                </a:solidFill>
                <a:latin typeface="Arial"/>
                <a:cs typeface="Arial"/>
              </a:rPr>
              <a:t>Service</a:t>
            </a:r>
            <a:r>
              <a:rPr sz="1800" b="1" spc="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FFFFFF"/>
                </a:solidFill>
                <a:latin typeface="Arial"/>
                <a:cs typeface="Arial"/>
              </a:rPr>
              <a:t>Centers</a:t>
            </a:r>
            <a:endParaRPr sz="18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583685" y="3375100"/>
            <a:ext cx="4336415" cy="7575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172D6C"/>
                </a:solidFill>
                <a:latin typeface="Arial"/>
                <a:cs typeface="Arial"/>
              </a:rPr>
              <a:t>Enter </a:t>
            </a:r>
            <a:r>
              <a:rPr sz="1600" spc="-10" dirty="0">
                <a:solidFill>
                  <a:srgbClr val="172D6C"/>
                </a:solidFill>
                <a:latin typeface="Arial"/>
                <a:cs typeface="Arial"/>
              </a:rPr>
              <a:t>address </a:t>
            </a:r>
            <a:r>
              <a:rPr sz="1600" spc="-5" dirty="0">
                <a:solidFill>
                  <a:srgbClr val="172D6C"/>
                </a:solidFill>
                <a:latin typeface="Arial"/>
                <a:cs typeface="Arial"/>
              </a:rPr>
              <a:t>fields and </a:t>
            </a:r>
            <a:r>
              <a:rPr sz="1600" dirty="0">
                <a:solidFill>
                  <a:srgbClr val="172D6C"/>
                </a:solidFill>
                <a:latin typeface="Arial"/>
                <a:cs typeface="Arial"/>
              </a:rPr>
              <a:t>click </a:t>
            </a:r>
            <a:r>
              <a:rPr sz="1600" spc="-5" dirty="0">
                <a:solidFill>
                  <a:srgbClr val="172D6C"/>
                </a:solidFill>
                <a:latin typeface="Arial"/>
                <a:cs typeface="Arial"/>
              </a:rPr>
              <a:t>“Find By Address” </a:t>
            </a:r>
            <a:r>
              <a:rPr sz="1600" spc="-430" dirty="0">
                <a:solidFill>
                  <a:srgbClr val="172D6C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172D6C"/>
                </a:solidFill>
                <a:latin typeface="Arial"/>
                <a:cs typeface="Arial"/>
              </a:rPr>
              <a:t>then</a:t>
            </a:r>
            <a:r>
              <a:rPr sz="1600" spc="10" dirty="0">
                <a:solidFill>
                  <a:srgbClr val="172D6C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172D6C"/>
                </a:solidFill>
                <a:latin typeface="Arial"/>
                <a:cs typeface="Arial"/>
              </a:rPr>
              <a:t>select</a:t>
            </a:r>
            <a:r>
              <a:rPr sz="1600" spc="-10" dirty="0">
                <a:solidFill>
                  <a:srgbClr val="172D6C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172D6C"/>
                </a:solidFill>
                <a:latin typeface="Arial"/>
                <a:cs typeface="Arial"/>
              </a:rPr>
              <a:t>the</a:t>
            </a:r>
            <a:r>
              <a:rPr sz="1600" spc="10" dirty="0">
                <a:solidFill>
                  <a:srgbClr val="172D6C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172D6C"/>
                </a:solidFill>
                <a:latin typeface="Arial"/>
                <a:cs typeface="Arial"/>
              </a:rPr>
              <a:t>location</a:t>
            </a:r>
            <a:r>
              <a:rPr sz="1600" spc="-10" dirty="0">
                <a:solidFill>
                  <a:srgbClr val="172D6C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172D6C"/>
                </a:solidFill>
                <a:latin typeface="Arial"/>
                <a:cs typeface="Arial"/>
              </a:rPr>
              <a:t>in the</a:t>
            </a:r>
            <a:r>
              <a:rPr sz="1600" spc="15" dirty="0">
                <a:solidFill>
                  <a:srgbClr val="172D6C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172D6C"/>
                </a:solidFill>
                <a:latin typeface="Arial"/>
                <a:cs typeface="Arial"/>
              </a:rPr>
              <a:t>list</a:t>
            </a:r>
            <a:r>
              <a:rPr sz="1600" spc="-15" dirty="0">
                <a:solidFill>
                  <a:srgbClr val="172D6C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172D6C"/>
                </a:solidFill>
                <a:latin typeface="Arial"/>
                <a:cs typeface="Arial"/>
              </a:rPr>
              <a:t>of</a:t>
            </a:r>
            <a:r>
              <a:rPr sz="1600" spc="15" dirty="0">
                <a:solidFill>
                  <a:srgbClr val="172D6C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172D6C"/>
                </a:solidFill>
                <a:latin typeface="Arial"/>
                <a:cs typeface="Arial"/>
              </a:rPr>
              <a:t>options by </a:t>
            </a:r>
            <a:r>
              <a:rPr sz="1600" dirty="0">
                <a:solidFill>
                  <a:srgbClr val="172D6C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172D6C"/>
                </a:solidFill>
                <a:latin typeface="Arial"/>
                <a:cs typeface="Arial"/>
              </a:rPr>
              <a:t>clicking</a:t>
            </a:r>
            <a:r>
              <a:rPr sz="1600" spc="-30" dirty="0">
                <a:solidFill>
                  <a:srgbClr val="172D6C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172D6C"/>
                </a:solidFill>
                <a:latin typeface="Arial"/>
                <a:cs typeface="Arial"/>
              </a:rPr>
              <a:t>“Select.”</a:t>
            </a:r>
            <a:endParaRPr sz="1600">
              <a:latin typeface="Arial"/>
              <a:cs typeface="Arial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1033272" y="4637519"/>
            <a:ext cx="1458595" cy="524510"/>
            <a:chOff x="1033272" y="4637519"/>
            <a:chExt cx="1458595" cy="524510"/>
          </a:xfrm>
        </p:grpSpPr>
        <p:pic>
          <p:nvPicPr>
            <p:cNvPr id="18" name="object 18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033272" y="4637519"/>
              <a:ext cx="1458467" cy="524268"/>
            </a:xfrm>
            <a:prstGeom prst="rect">
              <a:avLst/>
            </a:prstGeom>
          </p:spPr>
        </p:pic>
        <p:sp>
          <p:nvSpPr>
            <p:cNvPr id="19" name="object 19"/>
            <p:cNvSpPr/>
            <p:nvPr/>
          </p:nvSpPr>
          <p:spPr>
            <a:xfrm>
              <a:off x="1094994" y="4676393"/>
              <a:ext cx="1339850" cy="405765"/>
            </a:xfrm>
            <a:custGeom>
              <a:avLst/>
              <a:gdLst/>
              <a:ahLst/>
              <a:cxnLst/>
              <a:rect l="l" t="t" r="r" b="b"/>
              <a:pathLst>
                <a:path w="1339850" h="405764">
                  <a:moveTo>
                    <a:pt x="0" y="202691"/>
                  </a:moveTo>
                  <a:lnTo>
                    <a:pt x="13606" y="161858"/>
                  </a:lnTo>
                  <a:lnTo>
                    <a:pt x="52631" y="123819"/>
                  </a:lnTo>
                  <a:lnTo>
                    <a:pt x="114382" y="89389"/>
                  </a:lnTo>
                  <a:lnTo>
                    <a:pt x="152939" y="73784"/>
                  </a:lnTo>
                  <a:lnTo>
                    <a:pt x="196167" y="59388"/>
                  </a:lnTo>
                  <a:lnTo>
                    <a:pt x="243731" y="46303"/>
                  </a:lnTo>
                  <a:lnTo>
                    <a:pt x="295293" y="34631"/>
                  </a:lnTo>
                  <a:lnTo>
                    <a:pt x="350518" y="24475"/>
                  </a:lnTo>
                  <a:lnTo>
                    <a:pt x="409068" y="15936"/>
                  </a:lnTo>
                  <a:lnTo>
                    <a:pt x="470608" y="9117"/>
                  </a:lnTo>
                  <a:lnTo>
                    <a:pt x="534801" y="4120"/>
                  </a:lnTo>
                  <a:lnTo>
                    <a:pt x="601309" y="1047"/>
                  </a:lnTo>
                  <a:lnTo>
                    <a:pt x="669798" y="0"/>
                  </a:lnTo>
                  <a:lnTo>
                    <a:pt x="738286" y="1047"/>
                  </a:lnTo>
                  <a:lnTo>
                    <a:pt x="804794" y="4120"/>
                  </a:lnTo>
                  <a:lnTo>
                    <a:pt x="868987" y="9117"/>
                  </a:lnTo>
                  <a:lnTo>
                    <a:pt x="930527" y="15936"/>
                  </a:lnTo>
                  <a:lnTo>
                    <a:pt x="989077" y="24475"/>
                  </a:lnTo>
                  <a:lnTo>
                    <a:pt x="1044302" y="34631"/>
                  </a:lnTo>
                  <a:lnTo>
                    <a:pt x="1095864" y="46303"/>
                  </a:lnTo>
                  <a:lnTo>
                    <a:pt x="1143428" y="59388"/>
                  </a:lnTo>
                  <a:lnTo>
                    <a:pt x="1186656" y="73784"/>
                  </a:lnTo>
                  <a:lnTo>
                    <a:pt x="1225213" y="89389"/>
                  </a:lnTo>
                  <a:lnTo>
                    <a:pt x="1286964" y="123819"/>
                  </a:lnTo>
                  <a:lnTo>
                    <a:pt x="1325989" y="161858"/>
                  </a:lnTo>
                  <a:lnTo>
                    <a:pt x="1339595" y="202691"/>
                  </a:lnTo>
                  <a:lnTo>
                    <a:pt x="1336138" y="223406"/>
                  </a:lnTo>
                  <a:lnTo>
                    <a:pt x="1309485" y="262945"/>
                  </a:lnTo>
                  <a:lnTo>
                    <a:pt x="1258761" y="299281"/>
                  </a:lnTo>
                  <a:lnTo>
                    <a:pt x="1186656" y="331599"/>
                  </a:lnTo>
                  <a:lnTo>
                    <a:pt x="1143428" y="345995"/>
                  </a:lnTo>
                  <a:lnTo>
                    <a:pt x="1095864" y="359080"/>
                  </a:lnTo>
                  <a:lnTo>
                    <a:pt x="1044302" y="370752"/>
                  </a:lnTo>
                  <a:lnTo>
                    <a:pt x="989077" y="380908"/>
                  </a:lnTo>
                  <a:lnTo>
                    <a:pt x="930527" y="389447"/>
                  </a:lnTo>
                  <a:lnTo>
                    <a:pt x="868987" y="396266"/>
                  </a:lnTo>
                  <a:lnTo>
                    <a:pt x="804794" y="401263"/>
                  </a:lnTo>
                  <a:lnTo>
                    <a:pt x="738286" y="404336"/>
                  </a:lnTo>
                  <a:lnTo>
                    <a:pt x="669798" y="405383"/>
                  </a:lnTo>
                  <a:lnTo>
                    <a:pt x="601309" y="404336"/>
                  </a:lnTo>
                  <a:lnTo>
                    <a:pt x="534801" y="401263"/>
                  </a:lnTo>
                  <a:lnTo>
                    <a:pt x="470608" y="396266"/>
                  </a:lnTo>
                  <a:lnTo>
                    <a:pt x="409068" y="389447"/>
                  </a:lnTo>
                  <a:lnTo>
                    <a:pt x="350518" y="380908"/>
                  </a:lnTo>
                  <a:lnTo>
                    <a:pt x="295293" y="370752"/>
                  </a:lnTo>
                  <a:lnTo>
                    <a:pt x="243731" y="359080"/>
                  </a:lnTo>
                  <a:lnTo>
                    <a:pt x="196167" y="345995"/>
                  </a:lnTo>
                  <a:lnTo>
                    <a:pt x="152939" y="331599"/>
                  </a:lnTo>
                  <a:lnTo>
                    <a:pt x="114382" y="315994"/>
                  </a:lnTo>
                  <a:lnTo>
                    <a:pt x="52631" y="281564"/>
                  </a:lnTo>
                  <a:lnTo>
                    <a:pt x="13606" y="243525"/>
                  </a:lnTo>
                  <a:lnTo>
                    <a:pt x="0" y="202691"/>
                  </a:lnTo>
                  <a:close/>
                </a:path>
              </a:pathLst>
            </a:custGeom>
            <a:ln w="38100">
              <a:solidFill>
                <a:srgbClr val="4BC2C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0" name="object 20"/>
          <p:cNvGrpSpPr/>
          <p:nvPr/>
        </p:nvGrpSpPr>
        <p:grpSpPr>
          <a:xfrm>
            <a:off x="8144256" y="5352288"/>
            <a:ext cx="1019810" cy="530860"/>
            <a:chOff x="8144256" y="5352288"/>
            <a:chExt cx="1019810" cy="530860"/>
          </a:xfrm>
        </p:grpSpPr>
        <p:pic>
          <p:nvPicPr>
            <p:cNvPr id="21" name="object 21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144256" y="5352288"/>
              <a:ext cx="999743" cy="530390"/>
            </a:xfrm>
            <a:prstGeom prst="rect">
              <a:avLst/>
            </a:prstGeom>
          </p:spPr>
        </p:pic>
        <p:sp>
          <p:nvSpPr>
            <p:cNvPr id="22" name="object 22"/>
            <p:cNvSpPr/>
            <p:nvPr/>
          </p:nvSpPr>
          <p:spPr>
            <a:xfrm>
              <a:off x="8205978" y="5391150"/>
              <a:ext cx="939165" cy="411480"/>
            </a:xfrm>
            <a:custGeom>
              <a:avLst/>
              <a:gdLst/>
              <a:ahLst/>
              <a:cxnLst/>
              <a:rect l="l" t="t" r="r" b="b"/>
              <a:pathLst>
                <a:path w="939165" h="411479">
                  <a:moveTo>
                    <a:pt x="0" y="205740"/>
                  </a:moveTo>
                  <a:lnTo>
                    <a:pt x="16769" y="151032"/>
                  </a:lnTo>
                  <a:lnTo>
                    <a:pt x="64092" y="101882"/>
                  </a:lnTo>
                  <a:lnTo>
                    <a:pt x="97813" y="80002"/>
                  </a:lnTo>
                  <a:lnTo>
                    <a:pt x="137493" y="60245"/>
                  </a:lnTo>
                  <a:lnTo>
                    <a:pt x="182573" y="42856"/>
                  </a:lnTo>
                  <a:lnTo>
                    <a:pt x="232494" y="28081"/>
                  </a:lnTo>
                  <a:lnTo>
                    <a:pt x="286696" y="16162"/>
                  </a:lnTo>
                  <a:lnTo>
                    <a:pt x="344619" y="7346"/>
                  </a:lnTo>
                  <a:lnTo>
                    <a:pt x="405704" y="1877"/>
                  </a:lnTo>
                  <a:lnTo>
                    <a:pt x="469392" y="0"/>
                  </a:lnTo>
                  <a:lnTo>
                    <a:pt x="533079" y="1877"/>
                  </a:lnTo>
                  <a:lnTo>
                    <a:pt x="594164" y="7346"/>
                  </a:lnTo>
                  <a:lnTo>
                    <a:pt x="652087" y="16162"/>
                  </a:lnTo>
                  <a:lnTo>
                    <a:pt x="706289" y="28081"/>
                  </a:lnTo>
                  <a:lnTo>
                    <a:pt x="756210" y="42856"/>
                  </a:lnTo>
                  <a:lnTo>
                    <a:pt x="801290" y="60245"/>
                  </a:lnTo>
                  <a:lnTo>
                    <a:pt x="840970" y="80002"/>
                  </a:lnTo>
                  <a:lnTo>
                    <a:pt x="874691" y="101882"/>
                  </a:lnTo>
                  <a:lnTo>
                    <a:pt x="922014" y="151032"/>
                  </a:lnTo>
                  <a:lnTo>
                    <a:pt x="938783" y="205740"/>
                  </a:lnTo>
                  <a:lnTo>
                    <a:pt x="934498" y="233657"/>
                  </a:lnTo>
                  <a:lnTo>
                    <a:pt x="901892" y="285823"/>
                  </a:lnTo>
                  <a:lnTo>
                    <a:pt x="840970" y="331461"/>
                  </a:lnTo>
                  <a:lnTo>
                    <a:pt x="801290" y="351220"/>
                  </a:lnTo>
                  <a:lnTo>
                    <a:pt x="756210" y="368611"/>
                  </a:lnTo>
                  <a:lnTo>
                    <a:pt x="706289" y="383390"/>
                  </a:lnTo>
                  <a:lnTo>
                    <a:pt x="652087" y="395311"/>
                  </a:lnTo>
                  <a:lnTo>
                    <a:pt x="594164" y="404130"/>
                  </a:lnTo>
                  <a:lnTo>
                    <a:pt x="533079" y="409601"/>
                  </a:lnTo>
                  <a:lnTo>
                    <a:pt x="469392" y="411480"/>
                  </a:lnTo>
                  <a:lnTo>
                    <a:pt x="405704" y="409601"/>
                  </a:lnTo>
                  <a:lnTo>
                    <a:pt x="344619" y="404130"/>
                  </a:lnTo>
                  <a:lnTo>
                    <a:pt x="286696" y="395311"/>
                  </a:lnTo>
                  <a:lnTo>
                    <a:pt x="232494" y="383390"/>
                  </a:lnTo>
                  <a:lnTo>
                    <a:pt x="182573" y="368611"/>
                  </a:lnTo>
                  <a:lnTo>
                    <a:pt x="137493" y="351220"/>
                  </a:lnTo>
                  <a:lnTo>
                    <a:pt x="97813" y="331461"/>
                  </a:lnTo>
                  <a:lnTo>
                    <a:pt x="64092" y="309580"/>
                  </a:lnTo>
                  <a:lnTo>
                    <a:pt x="16769" y="260433"/>
                  </a:lnTo>
                  <a:lnTo>
                    <a:pt x="0" y="205740"/>
                  </a:lnTo>
                  <a:close/>
                </a:path>
              </a:pathLst>
            </a:custGeom>
            <a:ln w="38100">
              <a:solidFill>
                <a:srgbClr val="4BC2C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679435" y="5628954"/>
            <a:ext cx="1469136" cy="1233617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173581" y="187274"/>
            <a:ext cx="5328285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Steps</a:t>
            </a:r>
            <a:r>
              <a:rPr spc="-35" dirty="0"/>
              <a:t> </a:t>
            </a:r>
            <a:r>
              <a:rPr dirty="0"/>
              <a:t>to</a:t>
            </a:r>
            <a:r>
              <a:rPr spc="-25" dirty="0"/>
              <a:t> </a:t>
            </a:r>
            <a:r>
              <a:rPr spc="-5" dirty="0"/>
              <a:t>make</a:t>
            </a:r>
            <a:r>
              <a:rPr spc="-25" dirty="0"/>
              <a:t> </a:t>
            </a:r>
            <a:r>
              <a:rPr spc="-5" dirty="0"/>
              <a:t>appointment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14947" y="1220342"/>
            <a:ext cx="281305" cy="3580129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sz="1800" b="1" dirty="0">
                <a:solidFill>
                  <a:srgbClr val="FFFFFF"/>
                </a:solidFill>
                <a:latin typeface="Arial"/>
                <a:cs typeface="Arial"/>
              </a:rPr>
              <a:t>LabCorp</a:t>
            </a:r>
            <a:r>
              <a:rPr sz="1800" b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FFFFFF"/>
                </a:solidFill>
                <a:latin typeface="Arial"/>
                <a:cs typeface="Arial"/>
              </a:rPr>
              <a:t>Patient </a:t>
            </a:r>
            <a:r>
              <a:rPr sz="1800" b="1" spc="-10" dirty="0">
                <a:solidFill>
                  <a:srgbClr val="FFFFFF"/>
                </a:solidFill>
                <a:latin typeface="Arial"/>
                <a:cs typeface="Arial"/>
              </a:rPr>
              <a:t>Service</a:t>
            </a:r>
            <a:r>
              <a:rPr sz="1800" b="1" spc="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FFFFFF"/>
                </a:solidFill>
                <a:latin typeface="Arial"/>
                <a:cs typeface="Arial"/>
              </a:rPr>
              <a:t>Centers</a:t>
            </a:r>
            <a:endParaRPr sz="1800">
              <a:latin typeface="Arial"/>
              <a:cs typeface="Arial"/>
            </a:endParaRPr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352320" y="1138885"/>
            <a:ext cx="1480085" cy="292455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1173581" y="1075181"/>
            <a:ext cx="7665084" cy="103949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954530" marR="508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172D6C"/>
                </a:solidFill>
                <a:latin typeface="Arial"/>
                <a:cs typeface="Arial"/>
              </a:rPr>
              <a:t>Agree</a:t>
            </a:r>
            <a:r>
              <a:rPr sz="1600" spc="15" dirty="0">
                <a:solidFill>
                  <a:srgbClr val="172D6C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172D6C"/>
                </a:solidFill>
                <a:latin typeface="Arial"/>
                <a:cs typeface="Arial"/>
              </a:rPr>
              <a:t>to</a:t>
            </a:r>
            <a:r>
              <a:rPr sz="1600" spc="15" dirty="0">
                <a:solidFill>
                  <a:srgbClr val="172D6C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172D6C"/>
                </a:solidFill>
                <a:latin typeface="Arial"/>
                <a:cs typeface="Arial"/>
              </a:rPr>
              <a:t>the</a:t>
            </a:r>
            <a:r>
              <a:rPr sz="1600" spc="20" dirty="0">
                <a:solidFill>
                  <a:srgbClr val="172D6C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172D6C"/>
                </a:solidFill>
                <a:latin typeface="Arial"/>
                <a:cs typeface="Arial"/>
              </a:rPr>
              <a:t>Health</a:t>
            </a:r>
            <a:r>
              <a:rPr sz="1600" spc="-10" dirty="0">
                <a:solidFill>
                  <a:srgbClr val="172D6C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172D6C"/>
                </a:solidFill>
                <a:latin typeface="Arial"/>
                <a:cs typeface="Arial"/>
              </a:rPr>
              <a:t>Screening</a:t>
            </a:r>
            <a:r>
              <a:rPr sz="1600" spc="5" dirty="0">
                <a:solidFill>
                  <a:srgbClr val="172D6C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172D6C"/>
                </a:solidFill>
                <a:latin typeface="Arial"/>
                <a:cs typeface="Arial"/>
              </a:rPr>
              <a:t>Consent</a:t>
            </a:r>
            <a:r>
              <a:rPr sz="1600" spc="5" dirty="0">
                <a:solidFill>
                  <a:srgbClr val="172D6C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172D6C"/>
                </a:solidFill>
                <a:latin typeface="Arial"/>
                <a:cs typeface="Arial"/>
              </a:rPr>
              <a:t>and</a:t>
            </a:r>
            <a:r>
              <a:rPr sz="1600" spc="15" dirty="0">
                <a:solidFill>
                  <a:srgbClr val="172D6C"/>
                </a:solidFill>
                <a:latin typeface="Arial"/>
                <a:cs typeface="Arial"/>
              </a:rPr>
              <a:t> </a:t>
            </a:r>
            <a:r>
              <a:rPr sz="1600" spc="-30" dirty="0">
                <a:solidFill>
                  <a:srgbClr val="172D6C"/>
                </a:solidFill>
                <a:latin typeface="Arial"/>
                <a:cs typeface="Arial"/>
              </a:rPr>
              <a:t>HIPAA</a:t>
            </a:r>
            <a:r>
              <a:rPr sz="1600" spc="-85" dirty="0">
                <a:solidFill>
                  <a:srgbClr val="172D6C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172D6C"/>
                </a:solidFill>
                <a:latin typeface="Arial"/>
                <a:cs typeface="Arial"/>
              </a:rPr>
              <a:t>by</a:t>
            </a:r>
            <a:r>
              <a:rPr sz="1600" spc="5" dirty="0">
                <a:solidFill>
                  <a:srgbClr val="172D6C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172D6C"/>
                </a:solidFill>
                <a:latin typeface="Arial"/>
                <a:cs typeface="Arial"/>
              </a:rPr>
              <a:t>checking </a:t>
            </a:r>
            <a:r>
              <a:rPr sz="1600" spc="-425" dirty="0">
                <a:solidFill>
                  <a:srgbClr val="172D6C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172D6C"/>
                </a:solidFill>
                <a:latin typeface="Arial"/>
                <a:cs typeface="Arial"/>
              </a:rPr>
              <a:t>the</a:t>
            </a:r>
            <a:r>
              <a:rPr sz="1600" spc="5" dirty="0">
                <a:solidFill>
                  <a:srgbClr val="172D6C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172D6C"/>
                </a:solidFill>
                <a:latin typeface="Arial"/>
                <a:cs typeface="Arial"/>
              </a:rPr>
              <a:t>box</a:t>
            </a:r>
            <a:r>
              <a:rPr sz="1600" spc="5" dirty="0">
                <a:solidFill>
                  <a:srgbClr val="172D6C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172D6C"/>
                </a:solidFill>
                <a:latin typeface="Arial"/>
                <a:cs typeface="Arial"/>
              </a:rPr>
              <a:t>“I</a:t>
            </a:r>
            <a:r>
              <a:rPr sz="1600" spc="-80" dirty="0">
                <a:solidFill>
                  <a:srgbClr val="172D6C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172D6C"/>
                </a:solidFill>
                <a:latin typeface="Arial"/>
                <a:cs typeface="Arial"/>
              </a:rPr>
              <a:t>Agree.”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9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solidFill>
                  <a:srgbClr val="172D6C"/>
                </a:solidFill>
                <a:latin typeface="Arial"/>
                <a:cs typeface="Arial"/>
              </a:rPr>
              <a:t>Provide</a:t>
            </a:r>
            <a:r>
              <a:rPr sz="1600" spc="10" dirty="0">
                <a:solidFill>
                  <a:srgbClr val="172D6C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172D6C"/>
                </a:solidFill>
                <a:latin typeface="Arial"/>
                <a:cs typeface="Arial"/>
              </a:rPr>
              <a:t>your</a:t>
            </a:r>
            <a:r>
              <a:rPr sz="1600" spc="20" dirty="0">
                <a:solidFill>
                  <a:srgbClr val="172D6C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172D6C"/>
                </a:solidFill>
                <a:latin typeface="Arial"/>
                <a:cs typeface="Arial"/>
              </a:rPr>
              <a:t>first</a:t>
            </a:r>
            <a:r>
              <a:rPr sz="1600" spc="25" dirty="0">
                <a:solidFill>
                  <a:srgbClr val="172D6C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172D6C"/>
                </a:solidFill>
                <a:latin typeface="Arial"/>
                <a:cs typeface="Arial"/>
              </a:rPr>
              <a:t>and</a:t>
            </a:r>
            <a:r>
              <a:rPr sz="1600" dirty="0">
                <a:solidFill>
                  <a:srgbClr val="172D6C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172D6C"/>
                </a:solidFill>
                <a:latin typeface="Arial"/>
                <a:cs typeface="Arial"/>
              </a:rPr>
              <a:t>last</a:t>
            </a:r>
            <a:r>
              <a:rPr sz="1600" dirty="0">
                <a:solidFill>
                  <a:srgbClr val="172D6C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172D6C"/>
                </a:solidFill>
                <a:latin typeface="Arial"/>
                <a:cs typeface="Arial"/>
              </a:rPr>
              <a:t>name</a:t>
            </a:r>
            <a:r>
              <a:rPr sz="1600" spc="15" dirty="0">
                <a:solidFill>
                  <a:srgbClr val="172D6C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172D6C"/>
                </a:solidFill>
                <a:latin typeface="Arial"/>
                <a:cs typeface="Arial"/>
              </a:rPr>
              <a:t>to</a:t>
            </a:r>
            <a:r>
              <a:rPr sz="1600" spc="15" dirty="0">
                <a:solidFill>
                  <a:srgbClr val="172D6C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172D6C"/>
                </a:solidFill>
                <a:latin typeface="Arial"/>
                <a:cs typeface="Arial"/>
              </a:rPr>
              <a:t>sign</a:t>
            </a:r>
            <a:r>
              <a:rPr sz="1600" spc="-10" dirty="0">
                <a:solidFill>
                  <a:srgbClr val="172D6C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172D6C"/>
                </a:solidFill>
                <a:latin typeface="Arial"/>
                <a:cs typeface="Arial"/>
              </a:rPr>
              <a:t>then</a:t>
            </a:r>
            <a:r>
              <a:rPr sz="1600" spc="15" dirty="0">
                <a:solidFill>
                  <a:srgbClr val="172D6C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172D6C"/>
                </a:solidFill>
                <a:latin typeface="Arial"/>
                <a:cs typeface="Arial"/>
              </a:rPr>
              <a:t>click</a:t>
            </a:r>
            <a:r>
              <a:rPr sz="1600" spc="-30" dirty="0">
                <a:solidFill>
                  <a:srgbClr val="172D6C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172D6C"/>
                </a:solidFill>
                <a:latin typeface="Arial"/>
                <a:cs typeface="Arial"/>
              </a:rPr>
              <a:t>“Proceed</a:t>
            </a:r>
            <a:r>
              <a:rPr sz="1600" spc="25" dirty="0">
                <a:solidFill>
                  <a:srgbClr val="172D6C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172D6C"/>
                </a:solidFill>
                <a:latin typeface="Arial"/>
                <a:cs typeface="Arial"/>
              </a:rPr>
              <a:t>to</a:t>
            </a:r>
            <a:r>
              <a:rPr sz="1600" spc="40" dirty="0">
                <a:solidFill>
                  <a:srgbClr val="172D6C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172D6C"/>
                </a:solidFill>
                <a:latin typeface="Arial"/>
                <a:cs typeface="Arial"/>
              </a:rPr>
              <a:t>Confirmation.”</a:t>
            </a:r>
            <a:endParaRPr sz="1600">
              <a:latin typeface="Arial"/>
              <a:cs typeface="Arial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1941576" y="2281427"/>
            <a:ext cx="5413375" cy="634365"/>
            <a:chOff x="1941576" y="2281427"/>
            <a:chExt cx="5413375" cy="634365"/>
          </a:xfrm>
        </p:grpSpPr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962018" y="2301869"/>
              <a:ext cx="5366714" cy="576155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1946148" y="2285999"/>
              <a:ext cx="5404485" cy="624840"/>
            </a:xfrm>
            <a:custGeom>
              <a:avLst/>
              <a:gdLst/>
              <a:ahLst/>
              <a:cxnLst/>
              <a:rect l="l" t="t" r="r" b="b"/>
              <a:pathLst>
                <a:path w="5404484" h="624839">
                  <a:moveTo>
                    <a:pt x="0" y="624839"/>
                  </a:moveTo>
                  <a:lnTo>
                    <a:pt x="5404104" y="624839"/>
                  </a:lnTo>
                  <a:lnTo>
                    <a:pt x="5404104" y="0"/>
                  </a:lnTo>
                  <a:lnTo>
                    <a:pt x="0" y="0"/>
                  </a:lnTo>
                  <a:lnTo>
                    <a:pt x="0" y="624839"/>
                  </a:lnTo>
                  <a:close/>
                </a:path>
              </a:pathLst>
            </a:custGeom>
            <a:ln w="9144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1173581" y="3140201"/>
            <a:ext cx="6887209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600" spc="-60" dirty="0">
                <a:solidFill>
                  <a:srgbClr val="172D6C"/>
                </a:solidFill>
                <a:latin typeface="Arial"/>
                <a:cs typeface="Arial"/>
              </a:rPr>
              <a:t>You</a:t>
            </a:r>
            <a:r>
              <a:rPr sz="1600" spc="30" dirty="0">
                <a:solidFill>
                  <a:srgbClr val="172D6C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172D6C"/>
                </a:solidFill>
                <a:latin typeface="Arial"/>
                <a:cs typeface="Arial"/>
              </a:rPr>
              <a:t>will</a:t>
            </a:r>
            <a:r>
              <a:rPr sz="1600" dirty="0">
                <a:solidFill>
                  <a:srgbClr val="172D6C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172D6C"/>
                </a:solidFill>
                <a:latin typeface="Arial"/>
                <a:cs typeface="Arial"/>
              </a:rPr>
              <a:t>receive an</a:t>
            </a:r>
            <a:r>
              <a:rPr sz="1600" spc="20" dirty="0">
                <a:solidFill>
                  <a:srgbClr val="172D6C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172D6C"/>
                </a:solidFill>
                <a:latin typeface="Arial"/>
                <a:cs typeface="Arial"/>
              </a:rPr>
              <a:t>appointment</a:t>
            </a:r>
            <a:r>
              <a:rPr sz="1600" spc="10" dirty="0">
                <a:solidFill>
                  <a:srgbClr val="172D6C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172D6C"/>
                </a:solidFill>
                <a:latin typeface="Arial"/>
                <a:cs typeface="Arial"/>
              </a:rPr>
              <a:t>confirmation</a:t>
            </a:r>
            <a:r>
              <a:rPr sz="1600" spc="25" dirty="0">
                <a:solidFill>
                  <a:srgbClr val="172D6C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172D6C"/>
                </a:solidFill>
                <a:latin typeface="Arial"/>
                <a:cs typeface="Arial"/>
              </a:rPr>
              <a:t>screen</a:t>
            </a:r>
            <a:r>
              <a:rPr sz="1600" spc="15" dirty="0">
                <a:solidFill>
                  <a:srgbClr val="172D6C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172D6C"/>
                </a:solidFill>
                <a:latin typeface="Arial"/>
                <a:cs typeface="Arial"/>
              </a:rPr>
              <a:t>with</a:t>
            </a:r>
            <a:r>
              <a:rPr sz="1600" spc="5" dirty="0">
                <a:solidFill>
                  <a:srgbClr val="172D6C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172D6C"/>
                </a:solidFill>
                <a:latin typeface="Arial"/>
                <a:cs typeface="Arial"/>
              </a:rPr>
              <a:t>the</a:t>
            </a:r>
            <a:r>
              <a:rPr sz="1600" spc="20" dirty="0">
                <a:solidFill>
                  <a:srgbClr val="172D6C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172D6C"/>
                </a:solidFill>
                <a:latin typeface="Arial"/>
                <a:cs typeface="Arial"/>
              </a:rPr>
              <a:t>location of</a:t>
            </a:r>
            <a:r>
              <a:rPr sz="1600" spc="25" dirty="0">
                <a:solidFill>
                  <a:srgbClr val="172D6C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172D6C"/>
                </a:solidFill>
                <a:latin typeface="Arial"/>
                <a:cs typeface="Arial"/>
              </a:rPr>
              <a:t>your </a:t>
            </a:r>
            <a:r>
              <a:rPr sz="1600" spc="-430" dirty="0">
                <a:solidFill>
                  <a:srgbClr val="172D6C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172D6C"/>
                </a:solidFill>
                <a:latin typeface="Arial"/>
                <a:cs typeface="Arial"/>
              </a:rPr>
              <a:t>selected</a:t>
            </a:r>
            <a:r>
              <a:rPr sz="1600" spc="-20" dirty="0">
                <a:solidFill>
                  <a:srgbClr val="172D6C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172D6C"/>
                </a:solidFill>
                <a:latin typeface="Arial"/>
                <a:cs typeface="Arial"/>
              </a:rPr>
              <a:t>lab and the</a:t>
            </a:r>
            <a:r>
              <a:rPr sz="1600" spc="10" dirty="0">
                <a:solidFill>
                  <a:srgbClr val="172D6C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172D6C"/>
                </a:solidFill>
                <a:latin typeface="Arial"/>
                <a:cs typeface="Arial"/>
              </a:rPr>
              <a:t>following</a:t>
            </a:r>
            <a:r>
              <a:rPr sz="1600" spc="-15" dirty="0">
                <a:solidFill>
                  <a:srgbClr val="172D6C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172D6C"/>
                </a:solidFill>
                <a:latin typeface="Arial"/>
                <a:cs typeface="Arial"/>
              </a:rPr>
              <a:t>message.</a:t>
            </a:r>
            <a:endParaRPr sz="1600">
              <a:latin typeface="Arial"/>
              <a:cs typeface="Arial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1296924" y="3860291"/>
            <a:ext cx="4511675" cy="2862580"/>
            <a:chOff x="1296924" y="3860291"/>
            <a:chExt cx="4511675" cy="2862580"/>
          </a:xfrm>
        </p:grpSpPr>
        <p:pic>
          <p:nvPicPr>
            <p:cNvPr id="12" name="object 1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340762" y="3912786"/>
              <a:ext cx="3634287" cy="2739743"/>
            </a:xfrm>
            <a:prstGeom prst="rect">
              <a:avLst/>
            </a:prstGeom>
          </p:spPr>
        </p:pic>
        <p:sp>
          <p:nvSpPr>
            <p:cNvPr id="13" name="object 13"/>
            <p:cNvSpPr/>
            <p:nvPr/>
          </p:nvSpPr>
          <p:spPr>
            <a:xfrm>
              <a:off x="1301496" y="3864863"/>
              <a:ext cx="3747770" cy="2853055"/>
            </a:xfrm>
            <a:custGeom>
              <a:avLst/>
              <a:gdLst/>
              <a:ahLst/>
              <a:cxnLst/>
              <a:rect l="l" t="t" r="r" b="b"/>
              <a:pathLst>
                <a:path w="3747770" h="2853054">
                  <a:moveTo>
                    <a:pt x="0" y="2852927"/>
                  </a:moveTo>
                  <a:lnTo>
                    <a:pt x="3747516" y="2852927"/>
                  </a:lnTo>
                  <a:lnTo>
                    <a:pt x="3747516" y="0"/>
                  </a:lnTo>
                  <a:lnTo>
                    <a:pt x="0" y="0"/>
                  </a:lnTo>
                  <a:lnTo>
                    <a:pt x="0" y="2852927"/>
                  </a:lnTo>
                  <a:close/>
                </a:path>
              </a:pathLst>
            </a:custGeom>
            <a:ln w="9144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954524" y="4928641"/>
              <a:ext cx="853452" cy="519658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5003291" y="4959095"/>
              <a:ext cx="762000" cy="417830"/>
            </a:xfrm>
            <a:custGeom>
              <a:avLst/>
              <a:gdLst/>
              <a:ahLst/>
              <a:cxnLst/>
              <a:rect l="l" t="t" r="r" b="b"/>
              <a:pathLst>
                <a:path w="762000" h="417829">
                  <a:moveTo>
                    <a:pt x="208787" y="0"/>
                  </a:moveTo>
                  <a:lnTo>
                    <a:pt x="0" y="208787"/>
                  </a:lnTo>
                  <a:lnTo>
                    <a:pt x="208787" y="417575"/>
                  </a:lnTo>
                  <a:lnTo>
                    <a:pt x="208787" y="313181"/>
                  </a:lnTo>
                  <a:lnTo>
                    <a:pt x="762000" y="313181"/>
                  </a:lnTo>
                  <a:lnTo>
                    <a:pt x="762000" y="104393"/>
                  </a:lnTo>
                  <a:lnTo>
                    <a:pt x="208787" y="104393"/>
                  </a:lnTo>
                  <a:lnTo>
                    <a:pt x="208787" y="0"/>
                  </a:lnTo>
                  <a:close/>
                </a:path>
              </a:pathLst>
            </a:custGeom>
            <a:solidFill>
              <a:srgbClr val="4BC2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5003291" y="4959095"/>
              <a:ext cx="762000" cy="417830"/>
            </a:xfrm>
            <a:custGeom>
              <a:avLst/>
              <a:gdLst/>
              <a:ahLst/>
              <a:cxnLst/>
              <a:rect l="l" t="t" r="r" b="b"/>
              <a:pathLst>
                <a:path w="762000" h="417829">
                  <a:moveTo>
                    <a:pt x="208787" y="0"/>
                  </a:moveTo>
                  <a:lnTo>
                    <a:pt x="208787" y="104393"/>
                  </a:lnTo>
                  <a:lnTo>
                    <a:pt x="762000" y="104393"/>
                  </a:lnTo>
                  <a:lnTo>
                    <a:pt x="762000" y="313181"/>
                  </a:lnTo>
                  <a:lnTo>
                    <a:pt x="208787" y="313181"/>
                  </a:lnTo>
                  <a:lnTo>
                    <a:pt x="208787" y="417575"/>
                  </a:lnTo>
                  <a:lnTo>
                    <a:pt x="0" y="208787"/>
                  </a:lnTo>
                  <a:lnTo>
                    <a:pt x="208787" y="0"/>
                  </a:lnTo>
                  <a:close/>
                </a:path>
              </a:pathLst>
            </a:custGeom>
            <a:ln w="9144">
              <a:solidFill>
                <a:srgbClr val="497DB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5844921" y="4719066"/>
            <a:ext cx="2259330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1800" b="1" u="sng" spc="-5" dirty="0">
                <a:solidFill>
                  <a:srgbClr val="172D6C"/>
                </a:solidFill>
                <a:uFill>
                  <a:solidFill>
                    <a:srgbClr val="172D6C"/>
                  </a:solidFill>
                </a:uFill>
                <a:latin typeface="Arial"/>
                <a:cs typeface="Arial"/>
              </a:rPr>
              <a:t>Required</a:t>
            </a:r>
            <a:r>
              <a:rPr sz="1800" b="1" spc="-5" dirty="0">
                <a:solidFill>
                  <a:srgbClr val="172D6C"/>
                </a:solidFill>
                <a:latin typeface="Arial"/>
                <a:cs typeface="Arial"/>
              </a:rPr>
              <a:t>: </a:t>
            </a:r>
            <a:r>
              <a:rPr sz="1800" b="1" dirty="0">
                <a:solidFill>
                  <a:srgbClr val="172D6C"/>
                </a:solidFill>
                <a:latin typeface="Arial"/>
                <a:cs typeface="Arial"/>
              </a:rPr>
              <a:t>Bring the </a:t>
            </a:r>
            <a:r>
              <a:rPr sz="1800" b="1" spc="5" dirty="0">
                <a:solidFill>
                  <a:srgbClr val="172D6C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172D6C"/>
                </a:solidFill>
                <a:latin typeface="Arial"/>
                <a:cs typeface="Arial"/>
              </a:rPr>
              <a:t>lab </a:t>
            </a:r>
            <a:r>
              <a:rPr sz="1800" b="1" spc="-5" dirty="0">
                <a:solidFill>
                  <a:srgbClr val="172D6C"/>
                </a:solidFill>
                <a:latin typeface="Arial"/>
                <a:cs typeface="Arial"/>
              </a:rPr>
              <a:t>order </a:t>
            </a:r>
            <a:r>
              <a:rPr sz="1800" b="1" dirty="0">
                <a:solidFill>
                  <a:srgbClr val="172D6C"/>
                </a:solidFill>
                <a:latin typeface="Arial"/>
                <a:cs typeface="Arial"/>
              </a:rPr>
              <a:t>form </a:t>
            </a:r>
            <a:r>
              <a:rPr sz="1800" b="1" spc="-5" dirty="0">
                <a:solidFill>
                  <a:srgbClr val="172D6C"/>
                </a:solidFill>
                <a:latin typeface="Arial"/>
                <a:cs typeface="Arial"/>
              </a:rPr>
              <a:t>(your </a:t>
            </a:r>
            <a:r>
              <a:rPr sz="1800" b="1" spc="-490" dirty="0">
                <a:solidFill>
                  <a:srgbClr val="172D6C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172D6C"/>
                </a:solidFill>
                <a:latin typeface="Arial"/>
                <a:cs typeface="Arial"/>
              </a:rPr>
              <a:t>voucher) </a:t>
            </a:r>
            <a:r>
              <a:rPr sz="1800" b="1" spc="10" dirty="0">
                <a:solidFill>
                  <a:srgbClr val="172D6C"/>
                </a:solidFill>
                <a:latin typeface="Arial"/>
                <a:cs typeface="Arial"/>
              </a:rPr>
              <a:t>with</a:t>
            </a:r>
            <a:r>
              <a:rPr sz="1800" b="1" spc="-40" dirty="0">
                <a:solidFill>
                  <a:srgbClr val="172D6C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172D6C"/>
                </a:solidFill>
                <a:latin typeface="Arial"/>
                <a:cs typeface="Arial"/>
              </a:rPr>
              <a:t>you </a:t>
            </a:r>
            <a:r>
              <a:rPr sz="1800" b="1" dirty="0">
                <a:solidFill>
                  <a:srgbClr val="172D6C"/>
                </a:solidFill>
                <a:latin typeface="Arial"/>
                <a:cs typeface="Arial"/>
              </a:rPr>
              <a:t>to </a:t>
            </a:r>
            <a:r>
              <a:rPr sz="1800" b="1" spc="-490" dirty="0">
                <a:solidFill>
                  <a:srgbClr val="172D6C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172D6C"/>
                </a:solidFill>
                <a:latin typeface="Arial"/>
                <a:cs typeface="Arial"/>
              </a:rPr>
              <a:t>your appointment!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7421779" y="2386555"/>
            <a:ext cx="527685" cy="483234"/>
            <a:chOff x="7421779" y="2386555"/>
            <a:chExt cx="527685" cy="483234"/>
          </a:xfrm>
        </p:grpSpPr>
        <p:pic>
          <p:nvPicPr>
            <p:cNvPr id="19" name="object 19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7421779" y="2386555"/>
              <a:ext cx="527441" cy="483191"/>
            </a:xfrm>
            <a:prstGeom prst="rect">
              <a:avLst/>
            </a:prstGeom>
          </p:spPr>
        </p:pic>
        <p:sp>
          <p:nvSpPr>
            <p:cNvPr id="20" name="object 20"/>
            <p:cNvSpPr/>
            <p:nvPr/>
          </p:nvSpPr>
          <p:spPr>
            <a:xfrm>
              <a:off x="7452359" y="2398776"/>
              <a:ext cx="463550" cy="417830"/>
            </a:xfrm>
            <a:custGeom>
              <a:avLst/>
              <a:gdLst/>
              <a:ahLst/>
              <a:cxnLst/>
              <a:rect l="l" t="t" r="r" b="b"/>
              <a:pathLst>
                <a:path w="463550" h="417830">
                  <a:moveTo>
                    <a:pt x="208788" y="0"/>
                  </a:moveTo>
                  <a:lnTo>
                    <a:pt x="0" y="208787"/>
                  </a:lnTo>
                  <a:lnTo>
                    <a:pt x="208788" y="417575"/>
                  </a:lnTo>
                  <a:lnTo>
                    <a:pt x="208788" y="313182"/>
                  </a:lnTo>
                  <a:lnTo>
                    <a:pt x="463296" y="313182"/>
                  </a:lnTo>
                  <a:lnTo>
                    <a:pt x="463296" y="104394"/>
                  </a:lnTo>
                  <a:lnTo>
                    <a:pt x="208788" y="104394"/>
                  </a:lnTo>
                  <a:lnTo>
                    <a:pt x="208788" y="0"/>
                  </a:lnTo>
                  <a:close/>
                </a:path>
              </a:pathLst>
            </a:custGeom>
            <a:solidFill>
              <a:srgbClr val="4BC2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7452359" y="2398776"/>
              <a:ext cx="463550" cy="417830"/>
            </a:xfrm>
            <a:custGeom>
              <a:avLst/>
              <a:gdLst/>
              <a:ahLst/>
              <a:cxnLst/>
              <a:rect l="l" t="t" r="r" b="b"/>
              <a:pathLst>
                <a:path w="463550" h="417830">
                  <a:moveTo>
                    <a:pt x="208788" y="0"/>
                  </a:moveTo>
                  <a:lnTo>
                    <a:pt x="208788" y="104394"/>
                  </a:lnTo>
                  <a:lnTo>
                    <a:pt x="463296" y="104394"/>
                  </a:lnTo>
                  <a:lnTo>
                    <a:pt x="463296" y="313182"/>
                  </a:lnTo>
                  <a:lnTo>
                    <a:pt x="208788" y="313182"/>
                  </a:lnTo>
                  <a:lnTo>
                    <a:pt x="208788" y="417575"/>
                  </a:lnTo>
                  <a:lnTo>
                    <a:pt x="0" y="208787"/>
                  </a:lnTo>
                  <a:lnTo>
                    <a:pt x="208788" y="0"/>
                  </a:lnTo>
                  <a:close/>
                </a:path>
              </a:pathLst>
            </a:custGeom>
            <a:ln w="9144">
              <a:solidFill>
                <a:srgbClr val="497DB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679435" y="5628954"/>
            <a:ext cx="1469136" cy="1233617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173581" y="187274"/>
            <a:ext cx="4565015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Primary</a:t>
            </a:r>
            <a:r>
              <a:rPr spc="-35" dirty="0"/>
              <a:t> </a:t>
            </a:r>
            <a:r>
              <a:rPr dirty="0"/>
              <a:t>Care</a:t>
            </a:r>
            <a:r>
              <a:rPr spc="-40" dirty="0"/>
              <a:t> </a:t>
            </a:r>
            <a:r>
              <a:rPr spc="-5" dirty="0"/>
              <a:t>Physician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078483" y="989838"/>
            <a:ext cx="7399655" cy="217559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solidFill>
                  <a:srgbClr val="1F487C"/>
                </a:solidFill>
                <a:latin typeface="Arial"/>
                <a:cs typeface="Arial"/>
              </a:rPr>
              <a:t>Prefer your own doctor? Make an appointment and bring the </a:t>
            </a:r>
            <a:r>
              <a:rPr sz="2000" spc="5" dirty="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1F487C"/>
                </a:solidFill>
                <a:latin typeface="Arial"/>
                <a:cs typeface="Arial"/>
              </a:rPr>
              <a:t>Biometric Screening Form (located in </a:t>
            </a:r>
            <a:r>
              <a:rPr sz="2000" spc="-5" dirty="0">
                <a:solidFill>
                  <a:srgbClr val="1F487C"/>
                </a:solidFill>
                <a:latin typeface="Arial"/>
                <a:cs typeface="Arial"/>
              </a:rPr>
              <a:t>the </a:t>
            </a:r>
            <a:r>
              <a:rPr sz="2000" dirty="0">
                <a:solidFill>
                  <a:srgbClr val="1F487C"/>
                </a:solidFill>
                <a:latin typeface="Arial"/>
                <a:cs typeface="Arial"/>
              </a:rPr>
              <a:t>Biometric Screening </a:t>
            </a:r>
            <a:r>
              <a:rPr sz="2000" spc="5" dirty="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1F487C"/>
                </a:solidFill>
                <a:latin typeface="Arial"/>
                <a:cs typeface="Arial"/>
              </a:rPr>
              <a:t>section</a:t>
            </a:r>
            <a:r>
              <a:rPr sz="2000" spc="-30" dirty="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1F487C"/>
                </a:solidFill>
                <a:latin typeface="Arial"/>
                <a:cs typeface="Arial"/>
              </a:rPr>
              <a:t>on</a:t>
            </a:r>
            <a:r>
              <a:rPr sz="2000" spc="-15" dirty="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1F487C"/>
                </a:solidFill>
                <a:latin typeface="Arial"/>
                <a:cs typeface="Arial"/>
              </a:rPr>
              <a:t>Go365.com)</a:t>
            </a:r>
            <a:r>
              <a:rPr sz="2000" spc="-45" dirty="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1F487C"/>
                </a:solidFill>
                <a:latin typeface="Arial"/>
                <a:cs typeface="Arial"/>
              </a:rPr>
              <a:t>to</a:t>
            </a:r>
            <a:r>
              <a:rPr sz="2000" spc="-20" dirty="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1F487C"/>
                </a:solidFill>
                <a:latin typeface="Arial"/>
                <a:cs typeface="Arial"/>
              </a:rPr>
              <a:t>your</a:t>
            </a:r>
            <a:r>
              <a:rPr sz="2000" spc="-15" dirty="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1F487C"/>
                </a:solidFill>
                <a:latin typeface="Arial"/>
                <a:cs typeface="Arial"/>
              </a:rPr>
              <a:t>appointment.</a:t>
            </a:r>
            <a:r>
              <a:rPr sz="2000" spc="-45" dirty="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1F487C"/>
                </a:solidFill>
                <a:latin typeface="Arial"/>
                <a:cs typeface="Arial"/>
              </a:rPr>
              <a:t>Expect</a:t>
            </a:r>
            <a:r>
              <a:rPr sz="2000" spc="-25" dirty="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1F487C"/>
                </a:solidFill>
                <a:latin typeface="Arial"/>
                <a:cs typeface="Arial"/>
              </a:rPr>
              <a:t>a</a:t>
            </a:r>
            <a:r>
              <a:rPr sz="2000" spc="-5" dirty="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1F487C"/>
                </a:solidFill>
                <a:latin typeface="Arial"/>
                <a:cs typeface="Arial"/>
              </a:rPr>
              <a:t>blood</a:t>
            </a:r>
            <a:r>
              <a:rPr sz="2000" spc="-15" dirty="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1F487C"/>
                </a:solidFill>
                <a:latin typeface="Arial"/>
                <a:cs typeface="Arial"/>
              </a:rPr>
              <a:t>draw </a:t>
            </a:r>
            <a:r>
              <a:rPr sz="2000" spc="-540" dirty="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1F487C"/>
                </a:solidFill>
                <a:latin typeface="Arial"/>
                <a:cs typeface="Arial"/>
              </a:rPr>
              <a:t>from</a:t>
            </a:r>
            <a:r>
              <a:rPr sz="2000" spc="-40" dirty="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1F487C"/>
                </a:solidFill>
                <a:latin typeface="Arial"/>
                <a:cs typeface="Arial"/>
              </a:rPr>
              <a:t>your</a:t>
            </a:r>
            <a:r>
              <a:rPr sz="2000" spc="-10" dirty="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1F487C"/>
                </a:solidFill>
                <a:latin typeface="Arial"/>
                <a:cs typeface="Arial"/>
              </a:rPr>
              <a:t>arm.</a:t>
            </a:r>
            <a:endParaRPr sz="2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solidFill>
                  <a:srgbClr val="1F487C"/>
                </a:solidFill>
                <a:latin typeface="Arial"/>
                <a:cs typeface="Arial"/>
              </a:rPr>
              <a:t>Submit</a:t>
            </a:r>
            <a:r>
              <a:rPr sz="2000" spc="-10" dirty="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1F487C"/>
                </a:solidFill>
                <a:latin typeface="Arial"/>
                <a:cs typeface="Arial"/>
              </a:rPr>
              <a:t>the</a:t>
            </a:r>
            <a:r>
              <a:rPr sz="2000" spc="-20" dirty="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1F487C"/>
                </a:solidFill>
                <a:latin typeface="Arial"/>
                <a:cs typeface="Arial"/>
              </a:rPr>
              <a:t>form</a:t>
            </a:r>
            <a:r>
              <a:rPr sz="2000" spc="-30" dirty="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1F487C"/>
                </a:solidFill>
                <a:latin typeface="Arial"/>
                <a:cs typeface="Arial"/>
              </a:rPr>
              <a:t>to</a:t>
            </a:r>
            <a:r>
              <a:rPr sz="2000" spc="-20" dirty="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1F487C"/>
                </a:solidFill>
                <a:latin typeface="Arial"/>
                <a:cs typeface="Arial"/>
              </a:rPr>
              <a:t>Go365</a:t>
            </a:r>
            <a:r>
              <a:rPr sz="2000" spc="-30" dirty="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lang="en-US" sz="2000" spc="-30" dirty="0">
                <a:solidFill>
                  <a:srgbClr val="1F487C"/>
                </a:solidFill>
                <a:latin typeface="Arial"/>
                <a:cs typeface="Arial"/>
              </a:rPr>
              <a:t>on or </a:t>
            </a:r>
            <a:r>
              <a:rPr lang="en-US" sz="2000" spc="-30">
                <a:solidFill>
                  <a:srgbClr val="1F487C"/>
                </a:solidFill>
                <a:latin typeface="Arial"/>
                <a:cs typeface="Arial"/>
              </a:rPr>
              <a:t>before March 31, 2022 </a:t>
            </a:r>
            <a:r>
              <a:rPr sz="2000">
                <a:solidFill>
                  <a:srgbClr val="1F487C"/>
                </a:solidFill>
                <a:latin typeface="Arial"/>
                <a:cs typeface="Arial"/>
              </a:rPr>
              <a:t>to</a:t>
            </a:r>
            <a:r>
              <a:rPr sz="2000" spc="-2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1F487C"/>
                </a:solidFill>
                <a:latin typeface="Arial"/>
                <a:cs typeface="Arial"/>
              </a:rPr>
              <a:t>update</a:t>
            </a:r>
            <a:r>
              <a:rPr sz="2000" spc="-15" dirty="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1F487C"/>
                </a:solidFill>
                <a:latin typeface="Arial"/>
                <a:cs typeface="Arial"/>
              </a:rPr>
              <a:t>your</a:t>
            </a:r>
            <a:r>
              <a:rPr sz="2000" spc="-25" dirty="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1F487C"/>
                </a:solidFill>
                <a:latin typeface="Arial"/>
                <a:cs typeface="Arial"/>
              </a:rPr>
              <a:t>account.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78483" y="5867501"/>
            <a:ext cx="7720330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solidFill>
                  <a:srgbClr val="1F487C"/>
                </a:solidFill>
                <a:latin typeface="Arial"/>
                <a:cs typeface="Arial"/>
              </a:rPr>
              <a:t>Note:</a:t>
            </a:r>
            <a:r>
              <a:rPr sz="2000" spc="-25" dirty="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1F487C"/>
                </a:solidFill>
                <a:latin typeface="Arial"/>
                <a:cs typeface="Arial"/>
              </a:rPr>
              <a:t>coinsurance,</a:t>
            </a:r>
            <a:r>
              <a:rPr sz="2000" spc="-60" dirty="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1F487C"/>
                </a:solidFill>
                <a:latin typeface="Arial"/>
                <a:cs typeface="Arial"/>
              </a:rPr>
              <a:t>copays</a:t>
            </a:r>
            <a:r>
              <a:rPr sz="2000" spc="-25" dirty="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1F487C"/>
                </a:solidFill>
                <a:latin typeface="Arial"/>
                <a:cs typeface="Arial"/>
              </a:rPr>
              <a:t>or</a:t>
            </a:r>
            <a:r>
              <a:rPr sz="2000" spc="-10" dirty="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1F487C"/>
                </a:solidFill>
                <a:latin typeface="Arial"/>
                <a:cs typeface="Arial"/>
              </a:rPr>
              <a:t>other</a:t>
            </a:r>
            <a:r>
              <a:rPr sz="2000" spc="-25" dirty="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1F487C"/>
                </a:solidFill>
                <a:latin typeface="Arial"/>
                <a:cs typeface="Arial"/>
              </a:rPr>
              <a:t>costs</a:t>
            </a:r>
            <a:r>
              <a:rPr sz="2000" spc="-40" dirty="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1F487C"/>
                </a:solidFill>
                <a:latin typeface="Arial"/>
                <a:cs typeface="Arial"/>
              </a:rPr>
              <a:t>may</a:t>
            </a:r>
            <a:r>
              <a:rPr sz="2000" spc="-10" dirty="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1F487C"/>
                </a:solidFill>
                <a:latin typeface="Arial"/>
                <a:cs typeface="Arial"/>
              </a:rPr>
              <a:t>apply if</a:t>
            </a:r>
            <a:r>
              <a:rPr sz="2000" spc="-15" dirty="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1F487C"/>
                </a:solidFill>
                <a:latin typeface="Arial"/>
                <a:cs typeface="Arial"/>
              </a:rPr>
              <a:t>you</a:t>
            </a:r>
            <a:r>
              <a:rPr sz="2000" spc="-20" dirty="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1F487C"/>
                </a:solidFill>
                <a:latin typeface="Arial"/>
                <a:cs typeface="Arial"/>
              </a:rPr>
              <a:t>go </a:t>
            </a:r>
            <a:r>
              <a:rPr sz="2000" spc="-5" dirty="0">
                <a:solidFill>
                  <a:srgbClr val="1F487C"/>
                </a:solidFill>
                <a:latin typeface="Arial"/>
                <a:cs typeface="Arial"/>
              </a:rPr>
              <a:t>to</a:t>
            </a:r>
            <a:r>
              <a:rPr sz="2000" spc="-10" dirty="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1F487C"/>
                </a:solidFill>
                <a:latin typeface="Arial"/>
                <a:cs typeface="Arial"/>
              </a:rPr>
              <a:t>your </a:t>
            </a:r>
            <a:r>
              <a:rPr sz="2000" spc="-545" dirty="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sz="2000" spc="-15" dirty="0">
                <a:solidFill>
                  <a:srgbClr val="1F487C"/>
                </a:solidFill>
                <a:latin typeface="Arial"/>
                <a:cs typeface="Arial"/>
              </a:rPr>
              <a:t>doctor.</a:t>
            </a:r>
            <a:endParaRPr sz="2000">
              <a:latin typeface="Arial"/>
              <a:cs typeface="Arial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3893820" y="2964179"/>
            <a:ext cx="2190115" cy="2717800"/>
            <a:chOff x="3893820" y="2964179"/>
            <a:chExt cx="2190115" cy="2717800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912345" y="2992099"/>
              <a:ext cx="2138866" cy="2666146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3898392" y="2968751"/>
              <a:ext cx="2181225" cy="2708275"/>
            </a:xfrm>
            <a:custGeom>
              <a:avLst/>
              <a:gdLst/>
              <a:ahLst/>
              <a:cxnLst/>
              <a:rect l="l" t="t" r="r" b="b"/>
              <a:pathLst>
                <a:path w="2181225" h="2708275">
                  <a:moveTo>
                    <a:pt x="0" y="2708148"/>
                  </a:moveTo>
                  <a:lnTo>
                    <a:pt x="2180843" y="2708148"/>
                  </a:lnTo>
                  <a:lnTo>
                    <a:pt x="2180843" y="0"/>
                  </a:lnTo>
                  <a:lnTo>
                    <a:pt x="0" y="0"/>
                  </a:lnTo>
                  <a:lnTo>
                    <a:pt x="0" y="2708148"/>
                  </a:lnTo>
                  <a:close/>
                </a:path>
              </a:pathLst>
            </a:custGeom>
            <a:ln w="9144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271</TotalTime>
  <Words>454</Words>
  <Application>Microsoft Office PowerPoint</Application>
  <PresentationFormat>On-screen Show (4:3)</PresentationFormat>
  <Paragraphs>70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Office Theme</vt:lpstr>
      <vt:lpstr>What is a biometric screening?</vt:lpstr>
      <vt:lpstr>Big Points booster!</vt:lpstr>
      <vt:lpstr>Find an option on Go365.com</vt:lpstr>
      <vt:lpstr>Steps to make appointment</vt:lpstr>
      <vt:lpstr>Steps to make appointment</vt:lpstr>
      <vt:lpstr>Primary Care Physician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Chad Buehner</dc:creator>
  <cp:lastModifiedBy>Jay Longhauser</cp:lastModifiedBy>
  <cp:revision>2</cp:revision>
  <dcterms:created xsi:type="dcterms:W3CDTF">2022-01-11T18:51:32Z</dcterms:created>
  <dcterms:modified xsi:type="dcterms:W3CDTF">2022-01-13T17:47:17Z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2021-12-17T00:00:00Z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2022-01-11T00:00:00Z</vt:filetime>
  </property>
  <property fmtid="{D5CDD505-2E9C-101B-9397-08002B2CF9AE}" pid="5" name="TitusGUID">
    <vt:lpwstr>e154d5bb-1641-4b84-be0b-131749aa2e29</vt:lpwstr>
  </property>
  <property fmtid="{D5CDD505-2E9C-101B-9397-08002B2CF9AE}" pid="6" name="ScannedBy">
    <vt:lpwstr>TCS-ContentScanned</vt:lpwstr>
  </property>
  <property fmtid="{D5CDD505-2E9C-101B-9397-08002B2CF9AE}" pid="7" name="HumanaClassification">
    <vt:lpwstr>I</vt:lpwstr>
  </property>
</Properties>
</file>