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Masters/slideMaster1.xml" ContentType="application/vnd.openxmlformats-officedocument.presentationml.slideMaster+xml"/>
  <Override PartName="/ppt/notesSlides/notesSlide4.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1"/>
  </p:sldMasterIdLst>
  <p:notesMasterIdLst>
    <p:notesMasterId r:id="rId16"/>
  </p:notesMasterIdLst>
  <p:handoutMasterIdLst>
    <p:handoutMasterId r:id="rId17"/>
  </p:handoutMasterIdLst>
  <p:sldIdLst>
    <p:sldId id="303" r:id="rId2"/>
    <p:sldId id="304" r:id="rId3"/>
    <p:sldId id="306" r:id="rId4"/>
    <p:sldId id="307" r:id="rId5"/>
    <p:sldId id="309" r:id="rId6"/>
    <p:sldId id="321" r:id="rId7"/>
    <p:sldId id="308" r:id="rId8"/>
    <p:sldId id="310" r:id="rId9"/>
    <p:sldId id="311" r:id="rId10"/>
    <p:sldId id="312" r:id="rId11"/>
    <p:sldId id="313" r:id="rId12"/>
    <p:sldId id="314" r:id="rId13"/>
    <p:sldId id="315" r:id="rId14"/>
    <p:sldId id="320" r:id="rId1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28">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yons, Scott" initials="LS" lastIdx="0" clrIdx="0">
    <p:extLst>
      <p:ext uri="{19B8F6BF-5375-455C-9EA6-DF929625EA0E}">
        <p15:presenceInfo xmlns:p15="http://schemas.microsoft.com/office/powerpoint/2012/main" userId="S-1-5-21-78468907-1120217173-409157212-2501" providerId="AD"/>
      </p:ext>
    </p:extLst>
  </p:cmAuthor>
  <p:cmAuthor id="2" name="Lyons, Scott" initials="LS [2]" lastIdx="3" clrIdx="1">
    <p:extLst>
      <p:ext uri="{19B8F6BF-5375-455C-9EA6-DF929625EA0E}">
        <p15:presenceInfo xmlns:p15="http://schemas.microsoft.com/office/powerpoint/2012/main" userId="S::Scott.Lyons@CO.DAKOTA.MN.US::fef96958-04bb-484b-9bd4-32125d56fbf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66"/>
    <a:srgbClr val="CC9900"/>
    <a:srgbClr val="5F5F5F"/>
    <a:srgbClr val="FFFFCC"/>
    <a:srgbClr val="CC000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40" autoAdjust="0"/>
    <p:restoredTop sz="58609" autoAdjust="0"/>
  </p:normalViewPr>
  <p:slideViewPr>
    <p:cSldViewPr>
      <p:cViewPr varScale="1">
        <p:scale>
          <a:sx n="61" d="100"/>
          <a:sy n="61" d="100"/>
        </p:scale>
        <p:origin x="1584" y="66"/>
      </p:cViewPr>
      <p:guideLst>
        <p:guide orient="horz" pos="2160"/>
        <p:guide pos="29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4" d="100"/>
          <a:sy n="84" d="100"/>
        </p:scale>
        <p:origin x="-2826"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yons, Scott" userId="fef96958-04bb-484b-9bd4-32125d56fbf1" providerId="ADAL" clId="{7B04EE27-CE84-4CB6-BAA7-26F8CA1D8CE4}"/>
    <pc:docChg chg="modSld">
      <pc:chgData name="Lyons, Scott" userId="fef96958-04bb-484b-9bd4-32125d56fbf1" providerId="ADAL" clId="{7B04EE27-CE84-4CB6-BAA7-26F8CA1D8CE4}" dt="2025-03-12T15:06:04.300" v="43" actId="255"/>
      <pc:docMkLst>
        <pc:docMk/>
      </pc:docMkLst>
      <pc:sldChg chg="modSp mod">
        <pc:chgData name="Lyons, Scott" userId="fef96958-04bb-484b-9bd4-32125d56fbf1" providerId="ADAL" clId="{7B04EE27-CE84-4CB6-BAA7-26F8CA1D8CE4}" dt="2025-03-12T15:06:04.300" v="43" actId="255"/>
        <pc:sldMkLst>
          <pc:docMk/>
          <pc:sldMk cId="1900707996" sldId="312"/>
        </pc:sldMkLst>
        <pc:spChg chg="mod">
          <ac:chgData name="Lyons, Scott" userId="fef96958-04bb-484b-9bd4-32125d56fbf1" providerId="ADAL" clId="{7B04EE27-CE84-4CB6-BAA7-26F8CA1D8CE4}" dt="2025-03-12T15:06:04.300" v="43" actId="255"/>
          <ac:spMkLst>
            <pc:docMk/>
            <pc:sldMk cId="1900707996" sldId="312"/>
            <ac:spMk id="2" creationId="{51C298EC-C8BC-4BEE-A83E-A21549DE4E50}"/>
          </ac:spMkLst>
        </pc:spChg>
      </pc:sldChg>
      <pc:sldChg chg="modNotesTx">
        <pc:chgData name="Lyons, Scott" userId="fef96958-04bb-484b-9bd4-32125d56fbf1" providerId="ADAL" clId="{7B04EE27-CE84-4CB6-BAA7-26F8CA1D8CE4}" dt="2025-03-12T15:04:59.659" v="42" actId="6549"/>
        <pc:sldMkLst>
          <pc:docMk/>
          <pc:sldMk cId="4258308111" sldId="32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050"/>
          <p:cNvSpPr>
            <a:spLocks noGrp="1" noChangeArrowheads="1"/>
          </p:cNvSpPr>
          <p:nvPr>
            <p:ph type="hdr" sz="quarter"/>
          </p:nvPr>
        </p:nvSpPr>
        <p:spPr bwMode="auto">
          <a:xfrm>
            <a:off x="2" y="1"/>
            <a:ext cx="3038475" cy="464980"/>
          </a:xfrm>
          <a:prstGeom prst="rect">
            <a:avLst/>
          </a:prstGeom>
          <a:noFill/>
          <a:ln w="12700" cap="sq">
            <a:noFill/>
            <a:miter lim="800000"/>
            <a:headEnd type="none" w="sm" len="sm"/>
            <a:tailEnd type="none" w="sm" len="sm"/>
          </a:ln>
          <a:effectLst/>
        </p:spPr>
        <p:txBody>
          <a:bodyPr vert="horz" wrap="square" lIns="93164" tIns="46582" rIns="93164" bIns="46582" numCol="1" anchor="t" anchorCtr="0" compatLnSpc="1">
            <a:prstTxWarp prst="textNoShape">
              <a:avLst/>
            </a:prstTxWarp>
          </a:bodyPr>
          <a:lstStyle>
            <a:lvl1pPr defTabSz="931726" eaLnBrk="0" hangingPunct="0">
              <a:defRPr sz="1200">
                <a:latin typeface="Times New Roman" pitchFamily="18" charset="0"/>
              </a:defRPr>
            </a:lvl1pPr>
          </a:lstStyle>
          <a:p>
            <a:endParaRPr lang="en-US" dirty="0"/>
          </a:p>
        </p:txBody>
      </p:sp>
      <p:sp>
        <p:nvSpPr>
          <p:cNvPr id="23555" name="Rectangle 2051"/>
          <p:cNvSpPr>
            <a:spLocks noGrp="1" noChangeArrowheads="1"/>
          </p:cNvSpPr>
          <p:nvPr>
            <p:ph type="dt" sz="quarter" idx="1"/>
          </p:nvPr>
        </p:nvSpPr>
        <p:spPr bwMode="auto">
          <a:xfrm>
            <a:off x="3971927" y="1"/>
            <a:ext cx="3038475" cy="464980"/>
          </a:xfrm>
          <a:prstGeom prst="rect">
            <a:avLst/>
          </a:prstGeom>
          <a:noFill/>
          <a:ln w="12700" cap="sq">
            <a:noFill/>
            <a:miter lim="800000"/>
            <a:headEnd type="none" w="sm" len="sm"/>
            <a:tailEnd type="none" w="sm" len="sm"/>
          </a:ln>
          <a:effectLst/>
        </p:spPr>
        <p:txBody>
          <a:bodyPr vert="horz" wrap="square" lIns="93164" tIns="46582" rIns="93164" bIns="46582" numCol="1" anchor="t" anchorCtr="0" compatLnSpc="1">
            <a:prstTxWarp prst="textNoShape">
              <a:avLst/>
            </a:prstTxWarp>
          </a:bodyPr>
          <a:lstStyle>
            <a:lvl1pPr algn="r" defTabSz="931726" eaLnBrk="0" hangingPunct="0">
              <a:defRPr sz="1200">
                <a:latin typeface="Times New Roman" pitchFamily="18" charset="0"/>
              </a:defRPr>
            </a:lvl1pPr>
          </a:lstStyle>
          <a:p>
            <a:endParaRPr lang="en-US" dirty="0"/>
          </a:p>
        </p:txBody>
      </p:sp>
      <p:sp>
        <p:nvSpPr>
          <p:cNvPr id="23556" name="Rectangle 2052"/>
          <p:cNvSpPr>
            <a:spLocks noGrp="1" noChangeArrowheads="1"/>
          </p:cNvSpPr>
          <p:nvPr>
            <p:ph type="ftr" sz="quarter" idx="2"/>
          </p:nvPr>
        </p:nvSpPr>
        <p:spPr bwMode="auto">
          <a:xfrm>
            <a:off x="2" y="8831422"/>
            <a:ext cx="3038475" cy="464979"/>
          </a:xfrm>
          <a:prstGeom prst="rect">
            <a:avLst/>
          </a:prstGeom>
          <a:noFill/>
          <a:ln w="12700" cap="sq">
            <a:noFill/>
            <a:miter lim="800000"/>
            <a:headEnd type="none" w="sm" len="sm"/>
            <a:tailEnd type="none" w="sm" len="sm"/>
          </a:ln>
          <a:effectLst/>
        </p:spPr>
        <p:txBody>
          <a:bodyPr vert="horz" wrap="square" lIns="93164" tIns="46582" rIns="93164" bIns="46582" numCol="1" anchor="b" anchorCtr="0" compatLnSpc="1">
            <a:prstTxWarp prst="textNoShape">
              <a:avLst/>
            </a:prstTxWarp>
          </a:bodyPr>
          <a:lstStyle>
            <a:lvl1pPr defTabSz="931726" eaLnBrk="0" hangingPunct="0">
              <a:defRPr sz="1200">
                <a:latin typeface="Times New Roman" pitchFamily="18" charset="0"/>
              </a:defRPr>
            </a:lvl1pPr>
          </a:lstStyle>
          <a:p>
            <a:endParaRPr lang="en-US" dirty="0"/>
          </a:p>
        </p:txBody>
      </p:sp>
      <p:sp>
        <p:nvSpPr>
          <p:cNvPr id="23557" name="Rectangle 2053"/>
          <p:cNvSpPr>
            <a:spLocks noGrp="1" noChangeArrowheads="1"/>
          </p:cNvSpPr>
          <p:nvPr>
            <p:ph type="sldNum" sz="quarter" idx="3"/>
          </p:nvPr>
        </p:nvSpPr>
        <p:spPr bwMode="auto">
          <a:xfrm>
            <a:off x="3971927" y="8831422"/>
            <a:ext cx="3038475" cy="464979"/>
          </a:xfrm>
          <a:prstGeom prst="rect">
            <a:avLst/>
          </a:prstGeom>
          <a:noFill/>
          <a:ln w="12700" cap="sq">
            <a:noFill/>
            <a:miter lim="800000"/>
            <a:headEnd type="none" w="sm" len="sm"/>
            <a:tailEnd type="none" w="sm" len="sm"/>
          </a:ln>
          <a:effectLst/>
        </p:spPr>
        <p:txBody>
          <a:bodyPr vert="horz" wrap="square" lIns="93164" tIns="46582" rIns="93164" bIns="46582" numCol="1" anchor="b" anchorCtr="0" compatLnSpc="1">
            <a:prstTxWarp prst="textNoShape">
              <a:avLst/>
            </a:prstTxWarp>
          </a:bodyPr>
          <a:lstStyle>
            <a:lvl1pPr algn="r" defTabSz="931726" eaLnBrk="0" hangingPunct="0">
              <a:defRPr sz="1200">
                <a:latin typeface="Times New Roman" pitchFamily="18" charset="0"/>
              </a:defRPr>
            </a:lvl1pPr>
          </a:lstStyle>
          <a:p>
            <a:fld id="{0D166D54-36AB-420C-9C8A-450A7AD47CB0}" type="slidenum">
              <a:rPr lang="en-US"/>
              <a:pPr/>
              <a:t>‹#›</a:t>
            </a:fld>
            <a:endParaRPr lang="en-US" dirty="0"/>
          </a:p>
        </p:txBody>
      </p:sp>
    </p:spTree>
    <p:extLst>
      <p:ext uri="{BB962C8B-B14F-4D97-AF65-F5344CB8AC3E}">
        <p14:creationId xmlns:p14="http://schemas.microsoft.com/office/powerpoint/2010/main" val="12412229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2" y="1"/>
            <a:ext cx="3038475" cy="464980"/>
          </a:xfrm>
          <a:prstGeom prst="rect">
            <a:avLst/>
          </a:prstGeom>
          <a:noFill/>
          <a:ln w="12700" cap="sq">
            <a:noFill/>
            <a:miter lim="800000"/>
            <a:headEnd type="none" w="sm" len="sm"/>
            <a:tailEnd type="none" w="sm" len="sm"/>
          </a:ln>
          <a:effectLst/>
        </p:spPr>
        <p:txBody>
          <a:bodyPr vert="horz" wrap="square" lIns="93164" tIns="46582" rIns="93164" bIns="46582" numCol="1" anchor="t" anchorCtr="0" compatLnSpc="1">
            <a:prstTxWarp prst="textNoShape">
              <a:avLst/>
            </a:prstTxWarp>
          </a:bodyPr>
          <a:lstStyle>
            <a:lvl1pPr defTabSz="931726" eaLnBrk="0" hangingPunct="0">
              <a:defRPr sz="1200"/>
            </a:lvl1pPr>
          </a:lstStyle>
          <a:p>
            <a:endParaRPr lang="en-US" dirty="0"/>
          </a:p>
        </p:txBody>
      </p:sp>
      <p:sp>
        <p:nvSpPr>
          <p:cNvPr id="19459" name="Rectangle 3"/>
          <p:cNvSpPr>
            <a:spLocks noGrp="1" noChangeArrowheads="1"/>
          </p:cNvSpPr>
          <p:nvPr>
            <p:ph type="dt" idx="1"/>
          </p:nvPr>
        </p:nvSpPr>
        <p:spPr bwMode="auto">
          <a:xfrm>
            <a:off x="3971927" y="1"/>
            <a:ext cx="3038475" cy="464980"/>
          </a:xfrm>
          <a:prstGeom prst="rect">
            <a:avLst/>
          </a:prstGeom>
          <a:noFill/>
          <a:ln w="12700" cap="sq">
            <a:noFill/>
            <a:miter lim="800000"/>
            <a:headEnd type="none" w="sm" len="sm"/>
            <a:tailEnd type="none" w="sm" len="sm"/>
          </a:ln>
          <a:effectLst/>
        </p:spPr>
        <p:txBody>
          <a:bodyPr vert="horz" wrap="square" lIns="93164" tIns="46582" rIns="93164" bIns="46582" numCol="1" anchor="t" anchorCtr="0" compatLnSpc="1">
            <a:prstTxWarp prst="textNoShape">
              <a:avLst/>
            </a:prstTxWarp>
          </a:bodyPr>
          <a:lstStyle>
            <a:lvl1pPr algn="r" defTabSz="931726" eaLnBrk="0" hangingPunct="0">
              <a:defRPr sz="1200"/>
            </a:lvl1pPr>
          </a:lstStyle>
          <a:p>
            <a:endParaRPr lang="en-US" dirty="0"/>
          </a:p>
        </p:txBody>
      </p:sp>
      <p:sp>
        <p:nvSpPr>
          <p:cNvPr id="19460" name="Rectangle 4"/>
          <p:cNvSpPr>
            <a:spLocks noGrp="1" noRot="1" noChangeAspect="1" noChangeArrowheads="1" noTextEdit="1"/>
          </p:cNvSpPr>
          <p:nvPr>
            <p:ph type="sldImg" idx="2"/>
          </p:nvPr>
        </p:nvSpPr>
        <p:spPr bwMode="auto">
          <a:xfrm>
            <a:off x="1181100" y="696913"/>
            <a:ext cx="4646613" cy="3486150"/>
          </a:xfrm>
          <a:prstGeom prst="rect">
            <a:avLst/>
          </a:prstGeom>
          <a:noFill/>
          <a:ln w="9525">
            <a:solidFill>
              <a:srgbClr val="000000"/>
            </a:solidFill>
            <a:miter lim="800000"/>
            <a:headEnd/>
            <a:tailEnd/>
          </a:ln>
          <a:effectLst/>
        </p:spPr>
      </p:sp>
      <p:sp>
        <p:nvSpPr>
          <p:cNvPr id="19461" name="Rectangle 5"/>
          <p:cNvSpPr>
            <a:spLocks noGrp="1" noChangeArrowheads="1"/>
          </p:cNvSpPr>
          <p:nvPr>
            <p:ph type="body" sz="quarter" idx="3"/>
          </p:nvPr>
        </p:nvSpPr>
        <p:spPr bwMode="auto">
          <a:xfrm>
            <a:off x="935040" y="4416510"/>
            <a:ext cx="5140325" cy="4183220"/>
          </a:xfrm>
          <a:prstGeom prst="rect">
            <a:avLst/>
          </a:prstGeom>
          <a:noFill/>
          <a:ln w="12700" cap="sq">
            <a:noFill/>
            <a:miter lim="800000"/>
            <a:headEnd type="none" w="sm" len="sm"/>
            <a:tailEnd type="none" w="sm" len="sm"/>
          </a:ln>
          <a:effectLst/>
        </p:spPr>
        <p:txBody>
          <a:bodyPr vert="horz" wrap="square" lIns="93164" tIns="46582" rIns="93164" bIns="46582"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462" name="Rectangle 6"/>
          <p:cNvSpPr>
            <a:spLocks noGrp="1" noChangeArrowheads="1"/>
          </p:cNvSpPr>
          <p:nvPr>
            <p:ph type="ftr" sz="quarter" idx="4"/>
          </p:nvPr>
        </p:nvSpPr>
        <p:spPr bwMode="auto">
          <a:xfrm>
            <a:off x="2" y="8831422"/>
            <a:ext cx="3038475" cy="464979"/>
          </a:xfrm>
          <a:prstGeom prst="rect">
            <a:avLst/>
          </a:prstGeom>
          <a:noFill/>
          <a:ln w="12700" cap="sq">
            <a:noFill/>
            <a:miter lim="800000"/>
            <a:headEnd type="none" w="sm" len="sm"/>
            <a:tailEnd type="none" w="sm" len="sm"/>
          </a:ln>
          <a:effectLst/>
        </p:spPr>
        <p:txBody>
          <a:bodyPr vert="horz" wrap="square" lIns="93164" tIns="46582" rIns="93164" bIns="46582" numCol="1" anchor="b" anchorCtr="0" compatLnSpc="1">
            <a:prstTxWarp prst="textNoShape">
              <a:avLst/>
            </a:prstTxWarp>
          </a:bodyPr>
          <a:lstStyle>
            <a:lvl1pPr defTabSz="931726" eaLnBrk="0" hangingPunct="0">
              <a:defRPr sz="1200"/>
            </a:lvl1pPr>
          </a:lstStyle>
          <a:p>
            <a:endParaRPr lang="en-US" dirty="0"/>
          </a:p>
        </p:txBody>
      </p:sp>
      <p:sp>
        <p:nvSpPr>
          <p:cNvPr id="19463" name="Rectangle 7"/>
          <p:cNvSpPr>
            <a:spLocks noGrp="1" noChangeArrowheads="1"/>
          </p:cNvSpPr>
          <p:nvPr>
            <p:ph type="sldNum" sz="quarter" idx="5"/>
          </p:nvPr>
        </p:nvSpPr>
        <p:spPr bwMode="auto">
          <a:xfrm>
            <a:off x="3971927" y="8831422"/>
            <a:ext cx="3038475" cy="464979"/>
          </a:xfrm>
          <a:prstGeom prst="rect">
            <a:avLst/>
          </a:prstGeom>
          <a:noFill/>
          <a:ln w="12700" cap="sq">
            <a:noFill/>
            <a:miter lim="800000"/>
            <a:headEnd type="none" w="sm" len="sm"/>
            <a:tailEnd type="none" w="sm" len="sm"/>
          </a:ln>
          <a:effectLst/>
        </p:spPr>
        <p:txBody>
          <a:bodyPr vert="horz" wrap="square" lIns="93164" tIns="46582" rIns="93164" bIns="46582" numCol="1" anchor="b" anchorCtr="0" compatLnSpc="1">
            <a:prstTxWarp prst="textNoShape">
              <a:avLst/>
            </a:prstTxWarp>
          </a:bodyPr>
          <a:lstStyle>
            <a:lvl1pPr algn="r" defTabSz="931726" eaLnBrk="0" hangingPunct="0">
              <a:defRPr sz="1200"/>
            </a:lvl1pPr>
          </a:lstStyle>
          <a:p>
            <a:fld id="{DB863C3A-41A3-48E7-A421-1849A2BC4B19}" type="slidenum">
              <a:rPr lang="en-US"/>
              <a:pPr/>
              <a:t>‹#›</a:t>
            </a:fld>
            <a:endParaRPr lang="en-US" dirty="0"/>
          </a:p>
        </p:txBody>
      </p:sp>
    </p:spTree>
    <p:extLst>
      <p:ext uri="{BB962C8B-B14F-4D97-AF65-F5344CB8AC3E}">
        <p14:creationId xmlns:p14="http://schemas.microsoft.com/office/powerpoint/2010/main" val="6869226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dirty="0">
              <a:solidFill>
                <a:srgbClr val="00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B863C3A-41A3-48E7-A421-1849A2BC4B19}" type="slidenum">
              <a:rPr lang="en-US" smtClean="0"/>
              <a:pPr/>
              <a:t>1</a:t>
            </a:fld>
            <a:endParaRPr lang="en-US" dirty="0"/>
          </a:p>
        </p:txBody>
      </p:sp>
    </p:spTree>
    <p:extLst>
      <p:ext uri="{BB962C8B-B14F-4D97-AF65-F5344CB8AC3E}">
        <p14:creationId xmlns:p14="http://schemas.microsoft.com/office/powerpoint/2010/main" val="153926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dirty="0">
              <a:solidFill>
                <a:srgbClr val="000000"/>
              </a:solidFill>
              <a:latin typeface="Arial" panose="020B0604020202020204" pitchFamily="34" charset="0"/>
              <a:cs typeface="Arial" panose="020B0604020202020204" pitchFamily="34" charset="0"/>
            </a:endParaRPr>
          </a:p>
          <a:p>
            <a:pPr>
              <a:lnSpc>
                <a:spcPct val="115000"/>
              </a:lnSpc>
              <a:spcBef>
                <a:spcPts val="0"/>
              </a:spcBef>
              <a:spcAft>
                <a:spcPts val="1000"/>
              </a:spcAft>
            </a:pPr>
            <a:r>
              <a:rPr lang="en-US"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2025 Medians all fall between 94.1 and 95.5% for all property types.</a:t>
            </a:r>
          </a:p>
          <a:p>
            <a:pPr marL="457133">
              <a:spcBef>
                <a:spcPts val="0"/>
              </a:spcBef>
              <a:spcAft>
                <a:spcPts val="0"/>
              </a:spcAft>
            </a:pPr>
            <a:r>
              <a:rPr lang="en-US"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Res	4,645 Sales – 95.0 med</a:t>
            </a:r>
            <a:endParaRPr lang="en-US"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457133">
              <a:spcBef>
                <a:spcPts val="0"/>
              </a:spcBef>
              <a:spcAft>
                <a:spcPts val="0"/>
              </a:spcAft>
            </a:pPr>
            <a:r>
              <a:rPr lang="en-US"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Apt	14 sales – 95.4% med</a:t>
            </a:r>
            <a:endParaRPr lang="en-US"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457133">
              <a:spcBef>
                <a:spcPts val="0"/>
              </a:spcBef>
              <a:spcAft>
                <a:spcPts val="0"/>
              </a:spcAft>
            </a:pPr>
            <a:r>
              <a:rPr lang="en-US"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Com	57 sales – 95.3% med</a:t>
            </a:r>
            <a:endParaRPr lang="en-US"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457133">
              <a:spcBef>
                <a:spcPts val="0"/>
              </a:spcBef>
              <a:spcAft>
                <a:spcPts val="0"/>
              </a:spcAft>
            </a:pPr>
            <a:r>
              <a:rPr lang="en-US"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Ind	20 sales – 95.5% med</a:t>
            </a:r>
            <a:endParaRPr lang="en-US"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457133">
              <a:spcBef>
                <a:spcPts val="0"/>
              </a:spcBef>
              <a:spcAft>
                <a:spcPts val="0"/>
              </a:spcAft>
            </a:pPr>
            <a:r>
              <a:rPr lang="en-US"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*Ag	8 sales – 94.1% med (34.5 ac &amp; up)</a:t>
            </a:r>
            <a:endParaRPr lang="en-US"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US" sz="1000" dirty="0">
              <a:solidFill>
                <a:srgbClr val="000000"/>
              </a:solidFill>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B863C3A-41A3-48E7-A421-1849A2BC4B19}" type="slidenum">
              <a:rPr lang="en-US" smtClean="0"/>
              <a:pPr/>
              <a:t>2</a:t>
            </a:fld>
            <a:endParaRPr lang="en-US" dirty="0"/>
          </a:p>
        </p:txBody>
      </p:sp>
    </p:spTree>
    <p:extLst>
      <p:ext uri="{BB962C8B-B14F-4D97-AF65-F5344CB8AC3E}">
        <p14:creationId xmlns:p14="http://schemas.microsoft.com/office/powerpoint/2010/main" val="1296229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85699">
              <a:lnSpc>
                <a:spcPct val="115000"/>
              </a:lnSpc>
              <a:spcBef>
                <a:spcPts val="0"/>
              </a:spcBef>
              <a:spcAft>
                <a:spcPts val="0"/>
              </a:spcAft>
            </a:pPr>
            <a:r>
              <a:rPr lang="en-US"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Estimated MV</a:t>
            </a:r>
            <a:r>
              <a:rPr lang="en-US"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Includes </a:t>
            </a:r>
            <a:r>
              <a:rPr lang="en-US" sz="1000" u="sng" dirty="0">
                <a:solidFill>
                  <a:srgbClr val="000000"/>
                </a:solidFill>
                <a:latin typeface="Arial" panose="020B0604020202020204" pitchFamily="34" charset="0"/>
                <a:ea typeface="Times New Roman" panose="02020603050405020304" pitchFamily="18" charset="0"/>
                <a:cs typeface="Arial" panose="020B0604020202020204" pitchFamily="34" charset="0"/>
              </a:rPr>
              <a:t>all taxable property types</a:t>
            </a:r>
            <a:r>
              <a:rPr lang="en-US"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Up 4.43% </a:t>
            </a:r>
            <a:r>
              <a:rPr lang="en-US"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from 2024 (75.32B) </a:t>
            </a:r>
          </a:p>
          <a:p>
            <a:pPr marL="685699">
              <a:lnSpc>
                <a:spcPct val="115000"/>
              </a:lnSpc>
              <a:spcBef>
                <a:spcPts val="0"/>
              </a:spcBef>
              <a:spcAft>
                <a:spcPts val="0"/>
              </a:spcAft>
            </a:pPr>
            <a:endParaRPr lang="en-US" sz="1000" b="1"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685699">
              <a:lnSpc>
                <a:spcPct val="115000"/>
              </a:lnSpc>
              <a:spcBef>
                <a:spcPts val="0"/>
              </a:spcBef>
              <a:spcAft>
                <a:spcPts val="0"/>
              </a:spcAft>
            </a:pPr>
            <a:r>
              <a:rPr lang="en-US"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Taxable MV Up 4.69% from 2024. </a:t>
            </a:r>
            <a:r>
              <a:rPr lang="en-US"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(73.14 </a:t>
            </a:r>
            <a:r>
              <a:rPr lang="en-US"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Billion)</a:t>
            </a:r>
          </a:p>
          <a:p>
            <a:pPr marL="228567" indent="-228567">
              <a:lnSpc>
                <a:spcPct val="115000"/>
              </a:lnSpc>
              <a:spcBef>
                <a:spcPts val="505"/>
              </a:spcBef>
              <a:spcAft>
                <a:spcPts val="0"/>
              </a:spcAft>
            </a:pPr>
            <a:r>
              <a:rPr lang="en-US"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*Diff between EMV &amp; TMV is primarily Hstd MV Excl…also, Dis Veterans Excl, Green Acres &amp; Open Space deferments</a:t>
            </a:r>
            <a:endParaRPr lang="en-US"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marL="742841" lvl="1" indent="-285708">
              <a:lnSpc>
                <a:spcPct val="115000"/>
              </a:lnSpc>
              <a:spcBef>
                <a:spcPts val="0"/>
              </a:spcBef>
              <a:spcAft>
                <a:spcPts val="0"/>
              </a:spcAft>
              <a:buFont typeface="Arial" panose="020B0604020202020204" pitchFamily="34" charset="0"/>
              <a:buChar char="•"/>
              <a:tabLst>
                <a:tab pos="914266" algn="l"/>
              </a:tabLst>
            </a:pPr>
            <a:r>
              <a:rPr lang="en-US"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Hstd MV Exclusion – </a:t>
            </a:r>
            <a:r>
              <a:rPr lang="en-US"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$1,409,735,000 for 2025 pay 26. </a:t>
            </a:r>
            <a:r>
              <a:rPr lang="en-US"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$1,503,557,617 for 24 pay 25.  </a:t>
            </a:r>
            <a:r>
              <a:rPr lang="en-US"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$719.4 M for 2023 ($782.79 M for 2022)  (1.58 B for 2021)</a:t>
            </a:r>
            <a:endParaRPr lang="en-US"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marL="742841" lvl="1" indent="-285708">
              <a:lnSpc>
                <a:spcPct val="115000"/>
              </a:lnSpc>
              <a:spcBef>
                <a:spcPts val="0"/>
              </a:spcBef>
              <a:spcAft>
                <a:spcPts val="0"/>
              </a:spcAft>
              <a:buFont typeface="Arial" panose="020B0604020202020204" pitchFamily="34" charset="0"/>
              <a:buChar char="•"/>
              <a:tabLst>
                <a:tab pos="914266" algn="l"/>
              </a:tabLst>
            </a:pPr>
            <a:r>
              <a:rPr lang="en-US"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Disabled Vet Exclusion – </a:t>
            </a:r>
            <a:r>
              <a:rPr lang="en-US"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$471,552,300 for 2025 p 2026</a:t>
            </a:r>
            <a:r>
              <a:rPr lang="en-US"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$402,800,100 for 24 pay 25.  </a:t>
            </a:r>
            <a:r>
              <a:rPr lang="en-US"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$358 M for 2023 ($330.08 M for 2022) ($315.85 M for 2021)</a:t>
            </a:r>
            <a:endParaRPr lang="en-US"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lnSpc>
                <a:spcPct val="115000"/>
              </a:lnSpc>
              <a:spcBef>
                <a:spcPts val="505"/>
              </a:spcBef>
              <a:spcAft>
                <a:spcPts val="0"/>
              </a:spcAft>
            </a:pPr>
            <a:r>
              <a:rPr lang="en-US"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2025 NC down 13.9% </a:t>
            </a:r>
            <a:r>
              <a:rPr lang="en-US"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2024 NC down .82%.  2023 up 33.97% </a:t>
            </a:r>
            <a:r>
              <a:rPr lang="en-US"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(2022 up 26.2% $872.7 M from 2021)  (2021 up 10.6% $692.39, from 2020 Asmt ($625.8 million)</a:t>
            </a:r>
            <a:endParaRPr lang="en-US"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lnSpc>
                <a:spcPct val="115000"/>
              </a:lnSpc>
              <a:spcBef>
                <a:spcPts val="290"/>
              </a:spcBef>
              <a:spcAft>
                <a:spcPts val="0"/>
              </a:spcAft>
            </a:pPr>
            <a:r>
              <a:rPr lang="en-US"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2025 NC Tax Cap down 23% from 2024 13.7M</a:t>
            </a:r>
          </a:p>
          <a:p>
            <a:pPr>
              <a:lnSpc>
                <a:spcPct val="115000"/>
              </a:lnSpc>
              <a:spcBef>
                <a:spcPts val="290"/>
              </a:spcBef>
              <a:spcAft>
                <a:spcPts val="0"/>
              </a:spcAft>
            </a:pPr>
            <a:r>
              <a:rPr lang="en-US" sz="1000" i="1" dirty="0">
                <a:solidFill>
                  <a:srgbClr val="000000"/>
                </a:solidFill>
                <a:latin typeface="Arial" panose="020B0604020202020204" pitchFamily="34" charset="0"/>
                <a:ea typeface="Times New Roman" panose="02020603050405020304" pitchFamily="18" charset="0"/>
                <a:cs typeface="Arial" panose="020B0604020202020204" pitchFamily="34" charset="0"/>
              </a:rPr>
              <a:t>Source data:</a:t>
            </a:r>
            <a:endParaRPr lang="en-US"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lnSpc>
                <a:spcPct val="115000"/>
              </a:lnSpc>
              <a:spcBef>
                <a:spcPts val="290"/>
              </a:spcBef>
              <a:spcAft>
                <a:spcPts val="0"/>
              </a:spcAft>
            </a:pPr>
            <a:r>
              <a:rPr lang="en-US" sz="1000" i="1" dirty="0">
                <a:solidFill>
                  <a:srgbClr val="000000"/>
                </a:solidFill>
                <a:latin typeface="Arial" panose="020B0604020202020204" pitchFamily="34" charset="0"/>
                <a:ea typeface="Times New Roman" panose="02020603050405020304" pitchFamily="18" charset="0"/>
                <a:cs typeface="Arial" panose="020B0604020202020204" pitchFamily="34" charset="0"/>
              </a:rPr>
              <a:t>AA808DCO: HS MV Exclusion &amp; Dis Vet Exclusion; AA714DCO: Usage TMV, NC; AA717DCO: Usage EMV</a:t>
            </a:r>
            <a:endParaRPr lang="en-US"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defTabSz="914266" eaLnBrk="1" hangingPunct="1">
              <a:defRPr/>
            </a:pPr>
            <a:endParaRPr lang="en-US" sz="800" i="1" dirty="0"/>
          </a:p>
        </p:txBody>
      </p:sp>
      <p:sp>
        <p:nvSpPr>
          <p:cNvPr id="4" name="Slide Number Placeholder 3"/>
          <p:cNvSpPr>
            <a:spLocks noGrp="1"/>
          </p:cNvSpPr>
          <p:nvPr>
            <p:ph type="sldNum" sz="quarter" idx="5"/>
          </p:nvPr>
        </p:nvSpPr>
        <p:spPr/>
        <p:txBody>
          <a:bodyPr/>
          <a:lstStyle/>
          <a:p>
            <a:fld id="{DB863C3A-41A3-48E7-A421-1849A2BC4B19}" type="slidenum">
              <a:rPr lang="en-US" smtClean="0"/>
              <a:pPr/>
              <a:t>3</a:t>
            </a:fld>
            <a:endParaRPr lang="en-US" dirty="0"/>
          </a:p>
        </p:txBody>
      </p:sp>
    </p:spTree>
    <p:extLst>
      <p:ext uri="{BB962C8B-B14F-4D97-AF65-F5344CB8AC3E}">
        <p14:creationId xmlns:p14="http://schemas.microsoft.com/office/powerpoint/2010/main" val="41817944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74"/>
              </a:spcBef>
              <a:spcAft>
                <a:spcPts val="0"/>
              </a:spcAft>
            </a:pPr>
            <a:r>
              <a:rPr lang="en-US"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Tax Cap increased 4.99% from 858.1M,  </a:t>
            </a:r>
            <a:r>
              <a:rPr lang="en-US" sz="1000" b="0" dirty="0">
                <a:solidFill>
                  <a:srgbClr val="000000"/>
                </a:solidFill>
                <a:latin typeface="Arial" panose="020B0604020202020204" pitchFamily="34" charset="0"/>
                <a:ea typeface="Times New Roman" panose="02020603050405020304" pitchFamily="18" charset="0"/>
                <a:cs typeface="Arial" panose="020B0604020202020204" pitchFamily="34" charset="0"/>
              </a:rPr>
              <a:t>2.16% from $840M in 2023.   </a:t>
            </a:r>
            <a:r>
              <a:rPr lang="en-US"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from $780.27 million in 2022 (2022 Increase of 16.23% from $671.4 Million)</a:t>
            </a:r>
            <a:endParaRPr lang="en-US" sz="1000" dirty="0">
              <a:latin typeface="Arial" panose="020B0604020202020204" pitchFamily="34" charset="0"/>
              <a:ea typeface="Times New Roman" panose="02020603050405020304" pitchFamily="18" charset="0"/>
              <a:cs typeface="Arial" panose="020B0604020202020204" pitchFamily="34" charset="0"/>
            </a:endParaRPr>
          </a:p>
          <a:p>
            <a:pPr marL="742841" lvl="1" indent="-285708">
              <a:spcBef>
                <a:spcPts val="0"/>
              </a:spcBef>
              <a:spcAft>
                <a:spcPts val="0"/>
              </a:spcAft>
              <a:buFont typeface="Arial" panose="020B0604020202020204" pitchFamily="34" charset="0"/>
              <a:buChar char="•"/>
              <a:tabLst>
                <a:tab pos="914266" algn="l"/>
              </a:tabLst>
            </a:pPr>
            <a:r>
              <a:rPr lang="en-US"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Tax Capacity figures will likely decrease slightly as the year goes on due to valuation and classification changes. </a:t>
            </a:r>
            <a:endParaRPr lang="en-US" sz="1000" dirty="0">
              <a:latin typeface="Arial" panose="020B0604020202020204" pitchFamily="34" charset="0"/>
              <a:ea typeface="Times New Roman" panose="02020603050405020304" pitchFamily="18" charset="0"/>
              <a:cs typeface="Arial" panose="020B0604020202020204" pitchFamily="34" charset="0"/>
            </a:endParaRPr>
          </a:p>
          <a:p>
            <a:pPr marL="742841" lvl="1" indent="-285708">
              <a:spcBef>
                <a:spcPts val="0"/>
              </a:spcBef>
              <a:spcAft>
                <a:spcPts val="0"/>
              </a:spcAft>
              <a:buFont typeface="Arial" panose="020B0604020202020204" pitchFamily="34" charset="0"/>
              <a:buChar char="•"/>
              <a:tabLst>
                <a:tab pos="914266" algn="l"/>
              </a:tabLst>
            </a:pPr>
            <a:r>
              <a:rPr lang="en-US"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Additionally, </a:t>
            </a:r>
            <a:r>
              <a:rPr lang="en-US"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the legislature may make changes </a:t>
            </a:r>
            <a:r>
              <a:rPr lang="en-US"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that impact market value and/or tax capacity values. </a:t>
            </a:r>
            <a:endParaRPr lang="en-US" sz="1000" dirty="0">
              <a:latin typeface="Arial" panose="020B0604020202020204" pitchFamily="34" charset="0"/>
              <a:ea typeface="Times New Roman" panose="02020603050405020304" pitchFamily="18" charset="0"/>
              <a:cs typeface="Arial" panose="020B0604020202020204" pitchFamily="34" charset="0"/>
            </a:endParaRPr>
          </a:p>
          <a:p>
            <a:pPr marL="742841" lvl="1" indent="-285708">
              <a:spcBef>
                <a:spcPts val="0"/>
              </a:spcBef>
              <a:spcAft>
                <a:spcPts val="0"/>
              </a:spcAft>
              <a:buFont typeface="Arial" panose="020B0604020202020204" pitchFamily="34" charset="0"/>
              <a:buChar char="•"/>
              <a:tabLst>
                <a:tab pos="914266" algn="l"/>
              </a:tabLst>
            </a:pPr>
            <a:r>
              <a:rPr lang="en-US"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The effect of any legislative actions will not be known until mid-summer.	</a:t>
            </a:r>
            <a:endParaRPr lang="en-US" sz="1000" dirty="0">
              <a:latin typeface="Arial" panose="020B0604020202020204" pitchFamily="34" charset="0"/>
              <a:ea typeface="Times New Roman" panose="02020603050405020304" pitchFamily="18" charset="0"/>
              <a:cs typeface="Arial" panose="020B0604020202020204" pitchFamily="34" charset="0"/>
            </a:endParaRPr>
          </a:p>
          <a:p>
            <a:pPr defTabSz="914266" eaLnBrk="1" hangingPunct="1">
              <a:defRPr/>
            </a:pPr>
            <a:endParaRPr lang="en-US" dirty="0"/>
          </a:p>
        </p:txBody>
      </p:sp>
      <p:sp>
        <p:nvSpPr>
          <p:cNvPr id="4" name="Slide Number Placeholder 3"/>
          <p:cNvSpPr>
            <a:spLocks noGrp="1"/>
          </p:cNvSpPr>
          <p:nvPr>
            <p:ph type="sldNum" sz="quarter" idx="5"/>
          </p:nvPr>
        </p:nvSpPr>
        <p:spPr/>
        <p:txBody>
          <a:bodyPr/>
          <a:lstStyle/>
          <a:p>
            <a:fld id="{DB863C3A-41A3-48E7-A421-1849A2BC4B19}" type="slidenum">
              <a:rPr lang="en-US" smtClean="0"/>
              <a:pPr/>
              <a:t>4</a:t>
            </a:fld>
            <a:endParaRPr lang="en-US" dirty="0"/>
          </a:p>
        </p:txBody>
      </p:sp>
    </p:spTree>
    <p:extLst>
      <p:ext uri="{BB962C8B-B14F-4D97-AF65-F5344CB8AC3E}">
        <p14:creationId xmlns:p14="http://schemas.microsoft.com/office/powerpoint/2010/main" val="13229785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eaLnBrk="1" hangingPunct="1">
              <a:defRPr/>
            </a:pPr>
            <a:r>
              <a:rPr kumimoji="0" lang="en-US" sz="1000" b="1" dirty="0">
                <a:solidFill>
                  <a:srgbClr val="000000"/>
                </a:solidFill>
                <a:latin typeface="+mn-lt"/>
                <a:cs typeface="Arial" panose="020B0604020202020204" pitchFamily="34" charset="0"/>
              </a:rPr>
              <a:t>Next few slides will talk more specifically about value changes for main property types</a:t>
            </a:r>
            <a:r>
              <a:rPr kumimoji="0" lang="en-US" sz="1000" dirty="0">
                <a:solidFill>
                  <a:srgbClr val="000000"/>
                </a:solidFill>
                <a:latin typeface="+mn-lt"/>
                <a:cs typeface="Arial" panose="020B0604020202020204" pitchFamily="34" charset="0"/>
              </a:rPr>
              <a:t>:</a:t>
            </a:r>
          </a:p>
          <a:p>
            <a:pPr marL="0" marR="0">
              <a:spcBef>
                <a:spcPts val="0"/>
              </a:spcBef>
              <a:spcAft>
                <a:spcPts val="0"/>
              </a:spcAft>
            </a:pPr>
            <a:endParaRPr lang="en-US" sz="1000" u="sng" dirty="0">
              <a:effectLst/>
              <a:latin typeface="+mn-lt"/>
              <a:ea typeface="Calibri" panose="020F0502020204030204" pitchFamily="34" charset="0"/>
            </a:endParaRPr>
          </a:p>
          <a:p>
            <a:pPr marL="0" marR="0">
              <a:spcBef>
                <a:spcPts val="0"/>
              </a:spcBef>
              <a:spcAft>
                <a:spcPts val="0"/>
              </a:spcAft>
            </a:pPr>
            <a:r>
              <a:rPr lang="en-US" sz="1000" b="1" u="sng" dirty="0">
                <a:effectLst/>
                <a:latin typeface="+mn-lt"/>
                <a:ea typeface="Calibri" panose="020F0502020204030204" pitchFamily="34" charset="0"/>
              </a:rPr>
              <a:t>2025: County-wide Median Value Changes</a:t>
            </a:r>
            <a:r>
              <a:rPr lang="en-US" sz="1000" dirty="0">
                <a:effectLst/>
                <a:latin typeface="+mn-lt"/>
                <a:ea typeface="Calibri" panose="020F0502020204030204" pitchFamily="34" charset="0"/>
              </a:rPr>
              <a:t>:</a:t>
            </a:r>
          </a:p>
          <a:p>
            <a:pPr marL="0" marR="0">
              <a:spcBef>
                <a:spcPts val="0"/>
              </a:spcBef>
              <a:spcAft>
                <a:spcPts val="0"/>
              </a:spcAft>
            </a:pPr>
            <a:r>
              <a:rPr lang="en-US" sz="1000" dirty="0">
                <a:effectLst/>
                <a:latin typeface="+mn-lt"/>
                <a:ea typeface="Calibri" panose="020F0502020204030204" pitchFamily="34" charset="0"/>
              </a:rPr>
              <a:t>Residential (SFD, Duplex, Triplex): 3.38%,  Townhouse: 2.91%, Condo: 2.11%, All res combined: 3.29%</a:t>
            </a:r>
          </a:p>
          <a:p>
            <a:pPr defTabSz="914266">
              <a:lnSpc>
                <a:spcPct val="115000"/>
              </a:lnSpc>
              <a:spcBef>
                <a:spcPts val="0"/>
              </a:spcBef>
              <a:spcAft>
                <a:spcPts val="0"/>
              </a:spcAft>
              <a:defRPr/>
            </a:pPr>
            <a:r>
              <a:rPr lang="en-US" sz="1000" dirty="0">
                <a:latin typeface="+mn-lt"/>
                <a:ea typeface="Calibri" panose="020F0502020204030204" pitchFamily="34" charset="0"/>
                <a:cs typeface="Arial" panose="020B0604020202020204" pitchFamily="34" charset="0"/>
              </a:rPr>
              <a:t>2025 Median up 3.66%   2024 Median Homestead Value: $372,500 (+.11%)</a:t>
            </a:r>
          </a:p>
          <a:p>
            <a:pPr marL="0" marR="0">
              <a:spcBef>
                <a:spcPts val="0"/>
              </a:spcBef>
              <a:spcAft>
                <a:spcPts val="0"/>
              </a:spcAft>
            </a:pPr>
            <a:endParaRPr lang="en-US" sz="1000" dirty="0">
              <a:effectLst/>
              <a:latin typeface="+mn-lt"/>
              <a:ea typeface="Calibri" panose="020F0502020204030204" pitchFamily="34" charset="0"/>
            </a:endParaRPr>
          </a:p>
          <a:p>
            <a:pPr marL="0" marR="0">
              <a:spcBef>
                <a:spcPts val="0"/>
              </a:spcBef>
              <a:spcAft>
                <a:spcPts val="0"/>
              </a:spcAft>
            </a:pPr>
            <a:r>
              <a:rPr lang="en-US" sz="1000" b="1" dirty="0">
                <a:effectLst/>
                <a:latin typeface="+mn-lt"/>
                <a:ea typeface="Calibri" panose="020F0502020204030204" pitchFamily="34" charset="0"/>
              </a:rPr>
              <a:t>NC 2025 1,310 starts</a:t>
            </a:r>
            <a:r>
              <a:rPr lang="en-US" sz="1000" dirty="0">
                <a:effectLst/>
                <a:latin typeface="+mn-lt"/>
                <a:ea typeface="Calibri" panose="020F0502020204030204" pitchFamily="34" charset="0"/>
              </a:rPr>
              <a:t>, 2024 =1,168, 2023 =1,502</a:t>
            </a:r>
          </a:p>
          <a:p>
            <a:pPr>
              <a:lnSpc>
                <a:spcPct val="115000"/>
              </a:lnSpc>
              <a:spcBef>
                <a:spcPts val="0"/>
              </a:spcBef>
              <a:spcAft>
                <a:spcPts val="0"/>
              </a:spcAft>
            </a:pPr>
            <a:r>
              <a:rPr lang="en-US" sz="1000" u="sng" dirty="0">
                <a:latin typeface="+mn-lt"/>
                <a:ea typeface="Calibri" panose="020F0502020204030204" pitchFamily="34" charset="0"/>
                <a:cs typeface="Arial" panose="020B0604020202020204" pitchFamily="34" charset="0"/>
              </a:rPr>
              <a:t>Total Res NC Value Added</a:t>
            </a:r>
            <a:r>
              <a:rPr lang="en-US" sz="1000" dirty="0">
                <a:latin typeface="+mn-lt"/>
                <a:ea typeface="Calibri" panose="020F0502020204030204" pitchFamily="34" charset="0"/>
                <a:cs typeface="Arial" panose="020B0604020202020204" pitchFamily="34" charset="0"/>
              </a:rPr>
              <a:t>: </a:t>
            </a:r>
          </a:p>
          <a:p>
            <a:pPr>
              <a:lnSpc>
                <a:spcPct val="115000"/>
              </a:lnSpc>
              <a:spcBef>
                <a:spcPts val="0"/>
              </a:spcBef>
              <a:spcAft>
                <a:spcPts val="0"/>
              </a:spcAft>
            </a:pPr>
            <a:r>
              <a:rPr lang="en-US" sz="1000" dirty="0">
                <a:latin typeface="+mn-lt"/>
                <a:ea typeface="Calibri" panose="020F0502020204030204" pitchFamily="34" charset="0"/>
                <a:cs typeface="Arial" panose="020B0604020202020204" pitchFamily="34" charset="0"/>
              </a:rPr>
              <a:t>2025 NC: $572.5M up 2.2%.  2024: $560,583,300 (-9.6%),  2023: $622,083,300 (+18%)  </a:t>
            </a:r>
            <a:endParaRPr kumimoji="0" lang="en-US" sz="1000" dirty="0">
              <a:solidFill>
                <a:srgbClr val="000000"/>
              </a:solidFill>
              <a:latin typeface="+mn-lt"/>
              <a:cs typeface="Arial" panose="020B0604020202020204" pitchFamily="34" charset="0"/>
            </a:endParaRPr>
          </a:p>
          <a:p>
            <a:pPr>
              <a:lnSpc>
                <a:spcPct val="115000"/>
              </a:lnSpc>
              <a:spcBef>
                <a:spcPts val="0"/>
              </a:spcBef>
              <a:spcAft>
                <a:spcPts val="1000"/>
              </a:spcAft>
            </a:pPr>
            <a:endParaRPr lang="en-US" sz="1000" b="1" u="sng" dirty="0">
              <a:latin typeface="+mn-lt"/>
              <a:ea typeface="Calibri" panose="020F0502020204030204" pitchFamily="34" charset="0"/>
              <a:cs typeface="Arial" panose="020B0604020202020204" pitchFamily="34" charset="0"/>
            </a:endParaRPr>
          </a:p>
          <a:p>
            <a:pPr defTabSz="914266" eaLnBrk="1" hangingPunct="1">
              <a:defRPr/>
            </a:pPr>
            <a:r>
              <a:rPr kumimoji="0" lang="en-US" sz="800" i="1" u="sng" dirty="0">
                <a:solidFill>
                  <a:srgbClr val="000000"/>
                </a:solidFill>
                <a:latin typeface="Arial" panose="020B0604020202020204" pitchFamily="34" charset="0"/>
                <a:cs typeface="Arial" panose="020B0604020202020204" pitchFamily="34" charset="0"/>
              </a:rPr>
              <a:t>Noted for your reference of where numbers above are from: </a:t>
            </a:r>
            <a:r>
              <a:rPr kumimoji="0" lang="en-US" sz="800" i="1" dirty="0">
                <a:solidFill>
                  <a:srgbClr val="000000"/>
                </a:solidFill>
                <a:latin typeface="Arial" panose="020B0604020202020204" pitchFamily="34" charset="0"/>
                <a:cs typeface="Arial" panose="020B0604020202020204" pitchFamily="34" charset="0"/>
              </a:rPr>
              <a:t>*Mean &amp; median value from AA729DCO, *New houses/townhouses based on dwelling with year built, *AA714DCO: Res NC</a:t>
            </a:r>
            <a:endParaRPr lang="en-US" sz="800" dirty="0">
              <a:solidFill>
                <a:srgbClr val="00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B863C3A-41A3-48E7-A421-1849A2BC4B19}" type="slidenum">
              <a:rPr lang="en-US" smtClean="0"/>
              <a:pPr/>
              <a:t>5</a:t>
            </a:fld>
            <a:endParaRPr lang="en-US" dirty="0"/>
          </a:p>
        </p:txBody>
      </p:sp>
    </p:spTree>
    <p:extLst>
      <p:ext uri="{BB962C8B-B14F-4D97-AF65-F5344CB8AC3E}">
        <p14:creationId xmlns:p14="http://schemas.microsoft.com/office/powerpoint/2010/main" val="27352927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latin typeface="Arial" panose="020B0604020202020204" pitchFamily="34" charset="0"/>
              </a:rPr>
              <a:t>New Slide</a:t>
            </a:r>
          </a:p>
          <a:p>
            <a:r>
              <a:rPr lang="en-US" sz="1800" b="1" i="0" u="none" strike="noStrike" baseline="0" dirty="0">
                <a:latin typeface="Arial" panose="020B0604020202020204" pitchFamily="34" charset="0"/>
              </a:rPr>
              <a:t>Definitions: # of Residential Homesteads:  </a:t>
            </a:r>
            <a:r>
              <a:rPr lang="en-US" sz="1800" b="0" i="0" u="none" strike="noStrike" baseline="0" dirty="0">
                <a:latin typeface="Arial" panose="020B0604020202020204" pitchFamily="34" charset="0"/>
              </a:rPr>
              <a:t>This report includes Homestead residences, townhouses and condominiums; but excludes properties that have new construction value added for Assessment Year 2025, Payable Year 2026.</a:t>
            </a:r>
          </a:p>
          <a:p>
            <a:r>
              <a:rPr lang="en-US" sz="1800" b="1" i="0" u="none" strike="noStrike" baseline="0" dirty="0">
                <a:latin typeface="Arial" panose="020B0604020202020204" pitchFamily="34" charset="0"/>
              </a:rPr>
              <a:t>Median values: </a:t>
            </a:r>
            <a:r>
              <a:rPr lang="en-US" sz="1800" b="0" i="0" u="none" strike="noStrike" baseline="0" dirty="0">
                <a:latin typeface="Arial" panose="020B0604020202020204" pitchFamily="34" charset="0"/>
              </a:rPr>
              <a:t>The value of the middle item when all items are arranged (sorted) by size. </a:t>
            </a:r>
          </a:p>
          <a:p>
            <a:r>
              <a:rPr lang="en-US" sz="1800" b="1" i="0" u="none" strike="noStrike" baseline="0" dirty="0">
                <a:latin typeface="Arial" panose="020B0604020202020204" pitchFamily="34" charset="0"/>
              </a:rPr>
              <a:t>Percent of Change: </a:t>
            </a:r>
            <a:r>
              <a:rPr lang="en-US" sz="1800" b="0" i="0" u="none" strike="noStrike" baseline="0" dirty="0">
                <a:latin typeface="Arial" panose="020B0604020202020204" pitchFamily="34" charset="0"/>
              </a:rPr>
              <a:t>The increase or decrease in the value over the preceding year value. </a:t>
            </a:r>
            <a:endParaRPr lang="en-US" sz="800" dirty="0">
              <a:solidFill>
                <a:srgbClr val="00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B863C3A-41A3-48E7-A421-1849A2BC4B19}" type="slidenum">
              <a:rPr lang="en-US" smtClean="0"/>
              <a:pPr/>
              <a:t>6</a:t>
            </a:fld>
            <a:endParaRPr lang="en-US" dirty="0"/>
          </a:p>
        </p:txBody>
      </p:sp>
    </p:spTree>
    <p:extLst>
      <p:ext uri="{BB962C8B-B14F-4D97-AF65-F5344CB8AC3E}">
        <p14:creationId xmlns:p14="http://schemas.microsoft.com/office/powerpoint/2010/main" val="28783289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eaLnBrk="1" hangingPunct="1">
              <a:buFont typeface="Arial" pitchFamily="34" charset="0"/>
              <a:buChar char="•"/>
              <a:defRPr/>
            </a:pPr>
            <a:r>
              <a:rPr kumimoji="0" lang="en-US" sz="1000" dirty="0">
                <a:solidFill>
                  <a:srgbClr val="000000"/>
                </a:solidFill>
                <a:latin typeface="Arial" panose="020B0604020202020204" pitchFamily="34" charset="0"/>
                <a:cs typeface="Arial" panose="020B0604020202020204" pitchFamily="34" charset="0"/>
              </a:rPr>
              <a:t>This graph shows the total population of residential properties and the number that changed at each % interval </a:t>
            </a:r>
          </a:p>
          <a:p>
            <a:pPr defTabSz="914266" eaLnBrk="1" hangingPunct="1">
              <a:buFont typeface="Arial" pitchFamily="34" charset="0"/>
              <a:buChar char="•"/>
              <a:defRPr/>
            </a:pPr>
            <a:r>
              <a:rPr kumimoji="0" lang="en-US" sz="1000" dirty="0">
                <a:solidFill>
                  <a:srgbClr val="000000"/>
                </a:solidFill>
                <a:latin typeface="Arial" panose="020B0604020202020204" pitchFamily="34" charset="0"/>
                <a:cs typeface="Arial" panose="020B0604020202020204" pitchFamily="34" charset="0"/>
              </a:rPr>
              <a:t>Value changes vary by city by NBHD by parcel </a:t>
            </a:r>
          </a:p>
          <a:p>
            <a:r>
              <a:rPr lang="en-US" sz="1000" b="1" u="sng" dirty="0">
                <a:latin typeface="Arial" panose="020B0604020202020204" pitchFamily="34" charset="0"/>
                <a:cs typeface="Arial" panose="020B0604020202020204" pitchFamily="34" charset="0"/>
              </a:rPr>
              <a:t>2025:</a:t>
            </a:r>
          </a:p>
          <a:p>
            <a:pPr marL="0" marR="0">
              <a:spcBef>
                <a:spcPts val="0"/>
              </a:spcBef>
              <a:spcAft>
                <a:spcPts val="0"/>
              </a:spcAft>
            </a:pPr>
            <a:r>
              <a:rPr lang="en-US" sz="1000" dirty="0">
                <a:effectLst/>
                <a:latin typeface="Calibri" panose="020F0502020204030204" pitchFamily="34" charset="0"/>
                <a:ea typeface="Calibri" panose="020F0502020204030204" pitchFamily="34" charset="0"/>
              </a:rPr>
              <a:t>85.5% (115,543 of 136,706 properties) changed between 0% and 7%</a:t>
            </a:r>
          </a:p>
          <a:p>
            <a:pPr marL="0" marR="0">
              <a:spcBef>
                <a:spcPts val="0"/>
              </a:spcBef>
              <a:spcAft>
                <a:spcPts val="0"/>
              </a:spcAft>
            </a:pPr>
            <a:r>
              <a:rPr lang="en-US" sz="1000" dirty="0">
                <a:effectLst/>
                <a:latin typeface="Calibri" panose="020F0502020204030204" pitchFamily="34" charset="0"/>
                <a:ea typeface="Calibri" panose="020F0502020204030204" pitchFamily="34" charset="0"/>
              </a:rPr>
              <a:t>92.5% (126,448 of 136,706 properties) changed between -1% and +8%</a:t>
            </a:r>
          </a:p>
          <a:p>
            <a:pPr marL="0" marR="0">
              <a:spcBef>
                <a:spcPts val="0"/>
              </a:spcBef>
              <a:spcAft>
                <a:spcPts val="0"/>
              </a:spcAft>
            </a:pPr>
            <a:r>
              <a:rPr lang="en-US" sz="1000" dirty="0">
                <a:effectLst/>
                <a:latin typeface="Calibri" panose="020F0502020204030204" pitchFamily="34" charset="0"/>
                <a:ea typeface="Calibri" panose="020F0502020204030204" pitchFamily="34" charset="0"/>
              </a:rPr>
              <a:t> Bulk of changes primarily in the 2-5% range</a:t>
            </a:r>
          </a:p>
          <a:p>
            <a:pPr marL="0" marR="0">
              <a:spcBef>
                <a:spcPts val="0"/>
              </a:spcBef>
              <a:spcAft>
                <a:spcPts val="0"/>
              </a:spcAft>
            </a:pPr>
            <a:r>
              <a:rPr lang="en-US" sz="1000" dirty="0">
                <a:effectLst/>
                <a:latin typeface="Calibri" panose="020F0502020204030204" pitchFamily="34" charset="0"/>
                <a:ea typeface="Calibri" panose="020F0502020204030204" pitchFamily="34" charset="0"/>
              </a:rPr>
              <a:t>Rosemount (6.04%), W.S.P. (5.71%), Hastings (5.42%) saw largest increases of larger cities. </a:t>
            </a:r>
          </a:p>
          <a:p>
            <a:pPr marL="0" marR="0">
              <a:spcBef>
                <a:spcPts val="0"/>
              </a:spcBef>
              <a:spcAft>
                <a:spcPts val="0"/>
              </a:spcAft>
            </a:pPr>
            <a:r>
              <a:rPr lang="en-US" sz="1000" dirty="0">
                <a:effectLst/>
                <a:latin typeface="Calibri" panose="020F0502020204030204" pitchFamily="34" charset="0"/>
                <a:ea typeface="Calibri" panose="020F0502020204030204" pitchFamily="34" charset="0"/>
              </a:rPr>
              <a:t>Vermillion Township (11.28%) and Sunfish Lake (7.19%) saw the largest increases of the small cities &amp;TWSP</a:t>
            </a:r>
          </a:p>
          <a:p>
            <a:pPr>
              <a:spcBef>
                <a:spcPts val="430"/>
              </a:spcBef>
              <a:spcAft>
                <a:spcPts val="0"/>
              </a:spcAft>
            </a:pPr>
            <a:endParaRPr lang="en-US" sz="1000" u="sng"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defTabSz="914266" eaLnBrk="1" hangingPunct="1">
              <a:buFont typeface="Arial" pitchFamily="34" charset="0"/>
              <a:buChar char="•"/>
              <a:defRPr/>
            </a:pPr>
            <a:endParaRPr lang="en-US" dirty="0"/>
          </a:p>
        </p:txBody>
      </p:sp>
      <p:sp>
        <p:nvSpPr>
          <p:cNvPr id="4" name="Slide Number Placeholder 3"/>
          <p:cNvSpPr>
            <a:spLocks noGrp="1"/>
          </p:cNvSpPr>
          <p:nvPr>
            <p:ph type="sldNum" sz="quarter" idx="5"/>
          </p:nvPr>
        </p:nvSpPr>
        <p:spPr/>
        <p:txBody>
          <a:bodyPr/>
          <a:lstStyle/>
          <a:p>
            <a:fld id="{DB863C3A-41A3-48E7-A421-1849A2BC4B19}" type="slidenum">
              <a:rPr lang="en-US" smtClean="0"/>
              <a:pPr/>
              <a:t>7</a:t>
            </a:fld>
            <a:endParaRPr lang="en-US" dirty="0"/>
          </a:p>
        </p:txBody>
      </p:sp>
    </p:spTree>
    <p:extLst>
      <p:ext uri="{BB962C8B-B14F-4D97-AF65-F5344CB8AC3E}">
        <p14:creationId xmlns:p14="http://schemas.microsoft.com/office/powerpoint/2010/main" val="20593727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000" b="1" dirty="0">
                <a:solidFill>
                  <a:srgbClr val="000000"/>
                </a:solidFill>
                <a:latin typeface="+mn-lt"/>
                <a:ea typeface="Calibri" panose="020F0502020204030204" pitchFamily="34" charset="0"/>
                <a:cs typeface="Arial" panose="020B0604020202020204" pitchFamily="34" charset="0"/>
              </a:rPr>
              <a:t>2025: </a:t>
            </a:r>
            <a:r>
              <a:rPr lang="en-US" sz="1000" kern="1200" dirty="0">
                <a:solidFill>
                  <a:srgbClr val="000000"/>
                </a:solidFill>
                <a:effectLst/>
                <a:latin typeface="+mn-lt"/>
                <a:ea typeface="Calibri" panose="020F0502020204030204" pitchFamily="34" charset="0"/>
                <a:cs typeface="Times New Roman" panose="02020603050405020304" pitchFamily="18" charset="0"/>
              </a:rPr>
              <a:t>Apartments had an aggregate change of 1.06%.  The aggregate change included approximately $222 million in new construction compared with $250 million in 2024.  </a:t>
            </a:r>
            <a:r>
              <a:rPr lang="en-US" sz="1000" kern="1200" dirty="0">
                <a:solidFill>
                  <a:srgbClr val="000000"/>
                </a:solidFill>
                <a:effectLst/>
                <a:latin typeface="+mn-lt"/>
                <a:ea typeface="Calibri" panose="020F0502020204030204" pitchFamily="34" charset="0"/>
              </a:rPr>
              <a:t>Median population change of existing improved was -1.1%.   54,797 units 2025, 53,416 units 2024</a:t>
            </a:r>
            <a:endParaRPr lang="en-US" sz="1000" dirty="0">
              <a:effectLst/>
              <a:latin typeface="+mn-lt"/>
              <a:ea typeface="Times New Roman" panose="02020603050405020304" pitchFamily="18" charset="0"/>
            </a:endParaRPr>
          </a:p>
          <a:p>
            <a:pPr marL="0" marR="0" eaLnBrk="0" fontAlgn="base" hangingPunct="0">
              <a:lnSpc>
                <a:spcPct val="115000"/>
              </a:lnSpc>
              <a:spcBef>
                <a:spcPts val="0"/>
              </a:spcBef>
              <a:spcAft>
                <a:spcPts val="0"/>
              </a:spcAft>
            </a:pPr>
            <a:r>
              <a:rPr lang="en-US" sz="1000" dirty="0">
                <a:effectLst/>
                <a:latin typeface="+mn-lt"/>
                <a:ea typeface="Times New Roman" panose="02020603050405020304" pitchFamily="18" charset="0"/>
              </a:rPr>
              <a:t> </a:t>
            </a:r>
          </a:p>
          <a:p>
            <a:pPr marL="0" marR="0" eaLnBrk="0" fontAlgn="base" hangingPunct="0">
              <a:lnSpc>
                <a:spcPct val="115000"/>
              </a:lnSpc>
              <a:spcBef>
                <a:spcPts val="0"/>
              </a:spcBef>
              <a:spcAft>
                <a:spcPts val="0"/>
              </a:spcAft>
            </a:pPr>
            <a:r>
              <a:rPr lang="en-US" sz="1000" b="1" kern="1200" dirty="0">
                <a:solidFill>
                  <a:srgbClr val="000000"/>
                </a:solidFill>
                <a:effectLst/>
                <a:latin typeface="+mn-lt"/>
                <a:ea typeface="Calibri" panose="020F0502020204030204" pitchFamily="34" charset="0"/>
              </a:rPr>
              <a:t>New construction highlights:  7</a:t>
            </a:r>
            <a:r>
              <a:rPr lang="en-US" sz="1000" b="1" kern="1200" dirty="0">
                <a:solidFill>
                  <a:srgbClr val="000000"/>
                </a:solidFill>
                <a:effectLst/>
                <a:latin typeface="+mn-lt"/>
                <a:ea typeface="Times New Roman" panose="02020603050405020304" pitchFamily="18" charset="0"/>
              </a:rPr>
              <a:t> new Apartment /Assisted Living projects with apx 1,400 units to be added (some incomplete for 2025). CW Total units: 54,797 (2.5% increase over 2024)</a:t>
            </a:r>
            <a:endParaRPr lang="en-US" sz="1000" dirty="0">
              <a:effectLst/>
              <a:latin typeface="+mn-lt"/>
              <a:ea typeface="Times New Roman" panose="02020603050405020304" pitchFamily="18" charset="0"/>
            </a:endParaRPr>
          </a:p>
          <a:p>
            <a:pPr marL="342900" marR="0" lvl="0" indent="-342900" eaLnBrk="0" fontAlgn="base" hangingPunct="0">
              <a:spcBef>
                <a:spcPts val="0"/>
              </a:spcBef>
              <a:spcAft>
                <a:spcPts val="0"/>
              </a:spcAft>
              <a:buFont typeface="Arial" panose="020B0604020202020204" pitchFamily="34" charset="0"/>
              <a:buChar char="•"/>
              <a:tabLst>
                <a:tab pos="457200" algn="l"/>
              </a:tabLst>
            </a:pPr>
            <a:r>
              <a:rPr lang="en-US" sz="1000" kern="1200" dirty="0">
                <a:solidFill>
                  <a:srgbClr val="000000"/>
                </a:solidFill>
                <a:effectLst/>
                <a:latin typeface="+mn-lt"/>
                <a:ea typeface="Times New Roman" panose="02020603050405020304" pitchFamily="18" charset="0"/>
                <a:cs typeface="Times New Roman" panose="02020603050405020304" pitchFamily="18" charset="0"/>
              </a:rPr>
              <a:t>NC down -4.2% from 2024</a:t>
            </a:r>
          </a:p>
          <a:p>
            <a:pPr>
              <a:lnSpc>
                <a:spcPct val="115000"/>
              </a:lnSpc>
              <a:spcBef>
                <a:spcPts val="0"/>
              </a:spcBef>
              <a:spcAft>
                <a:spcPts val="0"/>
              </a:spcAft>
            </a:pPr>
            <a:endParaRPr lang="en-US" sz="1000" b="1" dirty="0">
              <a:solidFill>
                <a:srgbClr val="000000"/>
              </a:solidFill>
              <a:latin typeface="+mn-lt"/>
              <a:ea typeface="Calibri" panose="020F0502020204030204" pitchFamily="34" charset="0"/>
              <a:cs typeface="Arial" panose="020B0604020202020204" pitchFamily="34" charset="0"/>
            </a:endParaRPr>
          </a:p>
          <a:p>
            <a:pPr defTabSz="914266" eaLnBrk="1" hangingPunct="1">
              <a:defRPr/>
            </a:pPr>
            <a:endParaRPr lang="en-US" dirty="0"/>
          </a:p>
        </p:txBody>
      </p:sp>
      <p:sp>
        <p:nvSpPr>
          <p:cNvPr id="4" name="Slide Number Placeholder 3"/>
          <p:cNvSpPr>
            <a:spLocks noGrp="1"/>
          </p:cNvSpPr>
          <p:nvPr>
            <p:ph type="sldNum" sz="quarter" idx="5"/>
          </p:nvPr>
        </p:nvSpPr>
        <p:spPr/>
        <p:txBody>
          <a:bodyPr/>
          <a:lstStyle/>
          <a:p>
            <a:fld id="{DB863C3A-41A3-48E7-A421-1849A2BC4B19}" type="slidenum">
              <a:rPr lang="en-US" smtClean="0"/>
              <a:pPr/>
              <a:t>8</a:t>
            </a:fld>
            <a:endParaRPr lang="en-US" dirty="0"/>
          </a:p>
        </p:txBody>
      </p:sp>
    </p:spTree>
    <p:extLst>
      <p:ext uri="{BB962C8B-B14F-4D97-AF65-F5344CB8AC3E}">
        <p14:creationId xmlns:p14="http://schemas.microsoft.com/office/powerpoint/2010/main" val="35611428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eaLnBrk="0" fontAlgn="base" hangingPunct="0">
              <a:lnSpc>
                <a:spcPct val="115000"/>
              </a:lnSpc>
              <a:spcBef>
                <a:spcPts val="0"/>
              </a:spcBef>
              <a:spcAft>
                <a:spcPts val="0"/>
              </a:spcAft>
            </a:pPr>
            <a:r>
              <a:rPr lang="en-US" sz="1000" b="1" kern="1200" dirty="0">
                <a:solidFill>
                  <a:srgbClr val="000000"/>
                </a:solidFill>
                <a:effectLst/>
                <a:latin typeface="+mj-lt"/>
                <a:ea typeface="Calibri" panose="020F0502020204030204" pitchFamily="34" charset="0"/>
              </a:rPr>
              <a:t>2025</a:t>
            </a:r>
            <a:r>
              <a:rPr lang="en-US" sz="1000" kern="1200" dirty="0">
                <a:solidFill>
                  <a:srgbClr val="000000"/>
                </a:solidFill>
                <a:effectLst/>
                <a:latin typeface="+mj-lt"/>
                <a:ea typeface="Calibri" panose="020F0502020204030204" pitchFamily="34" charset="0"/>
              </a:rPr>
              <a:t>:</a:t>
            </a:r>
            <a:endParaRPr lang="en-US" sz="1000" dirty="0">
              <a:effectLst/>
              <a:latin typeface="+mj-lt"/>
              <a:ea typeface="Times New Roman" panose="02020603050405020304" pitchFamily="18" charset="0"/>
            </a:endParaRPr>
          </a:p>
          <a:p>
            <a:pPr marL="342900" marR="0" lvl="0" indent="-342900" eaLnBrk="0" fontAlgn="base" hangingPunct="0">
              <a:lnSpc>
                <a:spcPct val="115000"/>
              </a:lnSpc>
              <a:spcBef>
                <a:spcPts val="0"/>
              </a:spcBef>
              <a:spcAft>
                <a:spcPts val="0"/>
              </a:spcAft>
              <a:buFont typeface="Arial" panose="020B0604020202020204" pitchFamily="34" charset="0"/>
              <a:buChar char="•"/>
              <a:tabLst>
                <a:tab pos="457200" algn="l"/>
              </a:tabLst>
            </a:pPr>
            <a:r>
              <a:rPr lang="en-US" sz="1000" kern="1200" dirty="0">
                <a:solidFill>
                  <a:srgbClr val="000000"/>
                </a:solidFill>
                <a:effectLst/>
                <a:latin typeface="+mj-lt"/>
                <a:ea typeface="Calibri" panose="020F0502020204030204" pitchFamily="34" charset="0"/>
                <a:cs typeface="Times New Roman" panose="02020603050405020304" pitchFamily="18" charset="0"/>
              </a:rPr>
              <a:t>Approximately 74% remained unchanged or received reductions up to 3%</a:t>
            </a:r>
            <a:endParaRPr lang="en-US" sz="1000" dirty="0">
              <a:effectLst/>
              <a:latin typeface="+mj-lt"/>
              <a:ea typeface="Times New Roman" panose="02020603050405020304" pitchFamily="18" charset="0"/>
              <a:cs typeface="Times New Roman" panose="02020603050405020304" pitchFamily="18" charset="0"/>
            </a:endParaRPr>
          </a:p>
          <a:p>
            <a:pPr marL="342900" marR="0" lvl="0" indent="-342900" eaLnBrk="0" fontAlgn="base" hangingPunct="0">
              <a:lnSpc>
                <a:spcPct val="115000"/>
              </a:lnSpc>
              <a:spcBef>
                <a:spcPts val="0"/>
              </a:spcBef>
              <a:spcAft>
                <a:spcPts val="0"/>
              </a:spcAft>
              <a:buFont typeface="Arial" panose="020B0604020202020204" pitchFamily="34" charset="0"/>
              <a:buChar char="•"/>
              <a:tabLst>
                <a:tab pos="457200" algn="l"/>
              </a:tabLst>
            </a:pPr>
            <a:r>
              <a:rPr lang="en-US" sz="1000" kern="1200" dirty="0">
                <a:solidFill>
                  <a:srgbClr val="000000"/>
                </a:solidFill>
                <a:effectLst/>
                <a:latin typeface="+mj-lt"/>
                <a:ea typeface="Calibri" panose="020F0502020204030204" pitchFamily="34" charset="0"/>
                <a:cs typeface="Times New Roman" panose="02020603050405020304" pitchFamily="18" charset="0"/>
              </a:rPr>
              <a:t>The remaining 26% may have reductions or increases outside of these parameters (largely due to revaluation efforts)</a:t>
            </a:r>
          </a:p>
          <a:p>
            <a:pPr marL="342900" marR="0" lvl="0" indent="-342900" algn="l" defTabSz="914400" rtl="0" eaLnBrk="0" fontAlgn="base" latinLnBrk="0" hangingPunct="0">
              <a:lnSpc>
                <a:spcPct val="115000"/>
              </a:lnSpc>
              <a:spcBef>
                <a:spcPts val="0"/>
              </a:spcBef>
              <a:spcAft>
                <a:spcPts val="0"/>
              </a:spcAft>
              <a:buClrTx/>
              <a:buSzTx/>
              <a:buFont typeface="Arial" panose="020B0604020202020204" pitchFamily="34" charset="0"/>
              <a:buChar char="•"/>
              <a:tabLst>
                <a:tab pos="457200" algn="l"/>
              </a:tabLst>
              <a:defRPr/>
            </a:pPr>
            <a:r>
              <a:rPr lang="en-US" sz="1000" dirty="0">
                <a:effectLst/>
                <a:latin typeface="+mj-lt"/>
                <a:ea typeface="Times New Roman" panose="02020603050405020304" pitchFamily="18" charset="0"/>
              </a:rPr>
              <a:t>Apartment – approximately 90% were between -6% - +4% changes in value</a:t>
            </a:r>
            <a:endParaRPr lang="en-US" sz="1000" dirty="0">
              <a:effectLst/>
              <a:latin typeface="+mj-lt"/>
              <a:ea typeface="Calibri" panose="020F0502020204030204" pitchFamily="34" charset="0"/>
            </a:endParaRPr>
          </a:p>
          <a:p>
            <a:pPr defTabSz="914266">
              <a:lnSpc>
                <a:spcPct val="115000"/>
              </a:lnSpc>
              <a:spcBef>
                <a:spcPts val="0"/>
              </a:spcBef>
              <a:spcAft>
                <a:spcPts val="0"/>
              </a:spcAft>
              <a:defRPr/>
            </a:pPr>
            <a:endParaRPr lang="en-US" sz="1000" dirty="0">
              <a:solidFill>
                <a:srgbClr val="000000"/>
              </a:solidFill>
              <a:latin typeface="+mj-lt"/>
              <a:ea typeface="Calibri" panose="020F050202020403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B863C3A-41A3-48E7-A421-1849A2BC4B19}" type="slidenum">
              <a:rPr lang="en-US" smtClean="0"/>
              <a:pPr/>
              <a:t>9</a:t>
            </a:fld>
            <a:endParaRPr lang="en-US" dirty="0"/>
          </a:p>
        </p:txBody>
      </p:sp>
    </p:spTree>
    <p:extLst>
      <p:ext uri="{BB962C8B-B14F-4D97-AF65-F5344CB8AC3E}">
        <p14:creationId xmlns:p14="http://schemas.microsoft.com/office/powerpoint/2010/main" val="31553173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eaLnBrk="0" fontAlgn="base" hangingPunct="0">
              <a:spcBef>
                <a:spcPts val="360"/>
              </a:spcBef>
              <a:spcAft>
                <a:spcPts val="0"/>
              </a:spcAft>
            </a:pPr>
            <a:r>
              <a:rPr lang="en-US" sz="1000" b="1" kern="1200" dirty="0">
                <a:solidFill>
                  <a:srgbClr val="000000"/>
                </a:solidFill>
                <a:effectLst/>
                <a:latin typeface="+mn-lt"/>
                <a:ea typeface="Times New Roman" panose="02020603050405020304" pitchFamily="18" charset="0"/>
              </a:rPr>
              <a:t>2025:  </a:t>
            </a:r>
            <a:r>
              <a:rPr lang="en-US" sz="1000" b="0" kern="1200" dirty="0">
                <a:solidFill>
                  <a:srgbClr val="000000"/>
                </a:solidFill>
                <a:effectLst/>
                <a:latin typeface="+mn-lt"/>
                <a:ea typeface="Times New Roman" panose="02020603050405020304" pitchFamily="18" charset="0"/>
              </a:rPr>
              <a:t>C</a:t>
            </a:r>
            <a:r>
              <a:rPr lang="en-US" sz="1000" kern="1200" dirty="0">
                <a:solidFill>
                  <a:srgbClr val="000000"/>
                </a:solidFill>
                <a:effectLst/>
                <a:latin typeface="+mn-lt"/>
                <a:ea typeface="Times New Roman" panose="02020603050405020304" pitchFamily="18" charset="0"/>
              </a:rPr>
              <a:t>/I had an aggregate combined change of 6.49%.  Changes vary by market segment, location and class of property.  The aggregate change included approximately $100.6 million in new construction compared with $247.3 million in 2024.  </a:t>
            </a:r>
            <a:r>
              <a:rPr lang="en-US" sz="1000" b="1" kern="1200" dirty="0">
                <a:solidFill>
                  <a:srgbClr val="000000"/>
                </a:solidFill>
                <a:effectLst/>
                <a:latin typeface="+mn-lt"/>
                <a:ea typeface="Times New Roman" panose="02020603050405020304" pitchFamily="18" charset="0"/>
              </a:rPr>
              <a:t>NC DOWN 55% COM, 62% IND</a:t>
            </a:r>
            <a:r>
              <a:rPr lang="en-US" sz="1000" kern="1200" dirty="0">
                <a:solidFill>
                  <a:srgbClr val="000000"/>
                </a:solidFill>
                <a:effectLst/>
                <a:latin typeface="+mn-lt"/>
                <a:ea typeface="Times New Roman" panose="02020603050405020304" pitchFamily="18" charset="0"/>
              </a:rPr>
              <a:t>.</a:t>
            </a:r>
          </a:p>
          <a:p>
            <a:pPr marL="0" marR="0" eaLnBrk="0" fontAlgn="base" hangingPunct="0">
              <a:spcBef>
                <a:spcPts val="360"/>
              </a:spcBef>
              <a:spcAft>
                <a:spcPts val="0"/>
              </a:spcAft>
            </a:pPr>
            <a:endParaRPr lang="en-US" sz="1000" kern="1200" dirty="0">
              <a:solidFill>
                <a:srgbClr val="000000"/>
              </a:solidFill>
              <a:effectLst/>
              <a:latin typeface="+mn-lt"/>
              <a:ea typeface="Times New Roman" panose="02020603050405020304" pitchFamily="18" charset="0"/>
            </a:endParaRPr>
          </a:p>
          <a:p>
            <a:pPr marL="0" marR="0" eaLnBrk="0" fontAlgn="base" hangingPunct="0">
              <a:spcBef>
                <a:spcPts val="360"/>
              </a:spcBef>
              <a:spcAft>
                <a:spcPts val="0"/>
              </a:spcAft>
            </a:pPr>
            <a:r>
              <a:rPr lang="en-US" sz="1000" b="1" kern="1200" dirty="0">
                <a:solidFill>
                  <a:srgbClr val="000000"/>
                </a:solidFill>
                <a:effectLst/>
                <a:latin typeface="+mn-lt"/>
                <a:ea typeface="Times New Roman" panose="02020603050405020304" pitchFamily="18" charset="0"/>
              </a:rPr>
              <a:t>New construction highlights:</a:t>
            </a:r>
            <a:endParaRPr lang="en-US" sz="1000" dirty="0">
              <a:effectLst/>
              <a:latin typeface="+mn-lt"/>
              <a:ea typeface="Times New Roman" panose="02020603050405020304" pitchFamily="18" charset="0"/>
            </a:endParaRPr>
          </a:p>
          <a:p>
            <a:pPr marL="342900" marR="0" lvl="0" indent="-342900" eaLnBrk="0" fontAlgn="base" hangingPunct="0">
              <a:spcBef>
                <a:spcPts val="0"/>
              </a:spcBef>
              <a:spcAft>
                <a:spcPts val="0"/>
              </a:spcAft>
              <a:buFont typeface="Arial" panose="020B0604020202020204" pitchFamily="34" charset="0"/>
              <a:buChar char="•"/>
              <a:tabLst>
                <a:tab pos="457200" algn="l"/>
              </a:tabLst>
            </a:pPr>
            <a:r>
              <a:rPr lang="en-US" sz="1000" kern="1200" dirty="0">
                <a:solidFill>
                  <a:srgbClr val="000000"/>
                </a:solidFill>
                <a:effectLst/>
                <a:latin typeface="+mn-lt"/>
                <a:ea typeface="Times New Roman" panose="02020603050405020304" pitchFamily="18" charset="0"/>
                <a:cs typeface="Times New Roman" panose="02020603050405020304" pitchFamily="18" charset="0"/>
              </a:rPr>
              <a:t>META Data Center in Rosemount, just started for 2025, est. 750k sf when complete</a:t>
            </a:r>
            <a:endParaRPr lang="en-US" sz="1000" dirty="0">
              <a:effectLst/>
              <a:latin typeface="+mn-lt"/>
              <a:ea typeface="Times New Roman" panose="02020603050405020304" pitchFamily="18" charset="0"/>
              <a:cs typeface="Times New Roman" panose="02020603050405020304" pitchFamily="18" charset="0"/>
            </a:endParaRPr>
          </a:p>
          <a:p>
            <a:pPr marL="342900" marR="0" lvl="0" indent="-342900" eaLnBrk="0" fontAlgn="base" hangingPunct="0">
              <a:spcBef>
                <a:spcPts val="0"/>
              </a:spcBef>
              <a:spcAft>
                <a:spcPts val="0"/>
              </a:spcAft>
              <a:buFont typeface="Arial" panose="020B0604020202020204" pitchFamily="34" charset="0"/>
              <a:buChar char="•"/>
              <a:tabLst>
                <a:tab pos="457200" algn="l"/>
              </a:tabLst>
            </a:pPr>
            <a:r>
              <a:rPr lang="en-US" sz="1000" kern="1200" dirty="0">
                <a:solidFill>
                  <a:srgbClr val="000000"/>
                </a:solidFill>
                <a:effectLst/>
                <a:latin typeface="+mn-lt"/>
                <a:ea typeface="Times New Roman" panose="02020603050405020304" pitchFamily="18" charset="0"/>
                <a:cs typeface="Times New Roman" panose="02020603050405020304" pitchFamily="18" charset="0"/>
              </a:rPr>
              <a:t>RL Cold Storage Warehouse in Lakeville, currently U/C</a:t>
            </a:r>
            <a:endParaRPr lang="en-US" sz="1000" dirty="0">
              <a:effectLst/>
              <a:latin typeface="+mn-lt"/>
              <a:ea typeface="Times New Roman" panose="02020603050405020304" pitchFamily="18" charset="0"/>
              <a:cs typeface="Times New Roman" panose="02020603050405020304" pitchFamily="18" charset="0"/>
            </a:endParaRPr>
          </a:p>
          <a:p>
            <a:pPr marL="342900" marR="0" lvl="0" indent="-342900" eaLnBrk="0" fontAlgn="base" hangingPunct="0">
              <a:spcBef>
                <a:spcPts val="0"/>
              </a:spcBef>
              <a:spcAft>
                <a:spcPts val="0"/>
              </a:spcAft>
              <a:buFont typeface="Arial" panose="020B0604020202020204" pitchFamily="34" charset="0"/>
              <a:buChar char="•"/>
              <a:tabLst>
                <a:tab pos="457200" algn="l"/>
              </a:tabLst>
            </a:pPr>
            <a:r>
              <a:rPr lang="en-US" sz="1000" kern="1200" dirty="0">
                <a:solidFill>
                  <a:srgbClr val="000000"/>
                </a:solidFill>
                <a:effectLst/>
                <a:latin typeface="+mn-lt"/>
                <a:ea typeface="Times New Roman" panose="02020603050405020304" pitchFamily="18" charset="0"/>
                <a:cs typeface="Times New Roman" panose="02020603050405020304" pitchFamily="18" charset="0"/>
              </a:rPr>
              <a:t>Additional 30-unit industrial condo complex in Rosemount (37 complete for 2024)</a:t>
            </a:r>
            <a:endParaRPr lang="en-US" sz="1000" dirty="0">
              <a:effectLst/>
              <a:latin typeface="+mn-lt"/>
              <a:ea typeface="Times New Roman" panose="02020603050405020304" pitchFamily="18" charset="0"/>
              <a:cs typeface="Times New Roman" panose="02020603050405020304" pitchFamily="18" charset="0"/>
            </a:endParaRPr>
          </a:p>
          <a:p>
            <a:pPr marL="342900" marR="0" lvl="0" indent="-342900" eaLnBrk="0" fontAlgn="base" hangingPunct="0">
              <a:spcBef>
                <a:spcPts val="0"/>
              </a:spcBef>
              <a:spcAft>
                <a:spcPts val="0"/>
              </a:spcAft>
              <a:buFont typeface="Arial" panose="020B0604020202020204" pitchFamily="34" charset="0"/>
              <a:buChar char="•"/>
              <a:tabLst>
                <a:tab pos="457200" algn="l"/>
              </a:tabLst>
            </a:pPr>
            <a:r>
              <a:rPr lang="en-US" sz="1000" kern="1200" dirty="0">
                <a:solidFill>
                  <a:srgbClr val="000000"/>
                </a:solidFill>
                <a:effectLst/>
                <a:latin typeface="+mn-lt"/>
                <a:ea typeface="Times New Roman" panose="02020603050405020304" pitchFamily="18" charset="0"/>
                <a:cs typeface="Times New Roman" panose="02020603050405020304" pitchFamily="18" charset="0"/>
              </a:rPr>
              <a:t>Health Partners medical clinic in Apple Valley</a:t>
            </a:r>
            <a:endParaRPr lang="en-US" sz="1000" dirty="0">
              <a:effectLst/>
              <a:latin typeface="+mn-lt"/>
              <a:ea typeface="Times New Roman" panose="02020603050405020304" pitchFamily="18" charset="0"/>
              <a:cs typeface="Times New Roman" panose="02020603050405020304" pitchFamily="18" charset="0"/>
            </a:endParaRPr>
          </a:p>
          <a:p>
            <a:pPr marL="342900" marR="0" lvl="0" indent="-342900" eaLnBrk="0" fontAlgn="base" hangingPunct="0">
              <a:spcBef>
                <a:spcPts val="0"/>
              </a:spcBef>
              <a:spcAft>
                <a:spcPts val="0"/>
              </a:spcAft>
              <a:buFont typeface="Arial" panose="020B0604020202020204" pitchFamily="34" charset="0"/>
              <a:buChar char="•"/>
              <a:tabLst>
                <a:tab pos="457200" algn="l"/>
              </a:tabLst>
            </a:pPr>
            <a:r>
              <a:rPr lang="en-US" sz="1000" kern="1200" dirty="0">
                <a:solidFill>
                  <a:srgbClr val="000000"/>
                </a:solidFill>
                <a:effectLst/>
                <a:latin typeface="+mn-lt"/>
                <a:ea typeface="Times New Roman" panose="02020603050405020304" pitchFamily="18" charset="0"/>
                <a:cs typeface="Times New Roman" panose="02020603050405020304" pitchFamily="18" charset="0"/>
              </a:rPr>
              <a:t>Boulder Lakes Warehouse and two self storage facilities</a:t>
            </a:r>
            <a:endParaRPr lang="en-US" sz="1000" dirty="0">
              <a:effectLst/>
              <a:latin typeface="+mn-lt"/>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B863C3A-41A3-48E7-A421-1849A2BC4B19}" type="slidenum">
              <a:rPr lang="en-US" smtClean="0"/>
              <a:pPr/>
              <a:t>10</a:t>
            </a:fld>
            <a:endParaRPr lang="en-US" dirty="0"/>
          </a:p>
        </p:txBody>
      </p:sp>
    </p:spTree>
    <p:extLst>
      <p:ext uri="{BB962C8B-B14F-4D97-AF65-F5344CB8AC3E}">
        <p14:creationId xmlns:p14="http://schemas.microsoft.com/office/powerpoint/2010/main" val="5603664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eaLnBrk="0" fontAlgn="base" hangingPunct="0">
              <a:spcBef>
                <a:spcPts val="360"/>
              </a:spcBef>
              <a:spcAft>
                <a:spcPts val="0"/>
              </a:spcAft>
            </a:pPr>
            <a:r>
              <a:rPr lang="en-US" sz="1000" b="1" kern="1200" dirty="0">
                <a:solidFill>
                  <a:srgbClr val="000000"/>
                </a:solidFill>
                <a:effectLst/>
                <a:latin typeface="+mn-lt"/>
                <a:ea typeface="Times New Roman" panose="02020603050405020304" pitchFamily="18" charset="0"/>
              </a:rPr>
              <a:t>2025:</a:t>
            </a:r>
            <a:endParaRPr lang="en-US" sz="1000" dirty="0">
              <a:effectLst/>
              <a:latin typeface="+mn-lt"/>
              <a:ea typeface="Times New Roman" panose="02020603050405020304" pitchFamily="18" charset="0"/>
            </a:endParaRPr>
          </a:p>
          <a:p>
            <a:pPr marL="0" marR="0" eaLnBrk="0" fontAlgn="base" hangingPunct="0">
              <a:spcBef>
                <a:spcPts val="360"/>
              </a:spcBef>
              <a:spcAft>
                <a:spcPts val="0"/>
              </a:spcAft>
            </a:pPr>
            <a:r>
              <a:rPr lang="en-US" sz="1000" b="1" kern="1200" dirty="0">
                <a:solidFill>
                  <a:srgbClr val="000000"/>
                </a:solidFill>
                <a:effectLst/>
                <a:latin typeface="+mn-lt"/>
                <a:ea typeface="Times New Roman" panose="02020603050405020304" pitchFamily="18" charset="0"/>
              </a:rPr>
              <a:t>Industrial sector </a:t>
            </a:r>
            <a:r>
              <a:rPr lang="en-US" sz="1000" kern="1200" dirty="0">
                <a:solidFill>
                  <a:srgbClr val="000000"/>
                </a:solidFill>
                <a:effectLst/>
                <a:latin typeface="+mn-lt"/>
                <a:ea typeface="Times New Roman" panose="02020603050405020304" pitchFamily="18" charset="0"/>
              </a:rPr>
              <a:t>generally ranged from 5 - 9% increases with Burnsville, Eagan, Farmington and Lakeville at upper end of this spectrum.  Some properties may have received increases above this range due to current market conditions and strong industrial demand.</a:t>
            </a:r>
            <a:endParaRPr lang="en-US" sz="1000" dirty="0">
              <a:effectLst/>
              <a:latin typeface="+mn-lt"/>
              <a:ea typeface="Times New Roman" panose="02020603050405020304" pitchFamily="18" charset="0"/>
            </a:endParaRPr>
          </a:p>
          <a:p>
            <a:pPr marL="0" marR="0" eaLnBrk="0" fontAlgn="base" hangingPunct="0">
              <a:spcBef>
                <a:spcPts val="360"/>
              </a:spcBef>
              <a:spcAft>
                <a:spcPts val="0"/>
              </a:spcAft>
            </a:pPr>
            <a:r>
              <a:rPr lang="en-US" sz="1000" b="1" kern="1200" dirty="0">
                <a:solidFill>
                  <a:srgbClr val="000000"/>
                </a:solidFill>
                <a:effectLst/>
                <a:latin typeface="+mn-lt"/>
                <a:ea typeface="Times New Roman" panose="02020603050405020304" pitchFamily="18" charset="0"/>
              </a:rPr>
              <a:t>Commercial sector </a:t>
            </a:r>
            <a:r>
              <a:rPr lang="en-US" sz="1000" kern="1200" dirty="0">
                <a:solidFill>
                  <a:srgbClr val="000000"/>
                </a:solidFill>
                <a:effectLst/>
                <a:latin typeface="+mn-lt"/>
                <a:ea typeface="Times New Roman" panose="02020603050405020304" pitchFamily="18" charset="0"/>
              </a:rPr>
              <a:t>generally ranged from 2 - 5% increases (largest spike) with all jurisdictions generally within this range.  Certain property types may have received increases above this range (smaller/mid-sized office, smaller retail/neighborhood center, service garages and some hotels)  Some properties remained generally flat to slightly decreasing (corporate/large office, and some office condo’s).  Of all combined Commercial/Industrial properties:  Approximately 8% remain generally unchanged or saw decreases,  approximately 64% saw increases of 1-6%, approximately 28% received increases of 7% or more</a:t>
            </a:r>
          </a:p>
          <a:p>
            <a:pPr marL="0" marR="0">
              <a:spcBef>
                <a:spcPts val="0"/>
              </a:spcBef>
              <a:spcAft>
                <a:spcPts val="0"/>
              </a:spcAft>
            </a:pPr>
            <a:r>
              <a:rPr lang="en-US" sz="1000" b="1" dirty="0">
                <a:effectLst/>
                <a:latin typeface="+mn-lt"/>
                <a:ea typeface="Calibri" panose="020F0502020204030204" pitchFamily="34" charset="0"/>
              </a:rPr>
              <a:t>General value change percentages encompassing 90% of population:</a:t>
            </a:r>
          </a:p>
          <a:p>
            <a:pPr marL="342900" marR="0" lvl="0" indent="-342900">
              <a:spcBef>
                <a:spcPts val="0"/>
              </a:spcBef>
              <a:spcAft>
                <a:spcPts val="0"/>
              </a:spcAft>
              <a:buFont typeface="Symbol" panose="05050102010706020507" pitchFamily="18" charset="2"/>
              <a:buChar char=""/>
            </a:pPr>
            <a:r>
              <a:rPr lang="en-US" sz="1000" dirty="0">
                <a:effectLst/>
                <a:latin typeface="+mn-lt"/>
                <a:ea typeface="Times New Roman" panose="02020603050405020304" pitchFamily="18" charset="0"/>
              </a:rPr>
              <a:t>Commercial – approximately 90% were between 0 – +11% increases</a:t>
            </a:r>
            <a:endParaRPr lang="en-US" sz="1000" dirty="0">
              <a:effectLst/>
              <a:latin typeface="+mn-lt"/>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000" dirty="0">
                <a:effectLst/>
                <a:latin typeface="+mn-lt"/>
                <a:ea typeface="Times New Roman" panose="02020603050405020304" pitchFamily="18" charset="0"/>
              </a:rPr>
              <a:t>Industrial – approximately 90% were between +4 - +15% increases</a:t>
            </a:r>
            <a:endParaRPr lang="en-US" sz="1000" dirty="0">
              <a:effectLst/>
              <a:latin typeface="+mn-lt"/>
              <a:ea typeface="Calibri" panose="020F0502020204030204" pitchFamily="34" charset="0"/>
            </a:endParaRPr>
          </a:p>
        </p:txBody>
      </p:sp>
      <p:sp>
        <p:nvSpPr>
          <p:cNvPr id="4" name="Slide Number Placeholder 3"/>
          <p:cNvSpPr>
            <a:spLocks noGrp="1"/>
          </p:cNvSpPr>
          <p:nvPr>
            <p:ph type="sldNum" sz="quarter" idx="5"/>
          </p:nvPr>
        </p:nvSpPr>
        <p:spPr/>
        <p:txBody>
          <a:bodyPr/>
          <a:lstStyle/>
          <a:p>
            <a:fld id="{DB863C3A-41A3-48E7-A421-1849A2BC4B19}" type="slidenum">
              <a:rPr lang="en-US" smtClean="0"/>
              <a:pPr/>
              <a:t>11</a:t>
            </a:fld>
            <a:endParaRPr lang="en-US" dirty="0"/>
          </a:p>
        </p:txBody>
      </p:sp>
    </p:spTree>
    <p:extLst>
      <p:ext uri="{BB962C8B-B14F-4D97-AF65-F5344CB8AC3E}">
        <p14:creationId xmlns:p14="http://schemas.microsoft.com/office/powerpoint/2010/main" val="9924132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eaLnBrk="1" hangingPunct="1">
              <a:defRPr/>
            </a:pPr>
            <a:r>
              <a:rPr kumimoji="0" lang="en-US" sz="1000" b="1" dirty="0">
                <a:solidFill>
                  <a:srgbClr val="000000"/>
                </a:solidFill>
                <a:latin typeface="+mn-lt"/>
                <a:cs typeface="Arial" panose="020B0604020202020204" pitchFamily="34" charset="0"/>
              </a:rPr>
              <a:t>2025:</a:t>
            </a:r>
          </a:p>
          <a:p>
            <a:pPr>
              <a:spcBef>
                <a:spcPts val="0"/>
              </a:spcBef>
              <a:spcAft>
                <a:spcPts val="0"/>
              </a:spcAft>
            </a:pPr>
            <a:r>
              <a:rPr lang="en-US" sz="1000" u="sng" dirty="0">
                <a:latin typeface="+mn-lt"/>
                <a:ea typeface="Calibri" panose="020F0502020204030204" pitchFamily="34" charset="0"/>
                <a:cs typeface="Arial" panose="020B0604020202020204" pitchFamily="34" charset="0"/>
              </a:rPr>
              <a:t>Agricultural:</a:t>
            </a:r>
            <a:endParaRPr lang="en-US" sz="1000" dirty="0">
              <a:latin typeface="+mn-lt"/>
              <a:ea typeface="Calibri" panose="020F0502020204030204" pitchFamily="34" charset="0"/>
              <a:cs typeface="Arial" panose="020B0604020202020204" pitchFamily="34" charset="0"/>
            </a:endParaRPr>
          </a:p>
          <a:p>
            <a:pPr marL="342850" indent="-342850">
              <a:spcBef>
                <a:spcPts val="0"/>
              </a:spcBef>
              <a:spcAft>
                <a:spcPts val="0"/>
              </a:spcAft>
              <a:buFont typeface="Wingdings" panose="05000000000000000000" pitchFamily="2" charset="2"/>
              <a:buChar char=""/>
            </a:pPr>
            <a:r>
              <a:rPr lang="en-US" sz="1000" dirty="0">
                <a:latin typeface="+mn-lt"/>
                <a:ea typeface="Times New Roman" panose="02020603050405020304" pitchFamily="18" charset="0"/>
                <a:cs typeface="Arial" panose="020B0604020202020204" pitchFamily="34" charset="0"/>
              </a:rPr>
              <a:t>EMV increased approximately 8.45%</a:t>
            </a:r>
            <a:endParaRPr lang="en-US" sz="1000" dirty="0">
              <a:latin typeface="+mn-lt"/>
              <a:ea typeface="Calibri" panose="020F0502020204030204" pitchFamily="34" charset="0"/>
              <a:cs typeface="Arial" panose="020B0604020202020204" pitchFamily="34" charset="0"/>
            </a:endParaRPr>
          </a:p>
          <a:p>
            <a:pPr marL="742841" lvl="1" indent="-285708">
              <a:spcBef>
                <a:spcPts val="0"/>
              </a:spcBef>
              <a:spcAft>
                <a:spcPts val="0"/>
              </a:spcAft>
              <a:buFont typeface="Courier New" panose="02070309020205020404" pitchFamily="49" charset="0"/>
              <a:buChar char="o"/>
            </a:pPr>
            <a:r>
              <a:rPr lang="en-US" sz="1000" dirty="0">
                <a:latin typeface="+mn-lt"/>
                <a:ea typeface="Times New Roman" panose="02020603050405020304" pitchFamily="18" charset="0"/>
                <a:cs typeface="Arial" panose="020B0604020202020204" pitchFamily="34" charset="0"/>
              </a:rPr>
              <a:t>Tillable &amp; Non-tillable increased 8.45%</a:t>
            </a:r>
            <a:endParaRPr lang="en-US" sz="1000" dirty="0">
              <a:latin typeface="+mn-lt"/>
              <a:ea typeface="Calibri" panose="020F0502020204030204" pitchFamily="34" charset="0"/>
              <a:cs typeface="Arial" panose="020B0604020202020204" pitchFamily="34" charset="0"/>
            </a:endParaRPr>
          </a:p>
          <a:p>
            <a:pPr marL="342850" indent="-342850" defTabSz="914266">
              <a:spcBef>
                <a:spcPts val="0"/>
              </a:spcBef>
              <a:spcAft>
                <a:spcPts val="0"/>
              </a:spcAft>
              <a:buFont typeface="Wingdings" panose="05000000000000000000" pitchFamily="2" charset="2"/>
              <a:buChar char=""/>
              <a:defRPr/>
            </a:pPr>
            <a:r>
              <a:rPr lang="en-US" sz="1000" dirty="0">
                <a:latin typeface="+mn-lt"/>
                <a:ea typeface="Times New Roman" panose="02020603050405020304" pitchFamily="18" charset="0"/>
                <a:cs typeface="Arial" panose="020B0604020202020204" pitchFamily="34" charset="0"/>
              </a:rPr>
              <a:t>TMV increased approximately 5.31%  </a:t>
            </a:r>
            <a:r>
              <a:rPr lang="en-US" sz="1000" b="1" dirty="0">
                <a:latin typeface="+mn-lt"/>
                <a:ea typeface="Calibri" panose="020F0502020204030204" pitchFamily="34" charset="0"/>
                <a:cs typeface="Arial" panose="020B0604020202020204" pitchFamily="34" charset="0"/>
              </a:rPr>
              <a:t>TMV</a:t>
            </a:r>
            <a:r>
              <a:rPr lang="en-US" sz="1000" dirty="0">
                <a:latin typeface="+mn-lt"/>
                <a:ea typeface="Calibri" panose="020F0502020204030204" pitchFamily="34" charset="0"/>
                <a:cs typeface="Arial" panose="020B0604020202020204" pitchFamily="34" charset="0"/>
              </a:rPr>
              <a:t> </a:t>
            </a:r>
            <a:r>
              <a:rPr lang="en-US" sz="1000" b="1" dirty="0">
                <a:latin typeface="+mn-lt"/>
                <a:ea typeface="Calibri" panose="020F0502020204030204" pitchFamily="34" charset="0"/>
                <a:cs typeface="Arial" panose="020B0604020202020204" pitchFamily="34" charset="0"/>
              </a:rPr>
              <a:t>(GA &amp; Ag Preserve values set by the DOR</a:t>
            </a:r>
            <a:r>
              <a:rPr lang="en-US" sz="1000" dirty="0">
                <a:latin typeface="+mn-lt"/>
                <a:ea typeface="Calibri" panose="020F0502020204030204" pitchFamily="34" charset="0"/>
                <a:cs typeface="Arial" panose="020B0604020202020204" pitchFamily="34" charset="0"/>
              </a:rPr>
              <a:t>)</a:t>
            </a:r>
          </a:p>
          <a:p>
            <a:pPr marL="742841" lvl="1" indent="-285708">
              <a:spcBef>
                <a:spcPts val="0"/>
              </a:spcBef>
              <a:spcAft>
                <a:spcPts val="0"/>
              </a:spcAft>
              <a:buFont typeface="Courier New" panose="02070309020205020404" pitchFamily="49" charset="0"/>
              <a:buChar char="o"/>
            </a:pPr>
            <a:r>
              <a:rPr lang="en-US" sz="1000" dirty="0">
                <a:latin typeface="+mn-lt"/>
                <a:ea typeface="Times New Roman" panose="02020603050405020304" pitchFamily="18" charset="0"/>
                <a:cs typeface="Arial" panose="020B0604020202020204" pitchFamily="34" charset="0"/>
              </a:rPr>
              <a:t>Tillable &amp; Non-tillable increased 5.31%</a:t>
            </a:r>
          </a:p>
          <a:p>
            <a:pPr defTabSz="914266" eaLnBrk="1" hangingPunct="1">
              <a:defRPr/>
            </a:pPr>
            <a:r>
              <a:rPr kumimoji="0" lang="en-US" sz="1000" b="1" dirty="0">
                <a:solidFill>
                  <a:srgbClr val="000000"/>
                </a:solidFill>
                <a:latin typeface="+mn-lt"/>
                <a:cs typeface="Arial" panose="020B0604020202020204" pitchFamily="34" charset="0"/>
              </a:rPr>
              <a:t>Weighted average per acre tillable $9,900, non-tillable $3,260 </a:t>
            </a:r>
          </a:p>
          <a:p>
            <a:pPr marL="0" marR="0" lvl="0" indent="0" algn="l" defTabSz="914266" rtl="0" eaLnBrk="1" fontAlgn="base" latinLnBrk="0" hangingPunct="1">
              <a:lnSpc>
                <a:spcPct val="100000"/>
              </a:lnSpc>
              <a:spcBef>
                <a:spcPct val="30000"/>
              </a:spcBef>
              <a:spcAft>
                <a:spcPct val="0"/>
              </a:spcAft>
              <a:buClrTx/>
              <a:buSzTx/>
              <a:buFontTx/>
              <a:buNone/>
              <a:tabLst/>
              <a:defRPr/>
            </a:pPr>
            <a:r>
              <a:rPr lang="en-US" sz="1000" dirty="0">
                <a:effectLst/>
                <a:latin typeface="+mn-lt"/>
                <a:ea typeface="Calibri" panose="020F0502020204030204" pitchFamily="34" charset="0"/>
              </a:rPr>
              <a:t>If not GA or Ag preserve the taxable change would be the same as the estimated change.</a:t>
            </a:r>
          </a:p>
          <a:p>
            <a:pPr defTabSz="914266" eaLnBrk="1" hangingPunct="1">
              <a:defRPr/>
            </a:pPr>
            <a:endParaRPr kumimoji="0" lang="en-US" sz="1000" b="1" dirty="0">
              <a:solidFill>
                <a:srgbClr val="00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B863C3A-41A3-48E7-A421-1849A2BC4B19}" type="slidenum">
              <a:rPr lang="en-US" smtClean="0"/>
              <a:pPr/>
              <a:t>12</a:t>
            </a:fld>
            <a:endParaRPr lang="en-US" dirty="0"/>
          </a:p>
        </p:txBody>
      </p:sp>
    </p:spTree>
    <p:extLst>
      <p:ext uri="{BB962C8B-B14F-4D97-AF65-F5344CB8AC3E}">
        <p14:creationId xmlns:p14="http://schemas.microsoft.com/office/powerpoint/2010/main" val="23192765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eaLnBrk="1" hangingPunct="1">
              <a:defRPr/>
            </a:pPr>
            <a:r>
              <a:rPr kumimoji="0" lang="en-US" sz="1000" b="1" dirty="0">
                <a:solidFill>
                  <a:srgbClr val="000000"/>
                </a:solidFill>
                <a:latin typeface="+mn-lt"/>
                <a:cs typeface="Arial" panose="020B0604020202020204" pitchFamily="34" charset="0"/>
              </a:rPr>
              <a:t>2025: </a:t>
            </a:r>
          </a:p>
          <a:p>
            <a:pPr marL="0" marR="0">
              <a:spcBef>
                <a:spcPts val="0"/>
              </a:spcBef>
              <a:spcAft>
                <a:spcPts val="0"/>
              </a:spcAft>
            </a:pPr>
            <a:r>
              <a:rPr lang="en-US" sz="1000" u="sng" dirty="0">
                <a:effectLst/>
                <a:latin typeface="+mn-lt"/>
                <a:ea typeface="Calibri" panose="020F0502020204030204" pitchFamily="34" charset="0"/>
              </a:rPr>
              <a:t>Ag Median Value Changes</a:t>
            </a:r>
            <a:r>
              <a:rPr lang="en-US" sz="1000" dirty="0">
                <a:effectLst/>
                <a:latin typeface="+mn-lt"/>
                <a:ea typeface="Calibri" panose="020F0502020204030204" pitchFamily="34" charset="0"/>
              </a:rPr>
              <a:t>:</a:t>
            </a:r>
          </a:p>
          <a:p>
            <a:pPr marL="0" marR="0">
              <a:spcBef>
                <a:spcPts val="0"/>
              </a:spcBef>
              <a:spcAft>
                <a:spcPts val="0"/>
              </a:spcAft>
            </a:pPr>
            <a:r>
              <a:rPr lang="en-US" sz="1000" dirty="0">
                <a:effectLst/>
                <a:latin typeface="+mn-lt"/>
                <a:ea typeface="Calibri" panose="020F0502020204030204" pitchFamily="34" charset="0"/>
              </a:rPr>
              <a:t>8.45% - highest peak represents the change in both tillable and non-tillable estimated ag values</a:t>
            </a:r>
          </a:p>
          <a:p>
            <a:pPr marL="0" marR="0">
              <a:spcBef>
                <a:spcPts val="0"/>
              </a:spcBef>
              <a:spcAft>
                <a:spcPts val="0"/>
              </a:spcAft>
            </a:pPr>
            <a:r>
              <a:rPr lang="en-US" sz="1000" dirty="0">
                <a:effectLst/>
                <a:latin typeface="+mn-lt"/>
                <a:ea typeface="Calibri" panose="020F0502020204030204" pitchFamily="34" charset="0"/>
              </a:rPr>
              <a:t>5% peak includes Ag Preserve parcels (in which the DOR rate is used for both estimated and taxable)</a:t>
            </a:r>
          </a:p>
          <a:p>
            <a:pPr marL="0" marR="0">
              <a:spcBef>
                <a:spcPts val="0"/>
              </a:spcBef>
              <a:spcAft>
                <a:spcPts val="0"/>
              </a:spcAft>
            </a:pPr>
            <a:r>
              <a:rPr lang="en-US" sz="1000" dirty="0">
                <a:effectLst/>
                <a:latin typeface="+mn-lt"/>
                <a:ea typeface="Calibri" panose="020F0502020204030204" pitchFamily="34" charset="0"/>
              </a:rPr>
              <a:t>0-5% would represent parcels in which ag is not the highest and best use. Most often valued as potential residential development, in which case the value would change based on res changes int hose areas.</a:t>
            </a:r>
          </a:p>
          <a:p>
            <a:pPr marL="0" marR="0">
              <a:spcBef>
                <a:spcPts val="0"/>
              </a:spcBef>
              <a:spcAft>
                <a:spcPts val="0"/>
              </a:spcAft>
            </a:pPr>
            <a:r>
              <a:rPr lang="en-US" sz="1000" dirty="0">
                <a:effectLst/>
                <a:latin typeface="+mn-lt"/>
                <a:ea typeface="Calibri" panose="020F0502020204030204" pitchFamily="34" charset="0"/>
              </a:rPr>
              <a:t> </a:t>
            </a:r>
          </a:p>
          <a:p>
            <a:pPr marL="0" marR="0">
              <a:spcBef>
                <a:spcPts val="0"/>
              </a:spcBef>
              <a:spcAft>
                <a:spcPts val="0"/>
              </a:spcAft>
            </a:pPr>
            <a:r>
              <a:rPr lang="en-US" sz="1000" dirty="0">
                <a:effectLst/>
                <a:latin typeface="+mn-lt"/>
                <a:ea typeface="Calibri" panose="020F0502020204030204" pitchFamily="34" charset="0"/>
              </a:rPr>
              <a:t>Taxable (Green Acres, Ag Preserve) values are determined by the DOR and increased 5.31% </a:t>
            </a:r>
          </a:p>
          <a:p>
            <a:pPr marL="0" marR="0">
              <a:spcBef>
                <a:spcPts val="0"/>
              </a:spcBef>
              <a:spcAft>
                <a:spcPts val="0"/>
              </a:spcAft>
            </a:pPr>
            <a:r>
              <a:rPr lang="en-US" sz="1000" dirty="0">
                <a:effectLst/>
                <a:latin typeface="+mn-lt"/>
                <a:ea typeface="Calibri" panose="020F0502020204030204" pitchFamily="34" charset="0"/>
              </a:rPr>
              <a:t>The 8.45% peak would represent ag properties not in either green acres or ag preserve, in which case they would have increased in-line with estimated values.</a:t>
            </a:r>
          </a:p>
          <a:p>
            <a:pPr defTabSz="914266" eaLnBrk="1" hangingPunct="1">
              <a:defRPr/>
            </a:pPr>
            <a:endParaRPr kumimoji="0" lang="en-US" sz="1000" b="1" dirty="0">
              <a:solidFill>
                <a:srgbClr val="00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B863C3A-41A3-48E7-A421-1849A2BC4B19}" type="slidenum">
              <a:rPr lang="en-US" smtClean="0"/>
              <a:pPr/>
              <a:t>13</a:t>
            </a:fld>
            <a:endParaRPr lang="en-US" dirty="0"/>
          </a:p>
        </p:txBody>
      </p:sp>
    </p:spTree>
    <p:extLst>
      <p:ext uri="{BB962C8B-B14F-4D97-AF65-F5344CB8AC3E}">
        <p14:creationId xmlns:p14="http://schemas.microsoft.com/office/powerpoint/2010/main" val="7133426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1" dirty="0">
                <a:latin typeface="+mn-lt"/>
                <a:cs typeface="Arial" panose="020B0604020202020204" pitchFamily="34" charset="0"/>
              </a:rPr>
              <a:t>168,700+ value notices &amp; pay 2025 tax statements </a:t>
            </a:r>
            <a:r>
              <a:rPr lang="en-US" sz="1000" b="1">
                <a:latin typeface="+mn-lt"/>
                <a:cs typeface="Arial" panose="020B0604020202020204" pitchFamily="34" charset="0"/>
              </a:rPr>
              <a:t>start mailing March </a:t>
            </a:r>
            <a:r>
              <a:rPr lang="en-US" sz="1000" b="1" dirty="0">
                <a:latin typeface="+mn-lt"/>
                <a:cs typeface="Arial" panose="020B0604020202020204" pitchFamily="34" charset="0"/>
              </a:rPr>
              <a:t>11</a:t>
            </a:r>
            <a:r>
              <a:rPr lang="en-US" sz="1000" b="1" baseline="30000" dirty="0">
                <a:latin typeface="+mn-lt"/>
                <a:cs typeface="Arial" panose="020B0604020202020204" pitchFamily="34" charset="0"/>
              </a:rPr>
              <a:t>th</a:t>
            </a:r>
            <a:r>
              <a:rPr lang="en-US" sz="1000" b="1" dirty="0">
                <a:latin typeface="+mn-lt"/>
                <a:cs typeface="Arial" panose="020B0604020202020204" pitchFamily="34" charset="0"/>
              </a:rPr>
              <a:t>.  Includes eNotices at 27,437 (6.6% increase over 2024)</a:t>
            </a:r>
          </a:p>
          <a:p>
            <a:pPr defTabSz="914266" eaLnBrk="1" hangingPunct="1">
              <a:defRPr/>
            </a:pPr>
            <a:endParaRPr kumimoji="0" lang="en-US" sz="1000" dirty="0">
              <a:solidFill>
                <a:srgbClr val="000000"/>
              </a:solidFill>
              <a:latin typeface="+mn-lt"/>
              <a:cs typeface="Arial" panose="020B0604020202020204" pitchFamily="34" charset="0"/>
            </a:endParaRPr>
          </a:p>
          <a:p>
            <a:pPr marL="228539" indent="-228539" defTabSz="914266" eaLnBrk="1" hangingPunct="1">
              <a:buFontTx/>
              <a:buAutoNum type="arabicParenR"/>
              <a:defRPr/>
            </a:pPr>
            <a:r>
              <a:rPr kumimoji="0" lang="en-US" sz="1000" dirty="0">
                <a:solidFill>
                  <a:srgbClr val="000000"/>
                </a:solidFill>
                <a:latin typeface="+mn-lt"/>
                <a:cs typeface="Arial" panose="020B0604020202020204" pitchFamily="34" charset="0"/>
              </a:rPr>
              <a:t>We encourage taxpayers to visit online to review sale information and property records…….</a:t>
            </a:r>
          </a:p>
          <a:p>
            <a:pPr marL="228539" indent="-228539" defTabSz="914266" eaLnBrk="1" hangingPunct="1">
              <a:buFontTx/>
              <a:buAutoNum type="arabicParenR"/>
              <a:defRPr/>
            </a:pPr>
            <a:r>
              <a:rPr kumimoji="0" lang="en-US" sz="1000" dirty="0">
                <a:solidFill>
                  <a:srgbClr val="000000"/>
                </a:solidFill>
                <a:latin typeface="+mn-lt"/>
                <a:cs typeface="Arial" panose="020B0604020202020204" pitchFamily="34" charset="0"/>
              </a:rPr>
              <a:t>Informal appeal Open Book, reach us Mon-Fri 8-4:30 by phone or email</a:t>
            </a:r>
          </a:p>
          <a:p>
            <a:pPr defTabSz="914266" eaLnBrk="1" hangingPunct="1">
              <a:defRPr/>
            </a:pPr>
            <a:endParaRPr kumimoji="0" lang="en-US" sz="1000" b="1" dirty="0">
              <a:solidFill>
                <a:srgbClr val="000000"/>
              </a:solidFill>
              <a:latin typeface="+mn-lt"/>
              <a:cs typeface="Arial" panose="020B0604020202020204" pitchFamily="34" charset="0"/>
            </a:endParaRPr>
          </a:p>
          <a:p>
            <a:pPr defTabSz="914266" eaLnBrk="1" hangingPunct="1">
              <a:defRPr/>
            </a:pPr>
            <a:r>
              <a:rPr kumimoji="0" lang="en-US" sz="1000" b="1" dirty="0">
                <a:solidFill>
                  <a:srgbClr val="000000"/>
                </a:solidFill>
                <a:latin typeface="+mn-lt"/>
                <a:cs typeface="Arial" panose="020B0604020202020204" pitchFamily="34" charset="0"/>
              </a:rPr>
              <a:t>Call out QR Code addition  - </a:t>
            </a:r>
            <a:r>
              <a:rPr lang="en-US" sz="1000" b="1" dirty="0">
                <a:latin typeface="+mn-lt"/>
                <a:cs typeface="Arial" panose="020B0604020202020204" pitchFamily="34" charset="0"/>
              </a:rPr>
              <a:t>We encourage the use of the online appeal form, many benefits for taxpayers and county staff.</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000" dirty="0">
                <a:effectLst/>
                <a:latin typeface="+mn-lt"/>
                <a:ea typeface="MS PGothic" panose="020B0600070205080204" pitchFamily="34" charset="-128"/>
                <a:cs typeface="MS PGothic" panose="020B0600070205080204" pitchFamily="34" charset="-128"/>
              </a:rPr>
              <a:t>2024 Assessment: </a:t>
            </a:r>
            <a:r>
              <a:rPr kumimoji="1" lang="en-US" sz="1000" dirty="0">
                <a:solidFill>
                  <a:srgbClr val="000000"/>
                </a:solidFill>
                <a:effectLst/>
                <a:latin typeface="+mn-lt"/>
                <a:ea typeface="MS PGothic" panose="020B0600070205080204" pitchFamily="34" charset="-128"/>
                <a:cs typeface="MS PGothic" panose="020B0600070205080204" pitchFamily="34" charset="-128"/>
              </a:rPr>
              <a:t>approximately</a:t>
            </a:r>
            <a:r>
              <a:rPr lang="en-US" sz="1000" dirty="0">
                <a:effectLst/>
                <a:latin typeface="+mn-lt"/>
                <a:ea typeface="MS PGothic" panose="020B0600070205080204" pitchFamily="34" charset="-128"/>
                <a:cs typeface="MS PGothic" panose="020B0600070205080204" pitchFamily="34" charset="-128"/>
              </a:rPr>
              <a:t> </a:t>
            </a:r>
            <a:r>
              <a:rPr lang="en-US" sz="1000" b="1" dirty="0">
                <a:effectLst/>
                <a:latin typeface="+mn-lt"/>
                <a:ea typeface="MS PGothic" panose="020B0600070205080204" pitchFamily="34" charset="-128"/>
                <a:cs typeface="MS PGothic" panose="020B0600070205080204" pitchFamily="34" charset="-128"/>
              </a:rPr>
              <a:t>719</a:t>
            </a:r>
            <a:r>
              <a:rPr lang="en-US" sz="1000" dirty="0">
                <a:effectLst/>
                <a:latin typeface="+mn-lt"/>
                <a:ea typeface="MS PGothic" panose="020B0600070205080204" pitchFamily="34" charset="-128"/>
                <a:cs typeface="MS PGothic" panose="020B0600070205080204" pitchFamily="34" charset="-128"/>
              </a:rPr>
              <a:t> appeals with </a:t>
            </a:r>
            <a:r>
              <a:rPr lang="en-US" sz="1000" b="1" dirty="0">
                <a:effectLst/>
                <a:latin typeface="+mn-lt"/>
                <a:ea typeface="MS PGothic" panose="020B0600070205080204" pitchFamily="34" charset="-128"/>
                <a:cs typeface="MS PGothic" panose="020B0600070205080204" pitchFamily="34" charset="-128"/>
              </a:rPr>
              <a:t>32%</a:t>
            </a:r>
            <a:r>
              <a:rPr lang="en-US" sz="1000" dirty="0">
                <a:effectLst/>
                <a:latin typeface="+mn-lt"/>
                <a:ea typeface="MS PGothic" panose="020B0600070205080204" pitchFamily="34" charset="-128"/>
                <a:cs typeface="MS PGothic" panose="020B0600070205080204" pitchFamily="34" charset="-128"/>
              </a:rPr>
              <a:t> </a:t>
            </a:r>
            <a:r>
              <a:rPr kumimoji="1" lang="en-US" sz="1000" dirty="0">
                <a:solidFill>
                  <a:srgbClr val="000000"/>
                </a:solidFill>
                <a:effectLst/>
                <a:latin typeface="+mn-lt"/>
                <a:ea typeface="MS PGothic" panose="020B0600070205080204" pitchFamily="34" charset="-128"/>
                <a:cs typeface="MS PGothic" panose="020B0600070205080204" pitchFamily="34" charset="-128"/>
              </a:rPr>
              <a:t>by Property Inquiry and Appeal Form</a:t>
            </a:r>
            <a:r>
              <a:rPr lang="en-US" sz="1000" dirty="0">
                <a:solidFill>
                  <a:srgbClr val="000000"/>
                </a:solidFill>
                <a:effectLst/>
                <a:latin typeface="+mn-lt"/>
                <a:ea typeface="MS PGothic" panose="020B0600070205080204" pitchFamily="34" charset="-128"/>
                <a:cs typeface="MS PGothic" panose="020B0600070205080204" pitchFamily="34" charset="-128"/>
              </a:rPr>
              <a:t> – 226 CASES </a:t>
            </a:r>
            <a:r>
              <a:rPr kumimoji="1" lang="en-US" sz="1000" dirty="0">
                <a:solidFill>
                  <a:srgbClr val="000000"/>
                </a:solidFill>
                <a:effectLst/>
                <a:latin typeface="+mn-lt"/>
                <a:ea typeface="MS PGothic" panose="020B0600070205080204" pitchFamily="34" charset="-128"/>
                <a:cs typeface="MS PGothic" panose="020B0600070205080204" pitchFamily="34" charset="-128"/>
              </a:rPr>
              <a:t> (March 2024 – June CB)</a:t>
            </a:r>
            <a:endParaRPr lang="en-US" sz="1000" dirty="0">
              <a:effectLst/>
              <a:latin typeface="+mn-lt"/>
              <a:ea typeface="MS PGothic" panose="020B0600070205080204" pitchFamily="34" charset="-128"/>
              <a:cs typeface="MS PGothic" panose="020B0600070205080204" pitchFamily="34" charset="-128"/>
            </a:endParaRPr>
          </a:p>
          <a:p>
            <a:pPr>
              <a:lnSpc>
                <a:spcPct val="115000"/>
              </a:lnSpc>
              <a:spcBef>
                <a:spcPts val="430"/>
              </a:spcBef>
              <a:spcAft>
                <a:spcPts val="0"/>
              </a:spcAft>
            </a:pPr>
            <a:r>
              <a:rPr lang="en-US" sz="1000" dirty="0">
                <a:latin typeface="+mn-lt"/>
                <a:ea typeface="Times New Roman" panose="02020603050405020304" pitchFamily="18" charset="0"/>
                <a:cs typeface="Arial" panose="020B0604020202020204" pitchFamily="34" charset="0"/>
              </a:rPr>
              <a:t>2023 assessment: approximately </a:t>
            </a:r>
            <a:r>
              <a:rPr lang="en-US" sz="1000" b="0" dirty="0">
                <a:latin typeface="+mn-lt"/>
                <a:ea typeface="Times New Roman" panose="02020603050405020304" pitchFamily="18" charset="0"/>
                <a:cs typeface="Arial" panose="020B0604020202020204" pitchFamily="34" charset="0"/>
              </a:rPr>
              <a:t>1,151 appeals with </a:t>
            </a:r>
            <a:r>
              <a:rPr lang="en-US" sz="1000" b="0" dirty="0">
                <a:latin typeface="+mn-lt"/>
                <a:ea typeface="Calibri" panose="020F0502020204030204" pitchFamily="34" charset="0"/>
                <a:cs typeface="Arial" panose="020B0604020202020204" pitchFamily="34" charset="0"/>
              </a:rPr>
              <a:t>31</a:t>
            </a:r>
            <a:r>
              <a:rPr lang="en-US" sz="1000" b="1" dirty="0">
                <a:latin typeface="+mn-lt"/>
                <a:ea typeface="Calibri" panose="020F0502020204030204" pitchFamily="34" charset="0"/>
                <a:cs typeface="Arial" panose="020B0604020202020204" pitchFamily="34" charset="0"/>
              </a:rPr>
              <a:t>%</a:t>
            </a:r>
            <a:r>
              <a:rPr lang="en-US" sz="1000" dirty="0">
                <a:latin typeface="+mn-lt"/>
                <a:ea typeface="Calibri" panose="020F0502020204030204" pitchFamily="34" charset="0"/>
                <a:cs typeface="Arial" panose="020B0604020202020204" pitchFamily="34" charset="0"/>
              </a:rPr>
              <a:t> by Property Inquiry and Appeal Form - 353</a:t>
            </a:r>
            <a:r>
              <a:rPr lang="en-US" sz="1000" b="1" dirty="0">
                <a:latin typeface="+mn-lt"/>
                <a:ea typeface="Calibri" panose="020F0502020204030204" pitchFamily="34" charset="0"/>
                <a:cs typeface="Arial" panose="020B0604020202020204" pitchFamily="34" charset="0"/>
              </a:rPr>
              <a:t> </a:t>
            </a:r>
            <a:r>
              <a:rPr lang="en-US" sz="1000" dirty="0">
                <a:latin typeface="+mn-lt"/>
                <a:ea typeface="Calibri" panose="020F0502020204030204" pitchFamily="34" charset="0"/>
                <a:cs typeface="Arial" panose="020B0604020202020204" pitchFamily="34" charset="0"/>
              </a:rPr>
              <a:t>CASES (March 2023 – June CB)</a:t>
            </a:r>
          </a:p>
          <a:p>
            <a:pPr>
              <a:lnSpc>
                <a:spcPct val="115000"/>
              </a:lnSpc>
              <a:spcBef>
                <a:spcPts val="430"/>
              </a:spcBef>
              <a:spcAft>
                <a:spcPts val="0"/>
              </a:spcAft>
            </a:pPr>
            <a:r>
              <a:rPr lang="en-US" sz="1000" b="1" dirty="0">
                <a:latin typeface="+mn-lt"/>
                <a:ea typeface="Calibri" panose="020F0502020204030204" pitchFamily="34" charset="0"/>
                <a:cs typeface="Arial" panose="020B0604020202020204" pitchFamily="34" charset="0"/>
              </a:rPr>
              <a:t>County Board June 9th</a:t>
            </a:r>
          </a:p>
          <a:p>
            <a:pPr>
              <a:lnSpc>
                <a:spcPct val="115000"/>
              </a:lnSpc>
              <a:spcBef>
                <a:spcPts val="505"/>
              </a:spcBef>
              <a:spcAft>
                <a:spcPts val="0"/>
              </a:spcAft>
            </a:pPr>
            <a:r>
              <a:rPr lang="en-US" sz="1000" dirty="0">
                <a:latin typeface="+mn-lt"/>
                <a:ea typeface="Times New Roman" panose="02020603050405020304" pitchFamily="18" charset="0"/>
                <a:cs typeface="Arial" panose="020B0604020202020204" pitchFamily="34" charset="0"/>
              </a:rPr>
              <a:t>Any unresolved appeals will have option to appeal to the County Board of Appeal and Equalization, which is by appointment, June 9</a:t>
            </a:r>
            <a:r>
              <a:rPr lang="en-US" sz="1000" baseline="30000" dirty="0">
                <a:latin typeface="+mn-lt"/>
                <a:ea typeface="Times New Roman" panose="02020603050405020304" pitchFamily="18" charset="0"/>
                <a:cs typeface="Arial" panose="020B0604020202020204" pitchFamily="34" charset="0"/>
              </a:rPr>
              <a:t>th</a:t>
            </a:r>
            <a:r>
              <a:rPr lang="en-US" sz="1000" dirty="0">
                <a:latin typeface="+mn-lt"/>
                <a:ea typeface="Times New Roman" panose="02020603050405020304" pitchFamily="18" charset="0"/>
                <a:cs typeface="Arial" panose="020B0604020202020204" pitchFamily="34" charset="0"/>
              </a:rPr>
              <a:t>   </a:t>
            </a:r>
            <a:endParaRPr lang="en-US" sz="1000" dirty="0">
              <a:latin typeface="+mn-lt"/>
              <a:ea typeface="Calibri" panose="020F0502020204030204" pitchFamily="34" charset="0"/>
              <a:cs typeface="Arial" panose="020B0604020202020204" pitchFamily="34" charset="0"/>
            </a:endParaRPr>
          </a:p>
          <a:p>
            <a:pPr>
              <a:lnSpc>
                <a:spcPct val="115000"/>
              </a:lnSpc>
              <a:spcBef>
                <a:spcPts val="505"/>
              </a:spcBef>
              <a:spcAft>
                <a:spcPts val="0"/>
              </a:spcAft>
            </a:pPr>
            <a:r>
              <a:rPr lang="en-US" sz="1000" dirty="0">
                <a:latin typeface="+mn-lt"/>
                <a:ea typeface="Times New Roman" panose="02020603050405020304" pitchFamily="18" charset="0"/>
                <a:cs typeface="Arial" panose="020B0604020202020204" pitchFamily="34" charset="0"/>
              </a:rPr>
              <a:t>Call by May 1</a:t>
            </a:r>
            <a:r>
              <a:rPr lang="en-US" sz="1000" baseline="30000" dirty="0">
                <a:latin typeface="+mn-lt"/>
                <a:ea typeface="Times New Roman" panose="02020603050405020304" pitchFamily="18" charset="0"/>
                <a:cs typeface="Arial" panose="020B0604020202020204" pitchFamily="34" charset="0"/>
              </a:rPr>
              <a:t>st</a:t>
            </a:r>
            <a:r>
              <a:rPr lang="en-US" sz="1000" dirty="0">
                <a:latin typeface="+mn-lt"/>
                <a:ea typeface="Times New Roman" panose="02020603050405020304" pitchFamily="18" charset="0"/>
                <a:cs typeface="Arial" panose="020B0604020202020204" pitchFamily="34" charset="0"/>
              </a:rPr>
              <a:t> for Appointment.    Final appeal option is Tax Court File by April 30</a:t>
            </a:r>
            <a:r>
              <a:rPr lang="en-US" sz="1000" baseline="30000" dirty="0">
                <a:latin typeface="+mn-lt"/>
                <a:ea typeface="Times New Roman" panose="02020603050405020304" pitchFamily="18" charset="0"/>
                <a:cs typeface="Arial" panose="020B0604020202020204" pitchFamily="34" charset="0"/>
              </a:rPr>
              <a:t>th</a:t>
            </a:r>
            <a:r>
              <a:rPr lang="en-US" sz="1000" dirty="0">
                <a:latin typeface="+mn-lt"/>
                <a:ea typeface="Times New Roman" panose="02020603050405020304" pitchFamily="18" charset="0"/>
                <a:cs typeface="Arial" panose="020B0604020202020204" pitchFamily="34" charset="0"/>
              </a:rPr>
              <a:t> of the Payable Year (4/30/2026)</a:t>
            </a:r>
            <a:endParaRPr lang="en-US" sz="1000" dirty="0">
              <a:latin typeface="+mn-lt"/>
              <a:ea typeface="Calibri" panose="020F0502020204030204" pitchFamily="34" charset="0"/>
              <a:cs typeface="Arial" panose="020B0604020202020204" pitchFamily="34" charset="0"/>
            </a:endParaRPr>
          </a:p>
          <a:p>
            <a:pPr>
              <a:lnSpc>
                <a:spcPct val="115000"/>
              </a:lnSpc>
              <a:spcBef>
                <a:spcPts val="505"/>
              </a:spcBef>
              <a:spcAft>
                <a:spcPts val="0"/>
              </a:spcAft>
            </a:pPr>
            <a:endParaRPr lang="en-US" sz="1000" dirty="0">
              <a:latin typeface="+mn-lt"/>
              <a:ea typeface="Times New Roman" panose="02020603050405020304" pitchFamily="18"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B863C3A-41A3-48E7-A421-1849A2BC4B19}" type="slidenum">
              <a:rPr lang="en-US" smtClean="0"/>
              <a:pPr/>
              <a:t>14</a:t>
            </a:fld>
            <a:endParaRPr lang="en-US" dirty="0"/>
          </a:p>
        </p:txBody>
      </p:sp>
    </p:spTree>
    <p:extLst>
      <p:ext uri="{BB962C8B-B14F-4D97-AF65-F5344CB8AC3E}">
        <p14:creationId xmlns:p14="http://schemas.microsoft.com/office/powerpoint/2010/main" val="29431637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88DD38A-264A-46E0-B4DB-4809FE567A95}"/>
              </a:ext>
            </a:extLst>
          </p:cNvPr>
          <p:cNvPicPr>
            <a:picLocks noChangeAspect="1"/>
          </p:cNvPicPr>
          <p:nvPr/>
        </p:nvPicPr>
        <p:blipFill>
          <a:blip r:embed="rId2"/>
          <a:stretch>
            <a:fillRect/>
          </a:stretch>
        </p:blipFill>
        <p:spPr>
          <a:xfrm>
            <a:off x="0" y="0"/>
            <a:ext cx="9144000" cy="3994676"/>
          </a:xfrm>
          <a:prstGeom prst="rect">
            <a:avLst/>
          </a:prstGeom>
        </p:spPr>
      </p:pic>
      <p:sp>
        <p:nvSpPr>
          <p:cNvPr id="2" name="Title 1"/>
          <p:cNvSpPr>
            <a:spLocks noGrp="1"/>
          </p:cNvSpPr>
          <p:nvPr>
            <p:ph type="ctrTitle" hasCustomPrompt="1"/>
          </p:nvPr>
        </p:nvSpPr>
        <p:spPr>
          <a:xfrm>
            <a:off x="685800" y="2057401"/>
            <a:ext cx="7772400" cy="1828800"/>
          </a:xfrm>
          <a:prstGeom prst="rect">
            <a:avLst/>
          </a:prstGeom>
        </p:spPr>
        <p:txBody>
          <a:bodyPr/>
          <a:lstStyle>
            <a:lvl1pPr>
              <a:defRPr b="1" baseline="0">
                <a:solidFill>
                  <a:schemeClr val="bg1"/>
                </a:solidFill>
                <a:latin typeface="Arial" panose="020B0604020202020204" pitchFamily="34" charset="0"/>
                <a:cs typeface="Arial" panose="020B0604020202020204" pitchFamily="34" charset="0"/>
              </a:defRPr>
            </a:lvl1pPr>
          </a:lstStyle>
          <a:p>
            <a:r>
              <a:rPr lang="en-US" dirty="0"/>
              <a:t>Click to add presentation title</a:t>
            </a:r>
          </a:p>
        </p:txBody>
      </p:sp>
      <p:sp>
        <p:nvSpPr>
          <p:cNvPr id="11" name="Subtitle 2">
            <a:extLst>
              <a:ext uri="{FF2B5EF4-FFF2-40B4-BE49-F238E27FC236}">
                <a16:creationId xmlns:a16="http://schemas.microsoft.com/office/drawing/2014/main" id="{C5B20904-6BDF-4F1F-963E-4DE936ACF0AD}"/>
              </a:ext>
            </a:extLst>
          </p:cNvPr>
          <p:cNvSpPr>
            <a:spLocks noGrp="1"/>
          </p:cNvSpPr>
          <p:nvPr>
            <p:ph type="subTitle" idx="1" hasCustomPrompt="1"/>
          </p:nvPr>
        </p:nvSpPr>
        <p:spPr>
          <a:xfrm>
            <a:off x="1371600" y="4365625"/>
            <a:ext cx="6400800" cy="1752600"/>
          </a:xfrm>
        </p:spPr>
        <p:txBody>
          <a:bodyPr/>
          <a:lstStyle>
            <a:lvl1pPr marL="0" indent="0" algn="ctr">
              <a:buNone/>
              <a:defRPr baseline="0">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add presenter Name</a:t>
            </a:r>
          </a:p>
          <a:p>
            <a:r>
              <a:rPr lang="en-US" dirty="0"/>
              <a:t>Department</a:t>
            </a:r>
            <a:br>
              <a:rPr lang="en-US" dirty="0"/>
            </a:br>
            <a:r>
              <a:rPr lang="en-US" dirty="0"/>
              <a:t>Date</a:t>
            </a:r>
          </a:p>
        </p:txBody>
      </p:sp>
      <p:pic>
        <p:nvPicPr>
          <p:cNvPr id="7" name="Picture 6">
            <a:extLst>
              <a:ext uri="{FF2B5EF4-FFF2-40B4-BE49-F238E27FC236}">
                <a16:creationId xmlns:a16="http://schemas.microsoft.com/office/drawing/2014/main" id="{CED8AE4A-9450-4BA6-AB09-1CA891FF81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33011" y="739775"/>
            <a:ext cx="2077979" cy="881686"/>
          </a:xfrm>
          <a:prstGeom prst="rect">
            <a:avLst/>
          </a:prstGeom>
        </p:spPr>
      </p:pic>
    </p:spTree>
    <p:extLst>
      <p:ext uri="{BB962C8B-B14F-4D97-AF65-F5344CB8AC3E}">
        <p14:creationId xmlns:p14="http://schemas.microsoft.com/office/powerpoint/2010/main" val="2264902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7"/>
            <a:ext cx="7772400" cy="1470025"/>
          </a:xfrm>
          <a:prstGeom prst="rect">
            <a:avLst/>
          </a:prstGeom>
        </p:spPr>
        <p:txBody>
          <a:bodyPr/>
          <a:lstStyle>
            <a:lvl1pPr>
              <a:defRPr b="1" baseline="0">
                <a:solidFill>
                  <a:srgbClr val="A40000"/>
                </a:solidFill>
                <a:latin typeface="Arial Narrow" pitchFamily="34" charset="0"/>
              </a:defRPr>
            </a:lvl1pPr>
          </a:lstStyle>
          <a:p>
            <a:r>
              <a:rPr lang="en-US" dirty="0"/>
              <a:t>Click to add section title</a:t>
            </a:r>
          </a:p>
        </p:txBody>
      </p:sp>
      <p:sp>
        <p:nvSpPr>
          <p:cNvPr id="3" name="Subtitle 2"/>
          <p:cNvSpPr>
            <a:spLocks noGrp="1"/>
          </p:cNvSpPr>
          <p:nvPr>
            <p:ph type="subTitle" idx="1" hasCustomPrompt="1"/>
          </p:nvPr>
        </p:nvSpPr>
        <p:spPr>
          <a:xfrm>
            <a:off x="1371600" y="3886200"/>
            <a:ext cx="6400800" cy="1752600"/>
          </a:xfrm>
        </p:spPr>
        <p:txBody>
          <a:bodyPr/>
          <a:lstStyle>
            <a:lvl1pPr marL="0" indent="0" algn="ctr">
              <a:buNone/>
              <a:defRPr baseline="0">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add presenter Name</a:t>
            </a:r>
          </a:p>
          <a:p>
            <a:r>
              <a:rPr lang="en-US" dirty="0"/>
              <a:t>Department</a:t>
            </a:r>
            <a:br>
              <a:rPr lang="en-US" dirty="0"/>
            </a:br>
            <a:r>
              <a:rPr lang="en-US" dirty="0"/>
              <a:t>Date</a:t>
            </a:r>
          </a:p>
        </p:txBody>
      </p:sp>
    </p:spTree>
    <p:extLst>
      <p:ext uri="{BB962C8B-B14F-4D97-AF65-F5344CB8AC3E}">
        <p14:creationId xmlns:p14="http://schemas.microsoft.com/office/powerpoint/2010/main" val="16492859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1600202"/>
            <a:ext cx="8229600" cy="4525963"/>
          </a:xfrm>
        </p:spPr>
        <p:txBody>
          <a:bodyPr/>
          <a:lstStyle>
            <a:lvl1pPr>
              <a:defRPr/>
            </a:lvl1pPr>
          </a:lstStyle>
          <a:p>
            <a:pPr lvl="0"/>
            <a:r>
              <a:rPr lang="en-US" dirty="0"/>
              <a:t>Click to add text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p>
            <a:fld id="{5448C260-CEFB-4BCC-BFD8-5F0139D72CD9}" type="slidenum">
              <a:rPr lang="en-US" smtClean="0"/>
              <a:pPr/>
              <a:t>‹#›</a:t>
            </a:fld>
            <a:endParaRPr lang="en-US" dirty="0"/>
          </a:p>
        </p:txBody>
      </p:sp>
      <p:sp>
        <p:nvSpPr>
          <p:cNvPr id="7" name="Title 1"/>
          <p:cNvSpPr>
            <a:spLocks noGrp="1"/>
          </p:cNvSpPr>
          <p:nvPr>
            <p:ph type="title" hasCustomPrompt="1"/>
          </p:nvPr>
        </p:nvSpPr>
        <p:spPr>
          <a:xfrm>
            <a:off x="457200" y="274638"/>
            <a:ext cx="6629400" cy="715962"/>
          </a:xfrm>
          <a:prstGeom prst="rect">
            <a:avLst/>
          </a:prstGeom>
        </p:spPr>
        <p:txBody>
          <a:bodyPr/>
          <a:lstStyle>
            <a:lvl1pPr algn="l">
              <a:lnSpc>
                <a:spcPts val="2850"/>
              </a:lnSpc>
              <a:defRPr sz="3000">
                <a:solidFill>
                  <a:schemeClr val="bg1"/>
                </a:solidFill>
                <a:latin typeface="Arial Narrow" pitchFamily="34" charset="0"/>
              </a:defRPr>
            </a:lvl1pPr>
          </a:lstStyle>
          <a:p>
            <a:r>
              <a:rPr lang="en-US" dirty="0"/>
              <a:t>Click to add slide title</a:t>
            </a:r>
            <a:br>
              <a:rPr lang="en-US" dirty="0"/>
            </a:br>
            <a:endParaRPr lang="en-US" dirty="0"/>
          </a:p>
        </p:txBody>
      </p:sp>
    </p:spTree>
    <p:extLst>
      <p:ext uri="{BB962C8B-B14F-4D97-AF65-F5344CB8AC3E}">
        <p14:creationId xmlns:p14="http://schemas.microsoft.com/office/powerpoint/2010/main" val="2792018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p:cNvSpPr>
            <a:spLocks noGrp="1"/>
          </p:cNvSpPr>
          <p:nvPr>
            <p:ph type="title" hasCustomPrompt="1"/>
          </p:nvPr>
        </p:nvSpPr>
        <p:spPr>
          <a:xfrm>
            <a:off x="457200" y="274638"/>
            <a:ext cx="6477000" cy="715962"/>
          </a:xfrm>
          <a:prstGeom prst="rect">
            <a:avLst/>
          </a:prstGeom>
        </p:spPr>
        <p:txBody>
          <a:bodyPr/>
          <a:lstStyle>
            <a:lvl1pPr algn="l">
              <a:lnSpc>
                <a:spcPts val="2850"/>
              </a:lnSpc>
              <a:defRPr sz="3000">
                <a:solidFill>
                  <a:schemeClr val="bg1"/>
                </a:solidFill>
                <a:latin typeface="Arial Narrow" pitchFamily="34" charset="0"/>
              </a:defRPr>
            </a:lvl1pPr>
          </a:lstStyle>
          <a:p>
            <a:r>
              <a:rPr lang="en-US" dirty="0"/>
              <a:t>Click to add slide title</a:t>
            </a:r>
            <a:br>
              <a:rPr lang="en-US" dirty="0"/>
            </a:br>
            <a:endParaRPr lang="en-US" dirty="0"/>
          </a:p>
        </p:txBody>
      </p:sp>
    </p:spTree>
    <p:extLst>
      <p:ext uri="{BB962C8B-B14F-4D97-AF65-F5344CB8AC3E}">
        <p14:creationId xmlns:p14="http://schemas.microsoft.com/office/powerpoint/2010/main" val="83920965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F1406BA-824A-4480-8674-1EFF5062F98F}"/>
              </a:ext>
            </a:extLst>
          </p:cNvPr>
          <p:cNvPicPr>
            <a:picLocks noChangeAspect="1"/>
          </p:cNvPicPr>
          <p:nvPr/>
        </p:nvPicPr>
        <p:blipFill rotWithShape="1">
          <a:blip r:embed="rId6"/>
          <a:srcRect t="49596" b="25606"/>
          <a:stretch/>
        </p:blipFill>
        <p:spPr>
          <a:xfrm>
            <a:off x="0" y="0"/>
            <a:ext cx="9144000" cy="990600"/>
          </a:xfrm>
          <a:prstGeom prst="rect">
            <a:avLst/>
          </a:prstGeom>
        </p:spPr>
      </p:pic>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dirty="0"/>
              <a:t>Title level</a:t>
            </a:r>
          </a:p>
          <a:p>
            <a:pPr lvl="1"/>
            <a:r>
              <a:rPr lang="en-US" dirty="0"/>
              <a:t>First level</a:t>
            </a:r>
          </a:p>
          <a:p>
            <a:pPr lvl="2"/>
            <a:r>
              <a:rPr lang="en-US" dirty="0"/>
              <a:t>Second level</a:t>
            </a:r>
          </a:p>
          <a:p>
            <a:pPr lvl="3"/>
            <a:r>
              <a:rPr lang="en-US" dirty="0"/>
              <a:t>Third level</a:t>
            </a:r>
          </a:p>
          <a:p>
            <a:pPr lvl="4"/>
            <a:r>
              <a:rPr lang="en-US" dirty="0"/>
              <a:t>Fourth level</a:t>
            </a:r>
          </a:p>
          <a:p>
            <a:pPr lvl="5"/>
            <a:r>
              <a:rPr lang="en-US" dirty="0"/>
              <a:t>Fifth level</a:t>
            </a:r>
          </a:p>
        </p:txBody>
      </p:sp>
      <p:pic>
        <p:nvPicPr>
          <p:cNvPr id="5" name="Picture 4">
            <a:extLst>
              <a:ext uri="{FF2B5EF4-FFF2-40B4-BE49-F238E27FC236}">
                <a16:creationId xmlns:a16="http://schemas.microsoft.com/office/drawing/2014/main" id="{83D07565-7802-4722-8165-8184F1E8287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58100" y="213883"/>
            <a:ext cx="1220729" cy="517955"/>
          </a:xfrm>
          <a:prstGeom prst="rect">
            <a:avLst/>
          </a:prstGeom>
        </p:spPr>
      </p:pic>
    </p:spTree>
    <p:extLst>
      <p:ext uri="{BB962C8B-B14F-4D97-AF65-F5344CB8AC3E}">
        <p14:creationId xmlns:p14="http://schemas.microsoft.com/office/powerpoint/2010/main" val="3480365622"/>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Lst>
  <p:hf hdr="0" ft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0" indent="0" algn="l" defTabSz="685800" rtl="0" eaLnBrk="1" latinLnBrk="0" hangingPunct="1">
        <a:spcBef>
          <a:spcPct val="20000"/>
        </a:spcBef>
        <a:buFont typeface="Arial" panose="020B0604020202020204" pitchFamily="34" charset="0"/>
        <a:buNone/>
        <a:defRPr sz="2700" kern="1200">
          <a:solidFill>
            <a:schemeClr val="tx1"/>
          </a:solidFill>
          <a:latin typeface="Arial Narrow" pitchFamily="34" charset="0"/>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Arial Narrow" pitchFamily="34" charset="0"/>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Arial Narrow" pitchFamily="34" charset="0"/>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Arial Narrow" pitchFamily="34" charset="0"/>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Arial Narrow" pitchFamily="34" charset="0"/>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hemeOverride" Target="../theme/themeOverride1.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A37A179-F051-475D-A7EA-0672BEEEC59A}"/>
              </a:ext>
            </a:extLst>
          </p:cNvPr>
          <p:cNvSpPr>
            <a:spLocks noGrp="1"/>
          </p:cNvSpPr>
          <p:nvPr>
            <p:ph idx="1"/>
          </p:nvPr>
        </p:nvSpPr>
        <p:spPr/>
        <p:txBody>
          <a:bodyPr>
            <a:normAutofit/>
          </a:bodyPr>
          <a:lstStyle/>
          <a:p>
            <a:pPr algn="ctr"/>
            <a:r>
              <a:rPr lang="en-US" sz="5400" b="1" dirty="0">
                <a:solidFill>
                  <a:prstClr val="black"/>
                </a:solidFill>
                <a:ea typeface="+mj-ea"/>
                <a:cs typeface="Arial" panose="020B0604020202020204" pitchFamily="34" charset="0"/>
              </a:rPr>
              <a:t>2025 Market Value</a:t>
            </a:r>
          </a:p>
          <a:p>
            <a:pPr algn="ctr"/>
            <a:r>
              <a:rPr lang="en-US" sz="5400" b="1" dirty="0">
                <a:solidFill>
                  <a:prstClr val="black"/>
                </a:solidFill>
                <a:ea typeface="+mj-ea"/>
                <a:cs typeface="Arial" panose="020B0604020202020204" pitchFamily="34" charset="0"/>
              </a:rPr>
              <a:t>Update</a:t>
            </a:r>
          </a:p>
          <a:p>
            <a:pPr algn="ctr"/>
            <a:endParaRPr lang="en-US" sz="1800" b="1" dirty="0">
              <a:solidFill>
                <a:prstClr val="black"/>
              </a:solidFill>
              <a:ea typeface="+mj-ea"/>
              <a:cs typeface="Arial" panose="020B0604020202020204" pitchFamily="34" charset="0"/>
            </a:endParaRPr>
          </a:p>
          <a:p>
            <a:pPr lvl="0" algn="ctr" defTabSz="914400"/>
            <a:r>
              <a:rPr lang="en-US" sz="3200" dirty="0">
                <a:solidFill>
                  <a:prstClr val="black">
                    <a:tint val="75000"/>
                  </a:prstClr>
                </a:solidFill>
              </a:rPr>
              <a:t>March 14, 2025</a:t>
            </a:r>
          </a:p>
          <a:p>
            <a:pPr algn="ctr"/>
            <a:r>
              <a:rPr lang="en-US" sz="2800" b="1" dirty="0">
                <a:solidFill>
                  <a:prstClr val="black"/>
                </a:solidFill>
                <a:ea typeface="+mj-ea"/>
                <a:cs typeface="Arial" panose="020B0604020202020204" pitchFamily="34" charset="0"/>
              </a:rPr>
              <a:t>Dakota County Assessing Services</a:t>
            </a:r>
          </a:p>
          <a:p>
            <a:pPr algn="ctr"/>
            <a:endParaRPr lang="en-US" sz="1600" dirty="0"/>
          </a:p>
          <a:p>
            <a:pPr algn="ctr"/>
            <a:r>
              <a:rPr lang="en-US" sz="2400" b="1" dirty="0">
                <a:solidFill>
                  <a:prstClr val="black"/>
                </a:solidFill>
                <a:ea typeface="+mj-ea"/>
                <a:cs typeface="Arial" panose="020B0604020202020204" pitchFamily="34" charset="0"/>
              </a:rPr>
              <a:t>County Wide data and Lakeville Specific data</a:t>
            </a:r>
          </a:p>
          <a:p>
            <a:pPr algn="ctr"/>
            <a:endParaRPr lang="en-US" dirty="0"/>
          </a:p>
        </p:txBody>
      </p:sp>
    </p:spTree>
    <p:extLst>
      <p:ext uri="{BB962C8B-B14F-4D97-AF65-F5344CB8AC3E}">
        <p14:creationId xmlns:p14="http://schemas.microsoft.com/office/powerpoint/2010/main" val="2787130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1C298EC-C8BC-4BEE-A83E-A21549DE4E50}"/>
              </a:ext>
            </a:extLst>
          </p:cNvPr>
          <p:cNvSpPr>
            <a:spLocks noGrp="1"/>
          </p:cNvSpPr>
          <p:nvPr>
            <p:ph idx="1"/>
          </p:nvPr>
        </p:nvSpPr>
        <p:spPr>
          <a:xfrm>
            <a:off x="457200" y="1219200"/>
            <a:ext cx="8229600" cy="5364162"/>
          </a:xfrm>
        </p:spPr>
        <p:txBody>
          <a:bodyPr>
            <a:normAutofit/>
          </a:bodyPr>
          <a:lstStyle/>
          <a:p>
            <a:pPr marL="342900" lvl="0" indent="-342900" defTabSz="914400">
              <a:buFont typeface="Arial" pitchFamily="34" charset="0"/>
              <a:buChar char="•"/>
            </a:pPr>
            <a:r>
              <a:rPr lang="en-US" sz="3200" dirty="0">
                <a:solidFill>
                  <a:prstClr val="black"/>
                </a:solidFill>
              </a:rPr>
              <a:t>Assessment Date is January 2</a:t>
            </a:r>
          </a:p>
          <a:p>
            <a:pPr marL="342900" lvl="0" indent="-342900" defTabSz="914400">
              <a:buFont typeface="Arial" pitchFamily="34" charset="0"/>
              <a:buChar char="•"/>
            </a:pPr>
            <a:r>
              <a:rPr lang="en-US" sz="3200" dirty="0">
                <a:solidFill>
                  <a:prstClr val="black"/>
                </a:solidFill>
              </a:rPr>
              <a:t>Market Value = the price that would prevail under competitive open-market conditions</a:t>
            </a:r>
          </a:p>
          <a:p>
            <a:pPr marL="342900" indent="-342900" defTabSz="914400">
              <a:buFont typeface="Arial" pitchFamily="34" charset="0"/>
              <a:buChar char="•"/>
            </a:pPr>
            <a:r>
              <a:rPr lang="en-US" sz="3200" dirty="0">
                <a:solidFill>
                  <a:prstClr val="black"/>
                </a:solidFill>
              </a:rPr>
              <a:t>DOR Sale Ratio Study measures level of assessment and indicates change (Mass Appraisal)</a:t>
            </a:r>
          </a:p>
          <a:p>
            <a:pPr marL="1014413" lvl="1" indent="-457200" defTabSz="914400">
              <a:buFont typeface="Wingdings" panose="05000000000000000000" pitchFamily="2" charset="2"/>
              <a:buChar char="Ø"/>
            </a:pPr>
            <a:r>
              <a:rPr lang="en-US" sz="2800" dirty="0">
                <a:solidFill>
                  <a:prstClr val="black"/>
                </a:solidFill>
              </a:rPr>
              <a:t>Consider sales between 10/1/23 &amp; 9/30/24</a:t>
            </a:r>
          </a:p>
          <a:p>
            <a:pPr marL="1014413" lvl="1" indent="-457200" defTabSz="914400">
              <a:buFont typeface="Wingdings" panose="05000000000000000000" pitchFamily="2" charset="2"/>
              <a:buChar char="Ø"/>
            </a:pPr>
            <a:r>
              <a:rPr lang="en-US" sz="2800" dirty="0">
                <a:solidFill>
                  <a:prstClr val="black"/>
                </a:solidFill>
              </a:rPr>
              <a:t>Maintain a level of assessment between 90% and 105% on all property types</a:t>
            </a:r>
          </a:p>
          <a:p>
            <a:pPr marL="1014413" lvl="1" indent="-457200" defTabSz="914400">
              <a:buFont typeface="Wingdings" panose="05000000000000000000" pitchFamily="2" charset="2"/>
              <a:buChar char="Ø"/>
            </a:pPr>
            <a:r>
              <a:rPr lang="en-US" sz="2800" dirty="0">
                <a:solidFill>
                  <a:prstClr val="black"/>
                </a:solidFill>
              </a:rPr>
              <a:t>Preliminary 2025 median assessment ratios for all property types fall between 94.1% and 95.5%</a:t>
            </a:r>
          </a:p>
          <a:p>
            <a:pPr marL="900113" lvl="1" indent="-342900" defTabSz="914400">
              <a:buFont typeface="Arial" pitchFamily="34" charset="0"/>
              <a:buChar char="•"/>
            </a:pPr>
            <a:endParaRPr lang="en-US" sz="3000" dirty="0">
              <a:solidFill>
                <a:prstClr val="black"/>
              </a:solidFill>
            </a:endParaRPr>
          </a:p>
          <a:p>
            <a:pPr marL="342900" indent="-342900" defTabSz="914400">
              <a:buFont typeface="Arial" pitchFamily="34" charset="0"/>
              <a:buChar char="•"/>
            </a:pPr>
            <a:endParaRPr lang="en-US" sz="3600" dirty="0">
              <a:solidFill>
                <a:prstClr val="black"/>
              </a:solidFill>
            </a:endParaRPr>
          </a:p>
          <a:p>
            <a:pPr marL="342900" lvl="0" indent="-342900" defTabSz="914400">
              <a:buFont typeface="Arial" pitchFamily="34" charset="0"/>
              <a:buChar char="•"/>
            </a:pPr>
            <a:endParaRPr lang="en-US" sz="3600" dirty="0">
              <a:solidFill>
                <a:prstClr val="black"/>
              </a:solidFill>
            </a:endParaRPr>
          </a:p>
          <a:p>
            <a:endParaRPr lang="en-US" dirty="0"/>
          </a:p>
        </p:txBody>
      </p:sp>
      <p:sp>
        <p:nvSpPr>
          <p:cNvPr id="3" name="Title 2">
            <a:extLst>
              <a:ext uri="{FF2B5EF4-FFF2-40B4-BE49-F238E27FC236}">
                <a16:creationId xmlns:a16="http://schemas.microsoft.com/office/drawing/2014/main" id="{FD0676C5-877F-44AE-AB83-E3D712AAF6ED}"/>
              </a:ext>
            </a:extLst>
          </p:cNvPr>
          <p:cNvSpPr>
            <a:spLocks noGrp="1"/>
          </p:cNvSpPr>
          <p:nvPr>
            <p:ph type="title"/>
          </p:nvPr>
        </p:nvSpPr>
        <p:spPr/>
        <p:txBody>
          <a:bodyPr/>
          <a:lstStyle/>
          <a:p>
            <a:r>
              <a:rPr lang="en-US" sz="4400" dirty="0">
                <a:solidFill>
                  <a:prstClr val="white"/>
                </a:solidFill>
              </a:rPr>
              <a:t>Estimate Market Value Annually</a:t>
            </a:r>
            <a:endParaRPr lang="en-US" dirty="0"/>
          </a:p>
        </p:txBody>
      </p:sp>
    </p:spTree>
    <p:extLst>
      <p:ext uri="{BB962C8B-B14F-4D97-AF65-F5344CB8AC3E}">
        <p14:creationId xmlns:p14="http://schemas.microsoft.com/office/powerpoint/2010/main" val="4147262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1C298EC-C8BC-4BEE-A83E-A21549DE4E50}"/>
              </a:ext>
            </a:extLst>
          </p:cNvPr>
          <p:cNvSpPr>
            <a:spLocks noGrp="1"/>
          </p:cNvSpPr>
          <p:nvPr>
            <p:ph idx="1"/>
          </p:nvPr>
        </p:nvSpPr>
        <p:spPr>
          <a:xfrm>
            <a:off x="457200" y="990600"/>
            <a:ext cx="8305800" cy="5791200"/>
          </a:xfrm>
        </p:spPr>
        <p:txBody>
          <a:bodyPr>
            <a:normAutofit/>
          </a:bodyPr>
          <a:lstStyle/>
          <a:p>
            <a:pPr marL="342900" lvl="0" indent="-342900" defTabSz="914400">
              <a:buFont typeface="Arial" pitchFamily="34" charset="0"/>
              <a:buChar char="•"/>
            </a:pPr>
            <a:r>
              <a:rPr lang="en-US" sz="3600" dirty="0">
                <a:solidFill>
                  <a:prstClr val="black"/>
                </a:solidFill>
              </a:rPr>
              <a:t>Estimated Market Value is $78.66 billion</a:t>
            </a:r>
          </a:p>
          <a:p>
            <a:pPr marL="900113" lvl="1" indent="-342900" defTabSz="914400">
              <a:buFont typeface="Wingdings" panose="05000000000000000000" pitchFamily="2" charset="2"/>
              <a:buChar char="v"/>
            </a:pPr>
            <a:r>
              <a:rPr lang="en-US" sz="2400" dirty="0">
                <a:solidFill>
                  <a:srgbClr val="FF0000"/>
                </a:solidFill>
              </a:rPr>
              <a:t>Lakeville $13.94 billion (up $716.8 million over last year)</a:t>
            </a:r>
          </a:p>
          <a:p>
            <a:pPr marL="342900" lvl="0" indent="-342900" defTabSz="914400">
              <a:buFont typeface="Arial" pitchFamily="34" charset="0"/>
              <a:buChar char="•"/>
            </a:pPr>
            <a:r>
              <a:rPr lang="en-US" sz="3600" dirty="0">
                <a:solidFill>
                  <a:prstClr val="black"/>
                </a:solidFill>
              </a:rPr>
              <a:t>Taxable Market Value is $76.57 billion </a:t>
            </a:r>
          </a:p>
          <a:p>
            <a:pPr marL="900113" lvl="1" indent="-342900" defTabSz="914400">
              <a:buFont typeface="Wingdings" panose="05000000000000000000" pitchFamily="2" charset="2"/>
              <a:buChar char="v"/>
            </a:pPr>
            <a:r>
              <a:rPr lang="en-US" sz="2400" dirty="0">
                <a:solidFill>
                  <a:srgbClr val="FF0000"/>
                </a:solidFill>
              </a:rPr>
              <a:t>Lakeville $13.65 billion (up $725.3 million over last year)</a:t>
            </a:r>
            <a:endParaRPr lang="en-US" sz="3000" dirty="0">
              <a:solidFill>
                <a:prstClr val="black"/>
              </a:solidFill>
              <a:highlight>
                <a:srgbClr val="FFFF00"/>
              </a:highlight>
            </a:endParaRPr>
          </a:p>
          <a:p>
            <a:pPr marL="914400" lvl="1" indent="-457200" defTabSz="914400">
              <a:buFont typeface="Wingdings" panose="05000000000000000000" pitchFamily="2" charset="2"/>
              <a:buChar char="Ø"/>
            </a:pPr>
            <a:r>
              <a:rPr lang="en-US" sz="2800" dirty="0">
                <a:solidFill>
                  <a:prstClr val="black"/>
                </a:solidFill>
              </a:rPr>
              <a:t>$899.7 million of </a:t>
            </a:r>
            <a:br>
              <a:rPr lang="en-US" sz="2800" dirty="0">
                <a:solidFill>
                  <a:prstClr val="black"/>
                </a:solidFill>
              </a:rPr>
            </a:br>
            <a:r>
              <a:rPr lang="en-US" sz="2800" dirty="0">
                <a:solidFill>
                  <a:prstClr val="black"/>
                </a:solidFill>
              </a:rPr>
              <a:t>new construction </a:t>
            </a:r>
            <a:br>
              <a:rPr lang="en-US" sz="2800" dirty="0">
                <a:solidFill>
                  <a:prstClr val="black"/>
                </a:solidFill>
              </a:rPr>
            </a:br>
            <a:r>
              <a:rPr lang="en-US" sz="2800" dirty="0">
                <a:solidFill>
                  <a:prstClr val="black"/>
                </a:solidFill>
              </a:rPr>
              <a:t>market value</a:t>
            </a:r>
          </a:p>
          <a:p>
            <a:pPr marL="1557337" lvl="3" indent="-457200" defTabSz="914400">
              <a:buFont typeface="Wingdings" panose="05000000000000000000" pitchFamily="2" charset="2"/>
              <a:buChar char="v"/>
            </a:pPr>
            <a:r>
              <a:rPr lang="en-US" sz="2400" dirty="0">
                <a:solidFill>
                  <a:srgbClr val="FF0000"/>
                </a:solidFill>
              </a:rPr>
              <a:t>$257.2M Lakeville</a:t>
            </a:r>
          </a:p>
          <a:p>
            <a:pPr marL="914400" lvl="1" indent="-457200" defTabSz="914400">
              <a:buFont typeface="Wingdings" panose="05000000000000000000" pitchFamily="2" charset="2"/>
              <a:buChar char="Ø"/>
            </a:pPr>
            <a:r>
              <a:rPr lang="en-US" sz="2800" dirty="0">
                <a:solidFill>
                  <a:prstClr val="black"/>
                </a:solidFill>
              </a:rPr>
              <a:t>Tax Capacity of </a:t>
            </a:r>
            <a:br>
              <a:rPr lang="en-US" sz="2800" dirty="0">
                <a:solidFill>
                  <a:prstClr val="black"/>
                </a:solidFill>
              </a:rPr>
            </a:br>
            <a:r>
              <a:rPr lang="en-US" sz="2800" dirty="0">
                <a:solidFill>
                  <a:prstClr val="black"/>
                </a:solidFill>
              </a:rPr>
              <a:t>new construction </a:t>
            </a:r>
            <a:br>
              <a:rPr lang="en-US" sz="2800" dirty="0">
                <a:solidFill>
                  <a:prstClr val="black"/>
                </a:solidFill>
              </a:rPr>
            </a:br>
            <a:r>
              <a:rPr lang="en-US" sz="2800" dirty="0">
                <a:solidFill>
                  <a:prstClr val="black"/>
                </a:solidFill>
              </a:rPr>
              <a:t>is $10.5 million</a:t>
            </a:r>
          </a:p>
          <a:p>
            <a:pPr marL="1557337" lvl="3" indent="-457200" defTabSz="914400">
              <a:buFont typeface="Wingdings" panose="05000000000000000000" pitchFamily="2" charset="2"/>
              <a:buChar char="v"/>
            </a:pPr>
            <a:r>
              <a:rPr lang="en-US" sz="2400" dirty="0">
                <a:solidFill>
                  <a:srgbClr val="FF0000"/>
                </a:solidFill>
              </a:rPr>
              <a:t>$2.94M Lakeville</a:t>
            </a:r>
          </a:p>
          <a:p>
            <a:endParaRPr lang="en-US" dirty="0"/>
          </a:p>
        </p:txBody>
      </p:sp>
      <p:sp>
        <p:nvSpPr>
          <p:cNvPr id="3" name="Title 2">
            <a:extLst>
              <a:ext uri="{FF2B5EF4-FFF2-40B4-BE49-F238E27FC236}">
                <a16:creationId xmlns:a16="http://schemas.microsoft.com/office/drawing/2014/main" id="{FD0676C5-877F-44AE-AB83-E3D712AAF6ED}"/>
              </a:ext>
            </a:extLst>
          </p:cNvPr>
          <p:cNvSpPr>
            <a:spLocks noGrp="1"/>
          </p:cNvSpPr>
          <p:nvPr>
            <p:ph type="title"/>
          </p:nvPr>
        </p:nvSpPr>
        <p:spPr/>
        <p:txBody>
          <a:bodyPr/>
          <a:lstStyle/>
          <a:p>
            <a:r>
              <a:rPr lang="en-US" sz="4400" dirty="0">
                <a:solidFill>
                  <a:prstClr val="white"/>
                </a:solidFill>
              </a:rPr>
              <a:t>2025</a:t>
            </a:r>
            <a:r>
              <a:rPr lang="en-US" sz="4800" dirty="0">
                <a:solidFill>
                  <a:prstClr val="white"/>
                </a:solidFill>
              </a:rPr>
              <a:t> </a:t>
            </a:r>
            <a:r>
              <a:rPr lang="en-US" sz="4400" dirty="0">
                <a:solidFill>
                  <a:prstClr val="white"/>
                </a:solidFill>
              </a:rPr>
              <a:t>Market Value Summary</a:t>
            </a:r>
            <a:endParaRPr lang="en-US" dirty="0"/>
          </a:p>
        </p:txBody>
      </p:sp>
      <p:pic>
        <p:nvPicPr>
          <p:cNvPr id="7" name="Picture 6">
            <a:extLst>
              <a:ext uri="{FF2B5EF4-FFF2-40B4-BE49-F238E27FC236}">
                <a16:creationId xmlns:a16="http://schemas.microsoft.com/office/drawing/2014/main" id="{8213C0E6-4D5E-37E8-0FAC-C399791402B5}"/>
              </a:ext>
            </a:extLst>
          </p:cNvPr>
          <p:cNvPicPr>
            <a:picLocks noChangeAspect="1"/>
          </p:cNvPicPr>
          <p:nvPr/>
        </p:nvPicPr>
        <p:blipFill>
          <a:blip r:embed="rId3"/>
          <a:stretch>
            <a:fillRect/>
          </a:stretch>
        </p:blipFill>
        <p:spPr>
          <a:xfrm>
            <a:off x="4724400" y="3226764"/>
            <a:ext cx="3962400" cy="33372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504602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1C298EC-C8BC-4BEE-A83E-A21549DE4E50}"/>
              </a:ext>
            </a:extLst>
          </p:cNvPr>
          <p:cNvSpPr>
            <a:spLocks noGrp="1"/>
          </p:cNvSpPr>
          <p:nvPr>
            <p:ph idx="1"/>
          </p:nvPr>
        </p:nvSpPr>
        <p:spPr>
          <a:xfrm>
            <a:off x="230176" y="1143000"/>
            <a:ext cx="8683648" cy="5440362"/>
          </a:xfrm>
        </p:spPr>
        <p:txBody>
          <a:bodyPr/>
          <a:lstStyle/>
          <a:p>
            <a:pPr marL="342900" lvl="0" indent="-342900" defTabSz="914400">
              <a:buFont typeface="Arial" pitchFamily="34" charset="0"/>
              <a:buChar char="•"/>
            </a:pPr>
            <a:r>
              <a:rPr lang="en-US" sz="3600" dirty="0">
                <a:solidFill>
                  <a:prstClr val="black"/>
                </a:solidFill>
              </a:rPr>
              <a:t>Tax Capacity is $896.77</a:t>
            </a:r>
            <a:r>
              <a:rPr lang="en-US" sz="3600" dirty="0">
                <a:solidFill>
                  <a:srgbClr val="FF0000"/>
                </a:solidFill>
              </a:rPr>
              <a:t> </a:t>
            </a:r>
            <a:r>
              <a:rPr lang="en-US" sz="3600" dirty="0">
                <a:solidFill>
                  <a:prstClr val="black"/>
                </a:solidFill>
              </a:rPr>
              <a:t>million </a:t>
            </a:r>
            <a:r>
              <a:rPr lang="en-US" sz="2800" dirty="0">
                <a:solidFill>
                  <a:prstClr val="black"/>
                </a:solidFill>
              </a:rPr>
              <a:t>(Payable in 2026)</a:t>
            </a:r>
          </a:p>
          <a:p>
            <a:pPr marL="900113" lvl="1" indent="-342900" defTabSz="914400">
              <a:buFont typeface="Wingdings" panose="05000000000000000000" pitchFamily="2" charset="2"/>
              <a:buChar char="Ø"/>
            </a:pPr>
            <a:r>
              <a:rPr lang="en-US" sz="2400" dirty="0">
                <a:solidFill>
                  <a:prstClr val="black"/>
                </a:solidFill>
              </a:rPr>
              <a:t>Increased 4.99% from Payable 2025  </a:t>
            </a:r>
          </a:p>
          <a:p>
            <a:pPr marL="900113" lvl="1" indent="-342900" defTabSz="914400">
              <a:buFont typeface="Wingdings" panose="05000000000000000000" pitchFamily="2" charset="2"/>
              <a:buChar char="v"/>
            </a:pPr>
            <a:r>
              <a:rPr lang="en-US" sz="2400" dirty="0">
                <a:solidFill>
                  <a:srgbClr val="FF0000"/>
                </a:solidFill>
              </a:rPr>
              <a:t>Lakeville Tax Capacity is 157.1M, increased 6.07% from Pay 2025</a:t>
            </a:r>
            <a:endParaRPr lang="en-US" sz="3600" dirty="0">
              <a:solidFill>
                <a:srgbClr val="FF0000"/>
              </a:solidFill>
            </a:endParaRPr>
          </a:p>
          <a:p>
            <a:endParaRPr lang="en-US" dirty="0">
              <a:solidFill>
                <a:srgbClr val="FF0000"/>
              </a:solidFill>
            </a:endParaRPr>
          </a:p>
        </p:txBody>
      </p:sp>
      <p:sp>
        <p:nvSpPr>
          <p:cNvPr id="3" name="Title 2">
            <a:extLst>
              <a:ext uri="{FF2B5EF4-FFF2-40B4-BE49-F238E27FC236}">
                <a16:creationId xmlns:a16="http://schemas.microsoft.com/office/drawing/2014/main" id="{FD0676C5-877F-44AE-AB83-E3D712AAF6ED}"/>
              </a:ext>
            </a:extLst>
          </p:cNvPr>
          <p:cNvSpPr>
            <a:spLocks noGrp="1"/>
          </p:cNvSpPr>
          <p:nvPr>
            <p:ph type="title"/>
          </p:nvPr>
        </p:nvSpPr>
        <p:spPr/>
        <p:txBody>
          <a:bodyPr/>
          <a:lstStyle/>
          <a:p>
            <a:r>
              <a:rPr lang="en-US" sz="4400" dirty="0">
                <a:solidFill>
                  <a:prstClr val="white"/>
                </a:solidFill>
              </a:rPr>
              <a:t>2025 Market Value Summary</a:t>
            </a:r>
            <a:endParaRPr lang="en-US" dirty="0"/>
          </a:p>
        </p:txBody>
      </p:sp>
      <p:pic>
        <p:nvPicPr>
          <p:cNvPr id="6" name="Picture 5">
            <a:extLst>
              <a:ext uri="{FF2B5EF4-FFF2-40B4-BE49-F238E27FC236}">
                <a16:creationId xmlns:a16="http://schemas.microsoft.com/office/drawing/2014/main" id="{4566F83C-67D6-43CC-1DD8-32038BD7AB51}"/>
              </a:ext>
            </a:extLst>
          </p:cNvPr>
          <p:cNvPicPr>
            <a:picLocks noChangeAspect="1"/>
          </p:cNvPicPr>
          <p:nvPr/>
        </p:nvPicPr>
        <p:blipFill>
          <a:blip r:embed="rId3"/>
          <a:stretch>
            <a:fillRect/>
          </a:stretch>
        </p:blipFill>
        <p:spPr>
          <a:xfrm>
            <a:off x="370582" y="2895600"/>
            <a:ext cx="4490957" cy="32386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91DF9245-3BC8-A8FF-F282-2288C0DC4DDB}"/>
              </a:ext>
            </a:extLst>
          </p:cNvPr>
          <p:cNvPicPr>
            <a:picLocks noChangeAspect="1"/>
          </p:cNvPicPr>
          <p:nvPr/>
        </p:nvPicPr>
        <p:blipFill>
          <a:blip r:embed="rId4"/>
          <a:stretch>
            <a:fillRect/>
          </a:stretch>
        </p:blipFill>
        <p:spPr>
          <a:xfrm>
            <a:off x="5014827" y="2914934"/>
            <a:ext cx="3724472" cy="32386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92294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1C298EC-C8BC-4BEE-A83E-A21549DE4E50}"/>
              </a:ext>
            </a:extLst>
          </p:cNvPr>
          <p:cNvSpPr>
            <a:spLocks noGrp="1"/>
          </p:cNvSpPr>
          <p:nvPr>
            <p:ph idx="1"/>
          </p:nvPr>
        </p:nvSpPr>
        <p:spPr>
          <a:xfrm>
            <a:off x="457200" y="1295400"/>
            <a:ext cx="8229600" cy="4830765"/>
          </a:xfrm>
        </p:spPr>
        <p:txBody>
          <a:bodyPr>
            <a:normAutofit fontScale="85000" lnSpcReduction="20000"/>
          </a:bodyPr>
          <a:lstStyle/>
          <a:p>
            <a:pPr marL="342900" lvl="0" indent="-342900" defTabSz="914400">
              <a:buFont typeface="Arial" pitchFamily="34" charset="0"/>
              <a:buChar char="•"/>
            </a:pPr>
            <a:r>
              <a:rPr lang="en-US" sz="3600" dirty="0">
                <a:solidFill>
                  <a:prstClr val="black"/>
                </a:solidFill>
              </a:rPr>
              <a:t>Residential: Median Increase 3.66%</a:t>
            </a:r>
          </a:p>
          <a:p>
            <a:pPr marL="914400" lvl="1" indent="-457200" defTabSz="914400">
              <a:buFont typeface="Wingdings" panose="05000000000000000000" pitchFamily="2" charset="2"/>
              <a:buChar char="Ø"/>
            </a:pPr>
            <a:r>
              <a:rPr lang="en-US" sz="3200" dirty="0">
                <a:solidFill>
                  <a:prstClr val="black"/>
                </a:solidFill>
              </a:rPr>
              <a:t>Median Homestead Market Value $385,300</a:t>
            </a:r>
          </a:p>
          <a:p>
            <a:pPr marL="914400" lvl="1" indent="-457200" defTabSz="914400">
              <a:buFont typeface="Wingdings" panose="05000000000000000000" pitchFamily="2" charset="2"/>
              <a:buChar char="Ø"/>
            </a:pPr>
            <a:endParaRPr lang="en-US" sz="3200" dirty="0">
              <a:solidFill>
                <a:prstClr val="black"/>
              </a:solidFill>
            </a:endParaRPr>
          </a:p>
          <a:p>
            <a:pPr marL="914400" lvl="1" indent="-457200" defTabSz="914400">
              <a:buFont typeface="Wingdings" panose="05000000000000000000" pitchFamily="2" charset="2"/>
              <a:buChar char="v"/>
            </a:pPr>
            <a:r>
              <a:rPr lang="en-US" sz="3200" dirty="0">
                <a:solidFill>
                  <a:srgbClr val="FF0000"/>
                </a:solidFill>
              </a:rPr>
              <a:t>Lakeville Median Increase 4.07%</a:t>
            </a:r>
            <a:endParaRPr lang="en-US" sz="3200" dirty="0">
              <a:solidFill>
                <a:prstClr val="black"/>
              </a:solidFill>
            </a:endParaRPr>
          </a:p>
          <a:p>
            <a:pPr marL="914400" lvl="1" indent="-457200" defTabSz="914400">
              <a:buFont typeface="Wingdings" panose="05000000000000000000" pitchFamily="2" charset="2"/>
              <a:buChar char="v"/>
            </a:pPr>
            <a:r>
              <a:rPr lang="en-US" sz="3200" dirty="0">
                <a:solidFill>
                  <a:srgbClr val="FF0000"/>
                </a:solidFill>
              </a:rPr>
              <a:t>Lakeville Median Homestead Market Value $468,000</a:t>
            </a:r>
          </a:p>
          <a:p>
            <a:pPr marL="914400" lvl="1" indent="-457200" defTabSz="914400">
              <a:buFont typeface="Wingdings" panose="05000000000000000000" pitchFamily="2" charset="2"/>
              <a:buChar char="Ø"/>
            </a:pPr>
            <a:endParaRPr lang="en-US" sz="3200" dirty="0">
              <a:solidFill>
                <a:prstClr val="black"/>
              </a:solidFill>
            </a:endParaRPr>
          </a:p>
          <a:p>
            <a:pPr marL="914400" lvl="1" indent="-457200" defTabSz="914400">
              <a:buFont typeface="Wingdings" panose="05000000000000000000" pitchFamily="2" charset="2"/>
              <a:buChar char="Ø"/>
            </a:pPr>
            <a:r>
              <a:rPr lang="en-US" sz="3200" dirty="0">
                <a:solidFill>
                  <a:prstClr val="black"/>
                </a:solidFill>
              </a:rPr>
              <a:t>$572.5 million of new construction</a:t>
            </a:r>
          </a:p>
          <a:p>
            <a:pPr marL="1214437" lvl="2" indent="-457200" defTabSz="914400">
              <a:buFont typeface="Wingdings" panose="05000000000000000000" pitchFamily="2" charset="2"/>
              <a:buChar char="Ø"/>
            </a:pPr>
            <a:r>
              <a:rPr lang="en-US" sz="2900" dirty="0">
                <a:solidFill>
                  <a:prstClr val="black"/>
                </a:solidFill>
              </a:rPr>
              <a:t>1,310 new housing starts</a:t>
            </a:r>
          </a:p>
          <a:p>
            <a:pPr marL="757237" lvl="2" indent="0" defTabSz="914400">
              <a:buNone/>
            </a:pPr>
            <a:endParaRPr lang="en-US" sz="2900" dirty="0">
              <a:solidFill>
                <a:prstClr val="black"/>
              </a:solidFill>
            </a:endParaRPr>
          </a:p>
          <a:p>
            <a:pPr marL="1214437" lvl="2" indent="-457200" defTabSz="914400">
              <a:buFont typeface="Wingdings" panose="05000000000000000000" pitchFamily="2" charset="2"/>
              <a:buChar char="v"/>
            </a:pPr>
            <a:r>
              <a:rPr lang="en-US" sz="2900" dirty="0">
                <a:solidFill>
                  <a:srgbClr val="FF0000"/>
                </a:solidFill>
              </a:rPr>
              <a:t>Lakeville $213.1 million of residential new construction</a:t>
            </a:r>
          </a:p>
          <a:p>
            <a:pPr marL="1214437" lvl="2" indent="-457200" defTabSz="914400">
              <a:buFont typeface="Wingdings" panose="05000000000000000000" pitchFamily="2" charset="2"/>
              <a:buChar char="v"/>
            </a:pPr>
            <a:r>
              <a:rPr lang="en-US" sz="2900" dirty="0">
                <a:solidFill>
                  <a:srgbClr val="FF0000"/>
                </a:solidFill>
              </a:rPr>
              <a:t>425 new housing starts</a:t>
            </a:r>
          </a:p>
          <a:p>
            <a:pPr marL="757237" lvl="2" indent="0" defTabSz="914400">
              <a:buNone/>
            </a:pPr>
            <a:endParaRPr lang="en-US" sz="2900" dirty="0">
              <a:solidFill>
                <a:prstClr val="black"/>
              </a:solidFill>
            </a:endParaRPr>
          </a:p>
        </p:txBody>
      </p:sp>
      <p:sp>
        <p:nvSpPr>
          <p:cNvPr id="3" name="Title 2">
            <a:extLst>
              <a:ext uri="{FF2B5EF4-FFF2-40B4-BE49-F238E27FC236}">
                <a16:creationId xmlns:a16="http://schemas.microsoft.com/office/drawing/2014/main" id="{FD0676C5-877F-44AE-AB83-E3D712AAF6ED}"/>
              </a:ext>
            </a:extLst>
          </p:cNvPr>
          <p:cNvSpPr>
            <a:spLocks noGrp="1"/>
          </p:cNvSpPr>
          <p:nvPr>
            <p:ph type="title"/>
          </p:nvPr>
        </p:nvSpPr>
        <p:spPr/>
        <p:txBody>
          <a:bodyPr/>
          <a:lstStyle/>
          <a:p>
            <a:r>
              <a:rPr lang="en-US" sz="4400" dirty="0">
                <a:solidFill>
                  <a:prstClr val="white"/>
                </a:solidFill>
              </a:rPr>
              <a:t>2025 Market Value Summary</a:t>
            </a:r>
            <a:endParaRPr lang="en-US" dirty="0"/>
          </a:p>
        </p:txBody>
      </p:sp>
    </p:spTree>
    <p:extLst>
      <p:ext uri="{BB962C8B-B14F-4D97-AF65-F5344CB8AC3E}">
        <p14:creationId xmlns:p14="http://schemas.microsoft.com/office/powerpoint/2010/main" val="104912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0676C5-877F-44AE-AB83-E3D712AAF6ED}"/>
              </a:ext>
            </a:extLst>
          </p:cNvPr>
          <p:cNvSpPr>
            <a:spLocks noGrp="1"/>
          </p:cNvSpPr>
          <p:nvPr>
            <p:ph type="title"/>
          </p:nvPr>
        </p:nvSpPr>
        <p:spPr>
          <a:xfrm>
            <a:off x="457200" y="274638"/>
            <a:ext cx="7010400" cy="715962"/>
          </a:xfrm>
        </p:spPr>
        <p:txBody>
          <a:bodyPr/>
          <a:lstStyle/>
          <a:p>
            <a:r>
              <a:rPr lang="en-US" sz="4400" dirty="0">
                <a:solidFill>
                  <a:prstClr val="white"/>
                </a:solidFill>
              </a:rPr>
              <a:t>2025 Median Homestead Values </a:t>
            </a:r>
          </a:p>
        </p:txBody>
      </p:sp>
      <p:pic>
        <p:nvPicPr>
          <p:cNvPr id="13" name="Content Placeholder 12">
            <a:extLst>
              <a:ext uri="{FF2B5EF4-FFF2-40B4-BE49-F238E27FC236}">
                <a16:creationId xmlns:a16="http://schemas.microsoft.com/office/drawing/2014/main" id="{7DF224F8-E1CB-CA3D-74BE-3DCF85A997D9}"/>
              </a:ext>
            </a:extLst>
          </p:cNvPr>
          <p:cNvPicPr>
            <a:picLocks noGrp="1" noChangeAspect="1"/>
          </p:cNvPicPr>
          <p:nvPr>
            <p:ph idx="1"/>
          </p:nvPr>
        </p:nvPicPr>
        <p:blipFill>
          <a:blip r:embed="rId3"/>
          <a:stretch>
            <a:fillRect/>
          </a:stretch>
        </p:blipFill>
        <p:spPr>
          <a:xfrm>
            <a:off x="609600" y="1428453"/>
            <a:ext cx="7924800" cy="4869456"/>
          </a:xfrm>
          <a:prstGeom prst="rect">
            <a:avLst/>
          </a:prstGeom>
        </p:spPr>
      </p:pic>
    </p:spTree>
    <p:extLst>
      <p:ext uri="{BB962C8B-B14F-4D97-AF65-F5344CB8AC3E}">
        <p14:creationId xmlns:p14="http://schemas.microsoft.com/office/powerpoint/2010/main" val="4258308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0676C5-877F-44AE-AB83-E3D712AAF6ED}"/>
              </a:ext>
            </a:extLst>
          </p:cNvPr>
          <p:cNvSpPr>
            <a:spLocks noGrp="1"/>
          </p:cNvSpPr>
          <p:nvPr>
            <p:ph type="title"/>
          </p:nvPr>
        </p:nvSpPr>
        <p:spPr>
          <a:xfrm>
            <a:off x="457200" y="152400"/>
            <a:ext cx="6629400" cy="838200"/>
          </a:xfrm>
        </p:spPr>
        <p:txBody>
          <a:bodyPr/>
          <a:lstStyle/>
          <a:p>
            <a:r>
              <a:rPr lang="en-US" dirty="0"/>
              <a:t>Changes in </a:t>
            </a:r>
            <a:r>
              <a:rPr lang="en-US" i="1" dirty="0"/>
              <a:t>Estimated Market Value</a:t>
            </a:r>
            <a:r>
              <a:rPr lang="en-US" dirty="0"/>
              <a:t> </a:t>
            </a:r>
            <a:br>
              <a:rPr lang="en-US" dirty="0"/>
            </a:br>
            <a:r>
              <a:rPr lang="en-US" dirty="0"/>
              <a:t>from Pay 2025 to Pay 2026</a:t>
            </a:r>
          </a:p>
        </p:txBody>
      </p:sp>
      <p:pic>
        <p:nvPicPr>
          <p:cNvPr id="8" name="Content Placeholder 7">
            <a:extLst>
              <a:ext uri="{FF2B5EF4-FFF2-40B4-BE49-F238E27FC236}">
                <a16:creationId xmlns:a16="http://schemas.microsoft.com/office/drawing/2014/main" id="{5D203FA6-3532-E505-43BC-83EE09884CBD}"/>
              </a:ext>
            </a:extLst>
          </p:cNvPr>
          <p:cNvPicPr>
            <a:picLocks noGrp="1" noChangeAspect="1"/>
          </p:cNvPicPr>
          <p:nvPr>
            <p:ph idx="1"/>
          </p:nvPr>
        </p:nvPicPr>
        <p:blipFill>
          <a:blip r:embed="rId3"/>
          <a:stretch>
            <a:fillRect/>
          </a:stretch>
        </p:blipFill>
        <p:spPr>
          <a:xfrm>
            <a:off x="457200" y="1239252"/>
            <a:ext cx="8333236" cy="53139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71661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1C298EC-C8BC-4BEE-A83E-A21549DE4E50}"/>
              </a:ext>
            </a:extLst>
          </p:cNvPr>
          <p:cNvSpPr>
            <a:spLocks noGrp="1"/>
          </p:cNvSpPr>
          <p:nvPr>
            <p:ph idx="1"/>
          </p:nvPr>
        </p:nvSpPr>
        <p:spPr>
          <a:xfrm>
            <a:off x="457200" y="1219200"/>
            <a:ext cx="8229600" cy="5364162"/>
          </a:xfrm>
        </p:spPr>
        <p:txBody>
          <a:bodyPr>
            <a:normAutofit fontScale="92500"/>
          </a:bodyPr>
          <a:lstStyle/>
          <a:p>
            <a:pPr marL="342900" lvl="0" indent="-342900" defTabSz="914400">
              <a:buFont typeface="Arial" pitchFamily="34" charset="0"/>
              <a:buChar char="•"/>
            </a:pPr>
            <a:r>
              <a:rPr lang="en-US" sz="3600" dirty="0">
                <a:solidFill>
                  <a:prstClr val="black"/>
                </a:solidFill>
              </a:rPr>
              <a:t>Apartments: </a:t>
            </a:r>
          </a:p>
          <a:p>
            <a:pPr marL="914400" lvl="1" indent="-457200" defTabSz="914400">
              <a:buFont typeface="Wingdings" panose="05000000000000000000" pitchFamily="2" charset="2"/>
              <a:buChar char="Ø"/>
            </a:pPr>
            <a:r>
              <a:rPr lang="en-US" sz="3200" dirty="0">
                <a:solidFill>
                  <a:prstClr val="black"/>
                </a:solidFill>
              </a:rPr>
              <a:t>-1.1% median decrease</a:t>
            </a:r>
          </a:p>
          <a:p>
            <a:pPr marL="1214437" lvl="2" indent="-457200" defTabSz="914400">
              <a:buFont typeface="Wingdings" panose="05000000000000000000" pitchFamily="2" charset="2"/>
              <a:buChar char="v"/>
            </a:pPr>
            <a:r>
              <a:rPr lang="en-US" sz="2900" dirty="0">
                <a:solidFill>
                  <a:srgbClr val="FF0000"/>
                </a:solidFill>
              </a:rPr>
              <a:t>Lakeville -.65% median decrease</a:t>
            </a:r>
          </a:p>
          <a:p>
            <a:pPr marL="914400" lvl="1" indent="-457200" defTabSz="914400">
              <a:buFont typeface="Wingdings" panose="05000000000000000000" pitchFamily="2" charset="2"/>
              <a:buChar char="Ø"/>
            </a:pPr>
            <a:r>
              <a:rPr lang="en-US" sz="3200" dirty="0">
                <a:solidFill>
                  <a:prstClr val="black"/>
                </a:solidFill>
              </a:rPr>
              <a:t>1.06% aggregate increase </a:t>
            </a:r>
          </a:p>
          <a:p>
            <a:pPr marL="1214437" lvl="2" indent="-457200" defTabSz="914400">
              <a:buFont typeface="Wingdings" panose="05000000000000000000" pitchFamily="2" charset="2"/>
              <a:buChar char="v"/>
            </a:pPr>
            <a:r>
              <a:rPr lang="en-US" sz="2900" dirty="0">
                <a:solidFill>
                  <a:srgbClr val="FF0000"/>
                </a:solidFill>
              </a:rPr>
              <a:t>4.0% aggregate Lakeville increase</a:t>
            </a:r>
          </a:p>
          <a:p>
            <a:pPr marL="914400" lvl="1" indent="-457200" defTabSz="914400">
              <a:buFont typeface="Wingdings" panose="05000000000000000000" pitchFamily="2" charset="2"/>
              <a:buChar char="Ø"/>
            </a:pPr>
            <a:endParaRPr lang="en-US" sz="3200" dirty="0">
              <a:solidFill>
                <a:prstClr val="black"/>
              </a:solidFill>
            </a:endParaRPr>
          </a:p>
          <a:p>
            <a:pPr marL="914400" lvl="1" indent="-457200" defTabSz="914400">
              <a:buFont typeface="Wingdings" panose="05000000000000000000" pitchFamily="2" charset="2"/>
              <a:buChar char="Ø"/>
            </a:pPr>
            <a:r>
              <a:rPr lang="en-US" sz="3200" dirty="0">
                <a:solidFill>
                  <a:prstClr val="black"/>
                </a:solidFill>
              </a:rPr>
              <a:t>Includes $222.5 million of new construction</a:t>
            </a:r>
          </a:p>
          <a:p>
            <a:pPr marL="1214437" lvl="2" indent="-457200" defTabSz="914400">
              <a:buFont typeface="Wingdings" panose="05000000000000000000" pitchFamily="2" charset="2"/>
              <a:buChar char="Ø"/>
            </a:pPr>
            <a:r>
              <a:rPr lang="en-US" sz="2900" dirty="0">
                <a:solidFill>
                  <a:prstClr val="black"/>
                </a:solidFill>
              </a:rPr>
              <a:t>7 new projects with approximately 1,400 units added</a:t>
            </a:r>
          </a:p>
          <a:p>
            <a:pPr marL="1214437" lvl="2" indent="-457200" defTabSz="914400">
              <a:buFont typeface="Wingdings" panose="05000000000000000000" pitchFamily="2" charset="2"/>
              <a:buChar char="v"/>
            </a:pPr>
            <a:r>
              <a:rPr lang="en-US" sz="2900" dirty="0">
                <a:solidFill>
                  <a:srgbClr val="FF0000"/>
                </a:solidFill>
              </a:rPr>
              <a:t>Lakeville: $25.8M apartment new construction</a:t>
            </a:r>
          </a:p>
          <a:p>
            <a:pPr marL="1214437" lvl="2" indent="-457200" defTabSz="914400">
              <a:buFont typeface="Wingdings" panose="05000000000000000000" pitchFamily="2" charset="2"/>
              <a:buChar char="v"/>
            </a:pPr>
            <a:r>
              <a:rPr lang="en-US" sz="2900" dirty="0" err="1">
                <a:solidFill>
                  <a:srgbClr val="FF0000"/>
                </a:solidFill>
              </a:rPr>
              <a:t>Authentix</a:t>
            </a:r>
            <a:r>
              <a:rPr lang="en-US" sz="2900" dirty="0">
                <a:solidFill>
                  <a:srgbClr val="FF0000"/>
                </a:solidFill>
              </a:rPr>
              <a:t> completed during 2024 with 252 units </a:t>
            </a:r>
          </a:p>
        </p:txBody>
      </p:sp>
      <p:sp>
        <p:nvSpPr>
          <p:cNvPr id="3" name="Title 2">
            <a:extLst>
              <a:ext uri="{FF2B5EF4-FFF2-40B4-BE49-F238E27FC236}">
                <a16:creationId xmlns:a16="http://schemas.microsoft.com/office/drawing/2014/main" id="{FD0676C5-877F-44AE-AB83-E3D712AAF6ED}"/>
              </a:ext>
            </a:extLst>
          </p:cNvPr>
          <p:cNvSpPr>
            <a:spLocks noGrp="1"/>
          </p:cNvSpPr>
          <p:nvPr>
            <p:ph type="title"/>
          </p:nvPr>
        </p:nvSpPr>
        <p:spPr/>
        <p:txBody>
          <a:bodyPr/>
          <a:lstStyle/>
          <a:p>
            <a:r>
              <a:rPr lang="en-US" sz="4400" dirty="0">
                <a:solidFill>
                  <a:prstClr val="white"/>
                </a:solidFill>
              </a:rPr>
              <a:t>2025 Market Value Summary</a:t>
            </a:r>
            <a:endParaRPr lang="en-US" dirty="0"/>
          </a:p>
        </p:txBody>
      </p:sp>
    </p:spTree>
    <p:extLst>
      <p:ext uri="{BB962C8B-B14F-4D97-AF65-F5344CB8AC3E}">
        <p14:creationId xmlns:p14="http://schemas.microsoft.com/office/powerpoint/2010/main" val="2762796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0A79118A-7068-660D-2AA1-585749AE20DB}"/>
              </a:ext>
            </a:extLst>
          </p:cNvPr>
          <p:cNvPicPr>
            <a:picLocks noGrp="1" noChangeAspect="1"/>
          </p:cNvPicPr>
          <p:nvPr>
            <p:ph idx="1"/>
          </p:nvPr>
        </p:nvPicPr>
        <p:blipFill>
          <a:blip r:embed="rId4"/>
          <a:stretch>
            <a:fillRect/>
          </a:stretch>
        </p:blipFill>
        <p:spPr>
          <a:xfrm>
            <a:off x="457200" y="1238224"/>
            <a:ext cx="8153399" cy="52013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itle 2">
            <a:extLst>
              <a:ext uri="{FF2B5EF4-FFF2-40B4-BE49-F238E27FC236}">
                <a16:creationId xmlns:a16="http://schemas.microsoft.com/office/drawing/2014/main" id="{FD0676C5-877F-44AE-AB83-E3D712AAF6ED}"/>
              </a:ext>
            </a:extLst>
          </p:cNvPr>
          <p:cNvSpPr>
            <a:spLocks noGrp="1"/>
          </p:cNvSpPr>
          <p:nvPr>
            <p:ph type="title"/>
          </p:nvPr>
        </p:nvSpPr>
        <p:spPr>
          <a:xfrm>
            <a:off x="457200" y="76200"/>
            <a:ext cx="6629400" cy="914400"/>
          </a:xfrm>
        </p:spPr>
        <p:txBody>
          <a:bodyPr/>
          <a:lstStyle/>
          <a:p>
            <a:r>
              <a:rPr lang="en-US" dirty="0"/>
              <a:t>Changes in </a:t>
            </a:r>
            <a:r>
              <a:rPr lang="en-US" i="1" dirty="0"/>
              <a:t>Estimated Market Value</a:t>
            </a:r>
            <a:r>
              <a:rPr lang="en-US" dirty="0"/>
              <a:t> </a:t>
            </a:r>
            <a:br>
              <a:rPr lang="en-US" dirty="0"/>
            </a:br>
            <a:r>
              <a:rPr lang="en-US" dirty="0"/>
              <a:t>from Pay 2025 to Pay 2026</a:t>
            </a:r>
          </a:p>
        </p:txBody>
      </p:sp>
    </p:spTree>
    <p:extLst>
      <p:ext uri="{BB962C8B-B14F-4D97-AF65-F5344CB8AC3E}">
        <p14:creationId xmlns:p14="http://schemas.microsoft.com/office/powerpoint/2010/main" val="3836705618"/>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1C298EC-C8BC-4BEE-A83E-A21549DE4E50}"/>
              </a:ext>
            </a:extLst>
          </p:cNvPr>
          <p:cNvSpPr>
            <a:spLocks noGrp="1"/>
          </p:cNvSpPr>
          <p:nvPr>
            <p:ph idx="1"/>
          </p:nvPr>
        </p:nvSpPr>
        <p:spPr>
          <a:xfrm>
            <a:off x="1371600" y="1371600"/>
            <a:ext cx="6629400" cy="5211762"/>
          </a:xfrm>
        </p:spPr>
        <p:txBody>
          <a:bodyPr>
            <a:normAutofit fontScale="85000" lnSpcReduction="20000"/>
          </a:bodyPr>
          <a:lstStyle/>
          <a:p>
            <a:pPr marL="342900" lvl="0" indent="-342900" defTabSz="914400">
              <a:buFont typeface="Arial" pitchFamily="34" charset="0"/>
              <a:buChar char="•"/>
            </a:pPr>
            <a:r>
              <a:rPr lang="en-US" sz="3600" dirty="0">
                <a:solidFill>
                  <a:prstClr val="black"/>
                </a:solidFill>
              </a:rPr>
              <a:t>Commercial: Median increase 3.6%</a:t>
            </a:r>
          </a:p>
          <a:p>
            <a:pPr marL="1014413" lvl="1" indent="-457200" defTabSz="914400">
              <a:buFont typeface="Wingdings" panose="05000000000000000000" pitchFamily="2" charset="2"/>
              <a:buChar char="v"/>
            </a:pPr>
            <a:r>
              <a:rPr lang="en-US" sz="3100" dirty="0">
                <a:solidFill>
                  <a:srgbClr val="FF0000"/>
                </a:solidFill>
              </a:rPr>
              <a:t>Lakeville: Median increase 3.5%</a:t>
            </a:r>
          </a:p>
          <a:p>
            <a:pPr lvl="1" indent="0" defTabSz="914400">
              <a:buNone/>
            </a:pPr>
            <a:endParaRPr lang="en-US" sz="3000" dirty="0">
              <a:solidFill>
                <a:srgbClr val="FF0000"/>
              </a:solidFill>
            </a:endParaRPr>
          </a:p>
          <a:p>
            <a:pPr marL="342900" lvl="0" indent="-342900" defTabSz="914400">
              <a:buFont typeface="Arial" pitchFamily="34" charset="0"/>
              <a:buChar char="•"/>
            </a:pPr>
            <a:r>
              <a:rPr lang="en-US" sz="3600" dirty="0">
                <a:solidFill>
                  <a:prstClr val="black"/>
                </a:solidFill>
              </a:rPr>
              <a:t>Industrial: Median increase 7.15% </a:t>
            </a:r>
          </a:p>
          <a:p>
            <a:pPr marL="1014413" lvl="1" indent="-457200" defTabSz="914400">
              <a:buFont typeface="Wingdings" panose="05000000000000000000" pitchFamily="2" charset="2"/>
              <a:buChar char="v"/>
            </a:pPr>
            <a:r>
              <a:rPr lang="en-US" sz="3100" dirty="0">
                <a:solidFill>
                  <a:srgbClr val="FF0000"/>
                </a:solidFill>
              </a:rPr>
              <a:t>Lakeville: Median increase 7.89%</a:t>
            </a:r>
          </a:p>
          <a:p>
            <a:pPr lvl="1" indent="0" defTabSz="914400">
              <a:buNone/>
            </a:pPr>
            <a:endParaRPr lang="en-US" sz="3600" dirty="0">
              <a:solidFill>
                <a:prstClr val="black"/>
              </a:solidFill>
            </a:endParaRPr>
          </a:p>
          <a:p>
            <a:pPr marL="914400" lvl="1" indent="-457200" defTabSz="914400">
              <a:buFont typeface="Wingdings" panose="05000000000000000000" pitchFamily="2" charset="2"/>
              <a:buChar char="Ø"/>
            </a:pPr>
            <a:r>
              <a:rPr lang="en-US" sz="3200" dirty="0">
                <a:solidFill>
                  <a:prstClr val="black"/>
                </a:solidFill>
              </a:rPr>
              <a:t>6.49% aggregate increase </a:t>
            </a:r>
          </a:p>
          <a:p>
            <a:pPr marL="1014413" lvl="1" indent="-457200" defTabSz="914400">
              <a:buFont typeface="Wingdings" panose="05000000000000000000" pitchFamily="2" charset="2"/>
              <a:buChar char="v"/>
            </a:pPr>
            <a:r>
              <a:rPr lang="en-US" sz="3100" dirty="0">
                <a:solidFill>
                  <a:srgbClr val="FF0000"/>
                </a:solidFill>
              </a:rPr>
              <a:t>10.38% aggregate Lakeville increase</a:t>
            </a:r>
          </a:p>
          <a:p>
            <a:pPr marL="457200" lvl="1" indent="0" defTabSz="914400">
              <a:buNone/>
            </a:pPr>
            <a:endParaRPr lang="en-US" sz="3200" dirty="0">
              <a:solidFill>
                <a:prstClr val="black"/>
              </a:solidFill>
            </a:endParaRPr>
          </a:p>
          <a:p>
            <a:pPr marL="914400" lvl="1" indent="-457200" defTabSz="914400">
              <a:buFont typeface="Wingdings" panose="05000000000000000000" pitchFamily="2" charset="2"/>
              <a:buChar char="Ø"/>
            </a:pPr>
            <a:r>
              <a:rPr lang="en-US" sz="3200" dirty="0">
                <a:solidFill>
                  <a:prstClr val="black"/>
                </a:solidFill>
              </a:rPr>
              <a:t>Includes $100.6 million of new construction</a:t>
            </a:r>
          </a:p>
          <a:p>
            <a:pPr marL="1214437" lvl="2" indent="-457200" defTabSz="914400">
              <a:buFont typeface="Wingdings" panose="05000000000000000000" pitchFamily="2" charset="2"/>
              <a:buChar char="v"/>
            </a:pPr>
            <a:r>
              <a:rPr lang="en-US" sz="2500" dirty="0">
                <a:solidFill>
                  <a:srgbClr val="FF0000"/>
                </a:solidFill>
              </a:rPr>
              <a:t>Lakeville $18.36 Million</a:t>
            </a:r>
          </a:p>
          <a:p>
            <a:pPr marL="1214437" lvl="2" indent="-457200" defTabSz="914400"/>
            <a:r>
              <a:rPr lang="en-US" sz="2500" dirty="0">
                <a:solidFill>
                  <a:prstClr val="black"/>
                </a:solidFill>
              </a:rPr>
              <a:t>Commercial $48.3 million  </a:t>
            </a:r>
            <a:r>
              <a:rPr lang="en-US" sz="2500" dirty="0">
                <a:solidFill>
                  <a:srgbClr val="FF0000"/>
                </a:solidFill>
              </a:rPr>
              <a:t>Lakeville $3.56M</a:t>
            </a:r>
          </a:p>
          <a:p>
            <a:pPr marL="1214437" lvl="2" indent="-457200" defTabSz="914400"/>
            <a:r>
              <a:rPr lang="en-US" sz="2500" dirty="0">
                <a:solidFill>
                  <a:prstClr val="black"/>
                </a:solidFill>
              </a:rPr>
              <a:t>Industrial $52.3 million  </a:t>
            </a:r>
            <a:r>
              <a:rPr lang="en-US" sz="2500" dirty="0">
                <a:solidFill>
                  <a:srgbClr val="FF0000"/>
                </a:solidFill>
              </a:rPr>
              <a:t>Lakeville $14.8M</a:t>
            </a:r>
          </a:p>
        </p:txBody>
      </p:sp>
      <p:sp>
        <p:nvSpPr>
          <p:cNvPr id="3" name="Title 2">
            <a:extLst>
              <a:ext uri="{FF2B5EF4-FFF2-40B4-BE49-F238E27FC236}">
                <a16:creationId xmlns:a16="http://schemas.microsoft.com/office/drawing/2014/main" id="{FD0676C5-877F-44AE-AB83-E3D712AAF6ED}"/>
              </a:ext>
            </a:extLst>
          </p:cNvPr>
          <p:cNvSpPr>
            <a:spLocks noGrp="1"/>
          </p:cNvSpPr>
          <p:nvPr>
            <p:ph type="title"/>
          </p:nvPr>
        </p:nvSpPr>
        <p:spPr/>
        <p:txBody>
          <a:bodyPr/>
          <a:lstStyle/>
          <a:p>
            <a:r>
              <a:rPr lang="en-US" sz="4400" dirty="0">
                <a:solidFill>
                  <a:prstClr val="white"/>
                </a:solidFill>
              </a:rPr>
              <a:t>2025 Market Value Summary</a:t>
            </a:r>
            <a:endParaRPr lang="en-US" dirty="0"/>
          </a:p>
        </p:txBody>
      </p:sp>
    </p:spTree>
    <p:extLst>
      <p:ext uri="{BB962C8B-B14F-4D97-AF65-F5344CB8AC3E}">
        <p14:creationId xmlns:p14="http://schemas.microsoft.com/office/powerpoint/2010/main" val="1900707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0676C5-877F-44AE-AB83-E3D712AAF6ED}"/>
              </a:ext>
            </a:extLst>
          </p:cNvPr>
          <p:cNvSpPr>
            <a:spLocks noGrp="1"/>
          </p:cNvSpPr>
          <p:nvPr>
            <p:ph type="title"/>
          </p:nvPr>
        </p:nvSpPr>
        <p:spPr>
          <a:xfrm>
            <a:off x="457200" y="152400"/>
            <a:ext cx="6629400" cy="715962"/>
          </a:xfrm>
        </p:spPr>
        <p:txBody>
          <a:bodyPr/>
          <a:lstStyle/>
          <a:p>
            <a:r>
              <a:rPr lang="en-US" dirty="0"/>
              <a:t>Changes in </a:t>
            </a:r>
            <a:r>
              <a:rPr lang="en-US" i="1" dirty="0"/>
              <a:t>Estimated Market Value</a:t>
            </a:r>
            <a:r>
              <a:rPr lang="en-US" dirty="0"/>
              <a:t> </a:t>
            </a:r>
            <a:br>
              <a:rPr lang="en-US" dirty="0"/>
            </a:br>
            <a:r>
              <a:rPr lang="en-US" dirty="0"/>
              <a:t>from Pay 2025 to Pay 2026</a:t>
            </a:r>
          </a:p>
        </p:txBody>
      </p:sp>
      <p:pic>
        <p:nvPicPr>
          <p:cNvPr id="7" name="Content Placeholder 6">
            <a:extLst>
              <a:ext uri="{FF2B5EF4-FFF2-40B4-BE49-F238E27FC236}">
                <a16:creationId xmlns:a16="http://schemas.microsoft.com/office/drawing/2014/main" id="{CAA8FA4C-E8B4-4B1B-329D-093C796BC1E4}"/>
              </a:ext>
            </a:extLst>
          </p:cNvPr>
          <p:cNvPicPr>
            <a:picLocks noGrp="1" noChangeAspect="1"/>
          </p:cNvPicPr>
          <p:nvPr>
            <p:ph idx="1"/>
          </p:nvPr>
        </p:nvPicPr>
        <p:blipFill>
          <a:blip r:embed="rId3"/>
          <a:stretch>
            <a:fillRect/>
          </a:stretch>
        </p:blipFill>
        <p:spPr>
          <a:xfrm>
            <a:off x="609600" y="1205474"/>
            <a:ext cx="8001000" cy="53665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951560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1C298EC-C8BC-4BEE-A83E-A21549DE4E50}"/>
              </a:ext>
            </a:extLst>
          </p:cNvPr>
          <p:cNvSpPr>
            <a:spLocks noGrp="1"/>
          </p:cNvSpPr>
          <p:nvPr>
            <p:ph idx="1"/>
          </p:nvPr>
        </p:nvSpPr>
        <p:spPr>
          <a:xfrm>
            <a:off x="457200" y="1600202"/>
            <a:ext cx="8229600" cy="4648198"/>
          </a:xfrm>
        </p:spPr>
        <p:txBody>
          <a:bodyPr>
            <a:normAutofit fontScale="85000" lnSpcReduction="20000"/>
          </a:bodyPr>
          <a:lstStyle/>
          <a:p>
            <a:pPr marL="342900" lvl="0" indent="-342900" defTabSz="914400">
              <a:buFont typeface="Arial" pitchFamily="34" charset="0"/>
              <a:buChar char="•"/>
            </a:pPr>
            <a:r>
              <a:rPr lang="en-US" sz="3600" dirty="0">
                <a:solidFill>
                  <a:prstClr val="black"/>
                </a:solidFill>
              </a:rPr>
              <a:t>Agricultural:</a:t>
            </a:r>
          </a:p>
          <a:p>
            <a:pPr lvl="0" defTabSz="914400"/>
            <a:endParaRPr lang="en-US" sz="1800" dirty="0">
              <a:solidFill>
                <a:prstClr val="black"/>
              </a:solidFill>
            </a:endParaRPr>
          </a:p>
          <a:p>
            <a:pPr marL="1214437" lvl="2" indent="-457200" defTabSz="914400">
              <a:buFont typeface="Wingdings" panose="05000000000000000000" pitchFamily="2" charset="2"/>
              <a:buChar char="Ø"/>
            </a:pPr>
            <a:r>
              <a:rPr lang="en-US" sz="2900" dirty="0">
                <a:solidFill>
                  <a:prstClr val="black"/>
                </a:solidFill>
              </a:rPr>
              <a:t>EMV increased approximately 8.45%</a:t>
            </a:r>
          </a:p>
          <a:p>
            <a:pPr marL="1214437" lvl="2" indent="-457200" defTabSz="914400">
              <a:buFont typeface="Wingdings" panose="05000000000000000000" pitchFamily="2" charset="2"/>
              <a:buChar char="Ø"/>
            </a:pPr>
            <a:r>
              <a:rPr lang="en-US" sz="2900" dirty="0">
                <a:solidFill>
                  <a:srgbClr val="FF0000"/>
                </a:solidFill>
              </a:rPr>
              <a:t>Lakeville EMV increased approximately 2.3%</a:t>
            </a:r>
          </a:p>
          <a:p>
            <a:pPr marL="1557337" lvl="3" indent="-457200" defTabSz="914400">
              <a:buFont typeface="Arial" panose="020B0604020202020204" pitchFamily="34" charset="0"/>
              <a:buChar char="•"/>
            </a:pPr>
            <a:r>
              <a:rPr lang="en-US" sz="2600" dirty="0">
                <a:solidFill>
                  <a:srgbClr val="FF0000"/>
                </a:solidFill>
              </a:rPr>
              <a:t>Lakeville generally based on residential development highest and best use and valued significantly higher than typical township ag land</a:t>
            </a:r>
          </a:p>
          <a:p>
            <a:pPr marL="1557337" lvl="3" indent="-457200" defTabSz="914400">
              <a:buFont typeface="Arial" panose="020B0604020202020204" pitchFamily="34" charset="0"/>
              <a:buChar char="•"/>
            </a:pPr>
            <a:r>
              <a:rPr lang="en-US" sz="2600" dirty="0">
                <a:solidFill>
                  <a:prstClr val="black"/>
                </a:solidFill>
              </a:rPr>
              <a:t>Locally determined</a:t>
            </a:r>
          </a:p>
          <a:p>
            <a:pPr marL="1100137" lvl="3" indent="0" defTabSz="914400">
              <a:buNone/>
            </a:pPr>
            <a:endParaRPr lang="en-US" sz="2600" dirty="0">
              <a:solidFill>
                <a:prstClr val="black"/>
              </a:solidFill>
            </a:endParaRPr>
          </a:p>
          <a:p>
            <a:pPr marL="1214437" lvl="2" indent="-457200" defTabSz="914400">
              <a:buFont typeface="Wingdings" panose="05000000000000000000" pitchFamily="2" charset="2"/>
              <a:buChar char="Ø"/>
            </a:pPr>
            <a:r>
              <a:rPr lang="en-US" sz="2900" dirty="0">
                <a:solidFill>
                  <a:prstClr val="black"/>
                </a:solidFill>
              </a:rPr>
              <a:t>TMV increased approximately  5.31%</a:t>
            </a:r>
          </a:p>
          <a:p>
            <a:pPr marL="1214437" lvl="2" indent="-457200" defTabSz="914400">
              <a:buFont typeface="Wingdings" panose="05000000000000000000" pitchFamily="2" charset="2"/>
              <a:buChar char="Ø"/>
            </a:pPr>
            <a:r>
              <a:rPr lang="en-US" sz="2900" dirty="0">
                <a:solidFill>
                  <a:srgbClr val="FF0000"/>
                </a:solidFill>
              </a:rPr>
              <a:t>Lakeville TMV changes were similar to county rates for Green Acres parcels</a:t>
            </a:r>
            <a:endParaRPr lang="en-US" sz="2900" dirty="0">
              <a:solidFill>
                <a:prstClr val="black"/>
              </a:solidFill>
            </a:endParaRPr>
          </a:p>
          <a:p>
            <a:pPr marL="1557337" lvl="3" indent="-457200" defTabSz="914400">
              <a:buFont typeface="Arial" panose="020B0604020202020204" pitchFamily="34" charset="0"/>
              <a:buChar char="•"/>
            </a:pPr>
            <a:r>
              <a:rPr lang="en-US" sz="2600" dirty="0">
                <a:solidFill>
                  <a:prstClr val="black"/>
                </a:solidFill>
              </a:rPr>
              <a:t>Taxable values set by Department of Revenue</a:t>
            </a:r>
          </a:p>
          <a:p>
            <a:pPr marL="1100137" lvl="3" indent="0" defTabSz="914400">
              <a:buNone/>
            </a:pPr>
            <a:endParaRPr lang="en-US" sz="2600" dirty="0">
              <a:solidFill>
                <a:prstClr val="black"/>
              </a:solidFill>
            </a:endParaRPr>
          </a:p>
          <a:p>
            <a:pPr marL="1214437" lvl="2" indent="-457200" defTabSz="914400">
              <a:buFont typeface="Wingdings" panose="05000000000000000000" pitchFamily="2" charset="2"/>
              <a:buChar char="Ø"/>
            </a:pPr>
            <a:endParaRPr lang="en-US" sz="2900" dirty="0">
              <a:solidFill>
                <a:prstClr val="black"/>
              </a:solidFill>
            </a:endParaRPr>
          </a:p>
        </p:txBody>
      </p:sp>
      <p:sp>
        <p:nvSpPr>
          <p:cNvPr id="3" name="Title 2">
            <a:extLst>
              <a:ext uri="{FF2B5EF4-FFF2-40B4-BE49-F238E27FC236}">
                <a16:creationId xmlns:a16="http://schemas.microsoft.com/office/drawing/2014/main" id="{FD0676C5-877F-44AE-AB83-E3D712AAF6ED}"/>
              </a:ext>
            </a:extLst>
          </p:cNvPr>
          <p:cNvSpPr>
            <a:spLocks noGrp="1"/>
          </p:cNvSpPr>
          <p:nvPr>
            <p:ph type="title"/>
          </p:nvPr>
        </p:nvSpPr>
        <p:spPr/>
        <p:txBody>
          <a:bodyPr/>
          <a:lstStyle/>
          <a:p>
            <a:r>
              <a:rPr lang="en-US" sz="4400" dirty="0">
                <a:solidFill>
                  <a:prstClr val="white"/>
                </a:solidFill>
              </a:rPr>
              <a:t>2025</a:t>
            </a:r>
            <a:r>
              <a:rPr lang="en-US" sz="4800" dirty="0">
                <a:solidFill>
                  <a:prstClr val="white"/>
                </a:solidFill>
              </a:rPr>
              <a:t> </a:t>
            </a:r>
            <a:r>
              <a:rPr lang="en-US" sz="4400" dirty="0">
                <a:solidFill>
                  <a:prstClr val="white"/>
                </a:solidFill>
              </a:rPr>
              <a:t>Market Value Summary</a:t>
            </a:r>
            <a:endParaRPr lang="en-US" dirty="0">
              <a:highlight>
                <a:srgbClr val="FFFF00"/>
              </a:highlight>
            </a:endParaRPr>
          </a:p>
        </p:txBody>
      </p:sp>
    </p:spTree>
    <p:extLst>
      <p:ext uri="{BB962C8B-B14F-4D97-AF65-F5344CB8AC3E}">
        <p14:creationId xmlns:p14="http://schemas.microsoft.com/office/powerpoint/2010/main" val="2459354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26CC41-3407-4610-9E77-331852E1B56D}"/>
              </a:ext>
            </a:extLst>
          </p:cNvPr>
          <p:cNvSpPr>
            <a:spLocks noGrp="1"/>
          </p:cNvSpPr>
          <p:nvPr>
            <p:ph type="title"/>
          </p:nvPr>
        </p:nvSpPr>
        <p:spPr>
          <a:xfrm>
            <a:off x="477982" y="173182"/>
            <a:ext cx="6629400" cy="715962"/>
          </a:xfrm>
        </p:spPr>
        <p:txBody>
          <a:bodyPr/>
          <a:lstStyle/>
          <a:p>
            <a:r>
              <a:rPr lang="en-US" dirty="0"/>
              <a:t>Changes in </a:t>
            </a:r>
            <a:r>
              <a:rPr lang="en-US" i="1" dirty="0"/>
              <a:t>Estimated &amp; Taxable Market Value</a:t>
            </a:r>
            <a:r>
              <a:rPr lang="en-US" dirty="0"/>
              <a:t> from Pay 2025 to Pay 2026</a:t>
            </a:r>
            <a:br>
              <a:rPr lang="en-US" dirty="0"/>
            </a:br>
            <a:endParaRPr lang="en-US" dirty="0"/>
          </a:p>
        </p:txBody>
      </p:sp>
      <p:pic>
        <p:nvPicPr>
          <p:cNvPr id="12" name="Content Placeholder 11">
            <a:extLst>
              <a:ext uri="{FF2B5EF4-FFF2-40B4-BE49-F238E27FC236}">
                <a16:creationId xmlns:a16="http://schemas.microsoft.com/office/drawing/2014/main" id="{E76AA061-8A78-C380-B8E7-05AED66ED188}"/>
              </a:ext>
            </a:extLst>
          </p:cNvPr>
          <p:cNvPicPr>
            <a:picLocks noGrp="1" noChangeAspect="1"/>
          </p:cNvPicPr>
          <p:nvPr>
            <p:ph idx="1"/>
          </p:nvPr>
        </p:nvPicPr>
        <p:blipFill>
          <a:blip r:embed="rId3"/>
          <a:stretch>
            <a:fillRect/>
          </a:stretch>
        </p:blipFill>
        <p:spPr>
          <a:xfrm>
            <a:off x="685800" y="1019767"/>
            <a:ext cx="7924800" cy="57761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317962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2F6CB0-0D74-4A7E-AEE0-93C8B8BC002A}"/>
              </a:ext>
            </a:extLst>
          </p:cNvPr>
          <p:cNvSpPr>
            <a:spLocks noGrp="1"/>
          </p:cNvSpPr>
          <p:nvPr>
            <p:ph type="title"/>
          </p:nvPr>
        </p:nvSpPr>
        <p:spPr/>
        <p:txBody>
          <a:bodyPr/>
          <a:lstStyle/>
          <a:p>
            <a:r>
              <a:rPr lang="en-US" dirty="0"/>
              <a:t>Value Notices / Appeal Methods</a:t>
            </a:r>
          </a:p>
        </p:txBody>
      </p:sp>
      <p:sp>
        <p:nvSpPr>
          <p:cNvPr id="6" name="Subtitle 5">
            <a:extLst>
              <a:ext uri="{FF2B5EF4-FFF2-40B4-BE49-F238E27FC236}">
                <a16:creationId xmlns:a16="http://schemas.microsoft.com/office/drawing/2014/main" id="{707D7EA4-46EF-470D-A6DC-B6D5E415E5C9}"/>
              </a:ext>
            </a:extLst>
          </p:cNvPr>
          <p:cNvSpPr>
            <a:spLocks noGrp="1"/>
          </p:cNvSpPr>
          <p:nvPr>
            <p:ph type="subTitle" idx="4294967295"/>
          </p:nvPr>
        </p:nvSpPr>
        <p:spPr>
          <a:xfrm>
            <a:off x="504830" y="5867400"/>
            <a:ext cx="7974013" cy="914400"/>
          </a:xfrm>
        </p:spPr>
        <p:txBody>
          <a:bodyPr>
            <a:normAutofit/>
          </a:bodyPr>
          <a:lstStyle/>
          <a:p>
            <a:pPr algn="ctr"/>
            <a:endParaRPr lang="en-US" sz="2400" dirty="0"/>
          </a:p>
          <a:p>
            <a:pPr algn="ctr"/>
            <a:r>
              <a:rPr lang="en-US" sz="2400" dirty="0"/>
              <a:t>Minnesota Tax Court  -  File by April 30</a:t>
            </a:r>
            <a:r>
              <a:rPr lang="en-US" sz="2400" baseline="30000" dirty="0"/>
              <a:t>th</a:t>
            </a:r>
            <a:r>
              <a:rPr lang="en-US" sz="2400" dirty="0"/>
              <a:t> of payable year</a:t>
            </a:r>
          </a:p>
        </p:txBody>
      </p:sp>
      <p:pic>
        <p:nvPicPr>
          <p:cNvPr id="7" name="Content Placeholder 6">
            <a:extLst>
              <a:ext uri="{FF2B5EF4-FFF2-40B4-BE49-F238E27FC236}">
                <a16:creationId xmlns:a16="http://schemas.microsoft.com/office/drawing/2014/main" id="{2B17E3CA-1ED7-3AF7-2362-1FD91836E845}"/>
              </a:ext>
            </a:extLst>
          </p:cNvPr>
          <p:cNvPicPr>
            <a:picLocks noGrp="1" noChangeAspect="1"/>
          </p:cNvPicPr>
          <p:nvPr>
            <p:ph idx="1"/>
          </p:nvPr>
        </p:nvPicPr>
        <p:blipFill>
          <a:blip r:embed="rId3"/>
          <a:stretch>
            <a:fillRect/>
          </a:stretch>
        </p:blipFill>
        <p:spPr>
          <a:xfrm>
            <a:off x="794037" y="1052211"/>
            <a:ext cx="7555926" cy="52723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945655374"/>
      </p:ext>
    </p:extLst>
  </p:cSld>
  <p:clrMapOvr>
    <a:masterClrMapping/>
  </p:clrMapOvr>
</p:sld>
</file>

<file path=ppt/theme/theme1.xml><?xml version="1.0" encoding="utf-8"?>
<a:theme xmlns:a="http://schemas.openxmlformats.org/drawingml/2006/main" name="Presentation template 16x9 2020">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EB5AEB0A69D3249819FD1CC12951C1C" ma:contentTypeVersion="18" ma:contentTypeDescription="Create a new document." ma:contentTypeScope="" ma:versionID="122457a9bd591155cdd5b17b3ad3e80e">
  <xsd:schema xmlns:xsd="http://www.w3.org/2001/XMLSchema" xmlns:xs="http://www.w3.org/2001/XMLSchema" xmlns:p="http://schemas.microsoft.com/office/2006/metadata/properties" xmlns:ns2="3115c9c7-b89c-432a-9820-e1bca301cac7" xmlns:ns3="9fb08f9c-9cb3-4477-9a26-c090ca240921" targetNamespace="http://schemas.microsoft.com/office/2006/metadata/properties" ma:root="true" ma:fieldsID="08093c91954db91805feb65c94f49d10" ns2:_="" ns3:_="">
    <xsd:import namespace="3115c9c7-b89c-432a-9820-e1bca301cac7"/>
    <xsd:import namespace="9fb08f9c-9cb3-4477-9a26-c090ca24092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OCR" minOccurs="0"/>
                <xsd:element ref="ns2:MediaServiceLocation" minOccurs="0"/>
                <xsd:element ref="ns2:MediaServiceGenerationTime" minOccurs="0"/>
                <xsd:element ref="ns2:MediaServiceEventHashCode"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15c9c7-b89c-432a-9820-e1bca301ca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Location" ma:index="14" nillable="true" ma:displayName="Location"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ba59ca1-933b-4ddc-b880-273305797d6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fb08f9c-9cb3-4477-9a26-c090ca24092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07fbd43b-a9e1-440b-8399-473ada1b4526}" ma:internalName="TaxCatchAll" ma:showField="CatchAllData" ma:web="9fb08f9c-9cb3-4477-9a26-c090ca2409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115c9c7-b89c-432a-9820-e1bca301cac7">
      <Terms xmlns="http://schemas.microsoft.com/office/infopath/2007/PartnerControls"/>
    </lcf76f155ced4ddcb4097134ff3c332f>
    <TaxCatchAll xmlns="9fb08f9c-9cb3-4477-9a26-c090ca240921" xsi:nil="true"/>
  </documentManagement>
</p:properties>
</file>

<file path=customXml/itemProps1.xml><?xml version="1.0" encoding="utf-8"?>
<ds:datastoreItem xmlns:ds="http://schemas.openxmlformats.org/officeDocument/2006/customXml" ds:itemID="{C73D1078-E948-4CE9-950C-0630A03FD67A}"/>
</file>

<file path=customXml/itemProps2.xml><?xml version="1.0" encoding="utf-8"?>
<ds:datastoreItem xmlns:ds="http://schemas.openxmlformats.org/officeDocument/2006/customXml" ds:itemID="{10137D39-1690-4ACA-B568-2036A677EED9}"/>
</file>

<file path=customXml/itemProps3.xml><?xml version="1.0" encoding="utf-8"?>
<ds:datastoreItem xmlns:ds="http://schemas.openxmlformats.org/officeDocument/2006/customXml" ds:itemID="{46263834-F7A3-46F8-ACCF-971E0D04093D}"/>
</file>

<file path=docProps/app.xml><?xml version="1.0" encoding="utf-8"?>
<Properties xmlns="http://schemas.openxmlformats.org/officeDocument/2006/extended-properties" xmlns:vt="http://schemas.openxmlformats.org/officeDocument/2006/docPropsVTypes">
  <Template/>
  <TotalTime>15646</TotalTime>
  <Words>1996</Words>
  <Application>Microsoft Office PowerPoint</Application>
  <PresentationFormat>On-screen Show (4:3)</PresentationFormat>
  <Paragraphs>192</Paragraphs>
  <Slides>14</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Arial Narrow</vt:lpstr>
      <vt:lpstr>Calibri</vt:lpstr>
      <vt:lpstr>Courier New</vt:lpstr>
      <vt:lpstr>Symbol</vt:lpstr>
      <vt:lpstr>Times New Roman</vt:lpstr>
      <vt:lpstr>Wingdings</vt:lpstr>
      <vt:lpstr>Presentation template 16x9 2020</vt:lpstr>
      <vt:lpstr>PowerPoint Presentation</vt:lpstr>
      <vt:lpstr>Estimate Market Value Annually</vt:lpstr>
      <vt:lpstr>2025 Market Value Summary</vt:lpstr>
      <vt:lpstr>2025 Market Value Summary</vt:lpstr>
      <vt:lpstr>2025 Market Value Summary</vt:lpstr>
      <vt:lpstr>2025 Median Homestead Values </vt:lpstr>
      <vt:lpstr>Changes in Estimated Market Value  from Pay 2025 to Pay 2026</vt:lpstr>
      <vt:lpstr>2025 Market Value Summary</vt:lpstr>
      <vt:lpstr>Changes in Estimated Market Value  from Pay 2025 to Pay 2026</vt:lpstr>
      <vt:lpstr>2025 Market Value Summary</vt:lpstr>
      <vt:lpstr>Changes in Estimated Market Value  from Pay 2025 to Pay 2026</vt:lpstr>
      <vt:lpstr>2025 Market Value Summary</vt:lpstr>
      <vt:lpstr>Changes in Estimated &amp; Taxable Market Value from Pay 2025 to Pay 2026 </vt:lpstr>
      <vt:lpstr>Value Notices / Appeal Methods</vt:lpstr>
    </vt:vector>
  </TitlesOfParts>
  <Company>Dakota County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Company Meeting Title</dc:title>
  <dc:creator>tws68</dc:creator>
  <cp:lastModifiedBy>Lyons, Scott</cp:lastModifiedBy>
  <cp:revision>658</cp:revision>
  <cp:lastPrinted>2025-02-25T14:05:54Z</cp:lastPrinted>
  <dcterms:created xsi:type="dcterms:W3CDTF">2002-06-10T21:16:40Z</dcterms:created>
  <dcterms:modified xsi:type="dcterms:W3CDTF">2025-03-12T15:09:10Z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0x010100DEB5AEB0A69D3249819FD1CC12951C1C</vt:lpwstr>
  </property>
</Properties>
</file>