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4"/>
  </p:notesMasterIdLst>
  <p:sldIdLst>
    <p:sldId id="257" r:id="rId2"/>
    <p:sldId id="258"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6A1B32"/>
    <a:srgbClr val="55565A"/>
    <a:srgbClr val="A47400"/>
    <a:srgbClr val="D57E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5226" autoAdjust="0"/>
  </p:normalViewPr>
  <p:slideViewPr>
    <p:cSldViewPr snapToGrid="0">
      <p:cViewPr varScale="1">
        <p:scale>
          <a:sx n="86" d="100"/>
          <a:sy n="86" d="100"/>
        </p:scale>
        <p:origin x="562" y="6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1DE3EF7-EEEB-41FA-802B-576648B8A0F1}" type="datetimeFigureOut">
              <a:rPr lang="en-US" smtClean="0"/>
              <a:t>7/1/2019</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0DFA40B-E043-4FBF-A4A6-D3C1E1BFCF07}" type="slidenum">
              <a:rPr lang="en-US" smtClean="0"/>
              <a:t>‹#›</a:t>
            </a:fld>
            <a:endParaRPr lang="en-US"/>
          </a:p>
        </p:txBody>
      </p:sp>
    </p:spTree>
    <p:extLst>
      <p:ext uri="{BB962C8B-B14F-4D97-AF65-F5344CB8AC3E}">
        <p14:creationId xmlns:p14="http://schemas.microsoft.com/office/powerpoint/2010/main" val="27328509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panose="020B0604020202020204" pitchFamily="34" charset="0"/>
              <a:buNone/>
            </a:pPr>
            <a:r>
              <a:rPr lang="en-US" sz="1200" kern="1200" dirty="0">
                <a:solidFill>
                  <a:schemeClr val="tx1"/>
                </a:solidFill>
                <a:effectLst/>
                <a:latin typeface="+mn-lt"/>
                <a:ea typeface="+mn-ea"/>
                <a:cs typeface="+mn-cs"/>
              </a:rPr>
              <a:t>This program will provide education about the professional liability industry and issues facing underwriters, brokers and claims professionals for college or graduate students. Students will have the opportunity to learn from industry leaders in small group settings, by attending sessions, and by interacting with industry professionals in attendance.</a:t>
            </a:r>
          </a:p>
          <a:p>
            <a:pPr marL="0" indent="0">
              <a:buFont typeface="Arial" panose="020B0604020202020204" pitchFamily="34" charset="0"/>
              <a:buNone/>
            </a:pPr>
            <a:endParaRPr lang="en-US" sz="1200" kern="1200" dirty="0">
              <a:solidFill>
                <a:schemeClr val="tx1"/>
              </a:solidFill>
              <a:effectLst/>
              <a:latin typeface="+mn-lt"/>
              <a:ea typeface="+mn-ea"/>
              <a:cs typeface="+mn-cs"/>
            </a:endParaRPr>
          </a:p>
          <a:p>
            <a:r>
              <a:rPr lang="en-US" dirty="0"/>
              <a:t>Benefits for students participating in the PLUS Conference:</a:t>
            </a:r>
          </a:p>
          <a:p>
            <a:pPr marL="171450" indent="-171450">
              <a:buFont typeface="Arial" panose="020B0604020202020204" pitchFamily="34" charset="0"/>
              <a:buChar char="•"/>
            </a:pPr>
            <a:r>
              <a:rPr lang="en-US" dirty="0"/>
              <a:t>Networking with professionals in professional liability insurance (e.g. carriers, brokers) from all over the country</a:t>
            </a:r>
          </a:p>
          <a:p>
            <a:pPr marL="171450" indent="-171450">
              <a:buFont typeface="Arial" panose="020B0604020202020204" pitchFamily="34" charset="0"/>
              <a:buChar char="•"/>
            </a:pPr>
            <a:r>
              <a:rPr lang="en-US" dirty="0"/>
              <a:t>Gain industry insights which will be useful in future interviews</a:t>
            </a:r>
          </a:p>
          <a:p>
            <a:pPr marL="171450" indent="-171450">
              <a:buFont typeface="Arial" panose="020B0604020202020204" pitchFamily="34" charset="0"/>
              <a:buChar char="•"/>
            </a:pPr>
            <a:r>
              <a:rPr lang="en-US" dirty="0"/>
              <a:t>Experience to add to resume </a:t>
            </a:r>
          </a:p>
          <a:p>
            <a:pPr marL="0" indent="0">
              <a:buFont typeface="Arial" panose="020B0604020202020204" pitchFamily="34" charset="0"/>
              <a:buNone/>
            </a:pPr>
            <a:endParaRPr lang="en-US" dirty="0"/>
          </a:p>
        </p:txBody>
      </p:sp>
      <p:sp>
        <p:nvSpPr>
          <p:cNvPr id="4" name="Slide Number Placeholder 3"/>
          <p:cNvSpPr>
            <a:spLocks noGrp="1"/>
          </p:cNvSpPr>
          <p:nvPr>
            <p:ph type="sldNum" sz="quarter" idx="10"/>
          </p:nvPr>
        </p:nvSpPr>
        <p:spPr/>
        <p:txBody>
          <a:bodyPr/>
          <a:lstStyle/>
          <a:p>
            <a:fld id="{10DFA40B-E043-4FBF-A4A6-D3C1E1BFCF07}" type="slidenum">
              <a:rPr lang="en-US" smtClean="0"/>
              <a:t>1</a:t>
            </a:fld>
            <a:endParaRPr lang="en-US"/>
          </a:p>
        </p:txBody>
      </p:sp>
    </p:spTree>
    <p:extLst>
      <p:ext uri="{BB962C8B-B14F-4D97-AF65-F5344CB8AC3E}">
        <p14:creationId xmlns:p14="http://schemas.microsoft.com/office/powerpoint/2010/main" val="10808127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10DFA40B-E043-4FBF-A4A6-D3C1E1BFCF07}" type="slidenum">
              <a:rPr lang="en-US" smtClean="0"/>
              <a:t>2</a:t>
            </a:fld>
            <a:endParaRPr lang="en-US"/>
          </a:p>
        </p:txBody>
      </p:sp>
    </p:spTree>
    <p:extLst>
      <p:ext uri="{BB962C8B-B14F-4D97-AF65-F5344CB8AC3E}">
        <p14:creationId xmlns:p14="http://schemas.microsoft.com/office/powerpoint/2010/main" val="251266476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E6896E5-0DDB-4B00-A97A-F3429A80F34E}" type="datetime1">
              <a:rPr lang="en-US" smtClean="0"/>
              <a:t>7/1/2019</a:t>
            </a:fld>
            <a:endParaRPr lang="en-US"/>
          </a:p>
        </p:txBody>
      </p:sp>
      <p:sp>
        <p:nvSpPr>
          <p:cNvPr id="5" name="Footer Placeholder 4"/>
          <p:cNvSpPr>
            <a:spLocks noGrp="1"/>
          </p:cNvSpPr>
          <p:nvPr>
            <p:ph type="ftr" sz="quarter" idx="11"/>
          </p:nvPr>
        </p:nvSpPr>
        <p:spPr/>
        <p:txBody>
          <a:bodyPr/>
          <a:lstStyle/>
          <a:p>
            <a:r>
              <a:rPr lang="en-US"/>
              <a:t>Professional Liability Underwriting Society</a:t>
            </a:r>
          </a:p>
        </p:txBody>
      </p:sp>
      <p:sp>
        <p:nvSpPr>
          <p:cNvPr id="6" name="Slide Number Placeholder 5"/>
          <p:cNvSpPr>
            <a:spLocks noGrp="1"/>
          </p:cNvSpPr>
          <p:nvPr>
            <p:ph type="sldNum" sz="quarter" idx="12"/>
          </p:nvPr>
        </p:nvSpPr>
        <p:spPr/>
        <p:txBody>
          <a:bodyPr/>
          <a:lstStyle/>
          <a:p>
            <a:fld id="{FD3CB1CE-58E5-4E55-AAD1-F4ADC94273A4}" type="slidenum">
              <a:rPr lang="en-US" smtClean="0"/>
              <a:t>‹#›</a:t>
            </a:fld>
            <a:endParaRPr lang="en-US"/>
          </a:p>
        </p:txBody>
      </p:sp>
    </p:spTree>
    <p:extLst>
      <p:ext uri="{BB962C8B-B14F-4D97-AF65-F5344CB8AC3E}">
        <p14:creationId xmlns:p14="http://schemas.microsoft.com/office/powerpoint/2010/main" val="2703642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6F95DB1-675E-4B89-98B4-8BE2CDA319D0}" type="datetime1">
              <a:rPr lang="en-US" smtClean="0"/>
              <a:t>7/1/2019</a:t>
            </a:fld>
            <a:endParaRPr lang="en-US"/>
          </a:p>
        </p:txBody>
      </p:sp>
      <p:sp>
        <p:nvSpPr>
          <p:cNvPr id="5" name="Footer Placeholder 4"/>
          <p:cNvSpPr>
            <a:spLocks noGrp="1"/>
          </p:cNvSpPr>
          <p:nvPr>
            <p:ph type="ftr" sz="quarter" idx="11"/>
          </p:nvPr>
        </p:nvSpPr>
        <p:spPr/>
        <p:txBody>
          <a:bodyPr/>
          <a:lstStyle/>
          <a:p>
            <a:r>
              <a:rPr lang="en-US"/>
              <a:t>Professional Liability Underwriting Society</a:t>
            </a:r>
          </a:p>
        </p:txBody>
      </p:sp>
      <p:sp>
        <p:nvSpPr>
          <p:cNvPr id="6" name="Slide Number Placeholder 5"/>
          <p:cNvSpPr>
            <a:spLocks noGrp="1"/>
          </p:cNvSpPr>
          <p:nvPr>
            <p:ph type="sldNum" sz="quarter" idx="12"/>
          </p:nvPr>
        </p:nvSpPr>
        <p:spPr/>
        <p:txBody>
          <a:bodyPr/>
          <a:lstStyle/>
          <a:p>
            <a:fld id="{FD3CB1CE-58E5-4E55-AAD1-F4ADC94273A4}" type="slidenum">
              <a:rPr lang="en-US" smtClean="0"/>
              <a:t>‹#›</a:t>
            </a:fld>
            <a:endParaRPr lang="en-US"/>
          </a:p>
        </p:txBody>
      </p:sp>
    </p:spTree>
    <p:extLst>
      <p:ext uri="{BB962C8B-B14F-4D97-AF65-F5344CB8AC3E}">
        <p14:creationId xmlns:p14="http://schemas.microsoft.com/office/powerpoint/2010/main" val="4277041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9BC4EF02-618D-49BF-AAC7-36A31F1A0887}" type="datetime1">
              <a:rPr lang="en-US" smtClean="0"/>
              <a:t>7/1/2019</a:t>
            </a:fld>
            <a:endParaRPr lang="en-US"/>
          </a:p>
        </p:txBody>
      </p:sp>
      <p:sp>
        <p:nvSpPr>
          <p:cNvPr id="5" name="Footer Placeholder 4"/>
          <p:cNvSpPr>
            <a:spLocks noGrp="1"/>
          </p:cNvSpPr>
          <p:nvPr>
            <p:ph type="ftr" sz="quarter" idx="11"/>
          </p:nvPr>
        </p:nvSpPr>
        <p:spPr/>
        <p:txBody>
          <a:bodyPr/>
          <a:lstStyle/>
          <a:p>
            <a:r>
              <a:rPr lang="en-US"/>
              <a:t>Professional Liability Underwriting Society</a:t>
            </a:r>
          </a:p>
        </p:txBody>
      </p:sp>
      <p:sp>
        <p:nvSpPr>
          <p:cNvPr id="6" name="Slide Number Placeholder 5"/>
          <p:cNvSpPr>
            <a:spLocks noGrp="1"/>
          </p:cNvSpPr>
          <p:nvPr>
            <p:ph type="sldNum" sz="quarter" idx="12"/>
          </p:nvPr>
        </p:nvSpPr>
        <p:spPr/>
        <p:txBody>
          <a:bodyPr/>
          <a:lstStyle/>
          <a:p>
            <a:fld id="{FD3CB1CE-58E5-4E55-AAD1-F4ADC94273A4}" type="slidenum">
              <a:rPr lang="en-US" smtClean="0"/>
              <a:t>‹#›</a:t>
            </a:fld>
            <a:endParaRPr lang="en-US"/>
          </a:p>
        </p:txBody>
      </p:sp>
    </p:spTree>
    <p:extLst>
      <p:ext uri="{BB962C8B-B14F-4D97-AF65-F5344CB8AC3E}">
        <p14:creationId xmlns:p14="http://schemas.microsoft.com/office/powerpoint/2010/main" val="12557124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lvl1pPr>
              <a:defRPr/>
            </a:lvl1pPr>
          </a:lstStyle>
          <a:p>
            <a:fld id="{873DA965-2F07-48FC-8C82-1140D2E83C5F}" type="datetime1">
              <a:rPr lang="en-US" smtClean="0"/>
              <a:t>7/1/2019</a:t>
            </a:fld>
            <a:endParaRPr lang="en-US" dirty="0"/>
          </a:p>
        </p:txBody>
      </p:sp>
      <p:sp>
        <p:nvSpPr>
          <p:cNvPr id="5" name="Footer Placeholder 4"/>
          <p:cNvSpPr>
            <a:spLocks noGrp="1"/>
          </p:cNvSpPr>
          <p:nvPr>
            <p:ph type="ftr" sz="quarter" idx="11"/>
          </p:nvPr>
        </p:nvSpPr>
        <p:spPr/>
        <p:txBody>
          <a:bodyPr/>
          <a:lstStyle/>
          <a:p>
            <a:r>
              <a:rPr lang="en-US" dirty="0"/>
              <a:t>Professional Liability Underwriting Society</a:t>
            </a:r>
          </a:p>
        </p:txBody>
      </p:sp>
      <p:sp>
        <p:nvSpPr>
          <p:cNvPr id="6" name="Slide Number Placeholder 5"/>
          <p:cNvSpPr>
            <a:spLocks noGrp="1"/>
          </p:cNvSpPr>
          <p:nvPr>
            <p:ph type="sldNum" sz="quarter" idx="12"/>
          </p:nvPr>
        </p:nvSpPr>
        <p:spPr/>
        <p:txBody>
          <a:bodyPr/>
          <a:lstStyle>
            <a:lvl1pPr>
              <a:defRPr/>
            </a:lvl1pPr>
          </a:lstStyle>
          <a:p>
            <a:fld id="{A51AE0B8-4DB9-4321-BD0F-9527CB7807B9}" type="slidenum">
              <a:rPr lang="en-US" smtClean="0"/>
              <a:pPr/>
              <a:t>‹#›</a:t>
            </a:fld>
            <a:endParaRPr lang="en-US" dirty="0"/>
          </a:p>
        </p:txBody>
      </p:sp>
    </p:spTree>
    <p:extLst>
      <p:ext uri="{BB962C8B-B14F-4D97-AF65-F5344CB8AC3E}">
        <p14:creationId xmlns:p14="http://schemas.microsoft.com/office/powerpoint/2010/main" val="32832685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BBDDBF0-4D1D-4CB6-B49B-32E9AA48B340}" type="datetime1">
              <a:rPr lang="en-US" smtClean="0"/>
              <a:t>7/1/2019</a:t>
            </a:fld>
            <a:endParaRPr lang="en-US"/>
          </a:p>
        </p:txBody>
      </p:sp>
      <p:sp>
        <p:nvSpPr>
          <p:cNvPr id="5" name="Footer Placeholder 4"/>
          <p:cNvSpPr>
            <a:spLocks noGrp="1"/>
          </p:cNvSpPr>
          <p:nvPr>
            <p:ph type="ftr" sz="quarter" idx="11"/>
          </p:nvPr>
        </p:nvSpPr>
        <p:spPr/>
        <p:txBody>
          <a:bodyPr/>
          <a:lstStyle/>
          <a:p>
            <a:r>
              <a:rPr lang="en-US"/>
              <a:t>Professional Liability Underwriting Society</a:t>
            </a:r>
          </a:p>
        </p:txBody>
      </p:sp>
      <p:sp>
        <p:nvSpPr>
          <p:cNvPr id="6" name="Slide Number Placeholder 5"/>
          <p:cNvSpPr>
            <a:spLocks noGrp="1"/>
          </p:cNvSpPr>
          <p:nvPr>
            <p:ph type="sldNum" sz="quarter" idx="12"/>
          </p:nvPr>
        </p:nvSpPr>
        <p:spPr/>
        <p:txBody>
          <a:bodyPr/>
          <a:lstStyle/>
          <a:p>
            <a:fld id="{FD3CB1CE-58E5-4E55-AAD1-F4ADC94273A4}" type="slidenum">
              <a:rPr lang="en-US" smtClean="0"/>
              <a:t>‹#›</a:t>
            </a:fld>
            <a:endParaRPr lang="en-US"/>
          </a:p>
        </p:txBody>
      </p:sp>
    </p:spTree>
    <p:extLst>
      <p:ext uri="{BB962C8B-B14F-4D97-AF65-F5344CB8AC3E}">
        <p14:creationId xmlns:p14="http://schemas.microsoft.com/office/powerpoint/2010/main" val="404895961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AE7A6858-FE4F-4DC9-946F-6BFC8AF2386A}" type="datetime1">
              <a:rPr lang="en-US" smtClean="0"/>
              <a:t>7/1/2019</a:t>
            </a:fld>
            <a:endParaRPr lang="en-US"/>
          </a:p>
        </p:txBody>
      </p:sp>
      <p:sp>
        <p:nvSpPr>
          <p:cNvPr id="6" name="Footer Placeholder 5"/>
          <p:cNvSpPr>
            <a:spLocks noGrp="1"/>
          </p:cNvSpPr>
          <p:nvPr>
            <p:ph type="ftr" sz="quarter" idx="11"/>
          </p:nvPr>
        </p:nvSpPr>
        <p:spPr/>
        <p:txBody>
          <a:bodyPr/>
          <a:lstStyle/>
          <a:p>
            <a:r>
              <a:rPr lang="en-US"/>
              <a:t>Professional Liability Underwriting Society</a:t>
            </a:r>
          </a:p>
        </p:txBody>
      </p:sp>
      <p:sp>
        <p:nvSpPr>
          <p:cNvPr id="7" name="Slide Number Placeholder 6"/>
          <p:cNvSpPr>
            <a:spLocks noGrp="1"/>
          </p:cNvSpPr>
          <p:nvPr>
            <p:ph type="sldNum" sz="quarter" idx="12"/>
          </p:nvPr>
        </p:nvSpPr>
        <p:spPr/>
        <p:txBody>
          <a:bodyPr/>
          <a:lstStyle/>
          <a:p>
            <a:fld id="{FD3CB1CE-58E5-4E55-AAD1-F4ADC94273A4}" type="slidenum">
              <a:rPr lang="en-US" smtClean="0"/>
              <a:t>‹#›</a:t>
            </a:fld>
            <a:endParaRPr lang="en-US"/>
          </a:p>
        </p:txBody>
      </p:sp>
    </p:spTree>
    <p:extLst>
      <p:ext uri="{BB962C8B-B14F-4D97-AF65-F5344CB8AC3E}">
        <p14:creationId xmlns:p14="http://schemas.microsoft.com/office/powerpoint/2010/main" val="20498105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F15E624-366B-4497-94A5-6CED254AE12B}" type="datetime1">
              <a:rPr lang="en-US" smtClean="0"/>
              <a:t>7/1/2019</a:t>
            </a:fld>
            <a:endParaRPr lang="en-US"/>
          </a:p>
        </p:txBody>
      </p:sp>
      <p:sp>
        <p:nvSpPr>
          <p:cNvPr id="8" name="Footer Placeholder 7"/>
          <p:cNvSpPr>
            <a:spLocks noGrp="1"/>
          </p:cNvSpPr>
          <p:nvPr>
            <p:ph type="ftr" sz="quarter" idx="11"/>
          </p:nvPr>
        </p:nvSpPr>
        <p:spPr/>
        <p:txBody>
          <a:bodyPr/>
          <a:lstStyle/>
          <a:p>
            <a:r>
              <a:rPr lang="en-US"/>
              <a:t>Professional Liability Underwriting Society</a:t>
            </a:r>
          </a:p>
        </p:txBody>
      </p:sp>
      <p:sp>
        <p:nvSpPr>
          <p:cNvPr id="9" name="Slide Number Placeholder 8"/>
          <p:cNvSpPr>
            <a:spLocks noGrp="1"/>
          </p:cNvSpPr>
          <p:nvPr>
            <p:ph type="sldNum" sz="quarter" idx="12"/>
          </p:nvPr>
        </p:nvSpPr>
        <p:spPr/>
        <p:txBody>
          <a:bodyPr/>
          <a:lstStyle/>
          <a:p>
            <a:fld id="{FD3CB1CE-58E5-4E55-AAD1-F4ADC94273A4}" type="slidenum">
              <a:rPr lang="en-US" smtClean="0"/>
              <a:t>‹#›</a:t>
            </a:fld>
            <a:endParaRPr lang="en-US"/>
          </a:p>
        </p:txBody>
      </p:sp>
    </p:spTree>
    <p:extLst>
      <p:ext uri="{BB962C8B-B14F-4D97-AF65-F5344CB8AC3E}">
        <p14:creationId xmlns:p14="http://schemas.microsoft.com/office/powerpoint/2010/main" val="59401721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08C02C2A-050A-4013-9DBD-1F922EB0A2D7}" type="datetime1">
              <a:rPr lang="en-US" smtClean="0"/>
              <a:t>7/1/2019</a:t>
            </a:fld>
            <a:endParaRPr lang="en-US"/>
          </a:p>
        </p:txBody>
      </p:sp>
      <p:sp>
        <p:nvSpPr>
          <p:cNvPr id="4" name="Footer Placeholder 3"/>
          <p:cNvSpPr>
            <a:spLocks noGrp="1"/>
          </p:cNvSpPr>
          <p:nvPr>
            <p:ph type="ftr" sz="quarter" idx="11"/>
          </p:nvPr>
        </p:nvSpPr>
        <p:spPr/>
        <p:txBody>
          <a:bodyPr/>
          <a:lstStyle/>
          <a:p>
            <a:r>
              <a:rPr lang="en-US"/>
              <a:t>Professional Liability Underwriting Society</a:t>
            </a:r>
          </a:p>
        </p:txBody>
      </p:sp>
      <p:sp>
        <p:nvSpPr>
          <p:cNvPr id="5" name="Slide Number Placeholder 4"/>
          <p:cNvSpPr>
            <a:spLocks noGrp="1"/>
          </p:cNvSpPr>
          <p:nvPr>
            <p:ph type="sldNum" sz="quarter" idx="12"/>
          </p:nvPr>
        </p:nvSpPr>
        <p:spPr/>
        <p:txBody>
          <a:bodyPr/>
          <a:lstStyle/>
          <a:p>
            <a:fld id="{FD3CB1CE-58E5-4E55-AAD1-F4ADC94273A4}" type="slidenum">
              <a:rPr lang="en-US" smtClean="0"/>
              <a:t>‹#›</a:t>
            </a:fld>
            <a:endParaRPr lang="en-US"/>
          </a:p>
        </p:txBody>
      </p:sp>
    </p:spTree>
    <p:extLst>
      <p:ext uri="{BB962C8B-B14F-4D97-AF65-F5344CB8AC3E}">
        <p14:creationId xmlns:p14="http://schemas.microsoft.com/office/powerpoint/2010/main" val="6933974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E9B04F-E5D2-4B7A-87D1-FC36263181A9}" type="datetime1">
              <a:rPr lang="en-US" smtClean="0"/>
              <a:t>7/1/2019</a:t>
            </a:fld>
            <a:endParaRPr lang="en-US"/>
          </a:p>
        </p:txBody>
      </p:sp>
      <p:sp>
        <p:nvSpPr>
          <p:cNvPr id="3" name="Footer Placeholder 2"/>
          <p:cNvSpPr>
            <a:spLocks noGrp="1"/>
          </p:cNvSpPr>
          <p:nvPr>
            <p:ph type="ftr" sz="quarter" idx="11"/>
          </p:nvPr>
        </p:nvSpPr>
        <p:spPr/>
        <p:txBody>
          <a:bodyPr/>
          <a:lstStyle/>
          <a:p>
            <a:r>
              <a:rPr lang="en-US"/>
              <a:t>Professional Liability Underwriting Society</a:t>
            </a:r>
          </a:p>
        </p:txBody>
      </p:sp>
      <p:sp>
        <p:nvSpPr>
          <p:cNvPr id="4" name="Slide Number Placeholder 3"/>
          <p:cNvSpPr>
            <a:spLocks noGrp="1"/>
          </p:cNvSpPr>
          <p:nvPr>
            <p:ph type="sldNum" sz="quarter" idx="12"/>
          </p:nvPr>
        </p:nvSpPr>
        <p:spPr/>
        <p:txBody>
          <a:bodyPr/>
          <a:lstStyle/>
          <a:p>
            <a:fld id="{FD3CB1CE-58E5-4E55-AAD1-F4ADC94273A4}" type="slidenum">
              <a:rPr lang="en-US" smtClean="0"/>
              <a:t>‹#›</a:t>
            </a:fld>
            <a:endParaRPr lang="en-US"/>
          </a:p>
        </p:txBody>
      </p:sp>
    </p:spTree>
    <p:extLst>
      <p:ext uri="{BB962C8B-B14F-4D97-AF65-F5344CB8AC3E}">
        <p14:creationId xmlns:p14="http://schemas.microsoft.com/office/powerpoint/2010/main" val="29926852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51E0AF6E-AC85-44F1-972E-E7C7AA980014}" type="datetime1">
              <a:rPr lang="en-US" smtClean="0"/>
              <a:t>7/1/2019</a:t>
            </a:fld>
            <a:endParaRPr lang="en-US"/>
          </a:p>
        </p:txBody>
      </p:sp>
      <p:sp>
        <p:nvSpPr>
          <p:cNvPr id="6" name="Footer Placeholder 5"/>
          <p:cNvSpPr>
            <a:spLocks noGrp="1"/>
          </p:cNvSpPr>
          <p:nvPr>
            <p:ph type="ftr" sz="quarter" idx="11"/>
          </p:nvPr>
        </p:nvSpPr>
        <p:spPr/>
        <p:txBody>
          <a:bodyPr/>
          <a:lstStyle/>
          <a:p>
            <a:r>
              <a:rPr lang="en-US"/>
              <a:t>Professional Liability Underwriting Society</a:t>
            </a:r>
          </a:p>
        </p:txBody>
      </p:sp>
      <p:sp>
        <p:nvSpPr>
          <p:cNvPr id="7" name="Slide Number Placeholder 6"/>
          <p:cNvSpPr>
            <a:spLocks noGrp="1"/>
          </p:cNvSpPr>
          <p:nvPr>
            <p:ph type="sldNum" sz="quarter" idx="12"/>
          </p:nvPr>
        </p:nvSpPr>
        <p:spPr/>
        <p:txBody>
          <a:bodyPr/>
          <a:lstStyle/>
          <a:p>
            <a:fld id="{FD3CB1CE-58E5-4E55-AAD1-F4ADC94273A4}" type="slidenum">
              <a:rPr lang="en-US" smtClean="0"/>
              <a:t>‹#›</a:t>
            </a:fld>
            <a:endParaRPr lang="en-US"/>
          </a:p>
        </p:txBody>
      </p:sp>
    </p:spTree>
    <p:extLst>
      <p:ext uri="{BB962C8B-B14F-4D97-AF65-F5344CB8AC3E}">
        <p14:creationId xmlns:p14="http://schemas.microsoft.com/office/powerpoint/2010/main" val="3679192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F32748C8-A1B2-4177-B2EF-D8C5CD402BBD}" type="datetime1">
              <a:rPr lang="en-US" smtClean="0"/>
              <a:t>7/1/2019</a:t>
            </a:fld>
            <a:endParaRPr lang="en-US"/>
          </a:p>
        </p:txBody>
      </p:sp>
      <p:sp>
        <p:nvSpPr>
          <p:cNvPr id="6" name="Footer Placeholder 5"/>
          <p:cNvSpPr>
            <a:spLocks noGrp="1"/>
          </p:cNvSpPr>
          <p:nvPr>
            <p:ph type="ftr" sz="quarter" idx="11"/>
          </p:nvPr>
        </p:nvSpPr>
        <p:spPr/>
        <p:txBody>
          <a:bodyPr/>
          <a:lstStyle/>
          <a:p>
            <a:r>
              <a:rPr lang="en-US"/>
              <a:t>Professional Liability Underwriting Society</a:t>
            </a:r>
          </a:p>
        </p:txBody>
      </p:sp>
      <p:sp>
        <p:nvSpPr>
          <p:cNvPr id="7" name="Slide Number Placeholder 6"/>
          <p:cNvSpPr>
            <a:spLocks noGrp="1"/>
          </p:cNvSpPr>
          <p:nvPr>
            <p:ph type="sldNum" sz="quarter" idx="12"/>
          </p:nvPr>
        </p:nvSpPr>
        <p:spPr/>
        <p:txBody>
          <a:bodyPr/>
          <a:lstStyle/>
          <a:p>
            <a:fld id="{FD3CB1CE-58E5-4E55-AAD1-F4ADC94273A4}" type="slidenum">
              <a:rPr lang="en-US" smtClean="0"/>
              <a:t>‹#›</a:t>
            </a:fld>
            <a:endParaRPr lang="en-US"/>
          </a:p>
        </p:txBody>
      </p:sp>
    </p:spTree>
    <p:extLst>
      <p:ext uri="{BB962C8B-B14F-4D97-AF65-F5344CB8AC3E}">
        <p14:creationId xmlns:p14="http://schemas.microsoft.com/office/powerpoint/2010/main" val="144979286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091682"/>
          </a:xfrm>
          <a:prstGeom prst="rect">
            <a:avLst/>
          </a:prstGeom>
          <a:solidFill>
            <a:srgbClr val="55565A"/>
          </a:solidFill>
        </p:spPr>
        <p:style>
          <a:lnRef idx="0">
            <a:schemeClr val="accent3"/>
          </a:lnRef>
          <a:fillRef idx="3">
            <a:schemeClr val="accent3"/>
          </a:fillRef>
          <a:effectRef idx="3">
            <a:schemeClr val="accent3"/>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90428" y="0"/>
            <a:ext cx="10515600" cy="109168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490428" y="1294736"/>
            <a:ext cx="11312796"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A885F6-D8FB-4527-A93E-4DFD4BCDEF35}" type="datetime1">
              <a:rPr lang="en-US" smtClean="0"/>
              <a:t>7/1/2019</a:t>
            </a:fld>
            <a:endParaRPr lang="en-US" dirty="0"/>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a:t>Professional Liability Underwriting Society</a:t>
            </a: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D3CB1CE-58E5-4E55-AAD1-F4ADC94273A4}" type="slidenum">
              <a:rPr lang="en-US" smtClean="0"/>
              <a:t>‹#›</a:t>
            </a:fld>
            <a:endParaRPr lang="en-US"/>
          </a:p>
        </p:txBody>
      </p:sp>
      <p:pic>
        <p:nvPicPr>
          <p:cNvPr id="10" name="Picture 9"/>
          <p:cNvPicPr>
            <a:picLocks noChangeAspect="1"/>
          </p:cNvPicPr>
          <p:nvPr userDrawn="1"/>
        </p:nvPicPr>
        <p:blipFill>
          <a:blip r:embed="rId13" cstate="screen">
            <a:extLst>
              <a:ext uri="{28A0092B-C50C-407E-A947-70E740481C1C}">
                <a14:useLocalDpi xmlns:a14="http://schemas.microsoft.com/office/drawing/2010/main"/>
              </a:ext>
            </a:extLst>
          </a:blip>
          <a:stretch>
            <a:fillRect/>
          </a:stretch>
        </p:blipFill>
        <p:spPr>
          <a:xfrm>
            <a:off x="10122159" y="320321"/>
            <a:ext cx="1679510" cy="396132"/>
          </a:xfrm>
          <a:prstGeom prst="rect">
            <a:avLst/>
          </a:prstGeom>
        </p:spPr>
      </p:pic>
    </p:spTree>
    <p:extLst>
      <p:ext uri="{BB962C8B-B14F-4D97-AF65-F5344CB8AC3E}">
        <p14:creationId xmlns:p14="http://schemas.microsoft.com/office/powerpoint/2010/main" val="388418081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p:txStyles>
    <p:titleStyle>
      <a:lvl1pPr algn="l" defTabSz="914400" rtl="0" eaLnBrk="1" latinLnBrk="0" hangingPunct="1">
        <a:lnSpc>
          <a:spcPct val="90000"/>
        </a:lnSpc>
        <a:spcBef>
          <a:spcPct val="0"/>
        </a:spcBef>
        <a:buNone/>
        <a:defRPr sz="3600" kern="1200">
          <a:solidFill>
            <a:schemeClr val="bg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plusweb.org/Community/Future-PLUS/Conference-Student-Scholarship-Program" TargetMode="Externa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image" Target="../media/image3.jpeg"/><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hyperlink" Target="http://www.plusweb.org/" TargetMode="External"/><Relationship Id="rId4" Type="http://schemas.openxmlformats.org/officeDocument/2006/relationships/hyperlink" Target="http://www.conference.plusweb.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PLUS Conference </a:t>
            </a:r>
            <a:r>
              <a:rPr lang="en-US" dirty="0"/>
              <a:t>Student Scholarship Program</a:t>
            </a:r>
          </a:p>
        </p:txBody>
      </p:sp>
      <p:sp>
        <p:nvSpPr>
          <p:cNvPr id="6" name="Content Placeholder 5"/>
          <p:cNvSpPr>
            <a:spLocks noGrp="1"/>
          </p:cNvSpPr>
          <p:nvPr>
            <p:ph idx="1"/>
          </p:nvPr>
        </p:nvSpPr>
        <p:spPr>
          <a:xfrm>
            <a:off x="490428" y="1294736"/>
            <a:ext cx="11312796" cy="468076"/>
          </a:xfrm>
        </p:spPr>
        <p:txBody>
          <a:bodyPr>
            <a:normAutofit/>
          </a:bodyPr>
          <a:lstStyle/>
          <a:p>
            <a:pPr marL="0" indent="0" algn="ctr">
              <a:buNone/>
            </a:pPr>
            <a:r>
              <a:rPr lang="en-US" sz="2400" dirty="0"/>
              <a:t>Professional Liability Underwriting Society (PLUS) Conference</a:t>
            </a:r>
          </a:p>
        </p:txBody>
      </p:sp>
      <p:sp>
        <p:nvSpPr>
          <p:cNvPr id="7" name="Date Placeholder 6"/>
          <p:cNvSpPr>
            <a:spLocks noGrp="1"/>
          </p:cNvSpPr>
          <p:nvPr>
            <p:ph type="dt" sz="half" idx="10"/>
          </p:nvPr>
        </p:nvSpPr>
        <p:spPr/>
        <p:txBody>
          <a:bodyPr/>
          <a:lstStyle/>
          <a:p>
            <a:fld id="{5386182B-28CE-404D-A450-115D6E4A495C}" type="datetime1">
              <a:rPr lang="en-US" smtClean="0"/>
              <a:t>7/1/2019</a:t>
            </a:fld>
            <a:endParaRPr lang="en-US" dirty="0"/>
          </a:p>
        </p:txBody>
      </p:sp>
      <p:sp>
        <p:nvSpPr>
          <p:cNvPr id="8" name="Footer Placeholder 7"/>
          <p:cNvSpPr>
            <a:spLocks noGrp="1"/>
          </p:cNvSpPr>
          <p:nvPr>
            <p:ph type="ftr" sz="quarter" idx="11"/>
          </p:nvPr>
        </p:nvSpPr>
        <p:spPr/>
        <p:txBody>
          <a:bodyPr/>
          <a:lstStyle/>
          <a:p>
            <a:r>
              <a:rPr lang="en-US"/>
              <a:t>Professional Liability Underwriting Society</a:t>
            </a:r>
            <a:endParaRPr lang="en-US" dirty="0"/>
          </a:p>
        </p:txBody>
      </p:sp>
      <p:sp>
        <p:nvSpPr>
          <p:cNvPr id="9" name="Slide Number Placeholder 8"/>
          <p:cNvSpPr>
            <a:spLocks noGrp="1"/>
          </p:cNvSpPr>
          <p:nvPr>
            <p:ph type="sldNum" sz="quarter" idx="12"/>
          </p:nvPr>
        </p:nvSpPr>
        <p:spPr/>
        <p:txBody>
          <a:bodyPr/>
          <a:lstStyle/>
          <a:p>
            <a:fld id="{A51AE0B8-4DB9-4321-BD0F-9527CB7807B9}" type="slidenum">
              <a:rPr lang="en-US" smtClean="0"/>
              <a:pPr/>
              <a:t>1</a:t>
            </a:fld>
            <a:endParaRPr lang="en-US" dirty="0"/>
          </a:p>
        </p:txBody>
      </p:sp>
      <p:sp>
        <p:nvSpPr>
          <p:cNvPr id="11" name="TextBox 10"/>
          <p:cNvSpPr txBox="1"/>
          <p:nvPr/>
        </p:nvSpPr>
        <p:spPr>
          <a:xfrm>
            <a:off x="838200" y="1965866"/>
            <a:ext cx="5229225" cy="584775"/>
          </a:xfrm>
          <a:prstGeom prst="rect">
            <a:avLst/>
          </a:prstGeom>
          <a:noFill/>
          <a:ln>
            <a:noFill/>
          </a:ln>
        </p:spPr>
        <p:txBody>
          <a:bodyPr wrap="square" rtlCol="0">
            <a:spAutoFit/>
          </a:bodyPr>
          <a:lstStyle/>
          <a:p>
            <a:r>
              <a:rPr lang="en-US" sz="1600" b="1" dirty="0"/>
              <a:t>What</a:t>
            </a:r>
            <a:r>
              <a:rPr lang="en-US" sz="1600" dirty="0"/>
              <a:t>: This scholarship pays for a student to attend the 2019 PLUS Conference on November 11 – 13 in Washington, DC.</a:t>
            </a:r>
          </a:p>
        </p:txBody>
      </p:sp>
      <p:sp>
        <p:nvSpPr>
          <p:cNvPr id="12" name="TextBox 11"/>
          <p:cNvSpPr txBox="1"/>
          <p:nvPr/>
        </p:nvSpPr>
        <p:spPr>
          <a:xfrm>
            <a:off x="6266557" y="1965866"/>
            <a:ext cx="5269899" cy="584775"/>
          </a:xfrm>
          <a:prstGeom prst="rect">
            <a:avLst/>
          </a:prstGeom>
          <a:noFill/>
        </p:spPr>
        <p:txBody>
          <a:bodyPr wrap="square" rtlCol="0">
            <a:spAutoFit/>
          </a:bodyPr>
          <a:lstStyle/>
          <a:p>
            <a:pPr lvl="0"/>
            <a:r>
              <a:rPr lang="en-US" sz="1600" b="1" dirty="0"/>
              <a:t>Who</a:t>
            </a:r>
            <a:r>
              <a:rPr lang="en-US" sz="1600" dirty="0"/>
              <a:t>: Full-time junior or senior undergraduate or a graduate students.</a:t>
            </a:r>
          </a:p>
        </p:txBody>
      </p:sp>
      <p:grpSp>
        <p:nvGrpSpPr>
          <p:cNvPr id="22" name="Group 21"/>
          <p:cNvGrpSpPr/>
          <p:nvPr/>
        </p:nvGrpSpPr>
        <p:grpSpPr>
          <a:xfrm>
            <a:off x="3762723" y="2755884"/>
            <a:ext cx="4812383" cy="1984575"/>
            <a:chOff x="3562776" y="3092250"/>
            <a:chExt cx="5410756" cy="2356703"/>
          </a:xfrm>
        </p:grpSpPr>
        <p:sp>
          <p:nvSpPr>
            <p:cNvPr id="19" name="Rectangle 18"/>
            <p:cNvSpPr/>
            <p:nvPr/>
          </p:nvSpPr>
          <p:spPr>
            <a:xfrm>
              <a:off x="3562776" y="3092252"/>
              <a:ext cx="1640264" cy="2356701"/>
            </a:xfrm>
            <a:prstGeom prst="rect">
              <a:avLst/>
            </a:prstGeom>
            <a:solidFill>
              <a:srgbClr val="D57E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1600" dirty="0"/>
                <a:t>Recipients receive complimentary registration and travel expenses</a:t>
              </a:r>
            </a:p>
          </p:txBody>
        </p:sp>
        <p:sp>
          <p:nvSpPr>
            <p:cNvPr id="20" name="Rectangle 19"/>
            <p:cNvSpPr/>
            <p:nvPr/>
          </p:nvSpPr>
          <p:spPr>
            <a:xfrm>
              <a:off x="5448022" y="3092251"/>
              <a:ext cx="1640264" cy="2356701"/>
            </a:xfrm>
            <a:prstGeom prst="rect">
              <a:avLst/>
            </a:prstGeom>
            <a:solidFill>
              <a:srgbClr val="6A1B32"/>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a:t>Attend all keynotes and education sessions</a:t>
              </a:r>
            </a:p>
          </p:txBody>
        </p:sp>
        <p:sp>
          <p:nvSpPr>
            <p:cNvPr id="21" name="Rectangle 20"/>
            <p:cNvSpPr/>
            <p:nvPr/>
          </p:nvSpPr>
          <p:spPr>
            <a:xfrm>
              <a:off x="7333268" y="3092250"/>
              <a:ext cx="1640264" cy="2356701"/>
            </a:xfrm>
            <a:prstGeom prst="rect">
              <a:avLst/>
            </a:prstGeom>
            <a:solidFill>
              <a:srgbClr val="A47400"/>
            </a:solidFill>
            <a:ln>
              <a:noFill/>
            </a:ln>
            <a:effectLst>
              <a:outerShdw blurRad="63500" sx="102000" sy="102000" algn="ctr"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en-US" sz="1600" dirty="0"/>
                <a:t>Network at receptions and meet the Future PLUS Leadership Committee</a:t>
              </a:r>
            </a:p>
          </p:txBody>
        </p:sp>
      </p:grpSp>
      <p:sp>
        <p:nvSpPr>
          <p:cNvPr id="13" name="TextBox 12"/>
          <p:cNvSpPr txBox="1"/>
          <p:nvPr/>
        </p:nvSpPr>
        <p:spPr>
          <a:xfrm>
            <a:off x="3635695" y="4962105"/>
            <a:ext cx="4939411" cy="1538883"/>
          </a:xfrm>
          <a:prstGeom prst="rect">
            <a:avLst/>
          </a:prstGeom>
          <a:noFill/>
          <a:ln>
            <a:noFill/>
          </a:ln>
        </p:spPr>
        <p:txBody>
          <a:bodyPr wrap="square" rtlCol="0">
            <a:spAutoFit/>
          </a:bodyPr>
          <a:lstStyle/>
          <a:p>
            <a:pPr algn="ctr"/>
            <a:r>
              <a:rPr lang="en-US" sz="2000" b="1" dirty="0"/>
              <a:t>Application Deadline: Friday, September 27</a:t>
            </a:r>
          </a:p>
          <a:p>
            <a:pPr algn="ctr"/>
            <a:endParaRPr lang="en-US" sz="1600" b="1" dirty="0"/>
          </a:p>
          <a:p>
            <a:pPr lvl="0" algn="ctr"/>
            <a:r>
              <a:rPr lang="en-US" sz="1400" dirty="0"/>
              <a:t>For eligibility and application requirements, visit: </a:t>
            </a:r>
          </a:p>
          <a:p>
            <a:pPr algn="ctr"/>
            <a:r>
              <a:rPr lang="en-US" sz="1400" u="sng" dirty="0">
                <a:hlinkClick r:id="rId3"/>
              </a:rPr>
              <a:t>http://plusweb.org/Community/Future-PLUS/Conference-Student-Scholarship-Program</a:t>
            </a:r>
            <a:r>
              <a:rPr lang="en-US" sz="1400" dirty="0"/>
              <a:t> </a:t>
            </a:r>
          </a:p>
          <a:p>
            <a:pPr algn="ctr"/>
            <a:endParaRPr lang="en-US" sz="1600" dirty="0"/>
          </a:p>
        </p:txBody>
      </p:sp>
      <p:pic>
        <p:nvPicPr>
          <p:cNvPr id="2" name="Picture 1"/>
          <p:cNvPicPr>
            <a:picLocks noChangeAspect="1"/>
          </p:cNvPicPr>
          <p:nvPr/>
        </p:nvPicPr>
        <p:blipFill rotWithShape="1">
          <a:blip r:embed="rId4" cstate="screen">
            <a:extLst>
              <a:ext uri="{28A0092B-C50C-407E-A947-70E740481C1C}">
                <a14:useLocalDpi xmlns:a14="http://schemas.microsoft.com/office/drawing/2010/main"/>
              </a:ext>
            </a:extLst>
          </a:blip>
          <a:srcRect/>
          <a:stretch/>
        </p:blipFill>
        <p:spPr>
          <a:xfrm>
            <a:off x="949842" y="2753695"/>
            <a:ext cx="2413565" cy="3481083"/>
          </a:xfrm>
          <a:prstGeom prst="rect">
            <a:avLst/>
          </a:prstGeom>
          <a:effectLst>
            <a:outerShdw blurRad="63500" sx="102000" sy="102000" algn="ctr" rotWithShape="0">
              <a:prstClr val="black">
                <a:alpha val="40000"/>
              </a:prstClr>
            </a:outerShdw>
          </a:effectLst>
        </p:spPr>
      </p:pic>
      <p:pic>
        <p:nvPicPr>
          <p:cNvPr id="3" name="Picture 2"/>
          <p:cNvPicPr>
            <a:picLocks noChangeAspect="1"/>
          </p:cNvPicPr>
          <p:nvPr/>
        </p:nvPicPr>
        <p:blipFill rotWithShape="1">
          <a:blip r:embed="rId5" cstate="screen">
            <a:extLst>
              <a:ext uri="{28A0092B-C50C-407E-A947-70E740481C1C}">
                <a14:useLocalDpi xmlns:a14="http://schemas.microsoft.com/office/drawing/2010/main"/>
              </a:ext>
            </a:extLst>
          </a:blip>
          <a:srcRect/>
          <a:stretch/>
        </p:blipFill>
        <p:spPr>
          <a:xfrm>
            <a:off x="8974422" y="2753695"/>
            <a:ext cx="2379378" cy="3481083"/>
          </a:xfrm>
          <a:prstGeom prst="rect">
            <a:avLst/>
          </a:prstGeom>
          <a:effectLst>
            <a:outerShdw blurRad="63500" sx="102000" sy="102000" algn="ctr" rotWithShape="0">
              <a:prstClr val="black">
                <a:alpha val="40000"/>
              </a:prstClr>
            </a:outerShdw>
          </a:effectLst>
        </p:spPr>
      </p:pic>
    </p:spTree>
    <p:extLst>
      <p:ext uri="{BB962C8B-B14F-4D97-AF65-F5344CB8AC3E}">
        <p14:creationId xmlns:p14="http://schemas.microsoft.com/office/powerpoint/2010/main" val="11985070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About PLUS &amp; The PLUS Conference</a:t>
            </a:r>
          </a:p>
        </p:txBody>
      </p:sp>
      <p:sp>
        <p:nvSpPr>
          <p:cNvPr id="3" name="Content Placeholder 2"/>
          <p:cNvSpPr>
            <a:spLocks noGrp="1"/>
          </p:cNvSpPr>
          <p:nvPr>
            <p:ph idx="1"/>
          </p:nvPr>
        </p:nvSpPr>
        <p:spPr>
          <a:xfrm>
            <a:off x="541006" y="2090269"/>
            <a:ext cx="2771246" cy="2891305"/>
          </a:xfrm>
        </p:spPr>
        <p:txBody>
          <a:bodyPr>
            <a:normAutofit/>
          </a:bodyPr>
          <a:lstStyle/>
          <a:p>
            <a:pPr marL="0" indent="0">
              <a:lnSpc>
                <a:spcPct val="100000"/>
              </a:lnSpc>
              <a:spcBef>
                <a:spcPts val="0"/>
              </a:spcBef>
              <a:buNone/>
            </a:pPr>
            <a:r>
              <a:rPr lang="en-US" sz="1800" dirty="0">
                <a:solidFill>
                  <a:srgbClr val="55565A"/>
                </a:solidFill>
              </a:rPr>
              <a:t>PLUS is recognized as the primary source of professional liability </a:t>
            </a:r>
            <a:r>
              <a:rPr lang="en-US" sz="1800" b="1" dirty="0">
                <a:solidFill>
                  <a:srgbClr val="55565A"/>
                </a:solidFill>
              </a:rPr>
              <a:t>educational programs </a:t>
            </a:r>
            <a:r>
              <a:rPr lang="en-US" sz="1800" dirty="0">
                <a:solidFill>
                  <a:srgbClr val="55565A"/>
                </a:solidFill>
              </a:rPr>
              <a:t>and </a:t>
            </a:r>
            <a:r>
              <a:rPr lang="en-US" sz="1800" b="1" dirty="0">
                <a:solidFill>
                  <a:srgbClr val="55565A"/>
                </a:solidFill>
              </a:rPr>
              <a:t>seminars</a:t>
            </a:r>
            <a:r>
              <a:rPr lang="en-US" sz="1800" dirty="0">
                <a:solidFill>
                  <a:srgbClr val="55565A"/>
                </a:solidFill>
              </a:rPr>
              <a:t>, </a:t>
            </a:r>
            <a:r>
              <a:rPr lang="en-US" sz="1800" b="1" dirty="0">
                <a:solidFill>
                  <a:srgbClr val="55565A"/>
                </a:solidFill>
              </a:rPr>
              <a:t>networking events</a:t>
            </a:r>
            <a:r>
              <a:rPr lang="en-US" sz="1800" dirty="0">
                <a:solidFill>
                  <a:srgbClr val="55565A"/>
                </a:solidFill>
              </a:rPr>
              <a:t>, </a:t>
            </a:r>
            <a:r>
              <a:rPr lang="en-US" sz="1800" b="1" dirty="0">
                <a:solidFill>
                  <a:srgbClr val="55565A"/>
                </a:solidFill>
              </a:rPr>
              <a:t>educational products</a:t>
            </a:r>
            <a:r>
              <a:rPr lang="en-US" sz="1800" dirty="0">
                <a:solidFill>
                  <a:srgbClr val="55565A"/>
                </a:solidFill>
              </a:rPr>
              <a:t>, and </a:t>
            </a:r>
            <a:r>
              <a:rPr lang="en-US" sz="1800" b="1" dirty="0">
                <a:solidFill>
                  <a:srgbClr val="55565A"/>
                </a:solidFill>
              </a:rPr>
              <a:t>information</a:t>
            </a:r>
            <a:r>
              <a:rPr lang="en-US" sz="1800" dirty="0">
                <a:solidFill>
                  <a:srgbClr val="55565A"/>
                </a:solidFill>
              </a:rPr>
              <a:t> regarding professional liability. </a:t>
            </a:r>
          </a:p>
        </p:txBody>
      </p:sp>
      <p:sp>
        <p:nvSpPr>
          <p:cNvPr id="4" name="Date Placeholder 3"/>
          <p:cNvSpPr>
            <a:spLocks noGrp="1"/>
          </p:cNvSpPr>
          <p:nvPr>
            <p:ph type="dt" sz="half" idx="10"/>
          </p:nvPr>
        </p:nvSpPr>
        <p:spPr/>
        <p:txBody>
          <a:bodyPr/>
          <a:lstStyle/>
          <a:p>
            <a:fld id="{873DA965-2F07-48FC-8C82-1140D2E83C5F}" type="datetime1">
              <a:rPr lang="en-US" smtClean="0"/>
              <a:t>7/1/2019</a:t>
            </a:fld>
            <a:endParaRPr lang="en-US" dirty="0"/>
          </a:p>
        </p:txBody>
      </p:sp>
      <p:sp>
        <p:nvSpPr>
          <p:cNvPr id="5" name="Footer Placeholder 4"/>
          <p:cNvSpPr>
            <a:spLocks noGrp="1"/>
          </p:cNvSpPr>
          <p:nvPr>
            <p:ph type="ftr" sz="quarter" idx="11"/>
          </p:nvPr>
        </p:nvSpPr>
        <p:spPr/>
        <p:txBody>
          <a:bodyPr/>
          <a:lstStyle/>
          <a:p>
            <a:r>
              <a:rPr lang="en-US"/>
              <a:t>Professional Liability Underwriting Society</a:t>
            </a:r>
            <a:endParaRPr lang="en-US" dirty="0"/>
          </a:p>
        </p:txBody>
      </p:sp>
      <p:sp>
        <p:nvSpPr>
          <p:cNvPr id="6" name="Slide Number Placeholder 5"/>
          <p:cNvSpPr>
            <a:spLocks noGrp="1"/>
          </p:cNvSpPr>
          <p:nvPr>
            <p:ph type="sldNum" sz="quarter" idx="12"/>
          </p:nvPr>
        </p:nvSpPr>
        <p:spPr/>
        <p:txBody>
          <a:bodyPr/>
          <a:lstStyle/>
          <a:p>
            <a:fld id="{A51AE0B8-4DB9-4321-BD0F-9527CB7807B9}" type="slidenum">
              <a:rPr lang="en-US" smtClean="0"/>
              <a:pPr/>
              <a:t>2</a:t>
            </a:fld>
            <a:endParaRPr lang="en-US" dirty="0"/>
          </a:p>
        </p:txBody>
      </p:sp>
      <p:cxnSp>
        <p:nvCxnSpPr>
          <p:cNvPr id="8" name="Straight Connector 7"/>
          <p:cNvCxnSpPr/>
          <p:nvPr/>
        </p:nvCxnSpPr>
        <p:spPr>
          <a:xfrm>
            <a:off x="3411416" y="2090270"/>
            <a:ext cx="0" cy="2407311"/>
          </a:xfrm>
          <a:prstGeom prst="line">
            <a:avLst/>
          </a:prstGeom>
          <a:ln>
            <a:solidFill>
              <a:srgbClr val="6A1B32"/>
            </a:solidFill>
          </a:ln>
        </p:spPr>
        <p:style>
          <a:lnRef idx="1">
            <a:schemeClr val="accent1"/>
          </a:lnRef>
          <a:fillRef idx="0">
            <a:schemeClr val="accent1"/>
          </a:fillRef>
          <a:effectRef idx="0">
            <a:schemeClr val="accent1"/>
          </a:effectRef>
          <a:fontRef idx="minor">
            <a:schemeClr val="tx1"/>
          </a:fontRef>
        </p:style>
      </p:cxnSp>
      <p:cxnSp>
        <p:nvCxnSpPr>
          <p:cNvPr id="9" name="Straight Connector 8"/>
          <p:cNvCxnSpPr/>
          <p:nvPr/>
        </p:nvCxnSpPr>
        <p:spPr>
          <a:xfrm>
            <a:off x="6294328" y="1356878"/>
            <a:ext cx="0" cy="4289196"/>
          </a:xfrm>
          <a:prstGeom prst="line">
            <a:avLst/>
          </a:prstGeom>
          <a:ln>
            <a:solidFill>
              <a:srgbClr val="6A1B32"/>
            </a:solidFill>
          </a:ln>
        </p:spPr>
        <p:style>
          <a:lnRef idx="1">
            <a:schemeClr val="accent1"/>
          </a:lnRef>
          <a:fillRef idx="0">
            <a:schemeClr val="accent1"/>
          </a:fillRef>
          <a:effectRef idx="0">
            <a:schemeClr val="accent1"/>
          </a:effectRef>
          <a:fontRef idx="minor">
            <a:schemeClr val="tx1"/>
          </a:fontRef>
        </p:style>
      </p:cxnSp>
      <p:cxnSp>
        <p:nvCxnSpPr>
          <p:cNvPr id="10" name="Straight Connector 9"/>
          <p:cNvCxnSpPr/>
          <p:nvPr/>
        </p:nvCxnSpPr>
        <p:spPr>
          <a:xfrm>
            <a:off x="9375888" y="2090270"/>
            <a:ext cx="0" cy="2416156"/>
          </a:xfrm>
          <a:prstGeom prst="line">
            <a:avLst/>
          </a:prstGeom>
          <a:ln>
            <a:solidFill>
              <a:srgbClr val="6A1B32"/>
            </a:solidFill>
          </a:ln>
        </p:spPr>
        <p:style>
          <a:lnRef idx="1">
            <a:schemeClr val="accent1"/>
          </a:lnRef>
          <a:fillRef idx="0">
            <a:schemeClr val="accent1"/>
          </a:fillRef>
          <a:effectRef idx="0">
            <a:schemeClr val="accent1"/>
          </a:effectRef>
          <a:fontRef idx="minor">
            <a:schemeClr val="tx1"/>
          </a:fontRef>
        </p:style>
      </p:cxnSp>
      <p:sp>
        <p:nvSpPr>
          <p:cNvPr id="12" name="Rectangle 11"/>
          <p:cNvSpPr/>
          <p:nvPr/>
        </p:nvSpPr>
        <p:spPr>
          <a:xfrm>
            <a:off x="3606513" y="2116859"/>
            <a:ext cx="2554664" cy="1754326"/>
          </a:xfrm>
          <a:prstGeom prst="rect">
            <a:avLst/>
          </a:prstGeom>
        </p:spPr>
        <p:txBody>
          <a:bodyPr wrap="square">
            <a:spAutoFit/>
          </a:bodyPr>
          <a:lstStyle/>
          <a:p>
            <a:r>
              <a:rPr lang="en-US" dirty="0">
                <a:solidFill>
                  <a:srgbClr val="55565A"/>
                </a:solidFill>
              </a:rPr>
              <a:t>PLUS Membership consists of over </a:t>
            </a:r>
            <a:r>
              <a:rPr lang="en-US" b="1" dirty="0">
                <a:solidFill>
                  <a:srgbClr val="55565A"/>
                </a:solidFill>
              </a:rPr>
              <a:t>7,000</a:t>
            </a:r>
            <a:r>
              <a:rPr lang="en-US" dirty="0">
                <a:solidFill>
                  <a:srgbClr val="55565A"/>
                </a:solidFill>
              </a:rPr>
              <a:t> individuals, representing over </a:t>
            </a:r>
            <a:r>
              <a:rPr lang="en-US" b="1" dirty="0">
                <a:solidFill>
                  <a:srgbClr val="55565A"/>
                </a:solidFill>
              </a:rPr>
              <a:t>1,000</a:t>
            </a:r>
            <a:r>
              <a:rPr lang="en-US" dirty="0">
                <a:solidFill>
                  <a:srgbClr val="55565A"/>
                </a:solidFill>
              </a:rPr>
              <a:t> companies active in the many fields of professional liability. </a:t>
            </a:r>
          </a:p>
        </p:txBody>
      </p:sp>
      <p:sp>
        <p:nvSpPr>
          <p:cNvPr id="13" name="Rectangle 12"/>
          <p:cNvSpPr/>
          <p:nvPr/>
        </p:nvSpPr>
        <p:spPr>
          <a:xfrm>
            <a:off x="6492976" y="2090270"/>
            <a:ext cx="2713336" cy="2862322"/>
          </a:xfrm>
          <a:prstGeom prst="rect">
            <a:avLst/>
          </a:prstGeom>
        </p:spPr>
        <p:txBody>
          <a:bodyPr wrap="square">
            <a:spAutoFit/>
          </a:bodyPr>
          <a:lstStyle/>
          <a:p>
            <a:r>
              <a:rPr lang="en-US" dirty="0">
                <a:solidFill>
                  <a:srgbClr val="55565A"/>
                </a:solidFill>
              </a:rPr>
              <a:t>The PLUS Conference has been a staple in professional liability for over </a:t>
            </a:r>
            <a:r>
              <a:rPr lang="en-US" b="1" dirty="0">
                <a:solidFill>
                  <a:srgbClr val="55565A"/>
                </a:solidFill>
              </a:rPr>
              <a:t>30 years</a:t>
            </a:r>
            <a:r>
              <a:rPr lang="en-US" dirty="0">
                <a:latin typeface="Calibri" panose="020F0502020204030204" pitchFamily="34" charset="0"/>
                <a:ea typeface="Times New Roman" panose="02020603050405020304" pitchFamily="18" charset="0"/>
              </a:rPr>
              <a:t>.</a:t>
            </a:r>
            <a:r>
              <a:rPr lang="en-US" dirty="0"/>
              <a:t> </a:t>
            </a:r>
            <a:r>
              <a:rPr lang="en-US" dirty="0">
                <a:solidFill>
                  <a:srgbClr val="55565A"/>
                </a:solidFill>
              </a:rPr>
              <a:t>This is the place where business is conducted, relationships are developed, and partnerships blossom for anyone in the professional liability industry.</a:t>
            </a:r>
          </a:p>
        </p:txBody>
      </p:sp>
      <p:sp>
        <p:nvSpPr>
          <p:cNvPr id="14" name="Rectangle 13"/>
          <p:cNvSpPr/>
          <p:nvPr/>
        </p:nvSpPr>
        <p:spPr>
          <a:xfrm>
            <a:off x="9563631" y="2090270"/>
            <a:ext cx="2267639" cy="2585323"/>
          </a:xfrm>
          <a:prstGeom prst="rect">
            <a:avLst/>
          </a:prstGeom>
        </p:spPr>
        <p:txBody>
          <a:bodyPr wrap="square">
            <a:spAutoFit/>
          </a:bodyPr>
          <a:lstStyle/>
          <a:p>
            <a:r>
              <a:rPr lang="en-US" dirty="0">
                <a:solidFill>
                  <a:srgbClr val="55565A"/>
                </a:solidFill>
              </a:rPr>
              <a:t>The PLUS Conference is attended by professional liability Executives, Underwriters, </a:t>
            </a:r>
            <a:br>
              <a:rPr lang="en-US" dirty="0">
                <a:solidFill>
                  <a:srgbClr val="55565A"/>
                </a:solidFill>
              </a:rPr>
            </a:br>
            <a:r>
              <a:rPr lang="en-US" dirty="0">
                <a:solidFill>
                  <a:srgbClr val="55565A"/>
                </a:solidFill>
              </a:rPr>
              <a:t>Brokers, Attorneys, Risk Managers and anyone else in the PL insurance industry.</a:t>
            </a:r>
          </a:p>
        </p:txBody>
      </p:sp>
      <p:sp>
        <p:nvSpPr>
          <p:cNvPr id="18" name="TextBox 17"/>
          <p:cNvSpPr txBox="1"/>
          <p:nvPr/>
        </p:nvSpPr>
        <p:spPr>
          <a:xfrm>
            <a:off x="541006" y="1530544"/>
            <a:ext cx="5305425" cy="341632"/>
          </a:xfrm>
          <a:prstGeom prst="rect">
            <a:avLst/>
          </a:prstGeom>
        </p:spPr>
        <p:txBody>
          <a:bodyPr vert="horz" lIns="91440" tIns="45720" rIns="91440" bIns="45720" rtlCol="0">
            <a:noAutofit/>
          </a:bodyPr>
          <a:lstStyle>
            <a:lvl1pPr indent="0">
              <a:lnSpc>
                <a:spcPct val="90000"/>
              </a:lnSpc>
              <a:spcBef>
                <a:spcPts val="1000"/>
              </a:spcBef>
              <a:buFont typeface="Arial" panose="020B0604020202020204" pitchFamily="34" charset="0"/>
              <a:buNone/>
              <a:defRPr>
                <a:solidFill>
                  <a:srgbClr val="55565A"/>
                </a:solidFill>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2400" b="1" dirty="0"/>
              <a:t>WHAT IS PLUS?</a:t>
            </a:r>
          </a:p>
        </p:txBody>
      </p:sp>
      <p:sp>
        <p:nvSpPr>
          <p:cNvPr id="20" name="TextBox 19"/>
          <p:cNvSpPr txBox="1"/>
          <p:nvPr/>
        </p:nvSpPr>
        <p:spPr>
          <a:xfrm>
            <a:off x="6492976" y="1545407"/>
            <a:ext cx="5305425" cy="341632"/>
          </a:xfrm>
          <a:prstGeom prst="rect">
            <a:avLst/>
          </a:prstGeom>
        </p:spPr>
        <p:txBody>
          <a:bodyPr vert="horz" lIns="91440" tIns="45720" rIns="91440" bIns="45720" rtlCol="0">
            <a:noAutofit/>
          </a:bodyPr>
          <a:lstStyle>
            <a:lvl1pPr indent="0">
              <a:lnSpc>
                <a:spcPct val="90000"/>
              </a:lnSpc>
              <a:spcBef>
                <a:spcPts val="1000"/>
              </a:spcBef>
              <a:buFont typeface="Arial" panose="020B0604020202020204" pitchFamily="34" charset="0"/>
              <a:buNone/>
              <a:defRPr>
                <a:solidFill>
                  <a:srgbClr val="55565A"/>
                </a:solidFill>
              </a:defRPr>
            </a:lvl1pPr>
            <a:lvl2pPr marL="685800" indent="-228600">
              <a:lnSpc>
                <a:spcPct val="90000"/>
              </a:lnSpc>
              <a:spcBef>
                <a:spcPts val="500"/>
              </a:spcBef>
              <a:buFont typeface="Arial" panose="020B0604020202020204" pitchFamily="34" charset="0"/>
              <a:buChar char="•"/>
              <a:defRPr sz="2400"/>
            </a:lvl2pPr>
            <a:lvl3pPr marL="1143000" indent="-228600">
              <a:lnSpc>
                <a:spcPct val="90000"/>
              </a:lnSpc>
              <a:spcBef>
                <a:spcPts val="500"/>
              </a:spcBef>
              <a:buFont typeface="Arial" panose="020B0604020202020204" pitchFamily="34" charset="0"/>
              <a:buChar char="•"/>
              <a:defRPr sz="2000"/>
            </a:lvl3pPr>
            <a:lvl4pPr marL="1600200" indent="-228600">
              <a:lnSpc>
                <a:spcPct val="90000"/>
              </a:lnSpc>
              <a:spcBef>
                <a:spcPts val="500"/>
              </a:spcBef>
              <a:buFont typeface="Arial" panose="020B0604020202020204" pitchFamily="34" charset="0"/>
              <a:buChar char="•"/>
            </a:lvl4pPr>
            <a:lvl5pPr marL="2057400" indent="-228600">
              <a:lnSpc>
                <a:spcPct val="90000"/>
              </a:lnSpc>
              <a:spcBef>
                <a:spcPts val="500"/>
              </a:spcBef>
              <a:buFont typeface="Arial" panose="020B0604020202020204" pitchFamily="34" charset="0"/>
              <a:buChar char="•"/>
            </a:lvl5pPr>
            <a:lvl6pPr marL="2514600" indent="-228600">
              <a:lnSpc>
                <a:spcPct val="90000"/>
              </a:lnSpc>
              <a:spcBef>
                <a:spcPts val="500"/>
              </a:spcBef>
              <a:buFont typeface="Arial" panose="020B0604020202020204" pitchFamily="34" charset="0"/>
              <a:buChar char="•"/>
            </a:lvl6pPr>
            <a:lvl7pPr marL="2971800" indent="-228600">
              <a:lnSpc>
                <a:spcPct val="90000"/>
              </a:lnSpc>
              <a:spcBef>
                <a:spcPts val="500"/>
              </a:spcBef>
              <a:buFont typeface="Arial" panose="020B0604020202020204" pitchFamily="34" charset="0"/>
              <a:buChar char="•"/>
            </a:lvl7pPr>
            <a:lvl8pPr marL="3429000" indent="-228600">
              <a:lnSpc>
                <a:spcPct val="90000"/>
              </a:lnSpc>
              <a:spcBef>
                <a:spcPts val="500"/>
              </a:spcBef>
              <a:buFont typeface="Arial" panose="020B0604020202020204" pitchFamily="34" charset="0"/>
              <a:buChar char="•"/>
            </a:lvl8pPr>
            <a:lvl9pPr marL="3886200" indent="-228600">
              <a:lnSpc>
                <a:spcPct val="90000"/>
              </a:lnSpc>
              <a:spcBef>
                <a:spcPts val="500"/>
              </a:spcBef>
              <a:buFont typeface="Arial" panose="020B0604020202020204" pitchFamily="34" charset="0"/>
              <a:buChar char="•"/>
            </a:lvl9pPr>
          </a:lstStyle>
          <a:p>
            <a:r>
              <a:rPr lang="en-US" sz="2400" b="1" dirty="0"/>
              <a:t>WHAT IS THE PLUS CONFERENCE?</a:t>
            </a:r>
          </a:p>
        </p:txBody>
      </p:sp>
      <p:pic>
        <p:nvPicPr>
          <p:cNvPr id="21" name="Picture 20"/>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3673131" y="4080187"/>
            <a:ext cx="2180557" cy="595406"/>
          </a:xfrm>
          <a:prstGeom prst="rect">
            <a:avLst/>
          </a:prstGeom>
        </p:spPr>
      </p:pic>
      <p:sp>
        <p:nvSpPr>
          <p:cNvPr id="23" name="TextBox 22"/>
          <p:cNvSpPr txBox="1"/>
          <p:nvPr/>
        </p:nvSpPr>
        <p:spPr>
          <a:xfrm>
            <a:off x="6492976" y="5146639"/>
            <a:ext cx="5220920" cy="646331"/>
          </a:xfrm>
          <a:prstGeom prst="rect">
            <a:avLst/>
          </a:prstGeom>
          <a:noFill/>
        </p:spPr>
        <p:txBody>
          <a:bodyPr wrap="square" rtlCol="0">
            <a:spAutoFit/>
          </a:bodyPr>
          <a:lstStyle/>
          <a:p>
            <a:r>
              <a:rPr lang="en-US" b="1" dirty="0">
                <a:solidFill>
                  <a:srgbClr val="6A1B32"/>
                </a:solidFill>
              </a:rPr>
              <a:t>Full Conference Information can be found at: </a:t>
            </a:r>
            <a:r>
              <a:rPr lang="en-US" b="1" dirty="0">
                <a:solidFill>
                  <a:srgbClr val="6A1B32"/>
                </a:solidFill>
                <a:hlinkClick r:id="rId4">
                  <a:extLst>
                    <a:ext uri="{A12FA001-AC4F-418D-AE19-62706E023703}">
                      <ahyp:hlinkClr xmlns:ahyp="http://schemas.microsoft.com/office/drawing/2018/hyperlinkcolor" val="tx"/>
                    </a:ext>
                  </a:extLst>
                </a:hlinkClick>
              </a:rPr>
              <a:t>www.conference.plusweb.org</a:t>
            </a:r>
            <a:endParaRPr lang="en-US" b="1" dirty="0">
              <a:solidFill>
                <a:srgbClr val="6A1B32"/>
              </a:solidFill>
            </a:endParaRPr>
          </a:p>
        </p:txBody>
      </p:sp>
      <p:sp>
        <p:nvSpPr>
          <p:cNvPr id="24" name="TextBox 23"/>
          <p:cNvSpPr txBox="1"/>
          <p:nvPr/>
        </p:nvSpPr>
        <p:spPr>
          <a:xfrm>
            <a:off x="490428" y="5146638"/>
            <a:ext cx="5220920" cy="646331"/>
          </a:xfrm>
          <a:prstGeom prst="rect">
            <a:avLst/>
          </a:prstGeom>
          <a:noFill/>
        </p:spPr>
        <p:txBody>
          <a:bodyPr wrap="square" rtlCol="0">
            <a:spAutoFit/>
          </a:bodyPr>
          <a:lstStyle/>
          <a:p>
            <a:r>
              <a:rPr lang="en-US" b="1" dirty="0">
                <a:solidFill>
                  <a:srgbClr val="6A1B32"/>
                </a:solidFill>
              </a:rPr>
              <a:t>Additional Information about PLUS can be found at:</a:t>
            </a:r>
          </a:p>
          <a:p>
            <a:r>
              <a:rPr lang="en-US" b="1" dirty="0">
                <a:solidFill>
                  <a:srgbClr val="6A1B32"/>
                </a:solidFill>
                <a:hlinkClick r:id="rId5">
                  <a:extLst>
                    <a:ext uri="{A12FA001-AC4F-418D-AE19-62706E023703}">
                      <ahyp:hlinkClr xmlns:ahyp="http://schemas.microsoft.com/office/drawing/2018/hyperlinkcolor" val="tx"/>
                    </a:ext>
                  </a:extLst>
                </a:hlinkClick>
              </a:rPr>
              <a:t>www.plusweb.org</a:t>
            </a:r>
            <a:endParaRPr lang="en-US" b="1" dirty="0">
              <a:solidFill>
                <a:srgbClr val="6A1B32"/>
              </a:solidFill>
            </a:endParaRPr>
          </a:p>
        </p:txBody>
      </p:sp>
    </p:spTree>
    <p:extLst>
      <p:ext uri="{BB962C8B-B14F-4D97-AF65-F5344CB8AC3E}">
        <p14:creationId xmlns:p14="http://schemas.microsoft.com/office/powerpoint/2010/main" val="2615386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332</TotalTime>
  <Words>354</Words>
  <Application>Microsoft Office PowerPoint</Application>
  <PresentationFormat>Widescreen</PresentationFormat>
  <Paragraphs>35</Paragraphs>
  <Slides>2</Slides>
  <Notes>2</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2</vt:i4>
      </vt:variant>
    </vt:vector>
  </HeadingPairs>
  <TitlesOfParts>
    <vt:vector size="6" baseType="lpstr">
      <vt:lpstr>Arial</vt:lpstr>
      <vt:lpstr>Calibri</vt:lpstr>
      <vt:lpstr>Calibri Light</vt:lpstr>
      <vt:lpstr>Office Theme</vt:lpstr>
      <vt:lpstr>PLUS Conference Student Scholarship Program</vt:lpstr>
      <vt:lpstr>About PLUS &amp; The PLUS Conference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Amber Murphy</dc:creator>
  <cp:lastModifiedBy>Erin Stephens</cp:lastModifiedBy>
  <cp:revision>19</cp:revision>
  <dcterms:created xsi:type="dcterms:W3CDTF">2019-06-17T17:43:47Z</dcterms:created>
  <dcterms:modified xsi:type="dcterms:W3CDTF">2019-07-01T19:49:25Z</dcterms:modified>
</cp:coreProperties>
</file>