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6" r:id="rId5"/>
    <p:sldId id="282" r:id="rId6"/>
    <p:sldId id="273" r:id="rId7"/>
    <p:sldId id="281" r:id="rId8"/>
    <p:sldId id="279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75FDE-5CE1-41C1-B75C-FE099B20C84D}" v="23" dt="2023-07-13T19:26:59.728"/>
    <p1510:client id="{4EAF1930-3ACE-40A2-88D0-A799DC716686}" v="13" dt="2023-07-13T19:41:46.219"/>
    <p1510:client id="{197A06A1-A870-4AD7-9847-BDDE77414E77}" v="69" dt="2023-07-13T19:22:48.373"/>
    <p1510:client id="{43407C59-2280-43E6-924E-8A5B375F5B78}" v="71" dt="2023-07-13T19:31:17.506"/>
    <p1510:client id="{B9AD57ED-ED0A-4972-B986-EB615FFC0BAC}" v="60" dt="2023-07-13T19:36:51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-14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2B326-760D-43E3-9920-9CAFEF8C310A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28CB-6131-45CA-828D-E45871E0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Record Season for Park City for Snowfall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Happy to extend our Season till May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28CB-6131-45CA-828D-E45871E073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Record Season for Park City for Snowfall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Happy to extend our Season till May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28CB-6131-45CA-828D-E45871E073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9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cs typeface="Calibri" panose="020F0502020204030204"/>
              </a:rPr>
              <a:t>Intro: this report reflects the entire Park City Market and these results were updated on 6/30/23. </a:t>
            </a:r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Blue line reflects current occupancy, Red Line STLY, Grey Line: how we finished LY</a:t>
            </a:r>
          </a:p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A couple things to call out here:  Occupancy is tight to STLY but slightly below with group really driving business</a:t>
            </a:r>
          </a:p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out most favorability lives between 9/16 and 10/7 – likely driven by Group business given that transient continues to follow short booking window trend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Booking window into Pre-Holiday is still to far out.  However it will  driven by School Calendars shifting more into January when compared to FY23.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cs typeface="Calibri" panose="020F0502020204030204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Font typeface="+mj-lt"/>
              <a:buNone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28CB-6131-45CA-828D-E45871E073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28CB-6131-45CA-828D-E45871E073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Lots of great activities in the Canyons Village to kick off Summer from the CVMA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728CB-6131-45CA-828D-E45871E073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5C4-0C26-4444-84C5-D8E57BB77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C4111-741D-4B84-B076-AC9077BD1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25D6-6742-4426-86C8-6CFF294A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CB73-7AD3-4BD5-9375-3F6E1E7CE8C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1EF59-C97E-45D0-A3E3-C2797919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CA14A-A3D9-407B-9A51-90CE82E4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4AE56-E699-4FAB-A91A-729558820C60}"/>
              </a:ext>
            </a:extLst>
          </p:cNvPr>
          <p:cNvCxnSpPr/>
          <p:nvPr userDrawn="1"/>
        </p:nvCxnSpPr>
        <p:spPr>
          <a:xfrm>
            <a:off x="1240971" y="5648033"/>
            <a:ext cx="9862976" cy="0"/>
          </a:xfrm>
          <a:prstGeom prst="line">
            <a:avLst/>
          </a:prstGeom>
          <a:ln>
            <a:solidFill>
              <a:srgbClr val="8A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11FA-62EA-496B-A710-8EFB5E8F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A8762-E0FA-4923-8087-22AD32345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B6816-2CF8-43C2-BEE1-8D03862A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AD7CB-9B12-4526-A140-3AA48FD7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8F2FB-31EB-4394-930B-61BBD2A8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2C121-5130-4B05-B2C5-4FF6FCE8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6F989-D77D-4034-98E6-17FBF1559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0D141-914E-4175-BCA2-4211BCB4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709A9-C5F6-41C8-99F0-22C4AC62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25D0-085C-4255-8B51-22D8565F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185" y="1054443"/>
            <a:ext cx="5519615" cy="5122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54443"/>
            <a:ext cx="5435599" cy="5122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C0171-0D02-FF49-8F40-1E3FC3BF933B}"/>
              </a:ext>
            </a:extLst>
          </p:cNvPr>
          <p:cNvCxnSpPr/>
          <p:nvPr userDrawn="1"/>
        </p:nvCxnSpPr>
        <p:spPr>
          <a:xfrm>
            <a:off x="500185" y="818548"/>
            <a:ext cx="11107615" cy="0"/>
          </a:xfrm>
          <a:prstGeom prst="line">
            <a:avLst/>
          </a:prstGeom>
          <a:ln>
            <a:solidFill>
              <a:srgbClr val="8A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0184" y="247135"/>
            <a:ext cx="11107614" cy="571413"/>
          </a:xfrm>
        </p:spPr>
        <p:txBody>
          <a:bodyPr>
            <a:noAutofit/>
          </a:bodyPr>
          <a:lstStyle>
            <a:lvl1pPr>
              <a:defRPr sz="3200">
                <a:solidFill>
                  <a:srgbClr val="8A282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72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974A-CE26-40CC-A62F-4CAC4FD8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9288-76E0-47FB-92E9-BCC1F86D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C6F7-8A67-48CE-91AC-06A208E4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C3BC1-36F7-41AC-91A7-EB0E812F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5F08-BD16-4FFC-B200-6CE29E28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E828B9-7A7E-4A42-8641-EBD0A6E057A3}"/>
              </a:ext>
            </a:extLst>
          </p:cNvPr>
          <p:cNvCxnSpPr/>
          <p:nvPr userDrawn="1"/>
        </p:nvCxnSpPr>
        <p:spPr>
          <a:xfrm>
            <a:off x="500185" y="818548"/>
            <a:ext cx="11107615" cy="0"/>
          </a:xfrm>
          <a:prstGeom prst="line">
            <a:avLst/>
          </a:prstGeom>
          <a:ln>
            <a:solidFill>
              <a:srgbClr val="8A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3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21D8-E2EC-4CBF-9CF8-C55BBE83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BE182-8D19-4FDC-8449-C9FEB5326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E3D7-70F6-4C2C-AA88-1A1D4824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CB73-7AD3-4BD5-9375-3F6E1E7CE8C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F8835-66DD-443C-816C-D6E389AC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BD95-DD5A-460E-909B-200A65B3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D6CBFC-407F-45D0-A5FD-B9C1D3A72C6E}"/>
              </a:ext>
            </a:extLst>
          </p:cNvPr>
          <p:cNvCxnSpPr/>
          <p:nvPr userDrawn="1"/>
        </p:nvCxnSpPr>
        <p:spPr>
          <a:xfrm>
            <a:off x="500185" y="5292703"/>
            <a:ext cx="11107615" cy="0"/>
          </a:xfrm>
          <a:prstGeom prst="line">
            <a:avLst/>
          </a:prstGeom>
          <a:ln>
            <a:solidFill>
              <a:srgbClr val="8A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4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8E08-5CB5-4FBE-A6BD-72E9EA09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1DEE-B597-4F11-B715-99E668162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FEC31-481E-4490-9557-A7A2CE296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85148-B7B3-4C59-9338-DB4B5726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F5E7D-1ADA-49B4-86DA-2C547F93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754D1-4C60-4C84-A697-755D9764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F6370D-29B4-4C8E-85D1-BF0F6A592648}"/>
              </a:ext>
            </a:extLst>
          </p:cNvPr>
          <p:cNvCxnSpPr/>
          <p:nvPr userDrawn="1"/>
        </p:nvCxnSpPr>
        <p:spPr>
          <a:xfrm>
            <a:off x="500185" y="818548"/>
            <a:ext cx="11107615" cy="0"/>
          </a:xfrm>
          <a:prstGeom prst="line">
            <a:avLst/>
          </a:prstGeom>
          <a:ln>
            <a:solidFill>
              <a:srgbClr val="8A2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7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275F-DA04-4B80-B3D1-7E9EFB6D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DA1B6-3081-454A-8A22-C5B703FBD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5CCA0-F87C-42C5-B40F-492D46975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86A6E-1EB2-4E6F-9829-DFAA00FC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62FC6-C144-4AF7-BBB4-49A382661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5B5BD-28D0-4B64-85B4-ED71019C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67ADD-9CAC-474D-9995-3B12CC4B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E371D-B761-42B8-9127-B505E4C4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1F50-A117-427E-8BDC-914C471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BD7B9-9908-4151-91ED-B606EFFF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DBB74-EB70-4CEC-920F-70FBAB0C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7A936-D709-4DBD-BB5F-638A3DB7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A4A00-BC13-4FE8-A274-CAFCCF1C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DFF1F-02E9-4896-9EE4-9C8D788D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376C2-13C0-4EA2-BF85-C863A712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E26C-0C0B-4B93-A3E2-2F078D57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14AC2-2F35-474C-8121-5C2F88A0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6AC28-4CE8-4997-8689-B180CFAF4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3F49F-8A7F-4E76-A3BE-17B1DF1C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20126-D10E-492A-8334-3E2D65A6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1776-89FB-4CBA-96EA-91A4AD54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1EBF-5795-4108-A66D-DA3DE15E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3538-08A8-49C3-B5E3-13DA4E921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4F820-E200-4B9D-B920-757E7C0B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A8E66-58E3-490C-BFB5-9FAE54CC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BB39-E1D9-418A-BF89-D10C489A34C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8232C-FFF0-4B0F-8D93-9BE7F9F2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D8643-E978-477F-B982-5A84334D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8D841-EA78-4682-9733-AA79C8E8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38138-57B8-409D-8487-3ADCA7499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C090-8508-49F6-9B68-0078744AF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BB39-E1D9-418A-BF89-D10C489A34C8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FAAA-E04D-44C7-BCD7-23ECF574E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AEAC-9C4E-457B-966B-0241791C0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6F08-82B7-4F0C-BC4A-A31AD874C8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D60CE-1204-4689-8183-4A829A51C5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99" y="6263762"/>
            <a:ext cx="4943910" cy="5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ltorres@vailresorts.com" TargetMode="External"/><Relationship Id="rId2" Type="http://schemas.openxmlformats.org/officeDocument/2006/relationships/hyperlink" Target="mailto:ryan.r.pratt@vailresort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idget.bull@vailresorts.com" TargetMode="External"/><Relationship Id="rId4" Type="http://schemas.openxmlformats.org/officeDocument/2006/relationships/hyperlink" Target="mailto:donna.d.sheeran@vailresor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AB9413-BC5B-30F2-D82F-A0A25F583EAE}"/>
              </a:ext>
            </a:extLst>
          </p:cNvPr>
          <p:cNvSpPr>
            <a:spLocks noGrp="1"/>
          </p:cNvSpPr>
          <p:nvPr/>
        </p:nvSpPr>
        <p:spPr>
          <a:xfrm>
            <a:off x="420884" y="-233791"/>
            <a:ext cx="10661150" cy="11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8A2824"/>
                </a:solidFill>
              </a:rPr>
              <a:t>Vail Update </a:t>
            </a:r>
            <a:endParaRPr lang="en-US">
              <a:solidFill>
                <a:srgbClr val="8A2824"/>
              </a:solidFill>
              <a:ea typeface="Calibri Light"/>
              <a:cs typeface="Calibri Ligh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44E718-0B9E-7D45-D4FE-E4BBE9272D95}"/>
              </a:ext>
            </a:extLst>
          </p:cNvPr>
          <p:cNvSpPr>
            <a:spLocks noGrp="1"/>
          </p:cNvSpPr>
          <p:nvPr/>
        </p:nvSpPr>
        <p:spPr>
          <a:xfrm>
            <a:off x="497940" y="890766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8A2824"/>
                </a:solidFill>
              </a:rPr>
              <a:t>Ryan Pratt- Director, General Manager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0814-2027-44F9-B7B6-755A7E5B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0" y="236837"/>
            <a:ext cx="11107614" cy="571413"/>
          </a:xfrm>
        </p:spPr>
        <p:txBody>
          <a:bodyPr>
            <a:normAutofit fontScale="90000"/>
          </a:bodyPr>
          <a:lstStyle/>
          <a:p>
            <a:r>
              <a:rPr lang="en-US" dirty="0"/>
              <a:t>Summer at a Glance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E8ADC-3611-44FC-BE93-8F34684AFA05}"/>
              </a:ext>
            </a:extLst>
          </p:cNvPr>
          <p:cNvSpPr/>
          <p:nvPr/>
        </p:nvSpPr>
        <p:spPr>
          <a:xfrm>
            <a:off x="7775545" y="1035370"/>
            <a:ext cx="4104939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Summer Activities have been activated with great feedback from our “Backyard” offerings including Mtn Biking, Hiking, and the Adventure Park at the Park City Mountain Village.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All RMA owners receive a daily comp summer chairlift and gondola scenic ride when owner card is presented to the ticket office. 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Canyons Golf Course is in full swing for summer! Owners receive a discounted rate of $85 per round</a:t>
            </a:r>
            <a:r>
              <a:rPr lang="en-US" dirty="0"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4" descr="A person swinging a golf club&#10;&#10;Description automatically generated">
            <a:extLst>
              <a:ext uri="{FF2B5EF4-FFF2-40B4-BE49-F238E27FC236}">
                <a16:creationId xmlns:a16="http://schemas.microsoft.com/office/drawing/2014/main" id="{7682FEFD-DB02-D73B-2A9E-B3C4ED0E1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6" y="1185645"/>
            <a:ext cx="7315199" cy="47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71D3-A12C-5E87-F139-BDDA063C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94" y="1201967"/>
            <a:ext cx="11107615" cy="5160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 Light"/>
            </a:endParaRPr>
          </a:p>
          <a:p>
            <a:endParaRPr lang="en-US" sz="1800"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5DEB3-271B-47BF-A3F1-BC6357D43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4" y="1016110"/>
            <a:ext cx="11944327" cy="42632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2ABCF1-0A2D-45B7-AF1D-5C5B53414BDA}"/>
              </a:ext>
            </a:extLst>
          </p:cNvPr>
          <p:cNvSpPr txBox="1">
            <a:spLocks/>
          </p:cNvSpPr>
          <p:nvPr/>
        </p:nvSpPr>
        <p:spPr>
          <a:xfrm>
            <a:off x="497370" y="236837"/>
            <a:ext cx="11107614" cy="57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Park City Market Occupancy Snapshot</a:t>
            </a:r>
          </a:p>
        </p:txBody>
      </p:sp>
    </p:spTree>
    <p:extLst>
      <p:ext uri="{BB962C8B-B14F-4D97-AF65-F5344CB8AC3E}">
        <p14:creationId xmlns:p14="http://schemas.microsoft.com/office/powerpoint/2010/main" val="351809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816A1D-266A-44C3-870E-AAFEA6E4E21A}"/>
              </a:ext>
            </a:extLst>
          </p:cNvPr>
          <p:cNvSpPr txBox="1"/>
          <p:nvPr/>
        </p:nvSpPr>
        <p:spPr>
          <a:xfrm>
            <a:off x="497370" y="1198968"/>
            <a:ext cx="5166975" cy="5247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to hear great feedback on the fitness center upgrade.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hour limit signs have been placed in the EV parking spots as a courtesy to all EV users.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requests for 2023/2024 Owner Reservations are complete.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If any owners have not yet reserved, please do so ASAP on the Owner Portal.  </a:t>
            </a:r>
            <a:endParaRPr lang="en-US" sz="1600" i="1" dirty="0">
              <a:ea typeface="Calibri"/>
              <a:cs typeface="Calibri"/>
            </a:endParaRPr>
          </a:p>
          <a:p>
            <a:pPr lvl="1"/>
            <a:endParaRPr lang="en-US" sz="1600" i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improvements to the Owner Portal in the works with more to come. </a:t>
            </a:r>
            <a:endParaRPr lang="en-US" sz="2400" dirty="0">
              <a:ea typeface="Calibri"/>
              <a:cs typeface="Calibri"/>
            </a:endParaRPr>
          </a:p>
          <a:p>
            <a:endParaRPr lang="en-US" sz="2000" dirty="0"/>
          </a:p>
        </p:txBody>
      </p:sp>
      <p:pic>
        <p:nvPicPr>
          <p:cNvPr id="4" name="Picture 4" descr="A person and person walking with dogs on a trail&#10;&#10;Description automatically generated">
            <a:extLst>
              <a:ext uri="{FF2B5EF4-FFF2-40B4-BE49-F238E27FC236}">
                <a16:creationId xmlns:a16="http://schemas.microsoft.com/office/drawing/2014/main" id="{9DA5D29A-470E-4301-6DDC-CC33477F6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41" y="1465176"/>
            <a:ext cx="5959899" cy="39276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A949E0-362F-47FD-818C-2A98772FC2CE}"/>
              </a:ext>
            </a:extLst>
          </p:cNvPr>
          <p:cNvSpPr txBox="1">
            <a:spLocks/>
          </p:cNvSpPr>
          <p:nvPr/>
        </p:nvSpPr>
        <p:spPr>
          <a:xfrm>
            <a:off x="497370" y="236837"/>
            <a:ext cx="11107614" cy="57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Operations Update</a:t>
            </a:r>
          </a:p>
        </p:txBody>
      </p:sp>
    </p:spTree>
    <p:extLst>
      <p:ext uri="{BB962C8B-B14F-4D97-AF65-F5344CB8AC3E}">
        <p14:creationId xmlns:p14="http://schemas.microsoft.com/office/powerpoint/2010/main" val="118868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0469AC-41E5-497D-B652-20E5AEAEA324}"/>
              </a:ext>
            </a:extLst>
          </p:cNvPr>
          <p:cNvSpPr txBox="1"/>
          <p:nvPr/>
        </p:nvSpPr>
        <p:spPr>
          <a:xfrm>
            <a:off x="294905" y="944460"/>
            <a:ext cx="11360910" cy="30315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Canyons Village Summer Concert Series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Select Thursday and Saturday nights trough August 31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  <a:endParaRPr lang="en-US" sz="2000" dirty="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Big Stars, Bright Night Concert Series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parkcityinstitute.org/</a:t>
            </a:r>
            <a:r>
              <a:rPr lang="en-US" sz="2000" dirty="0" err="1"/>
              <a:t>bsbn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Free Outdoor Yoga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Every Friday and Saturday at 9am in Canyons Village through August 12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endParaRPr lang="en-US" sz="2400" dirty="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Park City Farmers Market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Every Wednesday, 11am – 5pm, in the Cabriolet Lot through Oct. 18</a:t>
            </a:r>
            <a:r>
              <a:rPr lang="en-US" sz="2000" baseline="30000" dirty="0"/>
              <a:t>th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896F1-22C1-44F9-88C5-FFF1F1EB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58" y="4298219"/>
            <a:ext cx="3108324" cy="2091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18F1E-55E4-4EE0-B9D0-54661E443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744" y="4584906"/>
            <a:ext cx="4022843" cy="1688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8BEBB-5C78-4CAE-9604-F1B528F98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29" y="4347658"/>
            <a:ext cx="3367076" cy="2253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642D6E-EC7F-404C-B6D5-30D2A8F68B16}"/>
              </a:ext>
            </a:extLst>
          </p:cNvPr>
          <p:cNvSpPr txBox="1"/>
          <p:nvPr/>
        </p:nvSpPr>
        <p:spPr>
          <a:xfrm>
            <a:off x="542193" y="3815143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b="1"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D39F05-6417-4D34-A53B-7F9205C5A248}"/>
              </a:ext>
            </a:extLst>
          </p:cNvPr>
          <p:cNvSpPr txBox="1">
            <a:spLocks/>
          </p:cNvSpPr>
          <p:nvPr/>
        </p:nvSpPr>
        <p:spPr>
          <a:xfrm>
            <a:off x="497370" y="236837"/>
            <a:ext cx="11107614" cy="57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Canyons Village 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151994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66CD-EAE0-4700-A785-D1B8F03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0" y="102776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Ryan Pratt- Director, General Manager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ryan.r.pratt@vailresorts.com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Tiffaneelee Torres- Director of Rooms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tltorres@vailresorts.com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Donna Sheeran- Owner Relations Manager</a:t>
            </a:r>
          </a:p>
          <a:p>
            <a:pPr marL="457200" lvl="1" indent="0">
              <a:buNone/>
            </a:pPr>
            <a:r>
              <a:rPr lang="en-US" sz="2000" dirty="0">
                <a:hlinkClick r:id="rId4"/>
              </a:rPr>
              <a:t>donna.d.sheeran@vailresorts.com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Bridget Bull- Front Office Manager </a:t>
            </a:r>
          </a:p>
          <a:p>
            <a:pPr marL="457200" lvl="1" indent="0">
              <a:buNone/>
            </a:pPr>
            <a:r>
              <a:rPr lang="en-US" sz="2000" dirty="0">
                <a:hlinkClick r:id="rId5"/>
              </a:rPr>
              <a:t>bridget.bull@vailresorts.com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D4A260-703A-4A21-B2AD-4778767F12C9}"/>
              </a:ext>
            </a:extLst>
          </p:cNvPr>
          <p:cNvSpPr txBox="1">
            <a:spLocks/>
          </p:cNvSpPr>
          <p:nvPr/>
        </p:nvSpPr>
        <p:spPr>
          <a:xfrm>
            <a:off x="497370" y="236837"/>
            <a:ext cx="11107614" cy="57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Grand Summit Team</a:t>
            </a:r>
          </a:p>
        </p:txBody>
      </p:sp>
    </p:spTree>
    <p:extLst>
      <p:ext uri="{BB962C8B-B14F-4D97-AF65-F5344CB8AC3E}">
        <p14:creationId xmlns:p14="http://schemas.microsoft.com/office/powerpoint/2010/main" val="340739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616C1BFF0EF4E8EC2936A9E71746A" ma:contentTypeVersion="11" ma:contentTypeDescription="Create a new document." ma:contentTypeScope="" ma:versionID="32e11c31f589fbd5530335c389657c65">
  <xsd:schema xmlns:xsd="http://www.w3.org/2001/XMLSchema" xmlns:xs="http://www.w3.org/2001/XMLSchema" xmlns:p="http://schemas.microsoft.com/office/2006/metadata/properties" xmlns:ns3="8aa533a7-76be-4af5-bdd2-4129f248abbc" xmlns:ns4="cd557ce0-0ff0-4364-a8ce-05e7bb6f65cf" targetNamespace="http://schemas.microsoft.com/office/2006/metadata/properties" ma:root="true" ma:fieldsID="06e1dfc6ca3e52012264da2d628689f6" ns3:_="" ns4:_="">
    <xsd:import namespace="8aa533a7-76be-4af5-bdd2-4129f248abbc"/>
    <xsd:import namespace="cd557ce0-0ff0-4364-a8ce-05e7bb6f65c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533a7-76be-4af5-bdd2-4129f248abb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57ce0-0ff0-4364-a8ce-05e7bb6f65c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557ce0-0ff0-4364-a8ce-05e7bb6f65cf">
      <UserInfo>
        <DisplayName>Julie Cassidy-rosine</DisplayName>
        <AccountId>22</AccountId>
        <AccountType/>
      </UserInfo>
      <UserInfo>
        <DisplayName>Ryan Pratt</DisplayName>
        <AccountId>139</AccountId>
        <AccountType/>
      </UserInfo>
    </SharedWithUsers>
    <_activity xmlns="8aa533a7-76be-4af5-bdd2-4129f248abbc" xsi:nil="true"/>
  </documentManagement>
</p:properties>
</file>

<file path=customXml/itemProps1.xml><?xml version="1.0" encoding="utf-8"?>
<ds:datastoreItem xmlns:ds="http://schemas.openxmlformats.org/officeDocument/2006/customXml" ds:itemID="{49FE7679-BF28-45C8-963A-3E74BAA2D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533a7-76be-4af5-bdd2-4129f248abbc"/>
    <ds:schemaRef ds:uri="cd557ce0-0ff0-4364-a8ce-05e7bb6f6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D482A-758F-422E-8CA3-6C0E13544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E31FC2-E78F-4971-8F0E-9E36B4DE42A2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cd557ce0-0ff0-4364-a8ce-05e7bb6f65cf"/>
    <ds:schemaRef ds:uri="8aa533a7-76be-4af5-bdd2-4129f248abb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449</Words>
  <Application>Microsoft Office PowerPoint</Application>
  <PresentationFormat>Widescreen</PresentationFormat>
  <Paragraphs>65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Summer at a Glance </vt:lpstr>
      <vt:lpstr>PowerPoint Presentation</vt:lpstr>
      <vt:lpstr>PowerPoint Presentation</vt:lpstr>
      <vt:lpstr>PowerPoint Presentation</vt:lpstr>
      <vt:lpstr>PowerPoint Presentation</vt:lpstr>
    </vt:vector>
  </TitlesOfParts>
  <Company>Vail Resorts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Hospitality Managers Meeting</dc:title>
  <dc:creator>Emily Parker</dc:creator>
  <cp:lastModifiedBy>Emily Parker</cp:lastModifiedBy>
  <cp:revision>7</cp:revision>
  <dcterms:created xsi:type="dcterms:W3CDTF">2021-10-29T21:06:52Z</dcterms:created>
  <dcterms:modified xsi:type="dcterms:W3CDTF">2023-07-14T16:50:26Z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0x010100258616C1BFF0EF4E8EC2936A9E71746A</vt:lpwstr>
  </property>
</Properties>
</file>