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4"/>
  </p:notesMasterIdLst>
  <p:handoutMasterIdLst>
    <p:handoutMasterId r:id="rId45"/>
  </p:handoutMasterIdLst>
  <p:sldIdLst>
    <p:sldId id="256" r:id="rId2"/>
    <p:sldId id="299"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ith logo" id="{96EB7835-6D63-BF47-BE74-7D0B71AC6D81}">
          <p14:sldIdLst>
            <p14:sldId id="256"/>
            <p14:sldId id="299"/>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A38"/>
    <a:srgbClr val="1C4A50"/>
    <a:srgbClr val="215732"/>
    <a:srgbClr val="58585B"/>
    <a:srgbClr val="E53E30"/>
    <a:srgbClr val="003046"/>
    <a:srgbClr val="004C23"/>
    <a:srgbClr val="A9AD00"/>
    <a:srgbClr val="0275B4"/>
    <a:srgbClr val="77005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09"/>
    <p:restoredTop sz="94521"/>
  </p:normalViewPr>
  <p:slideViewPr>
    <p:cSldViewPr snapToGrid="0" snapToObjects="1" showGuides="1">
      <p:cViewPr varScale="1">
        <p:scale>
          <a:sx n="154" d="100"/>
          <a:sy n="154" d="100"/>
        </p:scale>
        <p:origin x="1184" y="192"/>
      </p:cViewPr>
      <p:guideLst>
        <p:guide orient="horz" pos="162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B518A4-41F4-C94E-B44F-AAD34DC1F0CD}" type="datetimeFigureOut">
              <a:rPr lang="en-US" smtClean="0"/>
              <a:t>7/5/26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3613A77-32C2-844D-8504-01D65C24C3F1}" type="slidenum">
              <a:rPr lang="en-US" smtClean="0"/>
              <a:t>‹#›</a:t>
            </a:fld>
            <a:endParaRPr lang="en-US"/>
          </a:p>
        </p:txBody>
      </p:sp>
    </p:spTree>
    <p:extLst>
      <p:ext uri="{BB962C8B-B14F-4D97-AF65-F5344CB8AC3E}">
        <p14:creationId xmlns:p14="http://schemas.microsoft.com/office/powerpoint/2010/main" val="7429034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06E1DC-8A61-1E42-9152-498B8A3617BA}" type="datetimeFigureOut">
              <a:rPr lang="en-US" smtClean="0"/>
              <a:t>7/5/26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41D3A0-AD36-934C-9CF0-4DEB57818D7C}" type="slidenum">
              <a:rPr lang="en-US" smtClean="0"/>
              <a:t>‹#›</a:t>
            </a:fld>
            <a:endParaRPr lang="en-US"/>
          </a:p>
        </p:txBody>
      </p:sp>
    </p:spTree>
    <p:extLst>
      <p:ext uri="{BB962C8B-B14F-4D97-AF65-F5344CB8AC3E}">
        <p14:creationId xmlns:p14="http://schemas.microsoft.com/office/powerpoint/2010/main" val="23429719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Cultivate 2026 opener — five-year look back, three data sources.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the retail register.</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2026 is the best mid-year in five years, +5.3%.</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Ticket-led, not traffic-led. Watch traffic.</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Synthesize the industry; bridge to the economy.</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Part 2: the macro backdrop and outlook.</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Charlie’s Snapshot — my one-paragraph read. Treading water.</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Dashboard at a glance — consumer/costs/labor red. Read for convergence.</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What is going on with the consumer?</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Feel vs spend — sentiment 44.8, spending on a thinning cushion.</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Inflation sticky ~3.4%, above the 2% target. Energy drove it.</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pandemic step-change held — ~60% up &gt;25% vs 2019 every year.</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Fed higher-for-longer; Warsh hawkish; a hike is on the table.</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MY RATE CALL — insert my updated 2026–27 path here.</a:t>
            </a: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Housing: resale churn, not new builds; refresh work is the bright spot.</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green-industry read — demand intact ($63.8B), margin squeezed.</a:t>
            </a:r>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Labor still tight at the edges; participation stuck at 61.5%.</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Recession risk under 20%; close, but not yet.</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Input-cost scorecard — what moved since Q1. July convergence.</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headline: +3.6% in 2026. Labor-vs-energy tug-of-war.</a:t>
            </a:r>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Index line by line — fuel/fert/freight lead; labor slows.</a:t>
            </a:r>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Why labor stopped roaring — the H-2A rewrite. Make the two-tier point: one FLS rate became two OEWS AEWRs — Level I (entry, 17th pctile, ~$13.70) where ~92% of jobs land, and Level II (experienced, occupation mean, higher). Net labor +2.5%; ~70% the rule survives 2026.</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Growth normalized; what remains is mostly price.</a:t>
            </a: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Energy, fertilizer &amp; freight — spike lives in the 2026 average.</a:t>
            </a:r>
          </a:p>
        </p:txBody>
      </p:sp>
      <p:sp>
        <p:nvSpPr>
          <p:cNvPr id="4" name="Slide Number Placeholder 3"/>
          <p:cNvSpPr>
            <a:spLocks noGrp="1"/>
          </p:cNvSpPr>
          <p:nvPr>
            <p:ph type="sldNum" sz="quarter" idx="5"/>
          </p:nvPr>
        </p:nvSpPr>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tariff fork — 122 to 301; July hinge; two 2027 paths.</a:t>
            </a:r>
          </a:p>
        </p:txBody>
      </p:sp>
      <p:sp>
        <p:nvSpPr>
          <p:cNvPr id="4" name="Slide Number Placeholder 3"/>
          <p:cNvSpPr>
            <a:spLocks noGrp="1"/>
          </p:cNvSpPr>
          <p:nvPr>
            <p:ph type="sldNum" sz="quarter" idx="5"/>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live dashboard — for EAGL firms (members only).</a:t>
            </a:r>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Part 3: what firms should do.</a:t>
            </a:r>
          </a:p>
        </p:txBody>
      </p:sp>
      <p:sp>
        <p:nvSpPr>
          <p:cNvPr id="4" name="Slide Number Placeholder 3"/>
          <p:cNvSpPr>
            <a:spLocks noGrp="1"/>
          </p:cNvSpPr>
          <p:nvPr>
            <p:ph type="sldNum" sz="quarter" idx="5"/>
          </p:nvPr>
        </p:nvSpPr>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Move 1: track your own trade-area analytics.</a:t>
            </a:r>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Move 2: close the P25–P75 margin gap — the money slide.</a:t>
            </a:r>
          </a:p>
        </p:txBody>
      </p:sp>
      <p:sp>
        <p:nvSpPr>
          <p:cNvPr id="4" name="Slide Number Placeholder 3"/>
          <p:cNvSpPr>
            <a:spLocks noGrp="1"/>
          </p:cNvSpPr>
          <p:nvPr>
            <p:ph type="sldNum" sz="quarter" idx="5"/>
          </p:nvPr>
        </p:nvSpPr>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Move 3: price to your value — floor is cost, ceiling is value.</a:t>
            </a:r>
          </a:p>
        </p:txBody>
      </p:sp>
      <p:sp>
        <p:nvSpPr>
          <p:cNvPr id="4" name="Slide Number Placeholder 3"/>
          <p:cNvSpPr>
            <a:spLocks noGrp="1"/>
          </p:cNvSpPr>
          <p:nvPr>
            <p:ph type="sldNum" sz="quarter" idx="5"/>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Move 4: manage working capital; SKU-rationalize.</a:t>
            </a:r>
          </a:p>
        </p:txBody>
      </p:sp>
      <p:sp>
        <p:nvSpPr>
          <p:cNvPr id="4" name="Slide Number Placeholder 3"/>
          <p:cNvSpPr>
            <a:spLocks noGrp="1"/>
          </p:cNvSpPr>
          <p:nvPr>
            <p:ph type="sldNum" sz="quarter" idx="5"/>
          </p:nvPr>
        </p:nvSpPr>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Move 5: defend your value proposition.</a:t>
            </a:r>
          </a:p>
        </p:txBody>
      </p:sp>
      <p:sp>
        <p:nvSpPr>
          <p:cNvPr id="4" name="Slide Number Placeholder 3"/>
          <p:cNvSpPr>
            <a:spLocks noGrp="1"/>
          </p:cNvSpPr>
          <p:nvPr>
            <p:ph type="sldNum" sz="quarter" idx="5"/>
          </p:nvPr>
        </p:nvSpPr>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Homework recap — five moves; end on value.</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Dollars and units diverge once we can measure units. Pause on 2024.</a:t>
            </a:r>
          </a:p>
        </p:txBody>
      </p:sp>
      <p:sp>
        <p:nvSpPr>
          <p:cNvPr id="4" name="Slide Number Placeholder 3"/>
          <p:cNvSpPr>
            <a:spLocks noGrp="1"/>
          </p:cNvSpPr>
          <p:nvPr>
            <p:ph type="sldNum" sz="quarter" idx="5"/>
          </p:nvPr>
        </p:nvSpPr>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Feedback — scan and review.</a:t>
            </a:r>
          </a:p>
        </p:txBody>
      </p:sp>
      <p:sp>
        <p:nvSpPr>
          <p:cNvPr id="4" name="Slide Number Placeholder 3"/>
          <p:cNvSpPr>
            <a:spLocks noGrp="1"/>
          </p:cNvSpPr>
          <p:nvPr>
            <p:ph type="sldNum" sz="quarter" idx="5"/>
          </p:nvPr>
        </p:nvSpPr>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Required AmericanHort copyright + disclaimer.</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Grower voices — weather, trade-down, tariffs, the sawtooth.</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the audited financials.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Revenue up, margins compressed; ROIC ~ cost of capital.</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2022 shock; recovery incomplete. Costs are the constraint.</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Productivity up ~12%, payroll up ~3 pts.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189471"/>
            <a:ext cx="6627886" cy="1314450"/>
          </a:xfrm>
        </p:spPr>
        <p:txBody>
          <a:bodyPr>
            <a:normAutofit/>
          </a:bodyPr>
          <a:lstStyle>
            <a:lvl1pPr marL="0" indent="0" algn="l">
              <a:buNone/>
              <a:defRPr lang="en-US" dirty="0"/>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Title 1"/>
          <p:cNvSpPr>
            <a:spLocks noGrp="1"/>
          </p:cNvSpPr>
          <p:nvPr>
            <p:ph type="ctrTitle"/>
          </p:nvPr>
        </p:nvSpPr>
        <p:spPr>
          <a:xfrm>
            <a:off x="463549" y="2060902"/>
            <a:ext cx="6627887" cy="1102519"/>
          </a:xfrm>
        </p:spPr>
        <p:txBody>
          <a:bodyPr anchor="b" anchorCtr="0">
            <a:noAutofit/>
          </a:bodyPr>
          <a:lstStyle>
            <a:lvl1pPr algn="l">
              <a:defRPr lang="en-US" dirty="0"/>
            </a:lvl1pPr>
          </a:lstStyle>
          <a:p>
            <a:r>
              <a:rPr lang="en-US" dirty="0"/>
              <a:t>Click to edit Master title style</a:t>
            </a:r>
          </a:p>
        </p:txBody>
      </p:sp>
    </p:spTree>
    <p:extLst>
      <p:ext uri="{BB962C8B-B14F-4D97-AF65-F5344CB8AC3E}">
        <p14:creationId xmlns:p14="http://schemas.microsoft.com/office/powerpoint/2010/main" val="2405373023"/>
      </p:ext>
    </p:extLst>
  </p:cSld>
  <p:clrMapOvr>
    <a:masterClrMapping/>
  </p:clrMapOvr>
  <p:extLst>
    <p:ext uri="{DCECCB84-F9BA-43D5-87BE-67443E8EF086}">
      <p15:sldGuideLst xmlns:p15="http://schemas.microsoft.com/office/powerpoint/2012/main">
        <p15:guide id="1" orient="horz" pos="180" userDrawn="1">
          <p15:clr>
            <a:srgbClr val="FBAE40"/>
          </p15:clr>
        </p15:guide>
        <p15:guide id="2" pos="28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0884"/>
            <a:ext cx="8524800" cy="857250"/>
          </a:xfrm>
        </p:spPr>
        <p:txBody>
          <a:bodyPr/>
          <a:lstStyle>
            <a:lvl1pPr algn="l">
              <a:defRPr>
                <a:solidFill>
                  <a:srgbClr val="1C4A50"/>
                </a:solidFill>
              </a:defRPr>
            </a:lvl1pPr>
          </a:lstStyle>
          <a:p>
            <a:r>
              <a:rPr lang="en-US"/>
              <a:t>Click to edit Master title style</a:t>
            </a:r>
          </a:p>
        </p:txBody>
      </p:sp>
      <p:sp>
        <p:nvSpPr>
          <p:cNvPr id="3" name="Content Placeholder 2"/>
          <p:cNvSpPr>
            <a:spLocks noGrp="1"/>
          </p:cNvSpPr>
          <p:nvPr>
            <p:ph idx="1"/>
          </p:nvPr>
        </p:nvSpPr>
        <p:spPr>
          <a:xfrm>
            <a:off x="468000" y="1546793"/>
            <a:ext cx="8524800" cy="3425257"/>
          </a:xfrm>
        </p:spPr>
        <p:txBody>
          <a:bodyPr/>
          <a:lstStyle>
            <a:lvl1pPr algn="l">
              <a:defRPr sz="2400"/>
            </a:lvl1pPr>
            <a:lvl2pPr algn="l">
              <a:defRPr sz="2400"/>
            </a:lvl2pPr>
            <a:lvl3pPr algn="l">
              <a:defRPr sz="2400"/>
            </a:lvl3pPr>
            <a:lvl4pPr algn="l">
              <a:defRPr sz="2400"/>
            </a:lvl4pPr>
            <a:lvl5pPr algn="l">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71143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458199"/>
            <a:ext cx="7772400" cy="1021556"/>
          </a:xfrm>
        </p:spPr>
        <p:txBody>
          <a:bodyPr anchor="t"/>
          <a:lstStyle>
            <a:lvl1pPr algn="l">
              <a:defRPr sz="4000" b="1" cap="none"/>
            </a:lvl1pPr>
          </a:lstStyle>
          <a:p>
            <a:r>
              <a:rPr lang="en-US" dirty="0"/>
              <a:t>Click to edit master title style</a:t>
            </a:r>
          </a:p>
        </p:txBody>
      </p:sp>
      <p:sp>
        <p:nvSpPr>
          <p:cNvPr id="3" name="Text Placeholder 2"/>
          <p:cNvSpPr>
            <a:spLocks noGrp="1"/>
          </p:cNvSpPr>
          <p:nvPr>
            <p:ph type="body" idx="1"/>
          </p:nvPr>
        </p:nvSpPr>
        <p:spPr>
          <a:xfrm>
            <a:off x="463550" y="1333058"/>
            <a:ext cx="7772400" cy="1125140"/>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95009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0759"/>
            <a:ext cx="8524800" cy="857250"/>
          </a:xfrm>
        </p:spPr>
        <p:txBody>
          <a:bodyPr/>
          <a:lstStyle>
            <a:lvl1pPr algn="l">
              <a:defRPr/>
            </a:lvl1pPr>
          </a:lstStyle>
          <a:p>
            <a:r>
              <a:rPr lang="en-US" dirty="0"/>
              <a:t>Click to edit Master title style</a:t>
            </a:r>
          </a:p>
        </p:txBody>
      </p:sp>
      <p:sp>
        <p:nvSpPr>
          <p:cNvPr id="3" name="Text Placeholder 2"/>
          <p:cNvSpPr>
            <a:spLocks noGrp="1"/>
          </p:cNvSpPr>
          <p:nvPr>
            <p:ph type="body" idx="1"/>
          </p:nvPr>
        </p:nvSpPr>
        <p:spPr>
          <a:xfrm>
            <a:off x="460754" y="1569326"/>
            <a:ext cx="3523392" cy="479822"/>
          </a:xfrm>
        </p:spPr>
        <p:txBody>
          <a:bodyPr anchor="b">
            <a:no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60754" y="2049147"/>
            <a:ext cx="3523392" cy="2487244"/>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p:cNvSpPr>
            <a:spLocks noGrp="1"/>
          </p:cNvSpPr>
          <p:nvPr>
            <p:ph type="body" idx="13"/>
          </p:nvPr>
        </p:nvSpPr>
        <p:spPr>
          <a:xfrm>
            <a:off x="4043258" y="1569326"/>
            <a:ext cx="3523392" cy="479822"/>
          </a:xfrm>
        </p:spPr>
        <p:txBody>
          <a:bodyPr anchor="b">
            <a:no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p:cNvSpPr>
            <a:spLocks noGrp="1"/>
          </p:cNvSpPr>
          <p:nvPr>
            <p:ph sz="half" idx="14"/>
          </p:nvPr>
        </p:nvSpPr>
        <p:spPr>
          <a:xfrm>
            <a:off x="4043258" y="2049147"/>
            <a:ext cx="3523392" cy="2487244"/>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2746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125"/>
            <a:ext cx="8121600" cy="857250"/>
          </a:xfrm>
        </p:spPr>
        <p:txBody>
          <a:bodyPr/>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3995687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507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40731"/>
            <a:ext cx="5486400" cy="425054"/>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457200" y="854718"/>
            <a:ext cx="5486400" cy="23053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366578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0263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0884"/>
            <a:ext cx="8524800" cy="85725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68000" y="1546793"/>
            <a:ext cx="8524800" cy="34189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69283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7" r:id="rId7"/>
  </p:sldLayoutIdLst>
  <p:hf sldNum="0" hdr="0" ftr="0" dt="0"/>
  <p:txStyles>
    <p:titleStyle>
      <a:lvl1pPr algn="l" defTabSz="457200" rtl="0" eaLnBrk="1" latinLnBrk="0" hangingPunct="1">
        <a:spcBef>
          <a:spcPct val="0"/>
        </a:spcBef>
        <a:buNone/>
        <a:defRPr lang="en-US" sz="3600" b="1" kern="1200" dirty="0">
          <a:solidFill>
            <a:srgbClr val="1C4A50"/>
          </a:solidFill>
          <a:latin typeface="Helvetica" panose="020B0604020202020204" pitchFamily="34" charset="0"/>
          <a:ea typeface="+mj-ea"/>
          <a:cs typeface="Helvetica" panose="020B0604020202020204" pitchFamily="34" charset="0"/>
        </a:defRPr>
      </a:lvl1pPr>
    </p:titleStyle>
    <p:bodyStyle>
      <a:lvl1pPr marL="342900" indent="-342900" algn="l" defTabSz="457200" rtl="0" eaLnBrk="1" latinLnBrk="0" hangingPunct="1">
        <a:spcBef>
          <a:spcPct val="20000"/>
        </a:spcBef>
        <a:buFont typeface="Arial"/>
        <a:buChar char="•"/>
        <a:defRPr lang="en-US" sz="3200" kern="1200" dirty="0">
          <a:solidFill>
            <a:schemeClr val="tx1"/>
          </a:solidFill>
          <a:latin typeface="Helvetica" panose="020B0604020202020204" pitchFamily="34" charset="0"/>
          <a:ea typeface="+mn-ea"/>
          <a:cs typeface="Helvetica" panose="020B0604020202020204" pitchFamily="34" charset="0"/>
        </a:defRPr>
      </a:lvl1pPr>
      <a:lvl2pPr marL="742950" indent="-285750" algn="l" defTabSz="457200" rtl="0" eaLnBrk="1" latinLnBrk="0" hangingPunct="1">
        <a:spcBef>
          <a:spcPct val="20000"/>
        </a:spcBef>
        <a:buFont typeface="Arial"/>
        <a:buChar char="–"/>
        <a:defRPr lang="en-US" sz="2800" kern="1200" dirty="0">
          <a:solidFill>
            <a:schemeClr val="tx1"/>
          </a:solidFill>
          <a:latin typeface="Helvetica" panose="020B0604020202020204" pitchFamily="34" charset="0"/>
          <a:ea typeface="+mn-ea"/>
          <a:cs typeface="Helvetica" panose="020B0604020202020204" pitchFamily="34" charset="0"/>
        </a:defRPr>
      </a:lvl2pPr>
      <a:lvl3pPr marL="1143000" indent="-228600" algn="l" defTabSz="457200" rtl="0" eaLnBrk="1" latinLnBrk="0" hangingPunct="1">
        <a:spcBef>
          <a:spcPct val="20000"/>
        </a:spcBef>
        <a:buFont typeface="Arial"/>
        <a:buChar char="•"/>
        <a:defRPr lang="en-US" sz="2400" kern="1200" dirty="0">
          <a:solidFill>
            <a:schemeClr val="tx1"/>
          </a:solidFill>
          <a:latin typeface="Helvetica" panose="020B0604020202020204" pitchFamily="34" charset="0"/>
          <a:ea typeface="+mn-ea"/>
          <a:cs typeface="Helvetica" panose="020B0604020202020204" pitchFamily="34" charset="0"/>
        </a:defRPr>
      </a:lvl3pPr>
      <a:lvl4pPr marL="1600200" indent="-228600" algn="l" defTabSz="457200" rtl="0" eaLnBrk="1" latinLnBrk="0" hangingPunct="1">
        <a:spcBef>
          <a:spcPct val="20000"/>
        </a:spcBef>
        <a:buFont typeface="Arial"/>
        <a:buChar char="–"/>
        <a:defRPr lang="en-US" sz="2000" kern="1200" dirty="0">
          <a:solidFill>
            <a:schemeClr val="tx1"/>
          </a:solidFill>
          <a:latin typeface="Helvetica" panose="020B0604020202020204" pitchFamily="34" charset="0"/>
          <a:ea typeface="+mn-ea"/>
          <a:cs typeface="Helvetica" panose="020B0604020202020204" pitchFamily="34" charset="0"/>
        </a:defRPr>
      </a:lvl4pPr>
      <a:lvl5pPr marL="2057400" indent="-228600" algn="l" defTabSz="457200" rtl="0" eaLnBrk="1" latinLnBrk="0" hangingPunct="1">
        <a:spcBef>
          <a:spcPct val="20000"/>
        </a:spcBef>
        <a:buFont typeface="Arial"/>
        <a:buChar char="»"/>
        <a:defRPr lang="en-US" sz="2000" kern="1200" dirty="0">
          <a:solidFill>
            <a:schemeClr val="tx1"/>
          </a:solidFill>
          <a:latin typeface="Helvetica" panose="020B0604020202020204" pitchFamily="34" charset="0"/>
          <a:ea typeface="+mn-ea"/>
          <a:cs typeface="Helvetica"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 userDrawn="1">
          <p15:clr>
            <a:srgbClr val="F26B43"/>
          </p15:clr>
        </p15:guide>
        <p15:guide id="2" pos="2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sz="2000" b="0" i="0">
                <a:solidFill>
                  <a:srgbClr val="00837E"/>
                </a:solidFill>
                <a:latin typeface="Calibri"/>
              </a:rPr>
              <a:t>The Green Industry in 2026  —  A Five-Year Look Back</a:t>
            </a:r>
          </a:p>
          <a:p>
            <a:r>
              <a:rPr sz="1700" b="0" i="0">
                <a:solidFill>
                  <a:srgbClr val="243B3E"/>
                </a:solidFill>
                <a:latin typeface="Calibri"/>
              </a:rPr>
              <a:t>Dr. Charlie Hall, Chief Economist</a:t>
            </a:r>
          </a:p>
        </p:txBody>
      </p:sp>
      <p:sp>
        <p:nvSpPr>
          <p:cNvPr id="3" name="Title 2"/>
          <p:cNvSpPr>
            <a:spLocks noGrp="1"/>
          </p:cNvSpPr>
          <p:nvPr>
            <p:ph type="ctrTitle"/>
          </p:nvPr>
        </p:nvSpPr>
        <p:spPr/>
        <p:txBody>
          <a:bodyPr/>
          <a:lstStyle/>
          <a:p>
            <a:r>
              <a:rPr sz="4000" b="1" i="0">
                <a:solidFill>
                  <a:srgbClr val="12363B"/>
                </a:solidFill>
                <a:latin typeface="Calibri"/>
              </a:rPr>
              <a:t>State of the Industry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FINANCIALS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Wages are outrunning productivity</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Sales per employee up ~12%, but payroll rose from 33.2% to 36.1% of sales</a:t>
            </a:r>
          </a:p>
        </p:txBody>
      </p:sp>
      <p:pic>
        <p:nvPicPr>
          <p:cNvPr id="5" name="Picture 4" descr="c4_labor.png"/>
          <p:cNvPicPr>
            <a:picLocks noChangeAspect="1"/>
          </p:cNvPicPr>
          <p:nvPr/>
        </p:nvPicPr>
        <p:blipFill>
          <a:blip r:embed="rId3"/>
          <a:stretch>
            <a:fillRect/>
          </a:stretch>
        </p:blipFill>
        <p:spPr>
          <a:xfrm>
            <a:off x="1280160" y="1828800"/>
            <a:ext cx="658368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YMM All-Firms Cohort Performance Review, medians (N = 67)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901952"/>
            <a:ext cx="5486400" cy="310896"/>
          </a:xfrm>
          <a:prstGeom prst="rect">
            <a:avLst/>
          </a:prstGeom>
          <a:noFill/>
        </p:spPr>
        <p:txBody>
          <a:bodyPr wrap="square" lIns="25400" tIns="12700" rIns="25400" bIns="12700" anchor="t">
            <a:spAutoFit/>
          </a:bodyPr>
          <a:lstStyle/>
          <a:p>
            <a:pPr algn="l"/>
            <a:r>
              <a:rPr sz="1700" b="1" i="0">
                <a:solidFill>
                  <a:srgbClr val="FF5600"/>
                </a:solidFill>
                <a:latin typeface="Calibri"/>
              </a:rPr>
              <a:t>STATE OF THE INDUSTRY</a:t>
            </a:r>
          </a:p>
        </p:txBody>
      </p:sp>
      <p:sp>
        <p:nvSpPr>
          <p:cNvPr id="3" name="TextBox 2"/>
          <p:cNvSpPr txBox="1"/>
          <p:nvPr/>
        </p:nvSpPr>
        <p:spPr>
          <a:xfrm>
            <a:off x="548640" y="2286000"/>
            <a:ext cx="7589520" cy="1005840"/>
          </a:xfrm>
          <a:prstGeom prst="rect">
            <a:avLst/>
          </a:prstGeom>
          <a:noFill/>
        </p:spPr>
        <p:txBody>
          <a:bodyPr wrap="square" lIns="25400" tIns="12700" rIns="25400" bIns="12700" anchor="t">
            <a:spAutoFit/>
          </a:bodyPr>
          <a:lstStyle/>
          <a:p>
            <a:pPr algn="l"/>
            <a:r>
              <a:rPr sz="4000" b="1" i="0">
                <a:solidFill>
                  <a:srgbClr val="12363B"/>
                </a:solidFill>
                <a:latin typeface="Calibri"/>
              </a:rPr>
              <a:t>The Retail Counter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RETAIL COUNTER</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consumer is back in 2026</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+5.3% YTD across 104 centers — the strongest mid-year in five years</a:t>
            </a:r>
          </a:p>
        </p:txBody>
      </p:sp>
      <p:pic>
        <p:nvPicPr>
          <p:cNvPr id="5" name="Picture 4" descr="c5_retail_midyear.png"/>
          <p:cNvPicPr>
            <a:picLocks noChangeAspect="1"/>
          </p:cNvPicPr>
          <p:nvPr/>
        </p:nvPicPr>
        <p:blipFill>
          <a:blip r:embed="rId3"/>
          <a:stretch>
            <a:fillRect/>
          </a:stretch>
        </p:blipFill>
        <p:spPr>
          <a:xfrm>
            <a:off x="1234440" y="1828800"/>
            <a:ext cx="667512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Garden Center Group, Weekly Data Report, Week 26 (95 of 104 centers)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RETAIL COUNTER</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Even the recovery is price-led</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Average sale is up +3.6%, but transactions only +1.7% — ticket beats traffic</a:t>
            </a:r>
          </a:p>
        </p:txBody>
      </p:sp>
      <p:pic>
        <p:nvPicPr>
          <p:cNvPr id="5" name="Picture 4" descr="c6_retail_ticket.png"/>
          <p:cNvPicPr>
            <a:picLocks noChangeAspect="1"/>
          </p:cNvPicPr>
          <p:nvPr/>
        </p:nvPicPr>
        <p:blipFill>
          <a:blip r:embed="rId3"/>
          <a:stretch>
            <a:fillRect/>
          </a:stretch>
        </p:blipFill>
        <p:spPr>
          <a:xfrm>
            <a:off x="2011680" y="1828800"/>
            <a:ext cx="512064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Garden Center Group, Weekly Data Report, 2026 YTD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048"/>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state of the industry, in one breath</a:t>
            </a:r>
          </a:p>
        </p:txBody>
      </p:sp>
      <p:sp>
        <p:nvSpPr>
          <p:cNvPr id="3" name="Rounded Rectangle 2"/>
          <p:cNvSpPr/>
          <p:nvPr/>
        </p:nvSpPr>
        <p:spPr>
          <a:xfrm>
            <a:off x="457200" y="1554480"/>
            <a:ext cx="8229600" cy="731520"/>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58368" y="1554480"/>
            <a:ext cx="2468880" cy="731520"/>
          </a:xfrm>
          <a:prstGeom prst="rect">
            <a:avLst/>
          </a:prstGeom>
          <a:noFill/>
        </p:spPr>
        <p:txBody>
          <a:bodyPr wrap="square" lIns="25400" tIns="12700" rIns="25400" bIns="12700" anchor="ctr">
            <a:spAutoFit/>
          </a:bodyPr>
          <a:lstStyle/>
          <a:p>
            <a:pPr algn="l"/>
            <a:r>
              <a:rPr sz="1400" b="1" i="0">
                <a:solidFill>
                  <a:srgbClr val="00837E"/>
                </a:solidFill>
                <a:latin typeface="Calibri"/>
              </a:rPr>
              <a:t>GROWERS</a:t>
            </a:r>
          </a:p>
        </p:txBody>
      </p:sp>
      <p:sp>
        <p:nvSpPr>
          <p:cNvPr id="5" name="TextBox 4"/>
          <p:cNvSpPr txBox="1"/>
          <p:nvPr/>
        </p:nvSpPr>
        <p:spPr>
          <a:xfrm>
            <a:off x="3246120" y="1554480"/>
            <a:ext cx="5212080" cy="731520"/>
          </a:xfrm>
          <a:prstGeom prst="rect">
            <a:avLst/>
          </a:prstGeom>
          <a:noFill/>
        </p:spPr>
        <p:txBody>
          <a:bodyPr wrap="square" lIns="25400" tIns="12700" rIns="25400" bIns="12700" anchor="ctr">
            <a:spAutoFit/>
          </a:bodyPr>
          <a:lstStyle/>
          <a:p>
            <a:pPr algn="l"/>
            <a:r>
              <a:rPr sz="1500" b="0" i="0">
                <a:solidFill>
                  <a:srgbClr val="243B3E"/>
                </a:solidFill>
                <a:latin typeface="Calibri"/>
              </a:rPr>
              <a:t>Dollars creep up on price; units are flat. The 2019 reset held.</a:t>
            </a:r>
          </a:p>
        </p:txBody>
      </p:sp>
      <p:sp>
        <p:nvSpPr>
          <p:cNvPr id="6" name="Rounded Rectangle 5"/>
          <p:cNvSpPr/>
          <p:nvPr/>
        </p:nvSpPr>
        <p:spPr>
          <a:xfrm>
            <a:off x="457200" y="2395728"/>
            <a:ext cx="8229600" cy="731520"/>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58368" y="2395728"/>
            <a:ext cx="2468880" cy="731520"/>
          </a:xfrm>
          <a:prstGeom prst="rect">
            <a:avLst/>
          </a:prstGeom>
          <a:noFill/>
        </p:spPr>
        <p:txBody>
          <a:bodyPr wrap="square" lIns="25400" tIns="12700" rIns="25400" bIns="12700" anchor="ctr">
            <a:spAutoFit/>
          </a:bodyPr>
          <a:lstStyle/>
          <a:p>
            <a:pPr algn="l"/>
            <a:r>
              <a:rPr sz="1400" b="1" i="0">
                <a:solidFill>
                  <a:srgbClr val="00837E"/>
                </a:solidFill>
                <a:latin typeface="Calibri"/>
              </a:rPr>
              <a:t>THE FINANCIALS</a:t>
            </a:r>
          </a:p>
        </p:txBody>
      </p:sp>
      <p:sp>
        <p:nvSpPr>
          <p:cNvPr id="8" name="TextBox 7"/>
          <p:cNvSpPr txBox="1"/>
          <p:nvPr/>
        </p:nvSpPr>
        <p:spPr>
          <a:xfrm>
            <a:off x="3246120" y="2395728"/>
            <a:ext cx="5212080" cy="731520"/>
          </a:xfrm>
          <a:prstGeom prst="rect">
            <a:avLst/>
          </a:prstGeom>
          <a:noFill/>
        </p:spPr>
        <p:txBody>
          <a:bodyPr wrap="square" lIns="25400" tIns="12700" rIns="25400" bIns="12700" anchor="ctr">
            <a:spAutoFit/>
          </a:bodyPr>
          <a:lstStyle/>
          <a:p>
            <a:pPr algn="l"/>
            <a:r>
              <a:rPr sz="1500" b="0" i="0">
                <a:solidFill>
                  <a:srgbClr val="243B3E"/>
                </a:solidFill>
                <a:latin typeface="Calibri"/>
              </a:rPr>
              <a:t>Revenue up ~30% since 2021, but margins carry all the stress.</a:t>
            </a:r>
          </a:p>
        </p:txBody>
      </p:sp>
      <p:sp>
        <p:nvSpPr>
          <p:cNvPr id="9" name="Rounded Rectangle 8"/>
          <p:cNvSpPr/>
          <p:nvPr/>
        </p:nvSpPr>
        <p:spPr>
          <a:xfrm>
            <a:off x="457200" y="3236976"/>
            <a:ext cx="8229600" cy="731520"/>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58368" y="3236976"/>
            <a:ext cx="2468880" cy="731520"/>
          </a:xfrm>
          <a:prstGeom prst="rect">
            <a:avLst/>
          </a:prstGeom>
          <a:noFill/>
        </p:spPr>
        <p:txBody>
          <a:bodyPr wrap="square" lIns="25400" tIns="12700" rIns="25400" bIns="12700" anchor="ctr">
            <a:spAutoFit/>
          </a:bodyPr>
          <a:lstStyle/>
          <a:p>
            <a:pPr algn="l"/>
            <a:r>
              <a:rPr sz="1400" b="1" i="0">
                <a:solidFill>
                  <a:srgbClr val="00837E"/>
                </a:solidFill>
                <a:latin typeface="Calibri"/>
              </a:rPr>
              <a:t>THE RETAIL COUNTER</a:t>
            </a:r>
          </a:p>
        </p:txBody>
      </p:sp>
      <p:sp>
        <p:nvSpPr>
          <p:cNvPr id="11" name="TextBox 10"/>
          <p:cNvSpPr txBox="1"/>
          <p:nvPr/>
        </p:nvSpPr>
        <p:spPr>
          <a:xfrm>
            <a:off x="3246120" y="3236976"/>
            <a:ext cx="5212080" cy="731520"/>
          </a:xfrm>
          <a:prstGeom prst="rect">
            <a:avLst/>
          </a:prstGeom>
          <a:noFill/>
        </p:spPr>
        <p:txBody>
          <a:bodyPr wrap="square" lIns="25400" tIns="12700" rIns="25400" bIns="12700" anchor="ctr">
            <a:spAutoFit/>
          </a:bodyPr>
          <a:lstStyle/>
          <a:p>
            <a:pPr algn="l"/>
            <a:r>
              <a:rPr sz="1500" b="0" i="0">
                <a:solidFill>
                  <a:srgbClr val="243B3E"/>
                </a:solidFill>
                <a:latin typeface="Calibri"/>
              </a:rPr>
              <a:t>Demand is recovering in 2026 — led by ticket, not traffic.</a:t>
            </a:r>
          </a:p>
        </p:txBody>
      </p:sp>
      <p:sp>
        <p:nvSpPr>
          <p:cNvPr id="12" name="Rounded Rectangle 11"/>
          <p:cNvSpPr/>
          <p:nvPr/>
        </p:nvSpPr>
        <p:spPr>
          <a:xfrm>
            <a:off x="457200" y="4187952"/>
            <a:ext cx="8229600" cy="640080"/>
          </a:xfrm>
          <a:prstGeom prst="roundRect">
            <a:avLst>
              <a:gd name="adj" fmla="val 6000"/>
            </a:avLst>
          </a:prstGeom>
          <a:solidFill>
            <a:srgbClr val="F2B4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85800" y="4187952"/>
            <a:ext cx="7772400" cy="640080"/>
          </a:xfrm>
          <a:prstGeom prst="rect">
            <a:avLst/>
          </a:prstGeom>
          <a:noFill/>
        </p:spPr>
        <p:txBody>
          <a:bodyPr wrap="square" lIns="25400" tIns="12700" rIns="25400" bIns="12700" anchor="ctr">
            <a:spAutoFit/>
          </a:bodyPr>
          <a:lstStyle/>
          <a:p>
            <a:pPr algn="l"/>
            <a:r>
              <a:rPr sz="1450" b="1" i="1">
                <a:solidFill>
                  <a:srgbClr val="12363B"/>
                </a:solidFill>
                <a:latin typeface="Calibri"/>
              </a:rPr>
              <a:t>The reset held — but we’ve entered a slower, price-led normalization: units flat, margins stressed, weather and tariffs the volatility.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901952"/>
            <a:ext cx="5486400" cy="310896"/>
          </a:xfrm>
          <a:prstGeom prst="rect">
            <a:avLst/>
          </a:prstGeom>
          <a:noFill/>
        </p:spPr>
        <p:txBody>
          <a:bodyPr wrap="square" lIns="25400" tIns="12700" rIns="25400" bIns="12700" anchor="t">
            <a:spAutoFit/>
          </a:bodyPr>
          <a:lstStyle/>
          <a:p>
            <a:pPr algn="l"/>
            <a:r>
              <a:rPr sz="1700" b="1" i="0">
                <a:solidFill>
                  <a:srgbClr val="FF5600"/>
                </a:solidFill>
                <a:latin typeface="Calibri"/>
              </a:rPr>
              <a:t>THE OUTLOOK</a:t>
            </a:r>
          </a:p>
        </p:txBody>
      </p:sp>
      <p:sp>
        <p:nvSpPr>
          <p:cNvPr id="3" name="TextBox 2"/>
          <p:cNvSpPr txBox="1"/>
          <p:nvPr/>
        </p:nvSpPr>
        <p:spPr>
          <a:xfrm>
            <a:off x="548640" y="2286000"/>
            <a:ext cx="7589520" cy="1005840"/>
          </a:xfrm>
          <a:prstGeom prst="rect">
            <a:avLst/>
          </a:prstGeom>
          <a:noFill/>
        </p:spPr>
        <p:txBody>
          <a:bodyPr wrap="square" lIns="25400" tIns="12700" rIns="25400" bIns="12700" anchor="t">
            <a:spAutoFit/>
          </a:bodyPr>
          <a:lstStyle/>
          <a:p>
            <a:pPr algn="l"/>
            <a:r>
              <a:rPr sz="4000" b="1" i="0">
                <a:solidFill>
                  <a:srgbClr val="12363B"/>
                </a:solidFill>
                <a:latin typeface="Calibri"/>
              </a:rPr>
              <a:t>The Economy &amp; the Outlook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Charlie’s Snapshot</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My one-paragraph read — as of July 2, 2026</a:t>
            </a:r>
          </a:p>
        </p:txBody>
      </p:sp>
      <p:sp>
        <p:nvSpPr>
          <p:cNvPr id="5" name="Rounded Rectangle 4"/>
          <p:cNvSpPr/>
          <p:nvPr/>
        </p:nvSpPr>
        <p:spPr>
          <a:xfrm>
            <a:off x="457200" y="1828800"/>
            <a:ext cx="8229600" cy="2697480"/>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731520" y="2011680"/>
            <a:ext cx="7680960" cy="2468880"/>
          </a:xfrm>
          <a:prstGeom prst="rect">
            <a:avLst/>
          </a:prstGeom>
          <a:noFill/>
        </p:spPr>
        <p:txBody>
          <a:bodyPr wrap="square" lIns="25400" tIns="12700" rIns="25400" bIns="12700" anchor="t">
            <a:spAutoFit/>
          </a:bodyPr>
          <a:lstStyle/>
          <a:p>
            <a:pPr algn="l"/>
            <a:r>
              <a:rPr sz="1300" b="0" i="0">
                <a:solidFill>
                  <a:srgbClr val="243B3E"/>
                </a:solidFill>
                <a:latin typeface="Calibri"/>
              </a:rPr>
              <a:t>The economy is running in place — GDP at 2.1%, activity slightly negative, sentiment cratered at 44.8 even as real disposable income is up 6.3%. People have money but they’re spooked. Labor is solid (unemployment 4.2%, claims 215K), yet 61.5% participation means the shortage isn’t resolving. I put recession odds under 20% — but this feels like treading water, not momentum.</a:t>
            </a:r>
          </a:p>
          <a:p>
            <a:pPr algn="l"/>
            <a:endParaRPr sz="1300" b="0" i="0">
              <a:solidFill>
                <a:srgbClr val="243B3E"/>
              </a:solidFill>
              <a:latin typeface="Calibri"/>
            </a:endParaRPr>
          </a:p>
          <a:p>
            <a:pPr algn="l"/>
            <a:r>
              <a:rPr sz="1300" b="0" i="0">
                <a:solidFill>
                  <a:srgbClr val="243B3E"/>
                </a:solidFill>
                <a:latin typeface="Calibri"/>
              </a:rPr>
              <a:t>For operators, the mixed signals create openings: building-material &amp; garden sales +7.5%, existing-home sales up, remodeling index at 62 — the hay is out there. But input costs stay high (grower index 173, diesel $4.67) while big-box comps limp at 0.6%. This is a margin-defense moment: hold pricing discipline, watch labor as the new H-2A rule resets your wage floor, and don’t chase volume with discounts when confidence is this fragile.</a:t>
            </a:r>
          </a:p>
        </p:txBody>
      </p:sp>
      <p:sp>
        <p:nvSpPr>
          <p:cNvPr id="7" name="TextBox 6"/>
          <p:cNvSpPr txBox="1"/>
          <p:nvPr/>
        </p:nvSpPr>
        <p:spPr>
          <a:xfrm>
            <a:off x="457200" y="4599432"/>
            <a:ext cx="8229600" cy="201168"/>
          </a:xfrm>
          <a:prstGeom prst="rect">
            <a:avLst/>
          </a:prstGeom>
          <a:noFill/>
        </p:spPr>
        <p:txBody>
          <a:bodyPr wrap="square" lIns="25400" tIns="12700" rIns="25400" bIns="12700" anchor="t">
            <a:spAutoFit/>
          </a:bodyPr>
          <a:lstStyle/>
          <a:p>
            <a:pPr algn="l"/>
            <a:r>
              <a:rPr sz="900" b="0" i="1">
                <a:solidFill>
                  <a:srgbClr val="6E6E66"/>
                </a:solidFill>
                <a:latin typeface="Calibri"/>
              </a:rPr>
              <a:t>Source: Hall, Green Industry Economic Dashboard — Snapshot, July 2, 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dirty="0">
                <a:solidFill>
                  <a:srgbClr val="12363B"/>
                </a:solidFill>
                <a:latin typeface="Calibri"/>
              </a:rPr>
              <a:t>The dashboard at a glance</a:t>
            </a:r>
          </a:p>
        </p:txBody>
      </p:sp>
      <p:sp>
        <p:nvSpPr>
          <p:cNvPr id="29" name="TextBox 28"/>
          <p:cNvSpPr txBox="1"/>
          <p:nvPr/>
        </p:nvSpPr>
        <p:spPr>
          <a:xfrm>
            <a:off x="457200" y="3592344"/>
            <a:ext cx="8229600" cy="887422"/>
          </a:xfrm>
          <a:prstGeom prst="rect">
            <a:avLst/>
          </a:prstGeom>
          <a:noFill/>
        </p:spPr>
        <p:txBody>
          <a:bodyPr wrap="square" lIns="25400" tIns="12700" rIns="25400" bIns="12700" anchor="t">
            <a:spAutoFit/>
          </a:bodyPr>
          <a:lstStyle/>
          <a:p>
            <a:pPr algn="ctr"/>
            <a:r>
              <a:rPr sz="2800" b="1" i="1" dirty="0">
                <a:solidFill>
                  <a:srgbClr val="12363B"/>
                </a:solidFill>
                <a:latin typeface="Calibri"/>
              </a:rPr>
              <a:t>Consumer demand, input costs and labor are flashing red — the caution is real, but it’s not yet a contraction.</a:t>
            </a:r>
          </a:p>
        </p:txBody>
      </p:sp>
      <p:pic>
        <p:nvPicPr>
          <p:cNvPr id="30" name="Picture 29">
            <a:extLst>
              <a:ext uri="{FF2B5EF4-FFF2-40B4-BE49-F238E27FC236}">
                <a16:creationId xmlns:a16="http://schemas.microsoft.com/office/drawing/2014/main" id="{60BE12D1-4991-54FF-ADEE-B9671F2062C9}"/>
              </a:ext>
            </a:extLst>
          </p:cNvPr>
          <p:cNvPicPr>
            <a:picLocks noChangeAspect="1"/>
          </p:cNvPicPr>
          <p:nvPr/>
        </p:nvPicPr>
        <p:blipFill>
          <a:blip r:embed="rId3"/>
          <a:stretch>
            <a:fillRect/>
          </a:stretch>
        </p:blipFill>
        <p:spPr>
          <a:xfrm>
            <a:off x="0" y="1177828"/>
            <a:ext cx="9129715" cy="1007728"/>
          </a:xfrm>
          <a:prstGeom prst="rect">
            <a:avLst/>
          </a:prstGeom>
        </p:spPr>
      </p:pic>
      <p:pic>
        <p:nvPicPr>
          <p:cNvPr id="31" name="Picture 30">
            <a:extLst>
              <a:ext uri="{FF2B5EF4-FFF2-40B4-BE49-F238E27FC236}">
                <a16:creationId xmlns:a16="http://schemas.microsoft.com/office/drawing/2014/main" id="{C66E64BD-193F-3F5E-2419-106BC9AF9DC1}"/>
              </a:ext>
            </a:extLst>
          </p:cNvPr>
          <p:cNvPicPr>
            <a:picLocks noChangeAspect="1"/>
          </p:cNvPicPr>
          <p:nvPr/>
        </p:nvPicPr>
        <p:blipFill>
          <a:blip r:embed="rId4"/>
          <a:stretch>
            <a:fillRect/>
          </a:stretch>
        </p:blipFill>
        <p:spPr>
          <a:xfrm>
            <a:off x="0" y="2340060"/>
            <a:ext cx="9144000" cy="94471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What’s going on with consumers?</a:t>
            </a:r>
          </a:p>
        </p:txBody>
      </p:sp>
      <p:sp>
        <p:nvSpPr>
          <p:cNvPr id="4" name="TextBox 3"/>
          <p:cNvSpPr txBox="1"/>
          <p:nvPr/>
        </p:nvSpPr>
        <p:spPr>
          <a:xfrm>
            <a:off x="457200" y="1965960"/>
            <a:ext cx="8321040" cy="2468880"/>
          </a:xfrm>
          <a:prstGeom prst="rect">
            <a:avLst/>
          </a:prstGeom>
          <a:noFill/>
        </p:spPr>
        <p:txBody>
          <a:bodyPr wrap="square" lIns="25400" tIns="12700" rIns="25400" bIns="12700" anchor="t">
            <a:spAutoFit/>
          </a:bodyPr>
          <a:lstStyle/>
          <a:p>
            <a:pPr algn="l"/>
            <a:r>
              <a:rPr sz="1700" b="0" i="0">
                <a:solidFill>
                  <a:srgbClr val="243B3E"/>
                </a:solidFill>
                <a:latin typeface="Calibri"/>
              </a:rPr>
              <a:t>•  Cost of living is still the #1 worry — sentiment has cratered to 44.8.</a:t>
            </a:r>
          </a:p>
          <a:p>
            <a:pPr algn="l"/>
            <a:r>
              <a:rPr sz="1700" b="0" i="0">
                <a:solidFill>
                  <a:srgbClr val="243B3E"/>
                </a:solidFill>
                <a:latin typeface="Calibri"/>
              </a:rPr>
              <a:t>•  Higher-for-longer rates are biting housing and big-ticket demand.</a:t>
            </a:r>
          </a:p>
          <a:p>
            <a:pPr algn="l"/>
            <a:r>
              <a:rPr sz="1700" b="0" i="0">
                <a:solidFill>
                  <a:srgbClr val="243B3E"/>
                </a:solidFill>
                <a:latin typeface="Calibri"/>
              </a:rPr>
              <a:t>•  Spending holds up — funded by savings drawdown and transfers, not rising real income.</a:t>
            </a:r>
          </a:p>
          <a:p>
            <a:pPr algn="l"/>
            <a:r>
              <a:rPr sz="1700" b="0" i="0">
                <a:solidFill>
                  <a:srgbClr val="243B3E"/>
                </a:solidFill>
                <a:latin typeface="Calibri"/>
              </a:rPr>
              <a:t>•  The gap between how we FEEL and how we SPEND is the whole story.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How we feel ≠ how we spend</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Households keep spending — by drawing down savings, even as confidence craters</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44.8</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Consumer sentiment (U. Michigan)</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+6.3%</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Real disposable income</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3.0%</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Personal savings rate</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Nominal spending is up ~6.3%, but real income ex-transfers is negative — the cushion is thinning.</a:t>
            </a:r>
          </a:p>
          <a:p>
            <a:pPr algn="l"/>
            <a:r>
              <a:rPr sz="1500" b="0" i="0">
                <a:solidFill>
                  <a:srgbClr val="243B3E"/>
                </a:solidFill>
                <a:latin typeface="Calibri"/>
              </a:rPr>
              <a:t>•  I put it 60/40 this pace softens over the next two quarters once savings run down.</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Green Industry Economic Dashboard, July 2, 2026 (BEA, U. Michigan)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60">
            <a:extLst>
              <a:ext uri="{FF2B5EF4-FFF2-40B4-BE49-F238E27FC236}">
                <a16:creationId xmlns:a16="http://schemas.microsoft.com/office/drawing/2014/main" id="{041667AF-23FC-090D-6C3D-02B5BF75080E}"/>
              </a:ext>
            </a:extLst>
          </p:cNvPr>
          <p:cNvSpPr/>
          <p:nvPr/>
        </p:nvSpPr>
        <p:spPr>
          <a:xfrm rot="10800000">
            <a:off x="4484921" y="857250"/>
            <a:ext cx="5278" cy="2093652"/>
          </a:xfrm>
          <a:prstGeom prst="line">
            <a:avLst/>
          </a:prstGeom>
          <a:ln w="38100">
            <a:solidFill>
              <a:srgbClr val="262626"/>
            </a:solidFill>
            <a:round/>
            <a:tailEnd type="triangle"/>
          </a:ln>
        </p:spPr>
        <p:txBody>
          <a:bodyPr lIns="0" tIns="0" rIns="0" bIns="0"/>
          <a:lstStyle/>
          <a:p>
            <a:pPr marL="0" marR="0" lvl="0" indent="0" defTabSz="685783" eaLnBrk="1" fontAlgn="auto" latinLnBrk="0" hangingPunct="1">
              <a:lnSpc>
                <a:spcPct val="100000"/>
              </a:lnSpc>
              <a:spcBef>
                <a:spcPts val="0"/>
              </a:spcBef>
              <a:spcAft>
                <a:spcPts val="0"/>
              </a:spcAft>
              <a:buClrTx/>
              <a:buSzTx/>
              <a:buFontTx/>
              <a:buNone/>
              <a:tabLst/>
              <a:defRPr sz="1200">
                <a:solidFill>
                  <a:srgbClr val="000000"/>
                </a:solidFill>
                <a:latin typeface="+mn-lt"/>
                <a:ea typeface="+mn-ea"/>
                <a:cs typeface="+mn-cs"/>
                <a:sym typeface="Helvetica"/>
              </a:defRPr>
            </a:pPr>
            <a:endParaRPr kumimoji="0" sz="900" b="0" i="0" u="none" strike="noStrike" kern="0" cap="none" spc="0" normalizeH="0" baseline="0" noProof="0">
              <a:ln>
                <a:noFill/>
              </a:ln>
              <a:solidFill>
                <a:srgbClr val="000000"/>
              </a:solidFill>
              <a:effectLst/>
              <a:uLnTx/>
              <a:uFillTx/>
              <a:latin typeface="Calibri" panose="020F0502020204030204"/>
              <a:sym typeface="Helvetica"/>
            </a:endParaRPr>
          </a:p>
        </p:txBody>
      </p:sp>
      <p:sp>
        <p:nvSpPr>
          <p:cNvPr id="3" name="Rounded Rectangle 2">
            <a:extLst>
              <a:ext uri="{FF2B5EF4-FFF2-40B4-BE49-F238E27FC236}">
                <a16:creationId xmlns:a16="http://schemas.microsoft.com/office/drawing/2014/main" id="{83B7F501-99CB-EED1-0400-74423DB5C76C}"/>
              </a:ext>
            </a:extLst>
          </p:cNvPr>
          <p:cNvSpPr/>
          <p:nvPr/>
        </p:nvSpPr>
        <p:spPr>
          <a:xfrm>
            <a:off x="4056295" y="2521219"/>
            <a:ext cx="857250" cy="180896"/>
          </a:xfrm>
          <a:prstGeom prst="roundRect">
            <a:avLst/>
          </a:prstGeom>
          <a:solidFill>
            <a:srgbClr val="FFC000">
              <a:lumMod val="20000"/>
              <a:lumOff val="80000"/>
            </a:srgbClr>
          </a:solidFill>
          <a:ln w="28575"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Shape 266">
            <a:extLst>
              <a:ext uri="{FF2B5EF4-FFF2-40B4-BE49-F238E27FC236}">
                <a16:creationId xmlns:a16="http://schemas.microsoft.com/office/drawing/2014/main" id="{83B6EE43-BD50-7C6F-9664-E6ED7ED624ED}"/>
              </a:ext>
            </a:extLst>
          </p:cNvPr>
          <p:cNvSpPr/>
          <p:nvPr/>
        </p:nvSpPr>
        <p:spPr>
          <a:xfrm flipH="1">
            <a:off x="4942218" y="2217982"/>
            <a:ext cx="514251" cy="2183"/>
          </a:xfrm>
          <a:prstGeom prst="line">
            <a:avLst/>
          </a:prstGeom>
          <a:ln w="38100">
            <a:solidFill>
              <a:srgbClr val="262626"/>
            </a:solidFill>
            <a:round/>
          </a:ln>
        </p:spPr>
        <p:txBody>
          <a:bodyPr lIns="0" tIns="0" rIns="0" bIns="0"/>
          <a:lstStyle/>
          <a:p>
            <a:pPr marL="0" marR="0" lvl="0" indent="0" defTabSz="685783" eaLnBrk="1" fontAlgn="auto" latinLnBrk="0" hangingPunct="1">
              <a:lnSpc>
                <a:spcPct val="100000"/>
              </a:lnSpc>
              <a:spcBef>
                <a:spcPts val="0"/>
              </a:spcBef>
              <a:spcAft>
                <a:spcPts val="0"/>
              </a:spcAft>
              <a:buClrTx/>
              <a:buSzTx/>
              <a:buFontTx/>
              <a:buNone/>
              <a:tabLst/>
              <a:defRPr sz="1200">
                <a:solidFill>
                  <a:srgbClr val="000000"/>
                </a:solidFill>
                <a:latin typeface="+mn-lt"/>
                <a:ea typeface="+mn-ea"/>
                <a:cs typeface="+mn-cs"/>
                <a:sym typeface="Helvetica"/>
              </a:defRPr>
            </a:pPr>
            <a:endParaRPr kumimoji="0" sz="900" b="0" i="0" u="none" strike="noStrike" kern="0" cap="none" spc="0" normalizeH="0" baseline="0" noProof="0">
              <a:ln>
                <a:noFill/>
              </a:ln>
              <a:solidFill>
                <a:srgbClr val="000000"/>
              </a:solidFill>
              <a:effectLst/>
              <a:uLnTx/>
              <a:uFillTx/>
              <a:latin typeface="Calibri" panose="020F0502020204030204"/>
              <a:sym typeface="Helvetica"/>
            </a:endParaRPr>
          </a:p>
        </p:txBody>
      </p:sp>
      <p:sp>
        <p:nvSpPr>
          <p:cNvPr id="5" name="Shape 361">
            <a:extLst>
              <a:ext uri="{FF2B5EF4-FFF2-40B4-BE49-F238E27FC236}">
                <a16:creationId xmlns:a16="http://schemas.microsoft.com/office/drawing/2014/main" id="{D47BE2F3-67EA-6A6A-E305-9E5253BF6626}"/>
              </a:ext>
            </a:extLst>
          </p:cNvPr>
          <p:cNvSpPr/>
          <p:nvPr/>
        </p:nvSpPr>
        <p:spPr>
          <a:xfrm rot="10800000">
            <a:off x="3456221" y="837097"/>
            <a:ext cx="0" cy="2093651"/>
          </a:xfrm>
          <a:prstGeom prst="line">
            <a:avLst/>
          </a:prstGeom>
          <a:ln w="38100">
            <a:solidFill>
              <a:srgbClr val="262626"/>
            </a:solidFill>
            <a:round/>
            <a:tailEnd type="triangle"/>
          </a:ln>
        </p:spPr>
        <p:txBody>
          <a:bodyPr lIns="0" tIns="0" rIns="0" bIns="0"/>
          <a:lstStyle/>
          <a:p>
            <a:pPr marL="0" marR="0" lvl="0" indent="0" defTabSz="685783" eaLnBrk="1" fontAlgn="auto" latinLnBrk="0" hangingPunct="1">
              <a:lnSpc>
                <a:spcPct val="100000"/>
              </a:lnSpc>
              <a:spcBef>
                <a:spcPts val="0"/>
              </a:spcBef>
              <a:spcAft>
                <a:spcPts val="0"/>
              </a:spcAft>
              <a:buClrTx/>
              <a:buSzTx/>
              <a:buFontTx/>
              <a:buNone/>
              <a:tabLst/>
              <a:defRPr sz="1200">
                <a:solidFill>
                  <a:srgbClr val="000000"/>
                </a:solidFill>
                <a:latin typeface="+mn-lt"/>
                <a:ea typeface="+mn-ea"/>
                <a:cs typeface="+mn-cs"/>
                <a:sym typeface="Helvetica"/>
              </a:defRPr>
            </a:pPr>
            <a:endParaRPr kumimoji="0" sz="900" b="0" i="0" u="none" strike="noStrike" kern="0" cap="none" spc="0" normalizeH="0" baseline="0" noProof="0">
              <a:ln>
                <a:noFill/>
              </a:ln>
              <a:solidFill>
                <a:srgbClr val="000000"/>
              </a:solidFill>
              <a:effectLst/>
              <a:uLnTx/>
              <a:uFillTx/>
              <a:latin typeface="Calibri" panose="020F0502020204030204"/>
              <a:sym typeface="Helvetica"/>
            </a:endParaRPr>
          </a:p>
        </p:txBody>
      </p:sp>
      <p:sp>
        <p:nvSpPr>
          <p:cNvPr id="6" name="Up Arrow 5">
            <a:extLst>
              <a:ext uri="{FF2B5EF4-FFF2-40B4-BE49-F238E27FC236}">
                <a16:creationId xmlns:a16="http://schemas.microsoft.com/office/drawing/2014/main" id="{62DC2C74-8482-9F60-3B81-CDD8DB4AF3C0}"/>
              </a:ext>
            </a:extLst>
          </p:cNvPr>
          <p:cNvSpPr/>
          <p:nvPr/>
        </p:nvSpPr>
        <p:spPr>
          <a:xfrm>
            <a:off x="3747560" y="3419146"/>
            <a:ext cx="159003" cy="358073"/>
          </a:xfrm>
          <a:prstGeom prst="up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Up Arrow 6">
            <a:extLst>
              <a:ext uri="{FF2B5EF4-FFF2-40B4-BE49-F238E27FC236}">
                <a16:creationId xmlns:a16="http://schemas.microsoft.com/office/drawing/2014/main" id="{312A8D0F-83FA-84AC-4D80-10DE42585B0F}"/>
              </a:ext>
            </a:extLst>
          </p:cNvPr>
          <p:cNvSpPr/>
          <p:nvPr/>
        </p:nvSpPr>
        <p:spPr>
          <a:xfrm>
            <a:off x="5041647" y="3420687"/>
            <a:ext cx="159003" cy="356533"/>
          </a:xfrm>
          <a:prstGeom prst="up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76217ED7-5779-4FC0-26E7-55CED5357284}"/>
              </a:ext>
            </a:extLst>
          </p:cNvPr>
          <p:cNvGrpSpPr/>
          <p:nvPr/>
        </p:nvGrpSpPr>
        <p:grpSpPr>
          <a:xfrm>
            <a:off x="1427990" y="3803016"/>
            <a:ext cx="6288021" cy="826135"/>
            <a:chOff x="1524000" y="4173870"/>
            <a:chExt cx="8384028" cy="1101513"/>
          </a:xfrm>
        </p:grpSpPr>
        <p:sp>
          <p:nvSpPr>
            <p:cNvPr id="9" name="Cloud 8">
              <a:extLst>
                <a:ext uri="{FF2B5EF4-FFF2-40B4-BE49-F238E27FC236}">
                  <a16:creationId xmlns:a16="http://schemas.microsoft.com/office/drawing/2014/main" id="{C4521A25-0D18-9EF1-7052-F24F73C43AD6}"/>
                </a:ext>
              </a:extLst>
            </p:cNvPr>
            <p:cNvSpPr/>
            <p:nvPr/>
          </p:nvSpPr>
          <p:spPr>
            <a:xfrm>
              <a:off x="2741562" y="4173870"/>
              <a:ext cx="1385187" cy="99707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3092C2AC-5E7D-9B7E-40E2-10FF27008ABE}"/>
                </a:ext>
              </a:extLst>
            </p:cNvPr>
            <p:cNvGrpSpPr/>
            <p:nvPr/>
          </p:nvGrpSpPr>
          <p:grpSpPr>
            <a:xfrm>
              <a:off x="1524000" y="4243598"/>
              <a:ext cx="8384028" cy="1031785"/>
              <a:chOff x="1600200" y="4243598"/>
              <a:chExt cx="8384028" cy="1031785"/>
            </a:xfrm>
          </p:grpSpPr>
          <p:sp>
            <p:nvSpPr>
              <p:cNvPr id="11" name="Cloud 10">
                <a:extLst>
                  <a:ext uri="{FF2B5EF4-FFF2-40B4-BE49-F238E27FC236}">
                    <a16:creationId xmlns:a16="http://schemas.microsoft.com/office/drawing/2014/main" id="{F9EB7291-C632-8D4B-991E-712210C59982}"/>
                  </a:ext>
                </a:extLst>
              </p:cNvPr>
              <p:cNvSpPr/>
              <p:nvPr/>
            </p:nvSpPr>
            <p:spPr>
              <a:xfrm>
                <a:off x="1600200" y="4270894"/>
                <a:ext cx="1385187" cy="99707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Cloud 11">
                <a:extLst>
                  <a:ext uri="{FF2B5EF4-FFF2-40B4-BE49-F238E27FC236}">
                    <a16:creationId xmlns:a16="http://schemas.microsoft.com/office/drawing/2014/main" id="{4B631890-B898-8703-6E47-83CBB2E69B0F}"/>
                  </a:ext>
                </a:extLst>
              </p:cNvPr>
              <p:cNvSpPr/>
              <p:nvPr/>
            </p:nvSpPr>
            <p:spPr>
              <a:xfrm>
                <a:off x="7542162" y="4250070"/>
                <a:ext cx="1385187" cy="99707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Cloud 12">
                <a:extLst>
                  <a:ext uri="{FF2B5EF4-FFF2-40B4-BE49-F238E27FC236}">
                    <a16:creationId xmlns:a16="http://schemas.microsoft.com/office/drawing/2014/main" id="{90B50AF0-F24C-6796-E5A0-CFD52135229F}"/>
                  </a:ext>
                </a:extLst>
              </p:cNvPr>
              <p:cNvSpPr/>
              <p:nvPr/>
            </p:nvSpPr>
            <p:spPr>
              <a:xfrm>
                <a:off x="6322962" y="4250070"/>
                <a:ext cx="1385187" cy="99707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Cloud 13">
                <a:extLst>
                  <a:ext uri="{FF2B5EF4-FFF2-40B4-BE49-F238E27FC236}">
                    <a16:creationId xmlns:a16="http://schemas.microsoft.com/office/drawing/2014/main" id="{92939836-F39D-E61D-AD74-8DA0C41B95E2}"/>
                  </a:ext>
                </a:extLst>
              </p:cNvPr>
              <p:cNvSpPr/>
              <p:nvPr/>
            </p:nvSpPr>
            <p:spPr>
              <a:xfrm>
                <a:off x="4798963" y="4298062"/>
                <a:ext cx="1663793" cy="97732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Cloud 14">
                <a:extLst>
                  <a:ext uri="{FF2B5EF4-FFF2-40B4-BE49-F238E27FC236}">
                    <a16:creationId xmlns:a16="http://schemas.microsoft.com/office/drawing/2014/main" id="{6FCE19FE-E451-A99E-B453-0ED7CE4B9B30}"/>
                  </a:ext>
                </a:extLst>
              </p:cNvPr>
              <p:cNvSpPr/>
              <p:nvPr/>
            </p:nvSpPr>
            <p:spPr>
              <a:xfrm>
                <a:off x="3745749" y="4243598"/>
                <a:ext cx="1385187" cy="99707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Shape 309">
                <a:extLst>
                  <a:ext uri="{FF2B5EF4-FFF2-40B4-BE49-F238E27FC236}">
                    <a16:creationId xmlns:a16="http://schemas.microsoft.com/office/drawing/2014/main" id="{18F11EDF-159D-DF16-ADCE-359BFCBC4321}"/>
                  </a:ext>
                </a:extLst>
              </p:cNvPr>
              <p:cNvSpPr/>
              <p:nvPr/>
            </p:nvSpPr>
            <p:spPr>
              <a:xfrm>
                <a:off x="6574607" y="4432617"/>
                <a:ext cx="1057343" cy="49859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Paper products:</a:t>
                </a:r>
              </a:p>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(Catalogs; signs; packaging)</a:t>
                </a:r>
              </a:p>
            </p:txBody>
          </p:sp>
          <p:sp>
            <p:nvSpPr>
              <p:cNvPr id="17" name="Shape 310">
                <a:extLst>
                  <a:ext uri="{FF2B5EF4-FFF2-40B4-BE49-F238E27FC236}">
                    <a16:creationId xmlns:a16="http://schemas.microsoft.com/office/drawing/2014/main" id="{DFA2A9C8-FDE6-3F62-7734-8BA8209CFEFC}"/>
                  </a:ext>
                </a:extLst>
              </p:cNvPr>
              <p:cNvSpPr/>
              <p:nvPr/>
            </p:nvSpPr>
            <p:spPr>
              <a:xfrm>
                <a:off x="5041151" y="4437093"/>
                <a:ext cx="1173164" cy="6647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Wrappings,</a:t>
                </a:r>
              </a:p>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Containers,</a:t>
                </a:r>
              </a:p>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Labels,</a:t>
                </a:r>
              </a:p>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Irrigation</a:t>
                </a:r>
              </a:p>
            </p:txBody>
          </p:sp>
          <p:sp>
            <p:nvSpPr>
              <p:cNvPr id="18" name="Shape 312">
                <a:extLst>
                  <a:ext uri="{FF2B5EF4-FFF2-40B4-BE49-F238E27FC236}">
                    <a16:creationId xmlns:a16="http://schemas.microsoft.com/office/drawing/2014/main" id="{E038CC1A-416A-881D-5F14-7B2E09A7B7FB}"/>
                  </a:ext>
                </a:extLst>
              </p:cNvPr>
              <p:cNvSpPr/>
              <p:nvPr/>
            </p:nvSpPr>
            <p:spPr>
              <a:xfrm>
                <a:off x="4033085" y="4402021"/>
                <a:ext cx="855664" cy="6647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Oil, fuel, &amp; other petroleum</a:t>
                </a:r>
              </a:p>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products</a:t>
                </a:r>
              </a:p>
            </p:txBody>
          </p:sp>
          <p:sp>
            <p:nvSpPr>
              <p:cNvPr id="19" name="Shape 313">
                <a:extLst>
                  <a:ext uri="{FF2B5EF4-FFF2-40B4-BE49-F238E27FC236}">
                    <a16:creationId xmlns:a16="http://schemas.microsoft.com/office/drawing/2014/main" id="{698F76C4-DC88-D60C-A37A-F11C46B66E2D}"/>
                  </a:ext>
                </a:extLst>
              </p:cNvPr>
              <p:cNvSpPr/>
              <p:nvPr/>
            </p:nvSpPr>
            <p:spPr>
              <a:xfrm>
                <a:off x="2985387" y="4401755"/>
                <a:ext cx="855664" cy="4985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Plant protection products</a:t>
                </a:r>
              </a:p>
            </p:txBody>
          </p:sp>
          <p:sp>
            <p:nvSpPr>
              <p:cNvPr id="20" name="Shape 317">
                <a:extLst>
                  <a:ext uri="{FF2B5EF4-FFF2-40B4-BE49-F238E27FC236}">
                    <a16:creationId xmlns:a16="http://schemas.microsoft.com/office/drawing/2014/main" id="{91D2CFE2-D327-0D43-A1FE-C8AEE58D9430}"/>
                  </a:ext>
                </a:extLst>
              </p:cNvPr>
              <p:cNvSpPr/>
              <p:nvPr/>
            </p:nvSpPr>
            <p:spPr>
              <a:xfrm>
                <a:off x="1792091" y="4534170"/>
                <a:ext cx="1064179" cy="498599"/>
              </a:xfrm>
              <a:prstGeom prst="rect">
                <a:avLst/>
              </a:prstGeom>
              <a:solidFill>
                <a:srgbClr val="A5A5A5">
                  <a:lumMod val="20000"/>
                  <a:lumOff val="80000"/>
                </a:srgbClr>
              </a:solidFill>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Structures, tools, equip &amp;</a:t>
                </a:r>
              </a:p>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lang="en-US" sz="900" b="0" i="0" u="none" strike="noStrike" kern="0" cap="none" spc="0" normalizeH="0" baseline="0" noProof="0" dirty="0">
                    <a:ln>
                      <a:noFill/>
                    </a:ln>
                    <a:solidFill>
                      <a:srgbClr val="000000"/>
                    </a:solidFill>
                    <a:effectLst/>
                    <a:uLnTx/>
                    <a:uFillTx/>
                    <a:sym typeface="Arial"/>
                  </a:rPr>
                  <a:t>Machinery</a:t>
                </a:r>
              </a:p>
            </p:txBody>
          </p:sp>
          <p:sp>
            <p:nvSpPr>
              <p:cNvPr id="21" name="TextBox 20">
                <a:extLst>
                  <a:ext uri="{FF2B5EF4-FFF2-40B4-BE49-F238E27FC236}">
                    <a16:creationId xmlns:a16="http://schemas.microsoft.com/office/drawing/2014/main" id="{417ADD2A-528D-435E-8968-F2BB43A00937}"/>
                  </a:ext>
                </a:extLst>
              </p:cNvPr>
              <p:cNvSpPr txBox="1"/>
              <p:nvPr/>
            </p:nvSpPr>
            <p:spPr>
              <a:xfrm>
                <a:off x="7708149" y="4441573"/>
                <a:ext cx="922185" cy="677108"/>
              </a:xfrm>
              <a:prstGeom prst="rect">
                <a:avLst/>
              </a:prstGeom>
              <a:noFill/>
            </p:spPr>
            <p:txBody>
              <a:bodyPr wrap="square" rtlCol="0">
                <a:spAutoFit/>
              </a:bodyPr>
              <a:lstStyle/>
              <a:p>
                <a:pPr marL="0" marR="0" lvl="0" indent="0" algn="ctr" defTabSz="685783"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Peat &amp; Bark products</a:t>
                </a:r>
              </a:p>
            </p:txBody>
          </p:sp>
          <p:sp>
            <p:nvSpPr>
              <p:cNvPr id="22" name="Cloud 21">
                <a:extLst>
                  <a:ext uri="{FF2B5EF4-FFF2-40B4-BE49-F238E27FC236}">
                    <a16:creationId xmlns:a16="http://schemas.microsoft.com/office/drawing/2014/main" id="{86F185F6-FA54-C5F1-8C23-39F241A07FE3}"/>
                  </a:ext>
                </a:extLst>
              </p:cNvPr>
              <p:cNvSpPr/>
              <p:nvPr/>
            </p:nvSpPr>
            <p:spPr>
              <a:xfrm>
                <a:off x="8599041" y="4270894"/>
                <a:ext cx="1385187" cy="997071"/>
              </a:xfrm>
              <a:prstGeom prst="cloud">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Shape 366">
                <a:extLst>
                  <a:ext uri="{FF2B5EF4-FFF2-40B4-BE49-F238E27FC236}">
                    <a16:creationId xmlns:a16="http://schemas.microsoft.com/office/drawing/2014/main" id="{E230A5F6-4D20-AF88-FE31-BD6BF1BBEFCA}"/>
                  </a:ext>
                </a:extLst>
              </p:cNvPr>
              <p:cNvSpPr/>
              <p:nvPr/>
            </p:nvSpPr>
            <p:spPr>
              <a:xfrm>
                <a:off x="8706533" y="4483070"/>
                <a:ext cx="1066801" cy="683264"/>
              </a:xfrm>
              <a:prstGeom prst="rect">
                <a:avLst/>
              </a:prstGeom>
              <a:noFill/>
              <a:ln w="19050">
                <a:noFill/>
                <a:miter/>
              </a:ln>
              <a:extLst>
                <a:ext uri="{C572A759-6A51-4108-AA02-DFA0A04FC94B}">
                  <ma14:wrappingTextBoxFlag xmlns:ma14="http://schemas.microsoft.com/office/mac/drawingml/2011/main" xmlns="" val="1"/>
                </a:ext>
              </a:extLst>
            </p:spPr>
            <p:txBody>
              <a:bodyPr lIns="68580" tIns="68580" rIns="68580" bIns="68580" anchor="ctr">
                <a:spAutoFit/>
              </a:bodyPr>
              <a:lstStyle/>
              <a:p>
                <a:pPr marL="0" marR="0" lvl="0" indent="0" algn="ctr" defTabSz="685783" eaLnBrk="1" fontAlgn="auto" latinLnBrk="0" hangingPunct="1">
                  <a:lnSpc>
                    <a:spcPct val="90000"/>
                  </a:lnSpc>
                  <a:spcBef>
                    <a:spcPts val="0"/>
                  </a:spcBef>
                  <a:spcAft>
                    <a:spcPts val="0"/>
                  </a:spcAft>
                  <a:buClrTx/>
                  <a:buSzTx/>
                  <a:buFontTx/>
                  <a:buNone/>
                  <a:tabLst/>
                  <a:defRPr>
                    <a:solidFill>
                      <a:srgbClr val="000000"/>
                    </a:solidFill>
                  </a:defRPr>
                </a:pPr>
                <a:r>
                  <a:rPr kumimoji="0" sz="900" b="0" i="0" u="none" strike="noStrike" kern="0" cap="none" spc="0" normalizeH="0" baseline="0" noProof="0" dirty="0">
                    <a:ln>
                      <a:noFill/>
                    </a:ln>
                    <a:solidFill>
                      <a:srgbClr val="000000"/>
                    </a:solidFill>
                    <a:effectLst/>
                    <a:uLnTx/>
                    <a:uFillTx/>
                    <a:ea typeface="Arial"/>
                    <a:cs typeface="Arial"/>
                    <a:sym typeface="Arial"/>
                  </a:rPr>
                  <a:t>B</a:t>
                </a:r>
                <a:r>
                  <a:rPr kumimoji="0" lang="en-US" sz="900" b="0" i="0" u="none" strike="noStrike" kern="0" cap="none" spc="0" normalizeH="0" baseline="0" noProof="0" dirty="0">
                    <a:ln>
                      <a:noFill/>
                    </a:ln>
                    <a:solidFill>
                      <a:srgbClr val="000000"/>
                    </a:solidFill>
                    <a:effectLst/>
                    <a:uLnTx/>
                    <a:uFillTx/>
                    <a:ea typeface="Arial"/>
                    <a:cs typeface="Arial"/>
                    <a:sym typeface="Arial"/>
                  </a:rPr>
                  <a:t>reeders</a:t>
                </a:r>
                <a:br>
                  <a:rPr kumimoji="0" sz="900" b="0" i="0" u="none" strike="noStrike" kern="0" cap="none" spc="0" normalizeH="0" baseline="0" noProof="0" dirty="0">
                    <a:ln>
                      <a:noFill/>
                    </a:ln>
                    <a:solidFill>
                      <a:srgbClr val="000000"/>
                    </a:solidFill>
                    <a:effectLst/>
                    <a:uLnTx/>
                    <a:uFillTx/>
                    <a:ea typeface="Arial"/>
                    <a:cs typeface="Arial"/>
                    <a:sym typeface="Arial"/>
                  </a:rPr>
                </a:br>
                <a:r>
                  <a:rPr kumimoji="0" sz="900" b="0" i="0" u="none" strike="noStrike" kern="0" cap="none" spc="0" normalizeH="0" baseline="0" noProof="0" dirty="0">
                    <a:ln>
                      <a:noFill/>
                    </a:ln>
                    <a:solidFill>
                      <a:srgbClr val="000000"/>
                    </a:solidFill>
                    <a:effectLst/>
                    <a:uLnTx/>
                    <a:uFillTx/>
                    <a:ea typeface="Arial"/>
                    <a:cs typeface="Arial"/>
                    <a:sym typeface="Arial"/>
                  </a:rPr>
                  <a:t>Propagators</a:t>
                </a:r>
                <a:br>
                  <a:rPr kumimoji="0" lang="en-US" sz="900" b="0" i="0" u="none" strike="noStrike" kern="0" cap="none" spc="0" normalizeH="0" baseline="0" noProof="0" dirty="0">
                    <a:ln>
                      <a:noFill/>
                    </a:ln>
                    <a:solidFill>
                      <a:srgbClr val="000000"/>
                    </a:solidFill>
                    <a:effectLst/>
                    <a:uLnTx/>
                    <a:uFillTx/>
                    <a:ea typeface="Arial"/>
                    <a:cs typeface="Arial"/>
                    <a:sym typeface="Arial"/>
                  </a:rPr>
                </a:br>
                <a:r>
                  <a:rPr kumimoji="0" lang="en-US" sz="900" b="0" i="0" u="none" strike="noStrike" kern="0" cap="none" spc="0" normalizeH="0" baseline="0" noProof="0" dirty="0">
                    <a:ln>
                      <a:noFill/>
                    </a:ln>
                    <a:solidFill>
                      <a:srgbClr val="000000"/>
                    </a:solidFill>
                    <a:effectLst/>
                    <a:uLnTx/>
                    <a:uFillTx/>
                    <a:ea typeface="Arial"/>
                    <a:cs typeface="Arial"/>
                    <a:sym typeface="Arial"/>
                  </a:rPr>
                  <a:t>Brokers</a:t>
                </a:r>
                <a:endParaRPr kumimoji="0" sz="900" b="0" i="0" u="none" strike="noStrike" kern="0" cap="none" spc="0" normalizeH="0" baseline="0" noProof="0" dirty="0">
                  <a:ln>
                    <a:noFill/>
                  </a:ln>
                  <a:solidFill>
                    <a:srgbClr val="000000"/>
                  </a:solidFill>
                  <a:effectLst/>
                  <a:uLnTx/>
                  <a:uFillTx/>
                  <a:ea typeface="Arial"/>
                  <a:cs typeface="Arial"/>
                  <a:sym typeface="Arial"/>
                </a:endParaRPr>
              </a:p>
            </p:txBody>
          </p:sp>
        </p:grpSp>
      </p:grpSp>
      <p:sp>
        <p:nvSpPr>
          <p:cNvPr id="24" name="Shape 360">
            <a:extLst>
              <a:ext uri="{FF2B5EF4-FFF2-40B4-BE49-F238E27FC236}">
                <a16:creationId xmlns:a16="http://schemas.microsoft.com/office/drawing/2014/main" id="{7C9A2B29-E79B-D357-1322-A4503DBCB97B}"/>
              </a:ext>
            </a:extLst>
          </p:cNvPr>
          <p:cNvSpPr/>
          <p:nvPr/>
        </p:nvSpPr>
        <p:spPr>
          <a:xfrm rot="10800000">
            <a:off x="5451192" y="837096"/>
            <a:ext cx="5278" cy="2093652"/>
          </a:xfrm>
          <a:prstGeom prst="line">
            <a:avLst/>
          </a:prstGeom>
          <a:ln w="38100">
            <a:solidFill>
              <a:srgbClr val="262626"/>
            </a:solidFill>
            <a:round/>
            <a:tailEnd type="triangle"/>
          </a:ln>
        </p:spPr>
        <p:txBody>
          <a:bodyPr lIns="0" tIns="0" rIns="0" bIns="0"/>
          <a:lstStyle/>
          <a:p>
            <a:pPr marL="0" marR="0" lvl="0" indent="0" defTabSz="685783" eaLnBrk="1" fontAlgn="auto" latinLnBrk="0" hangingPunct="1">
              <a:lnSpc>
                <a:spcPct val="100000"/>
              </a:lnSpc>
              <a:spcBef>
                <a:spcPts val="0"/>
              </a:spcBef>
              <a:spcAft>
                <a:spcPts val="0"/>
              </a:spcAft>
              <a:buClrTx/>
              <a:buSzTx/>
              <a:buFontTx/>
              <a:buNone/>
              <a:tabLst/>
              <a:defRPr sz="1200">
                <a:solidFill>
                  <a:srgbClr val="000000"/>
                </a:solidFill>
                <a:latin typeface="+mn-lt"/>
                <a:ea typeface="+mn-ea"/>
                <a:cs typeface="+mn-cs"/>
                <a:sym typeface="Helvetica"/>
              </a:defRPr>
            </a:pPr>
            <a:endParaRPr kumimoji="0" sz="900" b="0" i="0" u="none" strike="noStrike" kern="0" cap="none" spc="0" normalizeH="0" baseline="0" noProof="0">
              <a:ln>
                <a:noFill/>
              </a:ln>
              <a:solidFill>
                <a:srgbClr val="000000"/>
              </a:solidFill>
              <a:effectLst/>
              <a:uLnTx/>
              <a:uFillTx/>
              <a:latin typeface="Calibri" panose="020F0502020204030204"/>
              <a:sym typeface="Helvetica"/>
            </a:endParaRPr>
          </a:p>
        </p:txBody>
      </p:sp>
      <p:sp>
        <p:nvSpPr>
          <p:cNvPr id="25" name="Rounded Rectangle 24">
            <a:extLst>
              <a:ext uri="{FF2B5EF4-FFF2-40B4-BE49-F238E27FC236}">
                <a16:creationId xmlns:a16="http://schemas.microsoft.com/office/drawing/2014/main" id="{834AF290-6539-F374-14A3-C9132A9E8A90}"/>
              </a:ext>
            </a:extLst>
          </p:cNvPr>
          <p:cNvSpPr/>
          <p:nvPr/>
        </p:nvSpPr>
        <p:spPr>
          <a:xfrm>
            <a:off x="2980642" y="2817767"/>
            <a:ext cx="2935658" cy="520068"/>
          </a:xfrm>
          <a:prstGeom prst="roundRect">
            <a:avLst/>
          </a:prstGeom>
          <a:solidFill>
            <a:srgbClr val="FFC000">
              <a:lumMod val="60000"/>
              <a:lumOff val="40000"/>
            </a:srgbClr>
          </a:solidFill>
          <a:ln w="28575"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Shape 320">
            <a:extLst>
              <a:ext uri="{FF2B5EF4-FFF2-40B4-BE49-F238E27FC236}">
                <a16:creationId xmlns:a16="http://schemas.microsoft.com/office/drawing/2014/main" id="{C601F402-9986-9E63-2418-6A6325384964}"/>
              </a:ext>
            </a:extLst>
          </p:cNvPr>
          <p:cNvSpPr/>
          <p:nvPr/>
        </p:nvSpPr>
        <p:spPr>
          <a:xfrm>
            <a:off x="2827571" y="2930749"/>
            <a:ext cx="3197651" cy="332399"/>
          </a:xfrm>
          <a:prstGeom prst="rect">
            <a:avLst/>
          </a:prstGeom>
          <a:ln w="28575">
            <a:noFill/>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algn="ctr" defTabSz="685783">
              <a:lnSpc>
                <a:spcPct val="90000"/>
              </a:lnSpc>
              <a:defRPr>
                <a:solidFill>
                  <a:srgbClr val="000000"/>
                </a:solidFill>
              </a:defRPr>
            </a:pPr>
            <a:r>
              <a:rPr sz="1200" b="1" dirty="0">
                <a:solidFill>
                  <a:srgbClr val="000000"/>
                </a:solidFill>
                <a:ea typeface="Tahoma"/>
                <a:cs typeface="Tahoma"/>
                <a:sym typeface="Tahoma"/>
              </a:rPr>
              <a:t>Nursery</a:t>
            </a:r>
            <a:r>
              <a:rPr lang="en-US" sz="1200" b="1" dirty="0">
                <a:solidFill>
                  <a:srgbClr val="000000"/>
                </a:solidFill>
                <a:ea typeface="Tahoma"/>
                <a:cs typeface="Tahoma"/>
                <a:sym typeface="Tahoma"/>
              </a:rPr>
              <a:t> </a:t>
            </a:r>
            <a:r>
              <a:rPr sz="1200" b="1" dirty="0">
                <a:solidFill>
                  <a:srgbClr val="000000"/>
                </a:solidFill>
                <a:ea typeface="Arial"/>
                <a:cs typeface="Arial"/>
                <a:sym typeface="Arial"/>
              </a:rPr>
              <a:t>&amp; Greenhouse</a:t>
            </a:r>
            <a:r>
              <a:rPr lang="en-US" sz="1200" b="1" dirty="0">
                <a:solidFill>
                  <a:srgbClr val="000000"/>
                </a:solidFill>
                <a:ea typeface="Arial"/>
                <a:cs typeface="Arial"/>
                <a:sym typeface="Arial"/>
              </a:rPr>
              <a:t> </a:t>
            </a:r>
            <a:br>
              <a:rPr lang="en-US" sz="1200" b="1" dirty="0">
                <a:solidFill>
                  <a:srgbClr val="000000"/>
                </a:solidFill>
                <a:ea typeface="Arial"/>
                <a:cs typeface="Arial"/>
                <a:sym typeface="Arial"/>
              </a:rPr>
            </a:br>
            <a:r>
              <a:rPr sz="1200" b="1" dirty="0">
                <a:solidFill>
                  <a:srgbClr val="000000"/>
                </a:solidFill>
                <a:ea typeface="Arial"/>
                <a:cs typeface="Arial"/>
                <a:sym typeface="Arial"/>
              </a:rPr>
              <a:t>Firms</a:t>
            </a:r>
          </a:p>
        </p:txBody>
      </p:sp>
      <p:sp>
        <p:nvSpPr>
          <p:cNvPr id="27" name="Rounded Rectangle 26">
            <a:extLst>
              <a:ext uri="{FF2B5EF4-FFF2-40B4-BE49-F238E27FC236}">
                <a16:creationId xmlns:a16="http://schemas.microsoft.com/office/drawing/2014/main" id="{C717BE7B-1AAF-C52F-272A-57CD01C6171C}"/>
              </a:ext>
            </a:extLst>
          </p:cNvPr>
          <p:cNvSpPr/>
          <p:nvPr/>
        </p:nvSpPr>
        <p:spPr>
          <a:xfrm>
            <a:off x="3298964" y="302037"/>
            <a:ext cx="2303647" cy="500669"/>
          </a:xfrm>
          <a:prstGeom prst="roundRect">
            <a:avLst/>
          </a:prstGeom>
          <a:solidFill>
            <a:srgbClr val="5B9BD5">
              <a:lumMod val="20000"/>
              <a:lumOff val="80000"/>
            </a:srgbClr>
          </a:solidFill>
          <a:ln w="28575"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Shape 359">
            <a:extLst>
              <a:ext uri="{FF2B5EF4-FFF2-40B4-BE49-F238E27FC236}">
                <a16:creationId xmlns:a16="http://schemas.microsoft.com/office/drawing/2014/main" id="{CDD6D80B-4A8E-4F78-9019-21B59C9B4192}"/>
              </a:ext>
            </a:extLst>
          </p:cNvPr>
          <p:cNvSpPr/>
          <p:nvPr/>
        </p:nvSpPr>
        <p:spPr>
          <a:xfrm>
            <a:off x="3321891" y="285751"/>
            <a:ext cx="2303647" cy="512448"/>
          </a:xfrm>
          <a:prstGeom prst="rect">
            <a:avLst/>
          </a:prstGeom>
          <a:noFill/>
          <a:ln w="19050">
            <a:noFill/>
            <a:miter/>
          </a:ln>
          <a:extLst>
            <a:ext uri="{C572A759-6A51-4108-AA02-DFA0A04FC94B}">
              <ma14:wrappingTextBoxFlag xmlns:ma14="http://schemas.microsoft.com/office/mac/drawingml/2011/main" xmlns="" val="1"/>
            </a:ext>
          </a:extLst>
        </p:spPr>
        <p:txBody>
          <a:bodyPr wrap="square" lIns="68580" tIns="68580" rIns="68580" bIns="68580" anchor="ctr">
            <a:spAutoFit/>
          </a:bodyPr>
          <a:lstStyle>
            <a:lvl1pPr algn="ctr">
              <a:lnSpc>
                <a:spcPct val="90000"/>
              </a:lnSpc>
              <a:defRPr sz="1200">
                <a:solidFill>
                  <a:srgbClr val="000000"/>
                </a:solidFill>
              </a:defRPr>
            </a:lvl1pPr>
          </a:lstStyle>
          <a:p>
            <a:pPr marL="0" marR="0" lvl="0" indent="0" algn="ctr" defTabSz="685783" eaLnBrk="1" fontAlgn="auto" latinLnBrk="0" hangingPunct="1">
              <a:lnSpc>
                <a:spcPct val="90000"/>
              </a:lnSpc>
              <a:spcBef>
                <a:spcPts val="0"/>
              </a:spcBef>
              <a:spcAft>
                <a:spcPts val="0"/>
              </a:spcAft>
              <a:buClrTx/>
              <a:buSzTx/>
              <a:buFontTx/>
              <a:buNone/>
              <a:tabLst/>
              <a:defRPr sz="1800"/>
            </a:pPr>
            <a:r>
              <a:rPr kumimoji="0" sz="1350" b="1" i="0" u="none" strike="noStrike" kern="0" cap="none" spc="0" normalizeH="0" baseline="0" noProof="0" dirty="0">
                <a:ln>
                  <a:noFill/>
                </a:ln>
                <a:solidFill>
                  <a:srgbClr val="000000"/>
                </a:solidFill>
                <a:effectLst/>
                <a:uLnTx/>
                <a:uFillTx/>
              </a:rPr>
              <a:t>End Consumer</a:t>
            </a:r>
            <a:br>
              <a:rPr kumimoji="0" lang="en-US" sz="1350" b="1" i="0" u="none" strike="noStrike" kern="0" cap="none" spc="0" normalizeH="0" baseline="0" noProof="0" dirty="0">
                <a:ln>
                  <a:noFill/>
                </a:ln>
                <a:solidFill>
                  <a:srgbClr val="000000"/>
                </a:solidFill>
                <a:effectLst/>
                <a:uLnTx/>
                <a:uFillTx/>
              </a:rPr>
            </a:br>
            <a:r>
              <a:rPr kumimoji="0" lang="en-US" sz="1350" b="1" i="0" u="none" strike="noStrike" kern="0" cap="none" spc="0" normalizeH="0" baseline="0" noProof="0" dirty="0">
                <a:ln>
                  <a:noFill/>
                </a:ln>
                <a:solidFill>
                  <a:srgbClr val="000000"/>
                </a:solidFill>
                <a:effectLst/>
                <a:uLnTx/>
                <a:uFillTx/>
              </a:rPr>
              <a:t>(residential &amp; institutional)</a:t>
            </a:r>
            <a:endParaRPr kumimoji="0" sz="1350" b="1" i="0" u="none" strike="noStrike" kern="0" cap="none" spc="0" normalizeH="0" baseline="0" noProof="0" dirty="0">
              <a:ln>
                <a:noFill/>
              </a:ln>
              <a:solidFill>
                <a:srgbClr val="000000"/>
              </a:solidFill>
              <a:effectLst/>
              <a:uLnTx/>
              <a:uFillTx/>
            </a:endParaRPr>
          </a:p>
        </p:txBody>
      </p:sp>
      <p:sp>
        <p:nvSpPr>
          <p:cNvPr id="29" name="TextBox 28">
            <a:extLst>
              <a:ext uri="{FF2B5EF4-FFF2-40B4-BE49-F238E27FC236}">
                <a16:creationId xmlns:a16="http://schemas.microsoft.com/office/drawing/2014/main" id="{A01CBB2F-DB25-1C11-A203-E6F385A16129}"/>
              </a:ext>
            </a:extLst>
          </p:cNvPr>
          <p:cNvSpPr txBox="1"/>
          <p:nvPr/>
        </p:nvSpPr>
        <p:spPr>
          <a:xfrm>
            <a:off x="4117165" y="2503436"/>
            <a:ext cx="796379" cy="230832"/>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black"/>
                </a:solidFill>
                <a:effectLst/>
                <a:uLnTx/>
                <a:uFillTx/>
              </a:rPr>
              <a:t>E-commerce </a:t>
            </a:r>
          </a:p>
        </p:txBody>
      </p:sp>
      <p:sp>
        <p:nvSpPr>
          <p:cNvPr id="30" name="Shape 334">
            <a:extLst>
              <a:ext uri="{FF2B5EF4-FFF2-40B4-BE49-F238E27FC236}">
                <a16:creationId xmlns:a16="http://schemas.microsoft.com/office/drawing/2014/main" id="{71CE4B1A-70FC-0450-6D0B-B0EF41BE1E91}"/>
              </a:ext>
            </a:extLst>
          </p:cNvPr>
          <p:cNvSpPr/>
          <p:nvPr/>
        </p:nvSpPr>
        <p:spPr>
          <a:xfrm>
            <a:off x="2946929" y="1464801"/>
            <a:ext cx="1147763" cy="888128"/>
          </a:xfrm>
          <a:prstGeom prst="roundRect">
            <a:avLst>
              <a:gd name="adj" fmla="val 10958"/>
            </a:avLst>
          </a:prstGeom>
          <a:solidFill>
            <a:srgbClr val="70AD47">
              <a:lumMod val="20000"/>
              <a:lumOff val="80000"/>
            </a:srgbClr>
          </a:solidFill>
          <a:ln w="28575">
            <a:solidFill/>
            <a:round/>
          </a:ln>
        </p:spPr>
        <p:txBody>
          <a:bodyPr lIns="0" tIns="0" rIns="0" bIns="0"/>
          <a:lstStyle/>
          <a:p>
            <a:pPr marL="0" marR="0" lvl="0" indent="0" defTabSz="685783" eaLnBrk="1" fontAlgn="auto" latinLnBrk="0" hangingPunct="1">
              <a:lnSpc>
                <a:spcPct val="100000"/>
              </a:lnSpc>
              <a:spcBef>
                <a:spcPts val="0"/>
              </a:spcBef>
              <a:spcAft>
                <a:spcPts val="0"/>
              </a:spcAft>
              <a:buClrTx/>
              <a:buSzTx/>
              <a:buFontTx/>
              <a:buNone/>
              <a:tabLst/>
              <a:defRPr>
                <a:solidFill>
                  <a:srgbClr val="000000"/>
                </a:solidFill>
              </a:defRPr>
            </a:pPr>
            <a:endParaRPr kumimoji="0" sz="750" b="0" i="0" u="none" strike="noStrike" kern="0" cap="none" spc="0" normalizeH="0" baseline="0" noProof="0" dirty="0">
              <a:ln>
                <a:noFill/>
              </a:ln>
              <a:solidFill>
                <a:srgbClr val="000000"/>
              </a:solidFill>
              <a:effectLst/>
              <a:uLnTx/>
              <a:uFillTx/>
            </a:endParaRPr>
          </a:p>
        </p:txBody>
      </p:sp>
      <p:sp>
        <p:nvSpPr>
          <p:cNvPr id="31" name="TextBox 30">
            <a:extLst>
              <a:ext uri="{FF2B5EF4-FFF2-40B4-BE49-F238E27FC236}">
                <a16:creationId xmlns:a16="http://schemas.microsoft.com/office/drawing/2014/main" id="{7D09D4A7-AA3B-B9B4-2E03-D8E861DE46C1}"/>
              </a:ext>
            </a:extLst>
          </p:cNvPr>
          <p:cNvSpPr txBox="1"/>
          <p:nvPr/>
        </p:nvSpPr>
        <p:spPr>
          <a:xfrm>
            <a:off x="3127277" y="1669130"/>
            <a:ext cx="967415" cy="404085"/>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013" b="1" i="0" u="none" strike="noStrike" kern="0" cap="none" spc="0" normalizeH="0" baseline="0" noProof="0" dirty="0">
                <a:ln>
                  <a:noFill/>
                </a:ln>
                <a:solidFill>
                  <a:prstClr val="black"/>
                </a:solidFill>
                <a:effectLst/>
                <a:uLnTx/>
                <a:uFillTx/>
              </a:rPr>
              <a:t>IGC’s</a:t>
            </a:r>
          </a:p>
          <a:p>
            <a:pPr marL="0" marR="0" lvl="0" indent="0" defTabSz="685800" eaLnBrk="1" fontAlgn="auto" latinLnBrk="0" hangingPunct="1">
              <a:lnSpc>
                <a:spcPct val="100000"/>
              </a:lnSpc>
              <a:spcBef>
                <a:spcPts val="0"/>
              </a:spcBef>
              <a:spcAft>
                <a:spcPts val="0"/>
              </a:spcAft>
              <a:buClrTx/>
              <a:buSzTx/>
              <a:buFontTx/>
              <a:buNone/>
              <a:tabLst/>
              <a:defRPr/>
            </a:pPr>
            <a:r>
              <a:rPr kumimoji="0" lang="en-US" sz="1013" b="1" i="0" u="none" strike="noStrike" kern="0" cap="none" spc="0" normalizeH="0" baseline="0" noProof="0" dirty="0">
                <a:ln>
                  <a:noFill/>
                </a:ln>
                <a:solidFill>
                  <a:prstClr val="black"/>
                </a:solidFill>
                <a:effectLst/>
                <a:uLnTx/>
                <a:uFillTx/>
              </a:rPr>
              <a:t>Box stores</a:t>
            </a:r>
          </a:p>
        </p:txBody>
      </p:sp>
      <p:sp>
        <p:nvSpPr>
          <p:cNvPr id="32" name="Shape 334">
            <a:extLst>
              <a:ext uri="{FF2B5EF4-FFF2-40B4-BE49-F238E27FC236}">
                <a16:creationId xmlns:a16="http://schemas.microsoft.com/office/drawing/2014/main" id="{DD1EC077-855A-EE49-DEFA-33650C070FC6}"/>
              </a:ext>
            </a:extLst>
          </p:cNvPr>
          <p:cNvSpPr/>
          <p:nvPr/>
        </p:nvSpPr>
        <p:spPr>
          <a:xfrm>
            <a:off x="4827820" y="1468678"/>
            <a:ext cx="1147763" cy="888128"/>
          </a:xfrm>
          <a:prstGeom prst="roundRect">
            <a:avLst>
              <a:gd name="adj" fmla="val 10958"/>
            </a:avLst>
          </a:prstGeom>
          <a:solidFill>
            <a:srgbClr val="70AD47">
              <a:lumMod val="20000"/>
              <a:lumOff val="80000"/>
            </a:srgbClr>
          </a:solidFill>
          <a:ln w="28575">
            <a:solidFill/>
            <a:round/>
          </a:ln>
        </p:spPr>
        <p:txBody>
          <a:bodyPr lIns="0" tIns="0" rIns="0" bIns="0"/>
          <a:lstStyle/>
          <a:p>
            <a:pPr marL="0" marR="0" lvl="0" indent="0" defTabSz="685783" eaLnBrk="1" fontAlgn="auto" latinLnBrk="0" hangingPunct="1">
              <a:lnSpc>
                <a:spcPct val="100000"/>
              </a:lnSpc>
              <a:spcBef>
                <a:spcPts val="0"/>
              </a:spcBef>
              <a:spcAft>
                <a:spcPts val="0"/>
              </a:spcAft>
              <a:buClrTx/>
              <a:buSzTx/>
              <a:buFontTx/>
              <a:buNone/>
              <a:tabLst/>
              <a:defRPr>
                <a:solidFill>
                  <a:srgbClr val="000000"/>
                </a:solidFill>
              </a:defRPr>
            </a:pPr>
            <a:endParaRPr kumimoji="0" sz="750" b="0" i="0" u="none" strike="noStrike" kern="0" cap="none" spc="0" normalizeH="0" baseline="0" noProof="0" dirty="0">
              <a:ln>
                <a:noFill/>
              </a:ln>
              <a:solidFill>
                <a:srgbClr val="000000"/>
              </a:solidFill>
              <a:effectLst/>
              <a:uLnTx/>
              <a:uFillTx/>
            </a:endParaRPr>
          </a:p>
        </p:txBody>
      </p:sp>
      <p:sp>
        <p:nvSpPr>
          <p:cNvPr id="33" name="TextBox 32">
            <a:extLst>
              <a:ext uri="{FF2B5EF4-FFF2-40B4-BE49-F238E27FC236}">
                <a16:creationId xmlns:a16="http://schemas.microsoft.com/office/drawing/2014/main" id="{29C14E87-A4E1-554D-C580-D8635740681C}"/>
              </a:ext>
            </a:extLst>
          </p:cNvPr>
          <p:cNvSpPr txBox="1"/>
          <p:nvPr/>
        </p:nvSpPr>
        <p:spPr>
          <a:xfrm>
            <a:off x="4917994" y="1572603"/>
            <a:ext cx="967415" cy="559961"/>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013" b="1" i="0" u="none" strike="noStrike" kern="0" cap="none" spc="0" normalizeH="0" baseline="0" noProof="0" dirty="0">
                <a:ln>
                  <a:noFill/>
                </a:ln>
                <a:solidFill>
                  <a:prstClr val="black"/>
                </a:solidFill>
                <a:effectLst/>
                <a:uLnTx/>
                <a:uFillTx/>
              </a:rPr>
              <a:t>Landscape</a:t>
            </a:r>
          </a:p>
          <a:p>
            <a:pPr marL="0" marR="0" lvl="0" indent="0" defTabSz="685800" eaLnBrk="1" fontAlgn="auto" latinLnBrk="0" hangingPunct="1">
              <a:lnSpc>
                <a:spcPct val="100000"/>
              </a:lnSpc>
              <a:spcBef>
                <a:spcPts val="0"/>
              </a:spcBef>
              <a:spcAft>
                <a:spcPts val="0"/>
              </a:spcAft>
              <a:buClrTx/>
              <a:buSzTx/>
              <a:buFontTx/>
              <a:buNone/>
              <a:tabLst/>
              <a:defRPr/>
            </a:pPr>
            <a:r>
              <a:rPr kumimoji="0" lang="en-US" sz="1013" b="1" i="0" u="none" strike="noStrike" kern="0" cap="none" spc="0" normalizeH="0" baseline="0" noProof="0" dirty="0">
                <a:ln>
                  <a:noFill/>
                </a:ln>
                <a:solidFill>
                  <a:prstClr val="black"/>
                </a:solidFill>
                <a:effectLst/>
                <a:uLnTx/>
                <a:uFillTx/>
              </a:rPr>
              <a:t>Service Providers</a:t>
            </a:r>
          </a:p>
        </p:txBody>
      </p:sp>
      <p:sp>
        <p:nvSpPr>
          <p:cNvPr id="34" name="Rounded Rectangle 33">
            <a:extLst>
              <a:ext uri="{FF2B5EF4-FFF2-40B4-BE49-F238E27FC236}">
                <a16:creationId xmlns:a16="http://schemas.microsoft.com/office/drawing/2014/main" id="{1BB16C7D-C140-83A9-7584-47FAB52D1E58}"/>
              </a:ext>
            </a:extLst>
          </p:cNvPr>
          <p:cNvSpPr/>
          <p:nvPr/>
        </p:nvSpPr>
        <p:spPr>
          <a:xfrm>
            <a:off x="5059050" y="2524782"/>
            <a:ext cx="857250" cy="180896"/>
          </a:xfrm>
          <a:prstGeom prst="roundRect">
            <a:avLst/>
          </a:prstGeom>
          <a:solidFill>
            <a:srgbClr val="FFC000">
              <a:lumMod val="20000"/>
              <a:lumOff val="80000"/>
            </a:srgbClr>
          </a:solidFill>
          <a:ln w="28575"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F98C94EA-18D8-052C-408C-A33ADBE45C2D}"/>
              </a:ext>
            </a:extLst>
          </p:cNvPr>
          <p:cNvSpPr txBox="1"/>
          <p:nvPr/>
        </p:nvSpPr>
        <p:spPr>
          <a:xfrm>
            <a:off x="4994273" y="2503436"/>
            <a:ext cx="961361" cy="230832"/>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black"/>
                </a:solidFill>
                <a:effectLst/>
                <a:uLnTx/>
                <a:uFillTx/>
              </a:rPr>
              <a:t>Re-wholesalers </a:t>
            </a:r>
          </a:p>
        </p:txBody>
      </p:sp>
      <p:sp>
        <p:nvSpPr>
          <p:cNvPr id="36" name="Shape 320">
            <a:extLst>
              <a:ext uri="{FF2B5EF4-FFF2-40B4-BE49-F238E27FC236}">
                <a16:creationId xmlns:a16="http://schemas.microsoft.com/office/drawing/2014/main" id="{C64D2676-ABF2-2074-9F50-442005F565D6}"/>
              </a:ext>
            </a:extLst>
          </p:cNvPr>
          <p:cNvSpPr/>
          <p:nvPr/>
        </p:nvSpPr>
        <p:spPr>
          <a:xfrm>
            <a:off x="2632137" y="3715696"/>
            <a:ext cx="3682151" cy="166199"/>
          </a:xfrm>
          <a:prstGeom prst="rect">
            <a:avLst/>
          </a:prstGeom>
          <a:ln w="28575">
            <a:noFill/>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algn="ctr" defTabSz="685783">
              <a:lnSpc>
                <a:spcPct val="90000"/>
              </a:lnSpc>
              <a:defRPr>
                <a:solidFill>
                  <a:srgbClr val="000000"/>
                </a:solidFill>
              </a:defRPr>
            </a:pPr>
            <a:r>
              <a:rPr lang="en-US" sz="1200" b="1" dirty="0">
                <a:solidFill>
                  <a:srgbClr val="000000"/>
                </a:solidFill>
                <a:ea typeface="Tahoma"/>
                <a:cs typeface="Tahoma"/>
                <a:sym typeface="Tahoma"/>
              </a:rPr>
              <a:t>Allied Trade</a:t>
            </a:r>
            <a:endParaRPr sz="1200" b="1" dirty="0">
              <a:solidFill>
                <a:srgbClr val="000000"/>
              </a:solidFill>
              <a:ea typeface="Arial"/>
              <a:cs typeface="Arial"/>
              <a:sym typeface="Arial"/>
            </a:endParaRPr>
          </a:p>
        </p:txBody>
      </p:sp>
      <p:pic>
        <p:nvPicPr>
          <p:cNvPr id="37" name="Picture 36">
            <a:extLst>
              <a:ext uri="{FF2B5EF4-FFF2-40B4-BE49-F238E27FC236}">
                <a16:creationId xmlns:a16="http://schemas.microsoft.com/office/drawing/2014/main" id="{E753BDE5-AE29-C831-7CCD-EC01497787D9}"/>
              </a:ext>
            </a:extLst>
          </p:cNvPr>
          <p:cNvPicPr>
            <a:picLocks noChangeAspect="1"/>
          </p:cNvPicPr>
          <p:nvPr/>
        </p:nvPicPr>
        <p:blipFill>
          <a:blip r:embed="rId2"/>
          <a:stretch>
            <a:fillRect/>
          </a:stretch>
        </p:blipFill>
        <p:spPr>
          <a:xfrm>
            <a:off x="355931" y="1049151"/>
            <a:ext cx="2158756" cy="2166826"/>
          </a:xfrm>
          <a:prstGeom prst="rect">
            <a:avLst/>
          </a:prstGeom>
        </p:spPr>
      </p:pic>
    </p:spTree>
    <p:extLst>
      <p:ext uri="{BB962C8B-B14F-4D97-AF65-F5344CB8AC3E}">
        <p14:creationId xmlns:p14="http://schemas.microsoft.com/office/powerpoint/2010/main" val="3794710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Inflation is sticky — and above target</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Energy from the Iran conflict pushed prices up; the June ceasefire is easing them</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3.4%</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PCE inflation, May (YoY)</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3.6%</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Fed’s 2026 projection</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2.0%</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Fed’s target</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Input costs stay elevated for growers — the margin squeeze isn’t over.</a:t>
            </a:r>
          </a:p>
          <a:p>
            <a:pPr algn="l"/>
            <a:r>
              <a:rPr sz="1500" b="0" i="0">
                <a:solidFill>
                  <a:srgbClr val="243B3E"/>
                </a:solidFill>
                <a:latin typeface="Calibri"/>
              </a:rPr>
              <a:t>•  Watch energy: the ceasefire holding is the swing factor for H2.</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U.S. BEA; FOMC Summary of Economic Projections, June 17, 2026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Fed: higher for longer</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New Chair Kevin Warsh has tilted hawkish — the dot plot now hints at a hike, not a cut</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3.50–3.75%</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Fed funds rate (held 4×)</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3.8%</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Dot-plot year-end 2026</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3.0%</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Long-run neutral</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Markets price little-to-no easing this year — don’t budget on cheaper money in 2026.</a:t>
            </a:r>
          </a:p>
          <a:p>
            <a:pPr algn="l"/>
            <a:r>
              <a:rPr sz="1500" b="0" i="0">
                <a:solidFill>
                  <a:srgbClr val="243B3E"/>
                </a:solidFill>
                <a:latin typeface="Calibri"/>
              </a:rPr>
              <a:t>•  The cost of carrying inventory and debt stays high.</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Federal Reserve FOMC statement &amp; projections, June 17, 2026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  ·  YOUR CALL</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rate call</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 your forecast —</a:t>
            </a:r>
          </a:p>
        </p:txBody>
      </p:sp>
      <p:sp>
        <p:nvSpPr>
          <p:cNvPr id="5" name="Rounded Rectangle 4"/>
          <p:cNvSpPr/>
          <p:nvPr/>
        </p:nvSpPr>
        <p:spPr>
          <a:xfrm>
            <a:off x="457200" y="1874519"/>
            <a:ext cx="8229600" cy="2286000"/>
          </a:xfrm>
          <a:prstGeom prst="roundRect">
            <a:avLst>
              <a:gd name="adj" fmla="val 7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777240" y="2103120"/>
            <a:ext cx="7589520" cy="1828800"/>
          </a:xfrm>
          <a:prstGeom prst="rect">
            <a:avLst/>
          </a:prstGeom>
          <a:noFill/>
        </p:spPr>
        <p:txBody>
          <a:bodyPr wrap="square" lIns="25400" tIns="12700" rIns="25400" bIns="12700" anchor="t">
            <a:spAutoFit/>
          </a:bodyPr>
          <a:lstStyle/>
          <a:p>
            <a:pPr algn="l"/>
            <a:r>
              <a:rPr sz="1700" b="1" i="0">
                <a:solidFill>
                  <a:srgbClr val="12363B"/>
                </a:solidFill>
                <a:latin typeface="Calibri"/>
              </a:rPr>
              <a:t>Last year you called 25-bp cuts in September and December, then two more in 2027.</a:t>
            </a:r>
          </a:p>
          <a:p>
            <a:pPr algn="l"/>
            <a:endParaRPr sz="1700" b="1" i="0">
              <a:solidFill>
                <a:srgbClr val="12363B"/>
              </a:solidFill>
              <a:latin typeface="Calibri"/>
            </a:endParaRPr>
          </a:p>
          <a:p>
            <a:pPr algn="l"/>
            <a:r>
              <a:rPr sz="1600" b="0" i="0">
                <a:solidFill>
                  <a:srgbClr val="243B3E"/>
                </a:solidFill>
                <a:latin typeface="Calibri"/>
              </a:rPr>
              <a:t>The June 2026 dot plot flipped hawkish — the median now points to a possible hike.</a:t>
            </a:r>
          </a:p>
          <a:p>
            <a:pPr algn="l"/>
            <a:r>
              <a:rPr sz="1600" b="1" i="1">
                <a:solidFill>
                  <a:srgbClr val="FF5600"/>
                </a:solidFill>
                <a:latin typeface="Calibri"/>
              </a:rPr>
              <a:t>What’s your updated 2026–2027 path?   ▶  Drop your call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Housing: resale churn, not new builds</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New construction is cautious; the action is homeowners reinvesting where they are</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1.18M</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Housing starts</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6.43%</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30-yr mortgage</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62</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NAHB remodeling index</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Residential investment fell 2.9% and starts are muted — new-build landscape work stays soft.</a:t>
            </a:r>
          </a:p>
          <a:p>
            <a:pPr algn="l"/>
            <a:r>
              <a:rPr sz="1500" b="0" i="0">
                <a:solidFill>
                  <a:srgbClr val="243B3E"/>
                </a:solidFill>
                <a:latin typeface="Calibri"/>
              </a:rPr>
              <a:t>•  Rate-locked owners remodel instead of moving — refresh demand: mulch, replacements, outdoor living.</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Green Industry Economic Dashboard, July 2, 2026 (Census, NAHB, Freddie Mac)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green-industry read</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Demand is intact; the squeeze is margin, not sales</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$63.8B</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Consumer spending on plants</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+7.5%</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Building-material &amp; garden sales</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+0.6%</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Big-box comp sales</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The demand story holds — people are still buying, and refresh work is strong.</a:t>
            </a:r>
          </a:p>
          <a:p>
            <a:pPr algn="l"/>
            <a:r>
              <a:rPr sz="1500" b="0" i="0">
                <a:solidFill>
                  <a:srgbClr val="243B3E"/>
                </a:solidFill>
                <a:latin typeface="Calibri"/>
              </a:rPr>
              <a:t>•  But near-record input costs against 0.6% big-box comps = margin-compression territory.</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Green Industry Economic Dashboard, July 2, 2026 (BEA, Census)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Labor: still tight at the edges</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Hiring cooled, but employers aren’t letting people go — and the pool isn’t refilling</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4.2%</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Unemployment</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215K</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Initial claims</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61.5%</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Participation rate</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Job openings ~7.6M — still ~1.2 per unemployed worker, historically elevated.</a:t>
            </a:r>
          </a:p>
          <a:p>
            <a:pPr algn="l"/>
            <a:r>
              <a:rPr sz="1500" b="0" i="0">
                <a:solidFill>
                  <a:srgbClr val="243B3E"/>
                </a:solidFill>
                <a:latin typeface="Calibri"/>
              </a:rPr>
              <a:t>•  Low participation keeps competition for workers firm (the wage story is in the cost section).</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Green Industry Economic Dashboard, July 2, 2026 (BLS, DOL)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ECONOMY</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Recession risk: low, but not zero</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Close, but not yet — this feels like treading water, not momentum</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&lt; 20%</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My recession-odds call</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~15%</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NY Fed yield-curve model</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0.10</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Sahm Rule (0.50 = trigger)</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Financial stress is low and claims are contained — no contraction signal yet.</a:t>
            </a:r>
          </a:p>
          <a:p>
            <a:pPr algn="l"/>
            <a:r>
              <a:rPr sz="1500" b="0" i="0">
                <a:solidFill>
                  <a:srgbClr val="243B3E"/>
                </a:solidFill>
                <a:latin typeface="Calibri"/>
              </a:rPr>
              <a:t>•  Base case: growth cruises near ~2%, not a downturn.</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Green Industry Economic Dashboard, July 2, 2026; NY Fed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INPUT COSTS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What’s moved since Q1</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Six inputs, three directions — and a July collision</a:t>
            </a:r>
          </a:p>
        </p:txBody>
      </p:sp>
      <p:sp>
        <p:nvSpPr>
          <p:cNvPr id="5" name="Rounded Rectangle 4"/>
          <p:cNvSpPr/>
          <p:nvPr/>
        </p:nvSpPr>
        <p:spPr>
          <a:xfrm>
            <a:off x="457200" y="1828800"/>
            <a:ext cx="8229600" cy="347472"/>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40080" y="1828800"/>
            <a:ext cx="2286000" cy="347472"/>
          </a:xfrm>
          <a:prstGeom prst="rect">
            <a:avLst/>
          </a:prstGeom>
          <a:noFill/>
        </p:spPr>
        <p:txBody>
          <a:bodyPr wrap="square" lIns="25400" tIns="12700" rIns="25400" bIns="12700" anchor="ctr">
            <a:spAutoFit/>
          </a:bodyPr>
          <a:lstStyle/>
          <a:p>
            <a:pPr algn="l"/>
            <a:r>
              <a:rPr sz="1300" b="1" i="0">
                <a:solidFill>
                  <a:srgbClr val="12363B"/>
                </a:solidFill>
                <a:latin typeface="Calibri"/>
              </a:rPr>
              <a:t>Labor (H-2A)</a:t>
            </a:r>
          </a:p>
        </p:txBody>
      </p:sp>
      <p:sp>
        <p:nvSpPr>
          <p:cNvPr id="7" name="TextBox 6"/>
          <p:cNvSpPr txBox="1"/>
          <p:nvPr/>
        </p:nvSpPr>
        <p:spPr>
          <a:xfrm>
            <a:off x="3035808" y="1828800"/>
            <a:ext cx="1097280" cy="347472"/>
          </a:xfrm>
          <a:prstGeom prst="rect">
            <a:avLst/>
          </a:prstGeom>
          <a:noFill/>
        </p:spPr>
        <p:txBody>
          <a:bodyPr wrap="square" lIns="25400" tIns="12700" rIns="25400" bIns="12700" anchor="ctr">
            <a:spAutoFit/>
          </a:bodyPr>
          <a:lstStyle/>
          <a:p>
            <a:pPr algn="ctr"/>
            <a:r>
              <a:rPr sz="1200" b="1" i="0">
                <a:solidFill>
                  <a:srgbClr val="00837E"/>
                </a:solidFill>
                <a:latin typeface="Calibri"/>
              </a:rPr>
              <a:t>DOWN</a:t>
            </a:r>
          </a:p>
        </p:txBody>
      </p:sp>
      <p:sp>
        <p:nvSpPr>
          <p:cNvPr id="8" name="TextBox 7"/>
          <p:cNvSpPr txBox="1"/>
          <p:nvPr/>
        </p:nvSpPr>
        <p:spPr>
          <a:xfrm>
            <a:off x="4251960" y="1828800"/>
            <a:ext cx="4343400" cy="347472"/>
          </a:xfrm>
          <a:prstGeom prst="rect">
            <a:avLst/>
          </a:prstGeom>
          <a:noFill/>
        </p:spPr>
        <p:txBody>
          <a:bodyPr wrap="square" lIns="25400" tIns="12700" rIns="25400" bIns="12700" anchor="ctr">
            <a:spAutoFit/>
          </a:bodyPr>
          <a:lstStyle/>
          <a:p>
            <a:pPr algn="l"/>
            <a:r>
              <a:rPr sz="1150" b="0" i="0">
                <a:solidFill>
                  <a:srgbClr val="243B3E"/>
                </a:solidFill>
                <a:latin typeface="Calibri"/>
              </a:rPr>
              <a:t>New OEWS-based AEWRs cut the benchmark; state minimums now bind</a:t>
            </a:r>
          </a:p>
        </p:txBody>
      </p:sp>
      <p:sp>
        <p:nvSpPr>
          <p:cNvPr id="9" name="Rounded Rectangle 8"/>
          <p:cNvSpPr/>
          <p:nvPr/>
        </p:nvSpPr>
        <p:spPr>
          <a:xfrm>
            <a:off x="457200" y="2212848"/>
            <a:ext cx="8229600" cy="347472"/>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40080" y="2212848"/>
            <a:ext cx="2286000" cy="347472"/>
          </a:xfrm>
          <a:prstGeom prst="rect">
            <a:avLst/>
          </a:prstGeom>
          <a:noFill/>
        </p:spPr>
        <p:txBody>
          <a:bodyPr wrap="square" lIns="25400" tIns="12700" rIns="25400" bIns="12700" anchor="ctr">
            <a:spAutoFit/>
          </a:bodyPr>
          <a:lstStyle/>
          <a:p>
            <a:pPr algn="l"/>
            <a:r>
              <a:rPr sz="1300" b="1" i="0">
                <a:solidFill>
                  <a:srgbClr val="12363B"/>
                </a:solidFill>
                <a:latin typeface="Calibri"/>
              </a:rPr>
              <a:t>Fuel / Diesel</a:t>
            </a:r>
          </a:p>
        </p:txBody>
      </p:sp>
      <p:sp>
        <p:nvSpPr>
          <p:cNvPr id="11" name="TextBox 10"/>
          <p:cNvSpPr txBox="1"/>
          <p:nvPr/>
        </p:nvSpPr>
        <p:spPr>
          <a:xfrm>
            <a:off x="3035808" y="2212848"/>
            <a:ext cx="1097280" cy="347472"/>
          </a:xfrm>
          <a:prstGeom prst="rect">
            <a:avLst/>
          </a:prstGeom>
          <a:noFill/>
        </p:spPr>
        <p:txBody>
          <a:bodyPr wrap="square" lIns="25400" tIns="12700" rIns="25400" bIns="12700" anchor="ctr">
            <a:spAutoFit/>
          </a:bodyPr>
          <a:lstStyle/>
          <a:p>
            <a:pPr algn="ctr"/>
            <a:r>
              <a:rPr sz="1200" b="1" i="0">
                <a:solidFill>
                  <a:srgbClr val="00837E"/>
                </a:solidFill>
                <a:latin typeface="Calibri"/>
              </a:rPr>
              <a:t>DOWN</a:t>
            </a:r>
          </a:p>
        </p:txBody>
      </p:sp>
      <p:sp>
        <p:nvSpPr>
          <p:cNvPr id="12" name="TextBox 11"/>
          <p:cNvSpPr txBox="1"/>
          <p:nvPr/>
        </p:nvSpPr>
        <p:spPr>
          <a:xfrm>
            <a:off x="4251960" y="2212848"/>
            <a:ext cx="4343400" cy="347472"/>
          </a:xfrm>
          <a:prstGeom prst="rect">
            <a:avLst/>
          </a:prstGeom>
          <a:noFill/>
        </p:spPr>
        <p:txBody>
          <a:bodyPr wrap="square" lIns="25400" tIns="12700" rIns="25400" bIns="12700" anchor="ctr">
            <a:spAutoFit/>
          </a:bodyPr>
          <a:lstStyle/>
          <a:p>
            <a:pPr algn="l"/>
            <a:r>
              <a:rPr sz="1150" b="0" i="0">
                <a:solidFill>
                  <a:srgbClr val="243B3E"/>
                </a:solidFill>
                <a:latin typeface="Calibri"/>
              </a:rPr>
              <a:t>May $5.60 peak easing; crude back to the mid-$70s</a:t>
            </a:r>
          </a:p>
        </p:txBody>
      </p:sp>
      <p:sp>
        <p:nvSpPr>
          <p:cNvPr id="13" name="Rounded Rectangle 12"/>
          <p:cNvSpPr/>
          <p:nvPr/>
        </p:nvSpPr>
        <p:spPr>
          <a:xfrm>
            <a:off x="457200" y="2596896"/>
            <a:ext cx="8229600" cy="347472"/>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080" y="2596896"/>
            <a:ext cx="2286000" cy="347472"/>
          </a:xfrm>
          <a:prstGeom prst="rect">
            <a:avLst/>
          </a:prstGeom>
          <a:noFill/>
        </p:spPr>
        <p:txBody>
          <a:bodyPr wrap="square" lIns="25400" tIns="12700" rIns="25400" bIns="12700" anchor="ctr">
            <a:spAutoFit/>
          </a:bodyPr>
          <a:lstStyle/>
          <a:p>
            <a:pPr algn="l"/>
            <a:r>
              <a:rPr sz="1300" b="1" i="0">
                <a:solidFill>
                  <a:srgbClr val="12363B"/>
                </a:solidFill>
                <a:latin typeface="Calibri"/>
              </a:rPr>
              <a:t>Freight</a:t>
            </a:r>
          </a:p>
        </p:txBody>
      </p:sp>
      <p:sp>
        <p:nvSpPr>
          <p:cNvPr id="15" name="TextBox 14"/>
          <p:cNvSpPr txBox="1"/>
          <p:nvPr/>
        </p:nvSpPr>
        <p:spPr>
          <a:xfrm>
            <a:off x="3035808" y="2596896"/>
            <a:ext cx="1097280" cy="347472"/>
          </a:xfrm>
          <a:prstGeom prst="rect">
            <a:avLst/>
          </a:prstGeom>
          <a:noFill/>
        </p:spPr>
        <p:txBody>
          <a:bodyPr wrap="square" lIns="25400" tIns="12700" rIns="25400" bIns="12700" anchor="ctr">
            <a:spAutoFit/>
          </a:bodyPr>
          <a:lstStyle/>
          <a:p>
            <a:pPr algn="ctr"/>
            <a:r>
              <a:rPr sz="1200" b="1" i="0">
                <a:solidFill>
                  <a:srgbClr val="FF5600"/>
                </a:solidFill>
                <a:latin typeface="Calibri"/>
              </a:rPr>
              <a:t>UP</a:t>
            </a:r>
          </a:p>
        </p:txBody>
      </p:sp>
      <p:sp>
        <p:nvSpPr>
          <p:cNvPr id="16" name="TextBox 15"/>
          <p:cNvSpPr txBox="1"/>
          <p:nvPr/>
        </p:nvSpPr>
        <p:spPr>
          <a:xfrm>
            <a:off x="4251960" y="2596896"/>
            <a:ext cx="4343400" cy="347472"/>
          </a:xfrm>
          <a:prstGeom prst="rect">
            <a:avLst/>
          </a:prstGeom>
          <a:noFill/>
        </p:spPr>
        <p:txBody>
          <a:bodyPr wrap="square" lIns="25400" tIns="12700" rIns="25400" bIns="12700" anchor="ctr">
            <a:spAutoFit/>
          </a:bodyPr>
          <a:lstStyle/>
          <a:p>
            <a:pPr algn="l"/>
            <a:r>
              <a:rPr sz="1150" b="0" i="0">
                <a:solidFill>
                  <a:srgbClr val="243B3E"/>
                </a:solidFill>
                <a:latin typeface="Calibri"/>
              </a:rPr>
              <a:t>Supply-led upcycle; spot rates at multi-year highs</a:t>
            </a:r>
          </a:p>
        </p:txBody>
      </p:sp>
      <p:sp>
        <p:nvSpPr>
          <p:cNvPr id="17" name="Rounded Rectangle 16"/>
          <p:cNvSpPr/>
          <p:nvPr/>
        </p:nvSpPr>
        <p:spPr>
          <a:xfrm>
            <a:off x="457200" y="2980944"/>
            <a:ext cx="8229600" cy="347472"/>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40080" y="2980944"/>
            <a:ext cx="2286000" cy="347472"/>
          </a:xfrm>
          <a:prstGeom prst="rect">
            <a:avLst/>
          </a:prstGeom>
          <a:noFill/>
        </p:spPr>
        <p:txBody>
          <a:bodyPr wrap="square" lIns="25400" tIns="12700" rIns="25400" bIns="12700" anchor="ctr">
            <a:spAutoFit/>
          </a:bodyPr>
          <a:lstStyle/>
          <a:p>
            <a:pPr algn="l"/>
            <a:r>
              <a:rPr sz="1300" b="1" i="0">
                <a:solidFill>
                  <a:srgbClr val="12363B"/>
                </a:solidFill>
                <a:latin typeface="Calibri"/>
              </a:rPr>
              <a:t>Fertilizer (N)</a:t>
            </a:r>
          </a:p>
        </p:txBody>
      </p:sp>
      <p:sp>
        <p:nvSpPr>
          <p:cNvPr id="19" name="TextBox 18"/>
          <p:cNvSpPr txBox="1"/>
          <p:nvPr/>
        </p:nvSpPr>
        <p:spPr>
          <a:xfrm>
            <a:off x="3035808" y="2980944"/>
            <a:ext cx="1097280" cy="347472"/>
          </a:xfrm>
          <a:prstGeom prst="rect">
            <a:avLst/>
          </a:prstGeom>
          <a:noFill/>
        </p:spPr>
        <p:txBody>
          <a:bodyPr wrap="square" lIns="25400" tIns="12700" rIns="25400" bIns="12700" anchor="ctr">
            <a:spAutoFit/>
          </a:bodyPr>
          <a:lstStyle/>
          <a:p>
            <a:pPr algn="ctr"/>
            <a:r>
              <a:rPr sz="1200" b="1" i="0">
                <a:solidFill>
                  <a:srgbClr val="F2B417"/>
                </a:solidFill>
                <a:latin typeface="Calibri"/>
              </a:rPr>
              <a:t>MIXED</a:t>
            </a:r>
          </a:p>
        </p:txBody>
      </p:sp>
      <p:sp>
        <p:nvSpPr>
          <p:cNvPr id="20" name="TextBox 19"/>
          <p:cNvSpPr txBox="1"/>
          <p:nvPr/>
        </p:nvSpPr>
        <p:spPr>
          <a:xfrm>
            <a:off x="4251960" y="2980944"/>
            <a:ext cx="4343400" cy="347472"/>
          </a:xfrm>
          <a:prstGeom prst="rect">
            <a:avLst/>
          </a:prstGeom>
          <a:noFill/>
        </p:spPr>
        <p:txBody>
          <a:bodyPr wrap="square" lIns="25400" tIns="12700" rIns="25400" bIns="12700" anchor="ctr">
            <a:spAutoFit/>
          </a:bodyPr>
          <a:lstStyle/>
          <a:p>
            <a:pPr algn="l"/>
            <a:r>
              <a:rPr sz="1150" b="0" i="0">
                <a:solidFill>
                  <a:srgbClr val="243B3E"/>
                </a:solidFill>
                <a:latin typeface="Calibri"/>
              </a:rPr>
              <a:t>Spring spike unwinding; 2027 cost risk remains</a:t>
            </a:r>
          </a:p>
        </p:txBody>
      </p:sp>
      <p:sp>
        <p:nvSpPr>
          <p:cNvPr id="21" name="Rounded Rectangle 20"/>
          <p:cNvSpPr/>
          <p:nvPr/>
        </p:nvSpPr>
        <p:spPr>
          <a:xfrm>
            <a:off x="457200" y="3364991"/>
            <a:ext cx="8229600" cy="347472"/>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0080" y="3364991"/>
            <a:ext cx="2286000" cy="347472"/>
          </a:xfrm>
          <a:prstGeom prst="rect">
            <a:avLst/>
          </a:prstGeom>
          <a:noFill/>
        </p:spPr>
        <p:txBody>
          <a:bodyPr wrap="square" lIns="25400" tIns="12700" rIns="25400" bIns="12700" anchor="ctr">
            <a:spAutoFit/>
          </a:bodyPr>
          <a:lstStyle/>
          <a:p>
            <a:pPr algn="l"/>
            <a:r>
              <a:rPr sz="1300" b="1" i="0">
                <a:solidFill>
                  <a:srgbClr val="12363B"/>
                </a:solidFill>
                <a:latin typeface="Calibri"/>
              </a:rPr>
              <a:t>Tariffs</a:t>
            </a:r>
          </a:p>
        </p:txBody>
      </p:sp>
      <p:sp>
        <p:nvSpPr>
          <p:cNvPr id="23" name="TextBox 22"/>
          <p:cNvSpPr txBox="1"/>
          <p:nvPr/>
        </p:nvSpPr>
        <p:spPr>
          <a:xfrm>
            <a:off x="3035808" y="3364991"/>
            <a:ext cx="1097280" cy="347472"/>
          </a:xfrm>
          <a:prstGeom prst="rect">
            <a:avLst/>
          </a:prstGeom>
          <a:noFill/>
        </p:spPr>
        <p:txBody>
          <a:bodyPr wrap="square" lIns="25400" tIns="12700" rIns="25400" bIns="12700" anchor="ctr">
            <a:spAutoFit/>
          </a:bodyPr>
          <a:lstStyle/>
          <a:p>
            <a:pPr algn="ctr"/>
            <a:r>
              <a:rPr sz="1200" b="1" i="0">
                <a:solidFill>
                  <a:srgbClr val="FF5600"/>
                </a:solidFill>
                <a:latin typeface="Calibri"/>
              </a:rPr>
              <a:t>UP</a:t>
            </a:r>
          </a:p>
        </p:txBody>
      </p:sp>
      <p:sp>
        <p:nvSpPr>
          <p:cNvPr id="24" name="TextBox 23"/>
          <p:cNvSpPr txBox="1"/>
          <p:nvPr/>
        </p:nvSpPr>
        <p:spPr>
          <a:xfrm>
            <a:off x="4251960" y="3364991"/>
            <a:ext cx="4343400" cy="347472"/>
          </a:xfrm>
          <a:prstGeom prst="rect">
            <a:avLst/>
          </a:prstGeom>
          <a:noFill/>
        </p:spPr>
        <p:txBody>
          <a:bodyPr wrap="square" lIns="25400" tIns="12700" rIns="25400" bIns="12700" anchor="ctr">
            <a:spAutoFit/>
          </a:bodyPr>
          <a:lstStyle/>
          <a:p>
            <a:pPr algn="l"/>
            <a:r>
              <a:rPr sz="1150" b="0" i="0">
                <a:solidFill>
                  <a:srgbClr val="243B3E"/>
                </a:solidFill>
                <a:latin typeface="Calibri"/>
              </a:rPr>
              <a:t>IEEPA struck; a 122 bridge hands to a 301 rebuild — no net relief</a:t>
            </a:r>
          </a:p>
        </p:txBody>
      </p:sp>
      <p:sp>
        <p:nvSpPr>
          <p:cNvPr id="25" name="Rounded Rectangle 24"/>
          <p:cNvSpPr/>
          <p:nvPr/>
        </p:nvSpPr>
        <p:spPr>
          <a:xfrm>
            <a:off x="457200" y="3749039"/>
            <a:ext cx="8229600" cy="347472"/>
          </a:xfrm>
          <a:prstGeom prst="roundRect">
            <a:avLst>
              <a:gd name="adj" fmla="val 5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40080" y="3749039"/>
            <a:ext cx="2286000" cy="347472"/>
          </a:xfrm>
          <a:prstGeom prst="rect">
            <a:avLst/>
          </a:prstGeom>
          <a:noFill/>
        </p:spPr>
        <p:txBody>
          <a:bodyPr wrap="square" lIns="25400" tIns="12700" rIns="25400" bIns="12700" anchor="ctr">
            <a:spAutoFit/>
          </a:bodyPr>
          <a:lstStyle/>
          <a:p>
            <a:pPr algn="l"/>
            <a:r>
              <a:rPr sz="1300" b="1" i="0">
                <a:solidFill>
                  <a:srgbClr val="12363B"/>
                </a:solidFill>
                <a:latin typeface="Calibri"/>
              </a:rPr>
              <a:t>Energy risk</a:t>
            </a:r>
          </a:p>
        </p:txBody>
      </p:sp>
      <p:sp>
        <p:nvSpPr>
          <p:cNvPr id="27" name="TextBox 26"/>
          <p:cNvSpPr txBox="1"/>
          <p:nvPr/>
        </p:nvSpPr>
        <p:spPr>
          <a:xfrm>
            <a:off x="3035808" y="3749039"/>
            <a:ext cx="1097280" cy="347472"/>
          </a:xfrm>
          <a:prstGeom prst="rect">
            <a:avLst/>
          </a:prstGeom>
          <a:noFill/>
        </p:spPr>
        <p:txBody>
          <a:bodyPr wrap="square" lIns="25400" tIns="12700" rIns="25400" bIns="12700" anchor="ctr">
            <a:spAutoFit/>
          </a:bodyPr>
          <a:lstStyle/>
          <a:p>
            <a:pPr algn="ctr"/>
            <a:r>
              <a:rPr sz="1200" b="1" i="0">
                <a:solidFill>
                  <a:srgbClr val="FF5600"/>
                </a:solidFill>
                <a:latin typeface="Calibri"/>
              </a:rPr>
              <a:t>ELEVATED</a:t>
            </a:r>
          </a:p>
        </p:txBody>
      </p:sp>
      <p:sp>
        <p:nvSpPr>
          <p:cNvPr id="28" name="TextBox 27"/>
          <p:cNvSpPr txBox="1"/>
          <p:nvPr/>
        </p:nvSpPr>
        <p:spPr>
          <a:xfrm>
            <a:off x="4251960" y="3749039"/>
            <a:ext cx="4343400" cy="347472"/>
          </a:xfrm>
          <a:prstGeom prst="rect">
            <a:avLst/>
          </a:prstGeom>
          <a:noFill/>
        </p:spPr>
        <p:txBody>
          <a:bodyPr wrap="square" lIns="25400" tIns="12700" rIns="25400" bIns="12700" anchor="ctr">
            <a:spAutoFit/>
          </a:bodyPr>
          <a:lstStyle/>
          <a:p>
            <a:pPr algn="l"/>
            <a:r>
              <a:rPr sz="1150" b="0" i="0">
                <a:solidFill>
                  <a:srgbClr val="243B3E"/>
                </a:solidFill>
                <a:latin typeface="Calibri"/>
              </a:rPr>
              <a:t>Hormuz risk premium not yet fully cleared</a:t>
            </a:r>
          </a:p>
        </p:txBody>
      </p:sp>
      <p:sp>
        <p:nvSpPr>
          <p:cNvPr id="29" name="Rounded Rectangle 28"/>
          <p:cNvSpPr/>
          <p:nvPr/>
        </p:nvSpPr>
        <p:spPr>
          <a:xfrm>
            <a:off x="457200" y="4160520"/>
            <a:ext cx="8229600" cy="384048"/>
          </a:xfrm>
          <a:prstGeom prst="roundRect">
            <a:avLst>
              <a:gd name="adj" fmla="val 6000"/>
            </a:avLst>
          </a:prstGeom>
          <a:solidFill>
            <a:srgbClr val="F2B4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58368" y="4160520"/>
            <a:ext cx="7863840" cy="384048"/>
          </a:xfrm>
          <a:prstGeom prst="rect">
            <a:avLst/>
          </a:prstGeom>
          <a:noFill/>
        </p:spPr>
        <p:txBody>
          <a:bodyPr wrap="square" lIns="25400" tIns="12700" rIns="25400" bIns="12700" anchor="ctr">
            <a:spAutoFit/>
          </a:bodyPr>
          <a:lstStyle/>
          <a:p>
            <a:pPr algn="l"/>
            <a:r>
              <a:rPr sz="1200" b="1" i="1">
                <a:solidFill>
                  <a:srgbClr val="12363B"/>
                </a:solidFill>
                <a:latin typeface="Calibri"/>
              </a:rPr>
              <a:t>Bottom line:  July is the convergence point — 122 sunsets, first 301 determinations land, and new H-2A wages take effect, within days.</a:t>
            </a:r>
          </a:p>
        </p:txBody>
      </p:sp>
      <p:sp>
        <p:nvSpPr>
          <p:cNvPr id="31" name="TextBox 30"/>
          <p:cNvSpPr txBox="1"/>
          <p:nvPr/>
        </p:nvSpPr>
        <p:spPr>
          <a:xfrm>
            <a:off x="457200" y="4626864"/>
            <a:ext cx="8229600" cy="201168"/>
          </a:xfrm>
          <a:prstGeom prst="rect">
            <a:avLst/>
          </a:prstGeom>
          <a:noFill/>
        </p:spPr>
        <p:txBody>
          <a:bodyPr wrap="square" lIns="25400" tIns="12700" rIns="25400" bIns="12700" anchor="t">
            <a:spAutoFit/>
          </a:bodyPr>
          <a:lstStyle/>
          <a:p>
            <a:pPr algn="l"/>
            <a:r>
              <a:rPr sz="900" b="0" i="1">
                <a:solidFill>
                  <a:srgbClr val="6E6E66"/>
                </a:solidFill>
                <a:latin typeface="Calibri"/>
              </a:rPr>
              <a:t>Source: DOL, EIA, USDA NASS, USTR, Cass; YMM analysis, June 2026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INPUT COSTS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Your 2026 cost outlook: +3.6%</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A tug-of-war — energy &amp; freight pull up, a decelerating wage rule pulls down</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12363B"/>
                </a:solidFill>
                <a:latin typeface="Calibri"/>
              </a:rPr>
              <a:t>+3.6%</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2026 forecast (was +5.2% in March)</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00837E"/>
                </a:solidFill>
                <a:latin typeface="Calibri"/>
              </a:rPr>
              <a:t>42.9%</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Labor’s share of the basket</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+2.5–4.4%</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2027 preliminary range</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Energy and freight pulled costs up; a re-written federal wage rule pulled labor down.</a:t>
            </a:r>
          </a:p>
          <a:p>
            <a:pPr algn="l"/>
            <a:r>
              <a:rPr sz="1500" b="0" i="0">
                <a:solidFill>
                  <a:srgbClr val="243B3E"/>
                </a:solidFill>
                <a:latin typeface="Calibri"/>
              </a:rPr>
              <a:t>•  A 3.6% increase you fail to pass through is 3.6% straight out of an already-thin margin.</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Index of Prices Paid by Growers — Mid-Year Supplement, June 18, 2026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INPUT COSTS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Index, line by line</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Fuel, fertilizer and freight lead; labor — 43% of the basket — finally slows</a:t>
            </a:r>
          </a:p>
        </p:txBody>
      </p:sp>
      <p:pic>
        <p:nvPicPr>
          <p:cNvPr id="5" name="Picture 4" descr="c7_index.png"/>
          <p:cNvPicPr>
            <a:picLocks noChangeAspect="1"/>
          </p:cNvPicPr>
          <p:nvPr/>
        </p:nvPicPr>
        <p:blipFill>
          <a:blip r:embed="rId3"/>
          <a:stretch>
            <a:fillRect/>
          </a:stretch>
        </p:blipFill>
        <p:spPr>
          <a:xfrm>
            <a:off x="1051560" y="1783080"/>
            <a:ext cx="704088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Index of Prices Paid by Growers, Mid-Year Supplement 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GROWERS</a:t>
            </a:r>
          </a:p>
        </p:txBody>
      </p:sp>
      <p:sp>
        <p:nvSpPr>
          <p:cNvPr id="3" name="TextBox 2"/>
          <p:cNvSpPr txBox="1"/>
          <p:nvPr/>
        </p:nvSpPr>
        <p:spPr>
          <a:xfrm>
            <a:off x="457200" y="548640"/>
            <a:ext cx="7040880" cy="394980"/>
          </a:xfrm>
          <a:prstGeom prst="rect">
            <a:avLst/>
          </a:prstGeom>
          <a:noFill/>
        </p:spPr>
        <p:txBody>
          <a:bodyPr wrap="square" lIns="25400" tIns="12700" rIns="25400" bIns="12700" anchor="t">
            <a:spAutoFit/>
          </a:bodyPr>
          <a:lstStyle/>
          <a:p>
            <a:pPr algn="l"/>
            <a:r>
              <a:rPr sz="2400" b="1" i="0" dirty="0">
                <a:solidFill>
                  <a:srgbClr val="12363B"/>
                </a:solidFill>
                <a:latin typeface="Calibri"/>
              </a:rPr>
              <a:t>The pandemic reset </a:t>
            </a:r>
            <a:r>
              <a:rPr lang="en-US" sz="2400" b="1" i="0" dirty="0">
                <a:solidFill>
                  <a:srgbClr val="12363B"/>
                </a:solidFill>
                <a:latin typeface="Calibri"/>
              </a:rPr>
              <a:t>has </a:t>
            </a:r>
            <a:r>
              <a:rPr sz="2400" b="1" i="0" dirty="0">
                <a:solidFill>
                  <a:srgbClr val="12363B"/>
                </a:solidFill>
                <a:latin typeface="Calibri"/>
              </a:rPr>
              <a:t>held</a:t>
            </a:r>
            <a:r>
              <a:rPr lang="en-US" sz="2400" b="1" i="0" dirty="0">
                <a:solidFill>
                  <a:srgbClr val="12363B"/>
                </a:solidFill>
                <a:latin typeface="Calibri"/>
              </a:rPr>
              <a:t> for growers</a:t>
            </a:r>
            <a:endParaRPr sz="2400" b="1" i="0" dirty="0">
              <a:solidFill>
                <a:srgbClr val="12363B"/>
              </a:solidFill>
              <a:latin typeface="Calibri"/>
            </a:endParaRP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Growers reporting gross sales up more than 25% vs. pre-pandemic 2019</a:t>
            </a:r>
          </a:p>
        </p:txBody>
      </p:sp>
      <p:sp>
        <p:nvSpPr>
          <p:cNvPr id="5" name="Rounded Rectangle 4"/>
          <p:cNvSpPr/>
          <p:nvPr/>
        </p:nvSpPr>
        <p:spPr>
          <a:xfrm>
            <a:off x="457200" y="2011680"/>
            <a:ext cx="1609344"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457200" y="2139696"/>
            <a:ext cx="1609344" cy="868680"/>
          </a:xfrm>
          <a:prstGeom prst="rect">
            <a:avLst/>
          </a:prstGeom>
          <a:noFill/>
        </p:spPr>
        <p:txBody>
          <a:bodyPr wrap="square" lIns="25400" tIns="12700" rIns="25400" bIns="12700" anchor="ctr">
            <a:spAutoFit/>
          </a:bodyPr>
          <a:lstStyle/>
          <a:p>
            <a:pPr algn="ctr"/>
            <a:r>
              <a:rPr sz="4200" b="1" i="0">
                <a:solidFill>
                  <a:srgbClr val="00837E"/>
                </a:solidFill>
                <a:latin typeface="Calibri"/>
              </a:rPr>
              <a:t>63%</a:t>
            </a:r>
          </a:p>
        </p:txBody>
      </p:sp>
      <p:sp>
        <p:nvSpPr>
          <p:cNvPr id="7" name="TextBox 6"/>
          <p:cNvSpPr txBox="1"/>
          <p:nvPr/>
        </p:nvSpPr>
        <p:spPr>
          <a:xfrm>
            <a:off x="457200" y="3035808"/>
            <a:ext cx="1609344" cy="320040"/>
          </a:xfrm>
          <a:prstGeom prst="rect">
            <a:avLst/>
          </a:prstGeom>
          <a:noFill/>
        </p:spPr>
        <p:txBody>
          <a:bodyPr wrap="square" lIns="25400" tIns="12700" rIns="25400" bIns="12700" anchor="t">
            <a:spAutoFit/>
          </a:bodyPr>
          <a:lstStyle/>
          <a:p>
            <a:pPr algn="ctr"/>
            <a:r>
              <a:rPr sz="1500" b="1" i="0">
                <a:solidFill>
                  <a:srgbClr val="FF5600"/>
                </a:solidFill>
                <a:latin typeface="Calibri"/>
              </a:rPr>
              <a:t>2022</a:t>
            </a:r>
          </a:p>
        </p:txBody>
      </p:sp>
      <p:sp>
        <p:nvSpPr>
          <p:cNvPr id="8" name="Rounded Rectangle 7"/>
          <p:cNvSpPr/>
          <p:nvPr/>
        </p:nvSpPr>
        <p:spPr>
          <a:xfrm>
            <a:off x="2167128" y="2011680"/>
            <a:ext cx="1609344"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2167128" y="2139696"/>
            <a:ext cx="1609344" cy="868680"/>
          </a:xfrm>
          <a:prstGeom prst="rect">
            <a:avLst/>
          </a:prstGeom>
          <a:noFill/>
        </p:spPr>
        <p:txBody>
          <a:bodyPr wrap="square" lIns="25400" tIns="12700" rIns="25400" bIns="12700" anchor="ctr">
            <a:spAutoFit/>
          </a:bodyPr>
          <a:lstStyle/>
          <a:p>
            <a:pPr algn="ctr"/>
            <a:r>
              <a:rPr sz="4200" b="1" i="0">
                <a:solidFill>
                  <a:srgbClr val="00837E"/>
                </a:solidFill>
                <a:latin typeface="Calibri"/>
              </a:rPr>
              <a:t>59%</a:t>
            </a:r>
          </a:p>
        </p:txBody>
      </p:sp>
      <p:sp>
        <p:nvSpPr>
          <p:cNvPr id="10" name="TextBox 9"/>
          <p:cNvSpPr txBox="1"/>
          <p:nvPr/>
        </p:nvSpPr>
        <p:spPr>
          <a:xfrm>
            <a:off x="2167128" y="3035808"/>
            <a:ext cx="1609344" cy="320040"/>
          </a:xfrm>
          <a:prstGeom prst="rect">
            <a:avLst/>
          </a:prstGeom>
          <a:noFill/>
        </p:spPr>
        <p:txBody>
          <a:bodyPr wrap="square" lIns="25400" tIns="12700" rIns="25400" bIns="12700" anchor="t">
            <a:spAutoFit/>
          </a:bodyPr>
          <a:lstStyle/>
          <a:p>
            <a:pPr algn="ctr"/>
            <a:r>
              <a:rPr sz="1500" b="1" i="0">
                <a:solidFill>
                  <a:srgbClr val="FF5600"/>
                </a:solidFill>
                <a:latin typeface="Calibri"/>
              </a:rPr>
              <a:t>2023</a:t>
            </a:r>
          </a:p>
        </p:txBody>
      </p:sp>
      <p:sp>
        <p:nvSpPr>
          <p:cNvPr id="11" name="Rounded Rectangle 10"/>
          <p:cNvSpPr/>
          <p:nvPr/>
        </p:nvSpPr>
        <p:spPr>
          <a:xfrm>
            <a:off x="3877056" y="2011680"/>
            <a:ext cx="1609344"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3877056" y="2139696"/>
            <a:ext cx="1609344" cy="868680"/>
          </a:xfrm>
          <a:prstGeom prst="rect">
            <a:avLst/>
          </a:prstGeom>
          <a:noFill/>
        </p:spPr>
        <p:txBody>
          <a:bodyPr wrap="square" lIns="25400" tIns="12700" rIns="25400" bIns="12700" anchor="ctr">
            <a:spAutoFit/>
          </a:bodyPr>
          <a:lstStyle/>
          <a:p>
            <a:pPr algn="ctr"/>
            <a:r>
              <a:rPr sz="4200" b="1" i="0">
                <a:solidFill>
                  <a:srgbClr val="00837E"/>
                </a:solidFill>
                <a:latin typeface="Calibri"/>
              </a:rPr>
              <a:t>64%</a:t>
            </a:r>
          </a:p>
        </p:txBody>
      </p:sp>
      <p:sp>
        <p:nvSpPr>
          <p:cNvPr id="13" name="TextBox 12"/>
          <p:cNvSpPr txBox="1"/>
          <p:nvPr/>
        </p:nvSpPr>
        <p:spPr>
          <a:xfrm>
            <a:off x="3877056" y="3035808"/>
            <a:ext cx="1609344" cy="320040"/>
          </a:xfrm>
          <a:prstGeom prst="rect">
            <a:avLst/>
          </a:prstGeom>
          <a:noFill/>
        </p:spPr>
        <p:txBody>
          <a:bodyPr wrap="square" lIns="25400" tIns="12700" rIns="25400" bIns="12700" anchor="t">
            <a:spAutoFit/>
          </a:bodyPr>
          <a:lstStyle/>
          <a:p>
            <a:pPr algn="ctr"/>
            <a:r>
              <a:rPr sz="1500" b="1" i="0">
                <a:solidFill>
                  <a:srgbClr val="FF5600"/>
                </a:solidFill>
                <a:latin typeface="Calibri"/>
              </a:rPr>
              <a:t>2024</a:t>
            </a:r>
          </a:p>
        </p:txBody>
      </p:sp>
      <p:sp>
        <p:nvSpPr>
          <p:cNvPr id="14" name="Rounded Rectangle 13"/>
          <p:cNvSpPr/>
          <p:nvPr/>
        </p:nvSpPr>
        <p:spPr>
          <a:xfrm>
            <a:off x="5586984" y="2011680"/>
            <a:ext cx="1609344"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586984" y="2139696"/>
            <a:ext cx="1609344" cy="868680"/>
          </a:xfrm>
          <a:prstGeom prst="rect">
            <a:avLst/>
          </a:prstGeom>
          <a:noFill/>
        </p:spPr>
        <p:txBody>
          <a:bodyPr wrap="square" lIns="25400" tIns="12700" rIns="25400" bIns="12700" anchor="ctr">
            <a:spAutoFit/>
          </a:bodyPr>
          <a:lstStyle/>
          <a:p>
            <a:pPr algn="ctr"/>
            <a:r>
              <a:rPr sz="4200" b="1" i="0">
                <a:solidFill>
                  <a:srgbClr val="00837E"/>
                </a:solidFill>
                <a:latin typeface="Calibri"/>
              </a:rPr>
              <a:t>69%</a:t>
            </a:r>
          </a:p>
        </p:txBody>
      </p:sp>
      <p:sp>
        <p:nvSpPr>
          <p:cNvPr id="16" name="TextBox 15"/>
          <p:cNvSpPr txBox="1"/>
          <p:nvPr/>
        </p:nvSpPr>
        <p:spPr>
          <a:xfrm>
            <a:off x="5586984" y="3035808"/>
            <a:ext cx="1609344" cy="320040"/>
          </a:xfrm>
          <a:prstGeom prst="rect">
            <a:avLst/>
          </a:prstGeom>
          <a:noFill/>
        </p:spPr>
        <p:txBody>
          <a:bodyPr wrap="square" lIns="25400" tIns="12700" rIns="25400" bIns="12700" anchor="t">
            <a:spAutoFit/>
          </a:bodyPr>
          <a:lstStyle/>
          <a:p>
            <a:pPr algn="ctr"/>
            <a:r>
              <a:rPr sz="1500" b="1" i="0">
                <a:solidFill>
                  <a:srgbClr val="FF5600"/>
                </a:solidFill>
                <a:latin typeface="Calibri"/>
              </a:rPr>
              <a:t>2025</a:t>
            </a:r>
          </a:p>
        </p:txBody>
      </p:sp>
      <p:sp>
        <p:nvSpPr>
          <p:cNvPr id="17" name="Rounded Rectangle 16"/>
          <p:cNvSpPr/>
          <p:nvPr/>
        </p:nvSpPr>
        <p:spPr>
          <a:xfrm>
            <a:off x="7296912" y="2011680"/>
            <a:ext cx="1609344"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7296912" y="2139696"/>
            <a:ext cx="1609344" cy="868680"/>
          </a:xfrm>
          <a:prstGeom prst="rect">
            <a:avLst/>
          </a:prstGeom>
          <a:noFill/>
        </p:spPr>
        <p:txBody>
          <a:bodyPr wrap="square" lIns="25400" tIns="12700" rIns="25400" bIns="12700" anchor="ctr">
            <a:spAutoFit/>
          </a:bodyPr>
          <a:lstStyle/>
          <a:p>
            <a:pPr algn="ctr"/>
            <a:r>
              <a:rPr sz="4200" b="1" i="0">
                <a:solidFill>
                  <a:srgbClr val="00837E"/>
                </a:solidFill>
                <a:latin typeface="Calibri"/>
              </a:rPr>
              <a:t>59%</a:t>
            </a:r>
          </a:p>
        </p:txBody>
      </p:sp>
      <p:sp>
        <p:nvSpPr>
          <p:cNvPr id="19" name="TextBox 18"/>
          <p:cNvSpPr txBox="1"/>
          <p:nvPr/>
        </p:nvSpPr>
        <p:spPr>
          <a:xfrm>
            <a:off x="7296912" y="3035808"/>
            <a:ext cx="1609344" cy="320040"/>
          </a:xfrm>
          <a:prstGeom prst="rect">
            <a:avLst/>
          </a:prstGeom>
          <a:noFill/>
        </p:spPr>
        <p:txBody>
          <a:bodyPr wrap="square" lIns="25400" tIns="12700" rIns="25400" bIns="12700" anchor="t">
            <a:spAutoFit/>
          </a:bodyPr>
          <a:lstStyle/>
          <a:p>
            <a:pPr algn="ctr"/>
            <a:r>
              <a:rPr sz="1500" b="1" i="0">
                <a:solidFill>
                  <a:srgbClr val="FF5600"/>
                </a:solidFill>
                <a:latin typeface="Calibri"/>
              </a:rPr>
              <a:t>2026</a:t>
            </a:r>
          </a:p>
        </p:txBody>
      </p:sp>
      <p:sp>
        <p:nvSpPr>
          <p:cNvPr id="20" name="TextBox 19"/>
          <p:cNvSpPr txBox="1"/>
          <p:nvPr/>
        </p:nvSpPr>
        <p:spPr>
          <a:xfrm>
            <a:off x="457200" y="3840480"/>
            <a:ext cx="8229600" cy="641201"/>
          </a:xfrm>
          <a:prstGeom prst="rect">
            <a:avLst/>
          </a:prstGeom>
          <a:noFill/>
        </p:spPr>
        <p:txBody>
          <a:bodyPr wrap="square" lIns="25400" tIns="12700" rIns="25400" bIns="12700" anchor="t">
            <a:spAutoFit/>
          </a:bodyPr>
          <a:lstStyle/>
          <a:p>
            <a:pPr algn="l"/>
            <a:r>
              <a:rPr sz="2000" b="0" i="0" dirty="0">
                <a:solidFill>
                  <a:srgbClr val="243B3E"/>
                </a:solidFill>
                <a:latin typeface="Calibri"/>
              </a:rPr>
              <a:t>•  Roughly 6 in 10 growers are up more than 25% vs. 2019 — in every survey.</a:t>
            </a:r>
          </a:p>
          <a:p>
            <a:pPr algn="l"/>
            <a:r>
              <a:rPr sz="2000" b="0" i="0" dirty="0">
                <a:solidFill>
                  <a:srgbClr val="243B3E"/>
                </a:solidFill>
                <a:latin typeface="Calibri"/>
              </a:rPr>
              <a:t>•  The higher plateau is simply the new normal</a:t>
            </a:r>
            <a:r>
              <a:rPr lang="en-US" sz="2000" dirty="0">
                <a:solidFill>
                  <a:srgbClr val="243B3E"/>
                </a:solidFill>
                <a:latin typeface="Calibri"/>
              </a:rPr>
              <a:t>…</a:t>
            </a:r>
            <a:r>
              <a:rPr lang="en-US" sz="2000" b="0" i="0" dirty="0">
                <a:solidFill>
                  <a:srgbClr val="243B3E"/>
                </a:solidFill>
                <a:latin typeface="Calibri"/>
              </a:rPr>
              <a:t> until recession</a:t>
            </a:r>
            <a:r>
              <a:rPr sz="2000" b="0" i="0" dirty="0">
                <a:solidFill>
                  <a:srgbClr val="243B3E"/>
                </a:solidFill>
                <a:latin typeface="Calibri"/>
              </a:rPr>
              <a:t>.</a:t>
            </a:r>
          </a:p>
        </p:txBody>
      </p:sp>
      <p:sp>
        <p:nvSpPr>
          <p:cNvPr id="21" name="TextBox 20"/>
          <p:cNvSpPr txBox="1"/>
          <p:nvPr/>
        </p:nvSpPr>
        <p:spPr>
          <a:xfrm>
            <a:off x="457200" y="468172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EAGL &amp; YMM grower pulse survey, 2022–2026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INPUT COSTS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Why labor finally stopped roaring</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One Farm Labor Survey rate became two OEWS skill tiers — and ~92% of jobs price at Level I</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22376"/>
          </a:xfrm>
          <a:prstGeom prst="rect">
            <a:avLst/>
          </a:prstGeom>
          <a:noFill/>
        </p:spPr>
        <p:txBody>
          <a:bodyPr wrap="square" lIns="25400" tIns="12700" rIns="25400" bIns="12700" anchor="ctr">
            <a:spAutoFit/>
          </a:bodyPr>
          <a:lstStyle/>
          <a:p>
            <a:pPr algn="ctr"/>
            <a:r>
              <a:rPr sz="3800" b="1" i="0">
                <a:solidFill>
                  <a:srgbClr val="FF5600"/>
                </a:solidFill>
                <a:latin typeface="Calibri"/>
              </a:rPr>
              <a:t>Level I</a:t>
            </a:r>
          </a:p>
        </p:txBody>
      </p:sp>
      <p:sp>
        <p:nvSpPr>
          <p:cNvPr id="7" name="TextBox 6"/>
          <p:cNvSpPr txBox="1"/>
          <p:nvPr/>
        </p:nvSpPr>
        <p:spPr>
          <a:xfrm>
            <a:off x="475488" y="2862072"/>
            <a:ext cx="2505456" cy="475488"/>
          </a:xfrm>
          <a:prstGeom prst="rect">
            <a:avLst/>
          </a:prstGeom>
          <a:noFill/>
        </p:spPr>
        <p:txBody>
          <a:bodyPr wrap="square" lIns="25400" tIns="12700" rIns="25400" bIns="12700" anchor="t">
            <a:spAutoFit/>
          </a:bodyPr>
          <a:lstStyle/>
          <a:p>
            <a:pPr algn="ctr"/>
            <a:r>
              <a:rPr sz="1250" b="0" i="0">
                <a:solidFill>
                  <a:srgbClr val="243B3E"/>
                </a:solidFill>
                <a:latin typeface="Calibri"/>
              </a:rPr>
              <a:t>Entry · 17th pctile · ≈ $13.70</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22376"/>
          </a:xfrm>
          <a:prstGeom prst="rect">
            <a:avLst/>
          </a:prstGeom>
          <a:noFill/>
        </p:spPr>
        <p:txBody>
          <a:bodyPr wrap="square" lIns="25400" tIns="12700" rIns="25400" bIns="12700" anchor="ctr">
            <a:spAutoFit/>
          </a:bodyPr>
          <a:lstStyle/>
          <a:p>
            <a:pPr algn="ctr"/>
            <a:r>
              <a:rPr sz="3800" b="1" i="0">
                <a:solidFill>
                  <a:srgbClr val="12363B"/>
                </a:solidFill>
                <a:latin typeface="Calibri"/>
              </a:rPr>
              <a:t>Level II</a:t>
            </a:r>
          </a:p>
        </p:txBody>
      </p:sp>
      <p:sp>
        <p:nvSpPr>
          <p:cNvPr id="10" name="TextBox 9"/>
          <p:cNvSpPr txBox="1"/>
          <p:nvPr/>
        </p:nvSpPr>
        <p:spPr>
          <a:xfrm>
            <a:off x="3319272" y="2862072"/>
            <a:ext cx="2505456" cy="475488"/>
          </a:xfrm>
          <a:prstGeom prst="rect">
            <a:avLst/>
          </a:prstGeom>
          <a:noFill/>
        </p:spPr>
        <p:txBody>
          <a:bodyPr wrap="square" lIns="25400" tIns="12700" rIns="25400" bIns="12700" anchor="t">
            <a:spAutoFit/>
          </a:bodyPr>
          <a:lstStyle/>
          <a:p>
            <a:pPr algn="ctr"/>
            <a:r>
              <a:rPr sz="1250" b="0" i="0">
                <a:solidFill>
                  <a:srgbClr val="243B3E"/>
                </a:solidFill>
                <a:latin typeface="Calibri"/>
              </a:rPr>
              <a:t>Experienced · occupation mean</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22376"/>
          </a:xfrm>
          <a:prstGeom prst="rect">
            <a:avLst/>
          </a:prstGeom>
          <a:noFill/>
        </p:spPr>
        <p:txBody>
          <a:bodyPr wrap="square" lIns="25400" tIns="12700" rIns="25400" bIns="12700" anchor="ctr">
            <a:spAutoFit/>
          </a:bodyPr>
          <a:lstStyle/>
          <a:p>
            <a:pPr algn="ctr"/>
            <a:r>
              <a:rPr sz="3800" b="1" i="0">
                <a:solidFill>
                  <a:srgbClr val="00837E"/>
                </a:solidFill>
                <a:latin typeface="Calibri"/>
              </a:rPr>
              <a:t>+2.5%</a:t>
            </a:r>
          </a:p>
        </p:txBody>
      </p:sp>
      <p:sp>
        <p:nvSpPr>
          <p:cNvPr id="13" name="TextBox 12"/>
          <p:cNvSpPr txBox="1"/>
          <p:nvPr/>
        </p:nvSpPr>
        <p:spPr>
          <a:xfrm>
            <a:off x="6163056" y="2862072"/>
            <a:ext cx="2505456" cy="475488"/>
          </a:xfrm>
          <a:prstGeom prst="rect">
            <a:avLst/>
          </a:prstGeom>
          <a:noFill/>
        </p:spPr>
        <p:txBody>
          <a:bodyPr wrap="square" lIns="25400" tIns="12700" rIns="25400" bIns="12700" anchor="t">
            <a:spAutoFit/>
          </a:bodyPr>
          <a:lstStyle/>
          <a:p>
            <a:pPr algn="ctr"/>
            <a:r>
              <a:rPr sz="1250" b="0" i="0">
                <a:solidFill>
                  <a:srgbClr val="243B3E"/>
                </a:solidFill>
                <a:latin typeface="Calibri"/>
              </a:rPr>
              <a:t>Net labor cost, 2026 (was +4–7%)</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The old single ~$17.43 rate split into two; DOL expects the vast majority to land at the lower Level I.</a:t>
            </a:r>
          </a:p>
          <a:p>
            <a:pPr algn="l"/>
            <a:r>
              <a:rPr sz="1500" b="0" i="0">
                <a:solidFill>
                  <a:srgbClr val="243B3E"/>
                </a:solidFill>
                <a:latin typeface="Calibri"/>
              </a:rPr>
              <a:t>•  State minimums (CA, FL, +6) bind and enforcement tightens supply; ~70% the rule survives 2026.</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U.S. DOL (OEWS-based AEWR IFR, Oct 2, 2025); Hall, Index of Prices Paid Supplement, 2026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INPUT COSTS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Energy, fertilizer &amp; freight: pulling up</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Spot prices normalized — but the 2026 annual average still carries the spring spike</a:t>
            </a:r>
          </a:p>
        </p:txBody>
      </p:sp>
      <p:sp>
        <p:nvSpPr>
          <p:cNvPr id="5" name="Rounded Rectangle 4"/>
          <p:cNvSpPr/>
          <p:nvPr/>
        </p:nvSpPr>
        <p:spPr>
          <a:xfrm>
            <a:off x="365760"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+10%</a:t>
            </a:r>
          </a:p>
        </p:txBody>
      </p:sp>
      <p:sp>
        <p:nvSpPr>
          <p:cNvPr id="7" name="TextBox 6"/>
          <p:cNvSpPr txBox="1"/>
          <p:nvPr/>
        </p:nvSpPr>
        <p:spPr>
          <a:xfrm>
            <a:off x="475488"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Fuel / energy, 2026</a:t>
            </a:r>
          </a:p>
        </p:txBody>
      </p:sp>
      <p:sp>
        <p:nvSpPr>
          <p:cNvPr id="8" name="Rounded Rectangle 7"/>
          <p:cNvSpPr/>
          <p:nvPr/>
        </p:nvSpPr>
        <p:spPr>
          <a:xfrm>
            <a:off x="3209544"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209544"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+8%</a:t>
            </a:r>
          </a:p>
        </p:txBody>
      </p:sp>
      <p:sp>
        <p:nvSpPr>
          <p:cNvPr id="10" name="TextBox 9"/>
          <p:cNvSpPr txBox="1"/>
          <p:nvPr/>
        </p:nvSpPr>
        <p:spPr>
          <a:xfrm>
            <a:off x="3319272"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Fertilizer (N), 2026</a:t>
            </a:r>
          </a:p>
        </p:txBody>
      </p:sp>
      <p:sp>
        <p:nvSpPr>
          <p:cNvPr id="11" name="Rounded Rectangle 10"/>
          <p:cNvSpPr/>
          <p:nvPr/>
        </p:nvSpPr>
        <p:spPr>
          <a:xfrm>
            <a:off x="6053328" y="1965960"/>
            <a:ext cx="2724912"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53328" y="2112264"/>
            <a:ext cx="2724912" cy="740664"/>
          </a:xfrm>
          <a:prstGeom prst="rect">
            <a:avLst/>
          </a:prstGeom>
          <a:noFill/>
        </p:spPr>
        <p:txBody>
          <a:bodyPr wrap="square" lIns="25400" tIns="12700" rIns="25400" bIns="12700" anchor="ctr">
            <a:spAutoFit/>
          </a:bodyPr>
          <a:lstStyle/>
          <a:p>
            <a:pPr algn="ctr"/>
            <a:r>
              <a:rPr sz="3800" b="1" i="0">
                <a:solidFill>
                  <a:srgbClr val="FF5600"/>
                </a:solidFill>
                <a:latin typeface="Calibri"/>
              </a:rPr>
              <a:t>+6%</a:t>
            </a:r>
          </a:p>
        </p:txBody>
      </p:sp>
      <p:sp>
        <p:nvSpPr>
          <p:cNvPr id="13" name="TextBox 12"/>
          <p:cNvSpPr txBox="1"/>
          <p:nvPr/>
        </p:nvSpPr>
        <p:spPr>
          <a:xfrm>
            <a:off x="6163056" y="2852928"/>
            <a:ext cx="2505456" cy="475488"/>
          </a:xfrm>
          <a:prstGeom prst="rect">
            <a:avLst/>
          </a:prstGeom>
          <a:noFill/>
        </p:spPr>
        <p:txBody>
          <a:bodyPr wrap="square" lIns="25400" tIns="12700" rIns="25400" bIns="12700" anchor="t">
            <a:spAutoFit/>
          </a:bodyPr>
          <a:lstStyle/>
          <a:p>
            <a:pPr algn="ctr"/>
            <a:r>
              <a:rPr sz="1300" b="0" i="0">
                <a:solidFill>
                  <a:srgbClr val="243B3E"/>
                </a:solidFill>
                <a:latin typeface="Calibri"/>
              </a:rPr>
              <a:t>Freight, 2026</a:t>
            </a:r>
          </a:p>
        </p:txBody>
      </p:sp>
      <p:sp>
        <p:nvSpPr>
          <p:cNvPr id="14" name="TextBox 13"/>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Brent hit $120+ then fell near $72 — but urea ran +42% and diesel touched $5.60.</a:t>
            </a:r>
          </a:p>
          <a:p>
            <a:pPr algn="l"/>
            <a:r>
              <a:rPr sz="1500" b="0" i="0">
                <a:solidFill>
                  <a:srgbClr val="243B3E"/>
                </a:solidFill>
                <a:latin typeface="Calibri"/>
              </a:rPr>
              <a:t>•  Freight flipped to a supply-led upcycle — the second-biggest reason the Index isn’t falling.</a:t>
            </a:r>
          </a:p>
        </p:txBody>
      </p:sp>
      <p:sp>
        <p:nvSpPr>
          <p:cNvPr id="15" name="TextBox 14"/>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Hall, Index Supplement &amp; EAGL Quarterly Outlook, June 2026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INPUT COSTS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The tariff wall, rebuilt — and the 2027 fork</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The legal basis changed, not the burden; July is the hinge</a:t>
            </a:r>
          </a:p>
        </p:txBody>
      </p:sp>
      <p:sp>
        <p:nvSpPr>
          <p:cNvPr id="5" name="Rounded Rectangle 4"/>
          <p:cNvSpPr/>
          <p:nvPr/>
        </p:nvSpPr>
        <p:spPr>
          <a:xfrm>
            <a:off x="457200" y="1828800"/>
            <a:ext cx="2651760" cy="128016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40080" y="1938528"/>
            <a:ext cx="2286000" cy="320040"/>
          </a:xfrm>
          <a:prstGeom prst="rect">
            <a:avLst/>
          </a:prstGeom>
          <a:noFill/>
        </p:spPr>
        <p:txBody>
          <a:bodyPr wrap="square" lIns="25400" tIns="12700" rIns="25400" bIns="12700" anchor="t">
            <a:spAutoFit/>
          </a:bodyPr>
          <a:lstStyle/>
          <a:p>
            <a:pPr algn="l"/>
            <a:r>
              <a:rPr sz="1500" b="1" i="0">
                <a:solidFill>
                  <a:srgbClr val="FF5600"/>
                </a:solidFill>
                <a:latin typeface="Calibri"/>
              </a:rPr>
              <a:t>FEB 20</a:t>
            </a:r>
          </a:p>
        </p:txBody>
      </p:sp>
      <p:sp>
        <p:nvSpPr>
          <p:cNvPr id="7" name="TextBox 6"/>
          <p:cNvSpPr txBox="1"/>
          <p:nvPr/>
        </p:nvSpPr>
        <p:spPr>
          <a:xfrm>
            <a:off x="640080" y="2286000"/>
            <a:ext cx="2286000" cy="749808"/>
          </a:xfrm>
          <a:prstGeom prst="rect">
            <a:avLst/>
          </a:prstGeom>
          <a:noFill/>
        </p:spPr>
        <p:txBody>
          <a:bodyPr wrap="square" lIns="25400" tIns="12700" rIns="25400" bIns="12700" anchor="t">
            <a:spAutoFit/>
          </a:bodyPr>
          <a:lstStyle/>
          <a:p>
            <a:pPr algn="l"/>
            <a:r>
              <a:rPr sz="1250" b="0" i="0">
                <a:solidFill>
                  <a:srgbClr val="243B3E"/>
                </a:solidFill>
                <a:latin typeface="Calibri"/>
              </a:rPr>
              <a:t>Supreme Court strikes the IEEPA tariffs (6–3) — the basis, not the goal</a:t>
            </a:r>
          </a:p>
        </p:txBody>
      </p:sp>
      <p:sp>
        <p:nvSpPr>
          <p:cNvPr id="8" name="Rounded Rectangle 7"/>
          <p:cNvSpPr/>
          <p:nvPr/>
        </p:nvSpPr>
        <p:spPr>
          <a:xfrm>
            <a:off x="3246120" y="1828800"/>
            <a:ext cx="2651760" cy="128016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429000" y="1938528"/>
            <a:ext cx="2286000" cy="320040"/>
          </a:xfrm>
          <a:prstGeom prst="rect">
            <a:avLst/>
          </a:prstGeom>
          <a:noFill/>
        </p:spPr>
        <p:txBody>
          <a:bodyPr wrap="square" lIns="25400" tIns="12700" rIns="25400" bIns="12700" anchor="t">
            <a:spAutoFit/>
          </a:bodyPr>
          <a:lstStyle/>
          <a:p>
            <a:pPr algn="l"/>
            <a:r>
              <a:rPr sz="1500" b="1" i="0">
                <a:solidFill>
                  <a:srgbClr val="FF5600"/>
                </a:solidFill>
                <a:latin typeface="Calibri"/>
              </a:rPr>
              <a:t>FEB 24</a:t>
            </a:r>
          </a:p>
        </p:txBody>
      </p:sp>
      <p:sp>
        <p:nvSpPr>
          <p:cNvPr id="10" name="TextBox 9"/>
          <p:cNvSpPr txBox="1"/>
          <p:nvPr/>
        </p:nvSpPr>
        <p:spPr>
          <a:xfrm>
            <a:off x="3429000" y="2286000"/>
            <a:ext cx="2286000" cy="749808"/>
          </a:xfrm>
          <a:prstGeom prst="rect">
            <a:avLst/>
          </a:prstGeom>
          <a:noFill/>
        </p:spPr>
        <p:txBody>
          <a:bodyPr wrap="square" lIns="25400" tIns="12700" rIns="25400" bIns="12700" anchor="t">
            <a:spAutoFit/>
          </a:bodyPr>
          <a:lstStyle/>
          <a:p>
            <a:pPr algn="l"/>
            <a:r>
              <a:rPr sz="1250" b="0" i="0">
                <a:solidFill>
                  <a:srgbClr val="243B3E"/>
                </a:solidFill>
                <a:latin typeface="Calibri"/>
              </a:rPr>
              <a:t>A temporary Section 122 bridge fills the gap; USMCA &amp; 232 goods exempt</a:t>
            </a:r>
          </a:p>
        </p:txBody>
      </p:sp>
      <p:sp>
        <p:nvSpPr>
          <p:cNvPr id="11" name="Rounded Rectangle 10"/>
          <p:cNvSpPr/>
          <p:nvPr/>
        </p:nvSpPr>
        <p:spPr>
          <a:xfrm>
            <a:off x="6035040" y="1828800"/>
            <a:ext cx="2651760" cy="128016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217920" y="1938528"/>
            <a:ext cx="2286000" cy="320040"/>
          </a:xfrm>
          <a:prstGeom prst="rect">
            <a:avLst/>
          </a:prstGeom>
          <a:noFill/>
        </p:spPr>
        <p:txBody>
          <a:bodyPr wrap="square" lIns="25400" tIns="12700" rIns="25400" bIns="12700" anchor="t">
            <a:spAutoFit/>
          </a:bodyPr>
          <a:lstStyle/>
          <a:p>
            <a:pPr algn="l"/>
            <a:r>
              <a:rPr sz="1500" b="1" i="0">
                <a:solidFill>
                  <a:srgbClr val="FF5600"/>
                </a:solidFill>
                <a:latin typeface="Calibri"/>
              </a:rPr>
              <a:t>JULY</a:t>
            </a:r>
          </a:p>
        </p:txBody>
      </p:sp>
      <p:sp>
        <p:nvSpPr>
          <p:cNvPr id="13" name="TextBox 12"/>
          <p:cNvSpPr txBox="1"/>
          <p:nvPr/>
        </p:nvSpPr>
        <p:spPr>
          <a:xfrm>
            <a:off x="6217920" y="2286000"/>
            <a:ext cx="2286000" cy="749808"/>
          </a:xfrm>
          <a:prstGeom prst="rect">
            <a:avLst/>
          </a:prstGeom>
          <a:noFill/>
        </p:spPr>
        <p:txBody>
          <a:bodyPr wrap="square" lIns="25400" tIns="12700" rIns="25400" bIns="12700" anchor="t">
            <a:spAutoFit/>
          </a:bodyPr>
          <a:lstStyle/>
          <a:p>
            <a:pPr algn="l"/>
            <a:r>
              <a:rPr sz="1250" b="0" i="0">
                <a:solidFill>
                  <a:srgbClr val="243B3E"/>
                </a:solidFill>
                <a:latin typeface="Calibri"/>
              </a:rPr>
              <a:t>122 sunsets; the country-by-country Section 301 rebuild begins</a:t>
            </a:r>
          </a:p>
        </p:txBody>
      </p:sp>
      <p:sp>
        <p:nvSpPr>
          <p:cNvPr id="14" name="Rounded Rectangle 13"/>
          <p:cNvSpPr/>
          <p:nvPr/>
        </p:nvSpPr>
        <p:spPr>
          <a:xfrm>
            <a:off x="457200" y="3200400"/>
            <a:ext cx="4023360" cy="868680"/>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457200" y="3310128"/>
            <a:ext cx="4023360" cy="384048"/>
          </a:xfrm>
          <a:prstGeom prst="rect">
            <a:avLst/>
          </a:prstGeom>
          <a:noFill/>
        </p:spPr>
        <p:txBody>
          <a:bodyPr wrap="square" lIns="25400" tIns="12700" rIns="25400" bIns="12700" anchor="t">
            <a:spAutoFit/>
          </a:bodyPr>
          <a:lstStyle/>
          <a:p>
            <a:pPr algn="ctr"/>
            <a:r>
              <a:rPr sz="2000" b="1" i="0">
                <a:solidFill>
                  <a:srgbClr val="00837E"/>
                </a:solidFill>
                <a:latin typeface="Calibri"/>
              </a:rPr>
              <a:t>+2.5%  ·  orderly path</a:t>
            </a:r>
          </a:p>
        </p:txBody>
      </p:sp>
      <p:sp>
        <p:nvSpPr>
          <p:cNvPr id="16" name="TextBox 15"/>
          <p:cNvSpPr txBox="1"/>
          <p:nvPr/>
        </p:nvSpPr>
        <p:spPr>
          <a:xfrm>
            <a:off x="640080" y="3703320"/>
            <a:ext cx="3657600" cy="320040"/>
          </a:xfrm>
          <a:prstGeom prst="rect">
            <a:avLst/>
          </a:prstGeom>
          <a:noFill/>
        </p:spPr>
        <p:txBody>
          <a:bodyPr wrap="square" lIns="25400" tIns="12700" rIns="25400" bIns="12700" anchor="t">
            <a:spAutoFit/>
          </a:bodyPr>
          <a:lstStyle/>
          <a:p>
            <a:pPr algn="ctr"/>
            <a:r>
              <a:rPr sz="1200" b="0" i="0">
                <a:solidFill>
                  <a:srgbClr val="243B3E"/>
                </a:solidFill>
                <a:latin typeface="Calibri"/>
              </a:rPr>
              <a:t>Section 122 lapses into a clean 301</a:t>
            </a:r>
          </a:p>
        </p:txBody>
      </p:sp>
      <p:sp>
        <p:nvSpPr>
          <p:cNvPr id="17" name="Rounded Rectangle 16"/>
          <p:cNvSpPr/>
          <p:nvPr/>
        </p:nvSpPr>
        <p:spPr>
          <a:xfrm>
            <a:off x="4663440" y="3200400"/>
            <a:ext cx="4023360" cy="868680"/>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4663440" y="3310128"/>
            <a:ext cx="4023360" cy="384048"/>
          </a:xfrm>
          <a:prstGeom prst="rect">
            <a:avLst/>
          </a:prstGeom>
          <a:noFill/>
        </p:spPr>
        <p:txBody>
          <a:bodyPr wrap="square" lIns="25400" tIns="12700" rIns="25400" bIns="12700" anchor="t">
            <a:spAutoFit/>
          </a:bodyPr>
          <a:lstStyle/>
          <a:p>
            <a:pPr algn="ctr"/>
            <a:r>
              <a:rPr sz="2000" b="1" i="0">
                <a:solidFill>
                  <a:srgbClr val="FF5600"/>
                </a:solidFill>
                <a:latin typeface="Calibri"/>
              </a:rPr>
              <a:t>+4.4%  ·  harder path</a:t>
            </a:r>
          </a:p>
        </p:txBody>
      </p:sp>
      <p:sp>
        <p:nvSpPr>
          <p:cNvPr id="19" name="TextBox 18"/>
          <p:cNvSpPr txBox="1"/>
          <p:nvPr/>
        </p:nvSpPr>
        <p:spPr>
          <a:xfrm>
            <a:off x="4846320" y="3703320"/>
            <a:ext cx="3657600" cy="320040"/>
          </a:xfrm>
          <a:prstGeom prst="rect">
            <a:avLst/>
          </a:prstGeom>
          <a:noFill/>
        </p:spPr>
        <p:txBody>
          <a:bodyPr wrap="square" lIns="25400" tIns="12700" rIns="25400" bIns="12700" anchor="t">
            <a:spAutoFit/>
          </a:bodyPr>
          <a:lstStyle/>
          <a:p>
            <a:pPr algn="ctr"/>
            <a:r>
              <a:rPr sz="1200" b="0" i="0">
                <a:solidFill>
                  <a:srgbClr val="243B3E"/>
                </a:solidFill>
                <a:latin typeface="Calibri"/>
              </a:rPr>
              <a:t>Heavier 301 duties on key origins</a:t>
            </a:r>
          </a:p>
        </p:txBody>
      </p:sp>
      <p:sp>
        <p:nvSpPr>
          <p:cNvPr id="20" name="TextBox 19"/>
          <p:cNvSpPr txBox="1"/>
          <p:nvPr/>
        </p:nvSpPr>
        <p:spPr>
          <a:xfrm>
            <a:off x="457200" y="4224528"/>
            <a:ext cx="8229600" cy="292608"/>
          </a:xfrm>
          <a:prstGeom prst="rect">
            <a:avLst/>
          </a:prstGeom>
          <a:noFill/>
        </p:spPr>
        <p:txBody>
          <a:bodyPr wrap="square" lIns="25400" tIns="12700" rIns="25400" bIns="12700" anchor="t">
            <a:spAutoFit/>
          </a:bodyPr>
          <a:lstStyle/>
          <a:p>
            <a:pPr algn="ctr"/>
            <a:r>
              <a:rPr sz="1300" b="1" i="1">
                <a:solidFill>
                  <a:srgbClr val="12363B"/>
                </a:solidFill>
                <a:latin typeface="Calibri"/>
              </a:rPr>
              <a:t>~55/45 in favor of the orderly path — the biggest known unknown for your 2027 budget.</a:t>
            </a:r>
          </a:p>
        </p:txBody>
      </p:sp>
      <p:sp>
        <p:nvSpPr>
          <p:cNvPr id="21" name="TextBox 20"/>
          <p:cNvSpPr txBox="1"/>
          <p:nvPr/>
        </p:nvSpPr>
        <p:spPr>
          <a:xfrm>
            <a:off x="457200" y="4626864"/>
            <a:ext cx="8229600" cy="201168"/>
          </a:xfrm>
          <a:prstGeom prst="rect">
            <a:avLst/>
          </a:prstGeom>
          <a:noFill/>
        </p:spPr>
        <p:txBody>
          <a:bodyPr wrap="square" lIns="25400" tIns="12700" rIns="25400" bIns="12700" anchor="t">
            <a:spAutoFit/>
          </a:bodyPr>
          <a:lstStyle/>
          <a:p>
            <a:pPr algn="l"/>
            <a:r>
              <a:rPr sz="900" b="0" i="1">
                <a:solidFill>
                  <a:srgbClr val="6E6E66"/>
                </a:solidFill>
                <a:latin typeface="Calibri"/>
              </a:rPr>
              <a:t>Source: SCOTUS (Learning Resources v. Trump); USTR; Hall, Index Supplement 2026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RESOURCES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Go deeper: the live dashboard</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For EAGL firms — the Index and benchmarks, updated between editions</a:t>
            </a:r>
          </a:p>
        </p:txBody>
      </p:sp>
      <p:sp>
        <p:nvSpPr>
          <p:cNvPr id="5" name="TextBox 4"/>
          <p:cNvSpPr txBox="1"/>
          <p:nvPr/>
        </p:nvSpPr>
        <p:spPr>
          <a:xfrm>
            <a:off x="640080" y="1965960"/>
            <a:ext cx="4937760" cy="2011680"/>
          </a:xfrm>
          <a:prstGeom prst="rect">
            <a:avLst/>
          </a:prstGeom>
          <a:noFill/>
        </p:spPr>
        <p:txBody>
          <a:bodyPr wrap="square" lIns="25400" tIns="12700" rIns="25400" bIns="12700" anchor="t">
            <a:spAutoFit/>
          </a:bodyPr>
          <a:lstStyle/>
          <a:p>
            <a:pPr algn="l"/>
            <a:r>
              <a:rPr sz="1900" b="1" i="0">
                <a:solidFill>
                  <a:srgbClr val="00837E"/>
                </a:solidFill>
                <a:latin typeface="Calibri"/>
              </a:rPr>
              <a:t>eaglnetwork.com/dashboards/</a:t>
            </a:r>
          </a:p>
          <a:p>
            <a:pPr algn="l"/>
            <a:r>
              <a:rPr sz="1900" b="1" i="0">
                <a:solidFill>
                  <a:srgbClr val="00837E"/>
                </a:solidFill>
                <a:latin typeface="Calibri"/>
              </a:rPr>
              <a:t>green-industry</a:t>
            </a:r>
          </a:p>
          <a:p>
            <a:pPr algn="l"/>
            <a:endParaRPr sz="1900" b="1" i="0">
              <a:solidFill>
                <a:srgbClr val="00837E"/>
              </a:solidFill>
              <a:latin typeface="Calibri"/>
            </a:endParaRPr>
          </a:p>
          <a:p>
            <a:pPr algn="l"/>
            <a:r>
              <a:rPr sz="1400" b="0" i="0">
                <a:solidFill>
                  <a:srgbClr val="243B3E"/>
                </a:solidFill>
                <a:latin typeface="Calibri"/>
              </a:rPr>
              <a:t>EAGL members — log in to explore the</a:t>
            </a:r>
          </a:p>
          <a:p>
            <a:pPr algn="l"/>
            <a:r>
              <a:rPr sz="1400" b="0" i="0">
                <a:solidFill>
                  <a:srgbClr val="243B3E"/>
                </a:solidFill>
                <a:latin typeface="Calibri"/>
              </a:rPr>
              <a:t>Index, cost lines, and cohort benchmarks live.</a:t>
            </a:r>
          </a:p>
        </p:txBody>
      </p:sp>
      <p:pic>
        <p:nvPicPr>
          <p:cNvPr id="6" name="Picture 5" descr="qr_dash.png"/>
          <p:cNvPicPr>
            <a:picLocks noChangeAspect="1"/>
          </p:cNvPicPr>
          <p:nvPr/>
        </p:nvPicPr>
        <p:blipFill>
          <a:blip r:embed="rId3"/>
          <a:stretch>
            <a:fillRect/>
          </a:stretch>
        </p:blipFill>
        <p:spPr>
          <a:xfrm>
            <a:off x="6126480" y="1874519"/>
            <a:ext cx="1920240" cy="192024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901952"/>
            <a:ext cx="5486400" cy="310896"/>
          </a:xfrm>
          <a:prstGeom prst="rect">
            <a:avLst/>
          </a:prstGeom>
          <a:noFill/>
        </p:spPr>
        <p:txBody>
          <a:bodyPr wrap="square" lIns="25400" tIns="12700" rIns="25400" bIns="12700" anchor="t">
            <a:spAutoFit/>
          </a:bodyPr>
          <a:lstStyle/>
          <a:p>
            <a:pPr algn="l"/>
            <a:r>
              <a:rPr sz="1700" b="1" i="0">
                <a:solidFill>
                  <a:srgbClr val="FF5600"/>
                </a:solidFill>
                <a:latin typeface="Calibri"/>
              </a:rPr>
              <a:t>THE PLAYBOOK</a:t>
            </a:r>
          </a:p>
        </p:txBody>
      </p:sp>
      <p:sp>
        <p:nvSpPr>
          <p:cNvPr id="3" name="TextBox 2"/>
          <p:cNvSpPr txBox="1"/>
          <p:nvPr/>
        </p:nvSpPr>
        <p:spPr>
          <a:xfrm>
            <a:off x="548640" y="2286000"/>
            <a:ext cx="7589520" cy="1005840"/>
          </a:xfrm>
          <a:prstGeom prst="rect">
            <a:avLst/>
          </a:prstGeom>
          <a:noFill/>
        </p:spPr>
        <p:txBody>
          <a:bodyPr wrap="square" lIns="25400" tIns="12700" rIns="25400" bIns="12700" anchor="t">
            <a:spAutoFit/>
          </a:bodyPr>
          <a:lstStyle/>
          <a:p>
            <a:pPr algn="l"/>
            <a:r>
              <a:rPr sz="4000" b="1" i="0">
                <a:solidFill>
                  <a:srgbClr val="12363B"/>
                </a:solidFill>
                <a:latin typeface="Calibri"/>
              </a:rPr>
              <a:t>How Should Firms Respond?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RESPOND</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1 · Track your trade-area analytics</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One year of negative YoY comps doesn’t tell the whole story</a:t>
            </a:r>
          </a:p>
        </p:txBody>
      </p:sp>
      <p:sp>
        <p:nvSpPr>
          <p:cNvPr id="5" name="TextBox 4"/>
          <p:cNvSpPr txBox="1"/>
          <p:nvPr/>
        </p:nvSpPr>
        <p:spPr>
          <a:xfrm>
            <a:off x="457200" y="2103120"/>
            <a:ext cx="8321040" cy="2011680"/>
          </a:xfrm>
          <a:prstGeom prst="rect">
            <a:avLst/>
          </a:prstGeom>
          <a:noFill/>
        </p:spPr>
        <p:txBody>
          <a:bodyPr wrap="square" lIns="25400" tIns="12700" rIns="25400" bIns="12700" anchor="t">
            <a:spAutoFit/>
          </a:bodyPr>
          <a:lstStyle/>
          <a:p>
            <a:pPr algn="l"/>
            <a:r>
              <a:rPr sz="1700" b="0" i="0">
                <a:solidFill>
                  <a:srgbClr val="243B3E"/>
                </a:solidFill>
                <a:latin typeface="Calibri"/>
              </a:rPr>
              <a:t>•  Performance is mixed and regional — your market is not the national number.</a:t>
            </a:r>
          </a:p>
          <a:p>
            <a:pPr algn="l"/>
            <a:r>
              <a:rPr sz="1700" b="0" i="0">
                <a:solidFill>
                  <a:srgbClr val="243B3E"/>
                </a:solidFill>
                <a:latin typeface="Calibri"/>
              </a:rPr>
              <a:t>•  Track customer counts and average sale in YOUR trade area, over time.</a:t>
            </a:r>
          </a:p>
          <a:p>
            <a:pPr algn="l"/>
            <a:r>
              <a:rPr sz="1700" b="0" i="0">
                <a:solidFill>
                  <a:srgbClr val="243B3E"/>
                </a:solidFill>
                <a:latin typeface="Calibri"/>
              </a:rPr>
              <a:t>•  Decide from your own data, not the headlines.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RESPOND</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2 · Close the margin gap</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The distance between bottom- and top-quartile firms is enormous — and closeable</a:t>
            </a:r>
          </a:p>
        </p:txBody>
      </p:sp>
      <p:sp>
        <p:nvSpPr>
          <p:cNvPr id="5" name="Rounded Rectangle 4"/>
          <p:cNvSpPr/>
          <p:nvPr/>
        </p:nvSpPr>
        <p:spPr>
          <a:xfrm>
            <a:off x="365760" y="1965960"/>
            <a:ext cx="4146803"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4146803" cy="740664"/>
          </a:xfrm>
          <a:prstGeom prst="rect">
            <a:avLst/>
          </a:prstGeom>
          <a:noFill/>
        </p:spPr>
        <p:txBody>
          <a:bodyPr wrap="square" lIns="25400" tIns="12700" rIns="25400" bIns="12700" anchor="ctr">
            <a:spAutoFit/>
          </a:bodyPr>
          <a:lstStyle/>
          <a:p>
            <a:pPr algn="ctr"/>
            <a:r>
              <a:rPr sz="4400" b="1" i="0">
                <a:solidFill>
                  <a:srgbClr val="FF5600"/>
                </a:solidFill>
                <a:latin typeface="Calibri"/>
              </a:rPr>
              <a:t>24% vs 45%</a:t>
            </a:r>
          </a:p>
        </p:txBody>
      </p:sp>
      <p:sp>
        <p:nvSpPr>
          <p:cNvPr id="7" name="TextBox 6"/>
          <p:cNvSpPr txBox="1"/>
          <p:nvPr/>
        </p:nvSpPr>
        <p:spPr>
          <a:xfrm>
            <a:off x="475488" y="2852928"/>
            <a:ext cx="3927347" cy="475488"/>
          </a:xfrm>
          <a:prstGeom prst="rect">
            <a:avLst/>
          </a:prstGeom>
          <a:noFill/>
        </p:spPr>
        <p:txBody>
          <a:bodyPr wrap="square" lIns="25400" tIns="12700" rIns="25400" bIns="12700" anchor="t">
            <a:spAutoFit/>
          </a:bodyPr>
          <a:lstStyle/>
          <a:p>
            <a:pPr algn="ctr"/>
            <a:r>
              <a:rPr sz="1300" b="0" i="0">
                <a:solidFill>
                  <a:srgbClr val="243B3E"/>
                </a:solidFill>
                <a:latin typeface="Calibri"/>
              </a:rPr>
              <a:t>Gross margin: P25 vs P75</a:t>
            </a:r>
          </a:p>
        </p:txBody>
      </p:sp>
      <p:sp>
        <p:nvSpPr>
          <p:cNvPr id="8" name="Rounded Rectangle 7"/>
          <p:cNvSpPr/>
          <p:nvPr/>
        </p:nvSpPr>
        <p:spPr>
          <a:xfrm>
            <a:off x="4631436" y="1965960"/>
            <a:ext cx="4146803"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631436" y="2112264"/>
            <a:ext cx="4146803" cy="740664"/>
          </a:xfrm>
          <a:prstGeom prst="rect">
            <a:avLst/>
          </a:prstGeom>
          <a:noFill/>
        </p:spPr>
        <p:txBody>
          <a:bodyPr wrap="square" lIns="25400" tIns="12700" rIns="25400" bIns="12700" anchor="ctr">
            <a:spAutoFit/>
          </a:bodyPr>
          <a:lstStyle/>
          <a:p>
            <a:pPr algn="ctr"/>
            <a:r>
              <a:rPr sz="4400" b="1" i="0">
                <a:solidFill>
                  <a:srgbClr val="FF5600"/>
                </a:solidFill>
                <a:latin typeface="Calibri"/>
              </a:rPr>
              <a:t>1% vs 13%</a:t>
            </a:r>
          </a:p>
        </p:txBody>
      </p:sp>
      <p:sp>
        <p:nvSpPr>
          <p:cNvPr id="10" name="TextBox 9"/>
          <p:cNvSpPr txBox="1"/>
          <p:nvPr/>
        </p:nvSpPr>
        <p:spPr>
          <a:xfrm>
            <a:off x="4741164" y="2852928"/>
            <a:ext cx="3927347" cy="475488"/>
          </a:xfrm>
          <a:prstGeom prst="rect">
            <a:avLst/>
          </a:prstGeom>
          <a:noFill/>
        </p:spPr>
        <p:txBody>
          <a:bodyPr wrap="square" lIns="25400" tIns="12700" rIns="25400" bIns="12700" anchor="t">
            <a:spAutoFit/>
          </a:bodyPr>
          <a:lstStyle/>
          <a:p>
            <a:pPr algn="ctr"/>
            <a:r>
              <a:rPr sz="1300" b="0" i="0">
                <a:solidFill>
                  <a:srgbClr val="243B3E"/>
                </a:solidFill>
                <a:latin typeface="Calibri"/>
              </a:rPr>
              <a:t>Operating margin: P25 vs P75</a:t>
            </a:r>
          </a:p>
        </p:txBody>
      </p:sp>
      <p:sp>
        <p:nvSpPr>
          <p:cNvPr id="11" name="TextBox 10"/>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Pricing discipline and product mix are the biggest levers you control.</a:t>
            </a:r>
          </a:p>
          <a:p>
            <a:pPr algn="l"/>
            <a:r>
              <a:rPr sz="1500" b="0" i="0">
                <a:solidFill>
                  <a:srgbClr val="243B3E"/>
                </a:solidFill>
                <a:latin typeface="Calibri"/>
              </a:rPr>
              <a:t>•  Benchmark to the P75 — that gap is your profit-improvement roadmap.</a:t>
            </a:r>
          </a:p>
        </p:txBody>
      </p:sp>
      <p:sp>
        <p:nvSpPr>
          <p:cNvPr id="12" name="TextBox 11"/>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YMM All-Firms Cohort Performance Review, 2025 (N = 67)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RESPOND</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3 · Price to your value, not your cost</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Your floor is total cost; your ceiling is your customer’s willingness to pay</a:t>
            </a:r>
          </a:p>
        </p:txBody>
      </p:sp>
      <p:sp>
        <p:nvSpPr>
          <p:cNvPr id="5" name="Rounded Rectangle 4"/>
          <p:cNvSpPr/>
          <p:nvPr/>
        </p:nvSpPr>
        <p:spPr>
          <a:xfrm>
            <a:off x="365760" y="1965960"/>
            <a:ext cx="4146803"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4146803" cy="740664"/>
          </a:xfrm>
          <a:prstGeom prst="rect">
            <a:avLst/>
          </a:prstGeom>
          <a:noFill/>
        </p:spPr>
        <p:txBody>
          <a:bodyPr wrap="square" lIns="25400" tIns="12700" rIns="25400" bIns="12700" anchor="ctr">
            <a:spAutoFit/>
          </a:bodyPr>
          <a:lstStyle/>
          <a:p>
            <a:pPr algn="ctr"/>
            <a:r>
              <a:rPr sz="4400" b="1" i="0">
                <a:solidFill>
                  <a:srgbClr val="FF5600"/>
                </a:solidFill>
                <a:latin typeface="Calibri"/>
              </a:rPr>
              <a:t>68.5%</a:t>
            </a:r>
          </a:p>
        </p:txBody>
      </p:sp>
      <p:sp>
        <p:nvSpPr>
          <p:cNvPr id="7" name="TextBox 6"/>
          <p:cNvSpPr txBox="1"/>
          <p:nvPr/>
        </p:nvSpPr>
        <p:spPr>
          <a:xfrm>
            <a:off x="475488" y="2852928"/>
            <a:ext cx="3927347" cy="475488"/>
          </a:xfrm>
          <a:prstGeom prst="rect">
            <a:avLst/>
          </a:prstGeom>
          <a:noFill/>
        </p:spPr>
        <p:txBody>
          <a:bodyPr wrap="square" lIns="25400" tIns="12700" rIns="25400" bIns="12700" anchor="t">
            <a:spAutoFit/>
          </a:bodyPr>
          <a:lstStyle/>
          <a:p>
            <a:pPr algn="ctr"/>
            <a:r>
              <a:rPr sz="1300" b="0" i="0">
                <a:solidFill>
                  <a:srgbClr val="243B3E"/>
                </a:solidFill>
                <a:latin typeface="Calibri"/>
              </a:rPr>
              <a:t>COGS as % of sales</a:t>
            </a:r>
          </a:p>
        </p:txBody>
      </p:sp>
      <p:sp>
        <p:nvSpPr>
          <p:cNvPr id="8" name="Rounded Rectangle 7"/>
          <p:cNvSpPr/>
          <p:nvPr/>
        </p:nvSpPr>
        <p:spPr>
          <a:xfrm>
            <a:off x="4631436" y="1965960"/>
            <a:ext cx="4146803"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631436" y="2112264"/>
            <a:ext cx="4146803" cy="740664"/>
          </a:xfrm>
          <a:prstGeom prst="rect">
            <a:avLst/>
          </a:prstGeom>
          <a:noFill/>
        </p:spPr>
        <p:txBody>
          <a:bodyPr wrap="square" lIns="25400" tIns="12700" rIns="25400" bIns="12700" anchor="ctr">
            <a:spAutoFit/>
          </a:bodyPr>
          <a:lstStyle/>
          <a:p>
            <a:pPr algn="ctr"/>
            <a:r>
              <a:rPr sz="4400" b="1" i="0">
                <a:solidFill>
                  <a:srgbClr val="FF5600"/>
                </a:solidFill>
                <a:latin typeface="Calibri"/>
              </a:rPr>
              <a:t>36.1%</a:t>
            </a:r>
          </a:p>
        </p:txBody>
      </p:sp>
      <p:sp>
        <p:nvSpPr>
          <p:cNvPr id="10" name="TextBox 9"/>
          <p:cNvSpPr txBox="1"/>
          <p:nvPr/>
        </p:nvSpPr>
        <p:spPr>
          <a:xfrm>
            <a:off x="4741164" y="2852928"/>
            <a:ext cx="3927347" cy="475488"/>
          </a:xfrm>
          <a:prstGeom prst="rect">
            <a:avLst/>
          </a:prstGeom>
          <a:noFill/>
        </p:spPr>
        <p:txBody>
          <a:bodyPr wrap="square" lIns="25400" tIns="12700" rIns="25400" bIns="12700" anchor="t">
            <a:spAutoFit/>
          </a:bodyPr>
          <a:lstStyle/>
          <a:p>
            <a:pPr algn="ctr"/>
            <a:r>
              <a:rPr sz="1300" b="0" i="0">
                <a:solidFill>
                  <a:srgbClr val="243B3E"/>
                </a:solidFill>
                <a:latin typeface="Calibri"/>
              </a:rPr>
              <a:t>Payroll as % of sales</a:t>
            </a:r>
          </a:p>
        </p:txBody>
      </p:sp>
      <p:sp>
        <p:nvSpPr>
          <p:cNvPr id="11" name="TextBox 10"/>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Floor: every Index tick raises your cost — document it line by line and pass it through.</a:t>
            </a:r>
          </a:p>
          <a:p>
            <a:pPr algn="l"/>
            <a:r>
              <a:rPr sz="1500" b="0" i="0">
                <a:solidFill>
                  <a:srgbClr val="243B3E"/>
                </a:solidFill>
                <a:latin typeface="Calibri"/>
              </a:rPr>
              <a:t>•  Ceiling: don’t stop at cost-plus — the green industry is recession-resistant. Price to your value.</a:t>
            </a:r>
          </a:p>
        </p:txBody>
      </p:sp>
      <p:sp>
        <p:nvSpPr>
          <p:cNvPr id="12" name="TextBox 11"/>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YMM All-Firms Cohort, 2025; Hall, Index of Prices Paid Supplement, 2026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RESPOND</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4 · Manage your working capital</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Inventory is backing up — “Covid-era plans in a post-Covid market”</a:t>
            </a:r>
          </a:p>
        </p:txBody>
      </p:sp>
      <p:sp>
        <p:nvSpPr>
          <p:cNvPr id="5" name="Rounded Rectangle 4"/>
          <p:cNvSpPr/>
          <p:nvPr/>
        </p:nvSpPr>
        <p:spPr>
          <a:xfrm>
            <a:off x="365760" y="1965960"/>
            <a:ext cx="4146803"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5760" y="2112264"/>
            <a:ext cx="4146803" cy="740664"/>
          </a:xfrm>
          <a:prstGeom prst="rect">
            <a:avLst/>
          </a:prstGeom>
          <a:noFill/>
        </p:spPr>
        <p:txBody>
          <a:bodyPr wrap="square" lIns="25400" tIns="12700" rIns="25400" bIns="12700" anchor="ctr">
            <a:spAutoFit/>
          </a:bodyPr>
          <a:lstStyle/>
          <a:p>
            <a:pPr algn="ctr"/>
            <a:r>
              <a:rPr sz="4400" b="1" i="0">
                <a:solidFill>
                  <a:srgbClr val="FF5600"/>
                </a:solidFill>
                <a:latin typeface="Calibri"/>
              </a:rPr>
              <a:t>85 → 107</a:t>
            </a:r>
          </a:p>
        </p:txBody>
      </p:sp>
      <p:sp>
        <p:nvSpPr>
          <p:cNvPr id="7" name="TextBox 6"/>
          <p:cNvSpPr txBox="1"/>
          <p:nvPr/>
        </p:nvSpPr>
        <p:spPr>
          <a:xfrm>
            <a:off x="475488" y="2852928"/>
            <a:ext cx="3927347" cy="475488"/>
          </a:xfrm>
          <a:prstGeom prst="rect">
            <a:avLst/>
          </a:prstGeom>
          <a:noFill/>
        </p:spPr>
        <p:txBody>
          <a:bodyPr wrap="square" lIns="25400" tIns="12700" rIns="25400" bIns="12700" anchor="t">
            <a:spAutoFit/>
          </a:bodyPr>
          <a:lstStyle/>
          <a:p>
            <a:pPr algn="ctr"/>
            <a:r>
              <a:rPr sz="1300" b="0" i="0">
                <a:solidFill>
                  <a:srgbClr val="243B3E"/>
                </a:solidFill>
                <a:latin typeface="Calibri"/>
              </a:rPr>
              <a:t>Working-capital days, 2021→2025</a:t>
            </a:r>
          </a:p>
        </p:txBody>
      </p:sp>
      <p:sp>
        <p:nvSpPr>
          <p:cNvPr id="8" name="Rounded Rectangle 7"/>
          <p:cNvSpPr/>
          <p:nvPr/>
        </p:nvSpPr>
        <p:spPr>
          <a:xfrm>
            <a:off x="4631436" y="1965960"/>
            <a:ext cx="4146803"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631436" y="2112264"/>
            <a:ext cx="4146803" cy="740664"/>
          </a:xfrm>
          <a:prstGeom prst="rect">
            <a:avLst/>
          </a:prstGeom>
          <a:noFill/>
        </p:spPr>
        <p:txBody>
          <a:bodyPr wrap="square" lIns="25400" tIns="12700" rIns="25400" bIns="12700" anchor="ctr">
            <a:spAutoFit/>
          </a:bodyPr>
          <a:lstStyle/>
          <a:p>
            <a:pPr algn="ctr"/>
            <a:r>
              <a:rPr sz="4400" b="1" i="0">
                <a:solidFill>
                  <a:srgbClr val="00837E"/>
                </a:solidFill>
                <a:latin typeface="Calibri"/>
              </a:rPr>
              <a:t>5–10%</a:t>
            </a:r>
          </a:p>
        </p:txBody>
      </p:sp>
      <p:sp>
        <p:nvSpPr>
          <p:cNvPr id="10" name="TextBox 9"/>
          <p:cNvSpPr txBox="1"/>
          <p:nvPr/>
        </p:nvSpPr>
        <p:spPr>
          <a:xfrm>
            <a:off x="4741164" y="2852928"/>
            <a:ext cx="3927347" cy="475488"/>
          </a:xfrm>
          <a:prstGeom prst="rect">
            <a:avLst/>
          </a:prstGeom>
          <a:noFill/>
        </p:spPr>
        <p:txBody>
          <a:bodyPr wrap="square" lIns="25400" tIns="12700" rIns="25400" bIns="12700" anchor="t">
            <a:spAutoFit/>
          </a:bodyPr>
          <a:lstStyle/>
          <a:p>
            <a:pPr algn="ctr"/>
            <a:r>
              <a:rPr sz="1300" b="0" i="0">
                <a:solidFill>
                  <a:srgbClr val="243B3E"/>
                </a:solidFill>
                <a:latin typeface="Calibri"/>
              </a:rPr>
              <a:t>Production cuts some growers plan</a:t>
            </a:r>
          </a:p>
        </p:txBody>
      </p:sp>
      <p:sp>
        <p:nvSpPr>
          <p:cNvPr id="11" name="TextBox 10"/>
          <p:cNvSpPr txBox="1"/>
          <p:nvPr/>
        </p:nvSpPr>
        <p:spPr>
          <a:xfrm>
            <a:off x="457200" y="3611880"/>
            <a:ext cx="8321040" cy="914400"/>
          </a:xfrm>
          <a:prstGeom prst="rect">
            <a:avLst/>
          </a:prstGeom>
          <a:noFill/>
        </p:spPr>
        <p:txBody>
          <a:bodyPr wrap="square" lIns="25400" tIns="12700" rIns="25400" bIns="12700" anchor="t">
            <a:spAutoFit/>
          </a:bodyPr>
          <a:lstStyle/>
          <a:p>
            <a:pPr algn="l"/>
            <a:r>
              <a:rPr sz="1500" b="0" i="0">
                <a:solidFill>
                  <a:srgbClr val="243B3E"/>
                </a:solidFill>
                <a:latin typeface="Calibri"/>
              </a:rPr>
              <a:t>•  SKU-rationalize — free the cash tied up in slow movers.</a:t>
            </a:r>
          </a:p>
          <a:p>
            <a:pPr algn="l"/>
            <a:r>
              <a:rPr sz="1500" b="0" i="0">
                <a:solidFill>
                  <a:srgbClr val="243B3E"/>
                </a:solidFill>
                <a:latin typeface="Calibri"/>
              </a:rPr>
              <a:t>•  Lean working capital lifts ROIC without touching the top line.</a:t>
            </a:r>
          </a:p>
        </p:txBody>
      </p:sp>
      <p:sp>
        <p:nvSpPr>
          <p:cNvPr id="12" name="TextBox 11"/>
          <p:cNvSpPr txBox="1"/>
          <p:nvPr/>
        </p:nvSpPr>
        <p:spPr>
          <a:xfrm>
            <a:off x="365760" y="4590288"/>
            <a:ext cx="841248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YMM All-Firms Cohort; EAGL/YMM survey, 2025–2026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RESPOND</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5 · Defend your value proposition</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Where the consumer is spending, and where they’re not</a:t>
            </a:r>
          </a:p>
        </p:txBody>
      </p:sp>
      <p:sp>
        <p:nvSpPr>
          <p:cNvPr id="5" name="TextBox 4"/>
          <p:cNvSpPr txBox="1"/>
          <p:nvPr/>
        </p:nvSpPr>
        <p:spPr>
          <a:xfrm>
            <a:off x="457200" y="1965960"/>
            <a:ext cx="8321040" cy="2468880"/>
          </a:xfrm>
          <a:prstGeom prst="rect">
            <a:avLst/>
          </a:prstGeom>
          <a:noFill/>
        </p:spPr>
        <p:txBody>
          <a:bodyPr wrap="square" lIns="25400" tIns="12700" rIns="25400" bIns="12700" anchor="t">
            <a:spAutoFit/>
          </a:bodyPr>
          <a:lstStyle/>
          <a:p>
            <a:pPr algn="l"/>
            <a:r>
              <a:rPr sz="1700" b="0" i="0">
                <a:solidFill>
                  <a:srgbClr val="243B3E"/>
                </a:solidFill>
                <a:latin typeface="Calibri"/>
              </a:rPr>
              <a:t>•  Consumers traded down — lean into value ($10–$15) winners.</a:t>
            </a:r>
          </a:p>
          <a:p>
            <a:pPr algn="l"/>
            <a:r>
              <a:rPr sz="1700" b="0" i="0">
                <a:solidFill>
                  <a:srgbClr val="243B3E"/>
                </a:solidFill>
                <a:latin typeface="Calibri"/>
              </a:rPr>
              <a:t>•  Natives, innovation, and experience are where the growth is.</a:t>
            </a:r>
          </a:p>
          <a:p>
            <a:pPr algn="l"/>
            <a:r>
              <a:rPr sz="1700" b="0" i="0">
                <a:solidFill>
                  <a:srgbClr val="243B3E"/>
                </a:solidFill>
                <a:latin typeface="Calibri"/>
              </a:rPr>
              <a:t>•  Don’t chase price on premium the market won’t pay.</a:t>
            </a:r>
          </a:p>
          <a:p>
            <a:pPr algn="l"/>
            <a:r>
              <a:rPr sz="1700" b="0" i="0">
                <a:solidFill>
                  <a:srgbClr val="243B3E"/>
                </a:solidFill>
                <a:latin typeface="Calibri"/>
              </a:rPr>
              <a:t>•  Protect the brand and the relationship, not just the transaction.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GROWERS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Growth has decelerated</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Strong (&gt;10%) growth: 38% of growers in 2023 → just 12% in 2026 — now it’s price, not volume</a:t>
            </a:r>
          </a:p>
        </p:txBody>
      </p:sp>
      <p:pic>
        <p:nvPicPr>
          <p:cNvPr id="5" name="Picture 4" descr="c1_sales_compression.png"/>
          <p:cNvPicPr>
            <a:picLocks noChangeAspect="1"/>
          </p:cNvPicPr>
          <p:nvPr/>
        </p:nvPicPr>
        <p:blipFill>
          <a:blip r:embed="rId3"/>
          <a:stretch>
            <a:fillRect/>
          </a:stretch>
        </p:blipFill>
        <p:spPr>
          <a:xfrm>
            <a:off x="1280160" y="1828800"/>
            <a:ext cx="658368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EAGL &amp; YMM grower pulse survey, 2022–2026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048"/>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Homework: five moves for the back half</a:t>
            </a:r>
          </a:p>
        </p:txBody>
      </p:sp>
      <p:sp>
        <p:nvSpPr>
          <p:cNvPr id="3" name="TextBox 2"/>
          <p:cNvSpPr txBox="1"/>
          <p:nvPr/>
        </p:nvSpPr>
        <p:spPr>
          <a:xfrm>
            <a:off x="548640" y="1828800"/>
            <a:ext cx="8229600" cy="2194560"/>
          </a:xfrm>
          <a:prstGeom prst="rect">
            <a:avLst/>
          </a:prstGeom>
          <a:noFill/>
        </p:spPr>
        <p:txBody>
          <a:bodyPr wrap="square" lIns="25400" tIns="12700" rIns="25400" bIns="12700" anchor="t">
            <a:spAutoFit/>
          </a:bodyPr>
          <a:lstStyle/>
          <a:p>
            <a:pPr algn="l"/>
            <a:r>
              <a:rPr sz="1700" b="1" i="0">
                <a:solidFill>
                  <a:srgbClr val="12363B"/>
                </a:solidFill>
                <a:latin typeface="Calibri"/>
              </a:rPr>
              <a:t>1.  Track your trade-area analytics — not the national headline.</a:t>
            </a:r>
          </a:p>
          <a:p>
            <a:pPr algn="l"/>
            <a:r>
              <a:rPr sz="1700" b="1" i="0">
                <a:solidFill>
                  <a:srgbClr val="12363B"/>
                </a:solidFill>
                <a:latin typeface="Calibri"/>
              </a:rPr>
              <a:t>2.  Close the margin gap — benchmark to the P75.</a:t>
            </a:r>
          </a:p>
          <a:p>
            <a:pPr algn="l"/>
            <a:r>
              <a:rPr sz="1700" b="1" i="0">
                <a:solidFill>
                  <a:srgbClr val="12363B"/>
                </a:solidFill>
                <a:latin typeface="Calibri"/>
              </a:rPr>
              <a:t>3.  Price to your cost floor — before spring 2027.</a:t>
            </a:r>
          </a:p>
          <a:p>
            <a:pPr algn="l"/>
            <a:r>
              <a:rPr sz="1700" b="1" i="0">
                <a:solidFill>
                  <a:srgbClr val="12363B"/>
                </a:solidFill>
                <a:latin typeface="Calibri"/>
              </a:rPr>
              <a:t>4.  Manage working capital — SKU-rationalize the overhang.</a:t>
            </a:r>
          </a:p>
          <a:p>
            <a:pPr algn="l"/>
            <a:r>
              <a:rPr sz="1700" b="1" i="0">
                <a:solidFill>
                  <a:srgbClr val="12363B"/>
                </a:solidFill>
                <a:latin typeface="Calibri"/>
              </a:rPr>
              <a:t>5.  Defend your value proposition — lean into value and natives.</a:t>
            </a:r>
          </a:p>
        </p:txBody>
      </p:sp>
      <p:sp>
        <p:nvSpPr>
          <p:cNvPr id="4" name="Rounded Rectangle 3"/>
          <p:cNvSpPr/>
          <p:nvPr/>
        </p:nvSpPr>
        <p:spPr>
          <a:xfrm>
            <a:off x="457200" y="4114800"/>
            <a:ext cx="8229600" cy="658368"/>
          </a:xfrm>
          <a:prstGeom prst="roundRect">
            <a:avLst>
              <a:gd name="adj" fmla="val 6000"/>
            </a:avLst>
          </a:prstGeom>
          <a:solidFill>
            <a:srgbClr val="F2B4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4114800"/>
            <a:ext cx="7772400" cy="658368"/>
          </a:xfrm>
          <a:prstGeom prst="rect">
            <a:avLst/>
          </a:prstGeom>
          <a:noFill/>
        </p:spPr>
        <p:txBody>
          <a:bodyPr wrap="square" lIns="25400" tIns="12700" rIns="25400" bIns="12700" anchor="ctr">
            <a:spAutoFit/>
          </a:bodyPr>
          <a:lstStyle/>
          <a:p>
            <a:pPr algn="l"/>
            <a:r>
              <a:rPr sz="1450" b="1" i="1">
                <a:solidFill>
                  <a:srgbClr val="12363B"/>
                </a:solidFill>
                <a:latin typeface="Calibri"/>
              </a:rPr>
              <a:t>The reset held. Growth is slower and price-led. Manage what you control — margin, cash, and your value.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048"/>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We Want Your Feedback!</a:t>
            </a:r>
          </a:p>
        </p:txBody>
      </p:sp>
      <p:sp>
        <p:nvSpPr>
          <p:cNvPr id="3" name="TextBox 2"/>
          <p:cNvSpPr txBox="1"/>
          <p:nvPr/>
        </p:nvSpPr>
        <p:spPr>
          <a:xfrm>
            <a:off x="548640" y="1645920"/>
            <a:ext cx="4937760" cy="2468880"/>
          </a:xfrm>
          <a:prstGeom prst="rect">
            <a:avLst/>
          </a:prstGeom>
          <a:noFill/>
        </p:spPr>
        <p:txBody>
          <a:bodyPr wrap="square" lIns="25400" tIns="12700" rIns="25400" bIns="12700" anchor="t">
            <a:spAutoFit/>
          </a:bodyPr>
          <a:lstStyle/>
          <a:p>
            <a:pPr algn="l"/>
            <a:r>
              <a:rPr sz="1700" b="0" i="0">
                <a:solidFill>
                  <a:srgbClr val="243B3E"/>
                </a:solidFill>
                <a:latin typeface="Calibri"/>
              </a:rPr>
              <a:t>Review this session at</a:t>
            </a:r>
          </a:p>
          <a:p>
            <a:pPr algn="l"/>
            <a:r>
              <a:rPr sz="2400" b="1" i="0">
                <a:solidFill>
                  <a:srgbClr val="00837E"/>
                </a:solidFill>
                <a:latin typeface="Calibri"/>
              </a:rPr>
              <a:t>Cultivate.cnf.io</a:t>
            </a:r>
          </a:p>
          <a:p>
            <a:pPr algn="l"/>
            <a:endParaRPr sz="2400" b="1" i="0">
              <a:solidFill>
                <a:srgbClr val="00837E"/>
              </a:solidFill>
              <a:latin typeface="Calibri"/>
            </a:endParaRPr>
          </a:p>
          <a:p>
            <a:pPr algn="l"/>
            <a:r>
              <a:rPr sz="1500" b="1" i="0">
                <a:solidFill>
                  <a:srgbClr val="12363B"/>
                </a:solidFill>
                <a:latin typeface="Calibri"/>
              </a:rPr>
              <a:t>Scan the QR code:</a:t>
            </a:r>
          </a:p>
          <a:p>
            <a:pPr algn="l"/>
            <a:r>
              <a:rPr sz="1400" b="0" i="0">
                <a:solidFill>
                  <a:srgbClr val="243B3E"/>
                </a:solidFill>
                <a:latin typeface="Calibri"/>
              </a:rPr>
              <a:t>1)  Open the camera app on your device</a:t>
            </a:r>
          </a:p>
          <a:p>
            <a:pPr algn="l"/>
            <a:r>
              <a:rPr sz="1400" b="0" i="0">
                <a:solidFill>
                  <a:srgbClr val="243B3E"/>
                </a:solidFill>
                <a:latin typeface="Calibri"/>
              </a:rPr>
              <a:t>2)  Point the camera at the QR code</a:t>
            </a:r>
          </a:p>
          <a:p>
            <a:pPr algn="l"/>
            <a:r>
              <a:rPr sz="1400" b="0" i="0">
                <a:solidFill>
                  <a:srgbClr val="243B3E"/>
                </a:solidFill>
                <a:latin typeface="Calibri"/>
              </a:rPr>
              <a:t>3)  Tap the web link</a:t>
            </a:r>
          </a:p>
        </p:txBody>
      </p:sp>
      <p:pic>
        <p:nvPicPr>
          <p:cNvPr id="4" name="Picture 3" descr="qr.png"/>
          <p:cNvPicPr>
            <a:picLocks noChangeAspect="1"/>
          </p:cNvPicPr>
          <p:nvPr/>
        </p:nvPicPr>
        <p:blipFill>
          <a:blip r:embed="rId3"/>
          <a:stretch>
            <a:fillRect/>
          </a:stretch>
        </p:blipFill>
        <p:spPr>
          <a:xfrm>
            <a:off x="6035040" y="1645920"/>
            <a:ext cx="1828800" cy="18288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048"/>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Do Not Copy, Post, or Distribute</a:t>
            </a:r>
          </a:p>
        </p:txBody>
      </p:sp>
      <p:sp>
        <p:nvSpPr>
          <p:cNvPr id="3" name="TextBox 2"/>
          <p:cNvSpPr txBox="1"/>
          <p:nvPr/>
        </p:nvSpPr>
        <p:spPr>
          <a:xfrm>
            <a:off x="548640" y="1371600"/>
            <a:ext cx="8046720" cy="822960"/>
          </a:xfrm>
          <a:prstGeom prst="rect">
            <a:avLst/>
          </a:prstGeom>
          <a:noFill/>
        </p:spPr>
        <p:txBody>
          <a:bodyPr wrap="square" lIns="25400" tIns="12700" rIns="25400" bIns="12700" anchor="t">
            <a:spAutoFit/>
          </a:bodyPr>
          <a:lstStyle/>
          <a:p>
            <a:pPr algn="l"/>
            <a:r>
              <a:rPr sz="1200" b="0" i="0">
                <a:solidFill>
                  <a:srgbClr val="243B3E"/>
                </a:solidFill>
                <a:latin typeface="Calibri"/>
              </a:rPr>
              <a:t>This work may not be reproduced, modified, publicly displayed or distributed in any form by any means without express written permission of AmericanHort and the presenter. To secure permission, please contact AmericanHort.</a:t>
            </a:r>
          </a:p>
        </p:txBody>
      </p:sp>
      <p:sp>
        <p:nvSpPr>
          <p:cNvPr id="4" name="TextBox 3"/>
          <p:cNvSpPr txBox="1"/>
          <p:nvPr/>
        </p:nvSpPr>
        <p:spPr>
          <a:xfrm>
            <a:off x="548640" y="2240280"/>
            <a:ext cx="8046720" cy="320040"/>
          </a:xfrm>
          <a:prstGeom prst="rect">
            <a:avLst/>
          </a:prstGeom>
          <a:noFill/>
        </p:spPr>
        <p:txBody>
          <a:bodyPr wrap="square" lIns="25400" tIns="12700" rIns="25400" bIns="12700" anchor="t">
            <a:spAutoFit/>
          </a:bodyPr>
          <a:lstStyle/>
          <a:p>
            <a:pPr algn="l"/>
            <a:r>
              <a:rPr sz="1400" b="1" i="0">
                <a:solidFill>
                  <a:srgbClr val="12363B"/>
                </a:solidFill>
                <a:latin typeface="Calibri"/>
              </a:rPr>
              <a:t>Presentation Disclaimer</a:t>
            </a:r>
          </a:p>
        </p:txBody>
      </p:sp>
      <p:sp>
        <p:nvSpPr>
          <p:cNvPr id="5" name="TextBox 4"/>
          <p:cNvSpPr txBox="1"/>
          <p:nvPr/>
        </p:nvSpPr>
        <p:spPr>
          <a:xfrm>
            <a:off x="548640" y="2560320"/>
            <a:ext cx="8046720" cy="1371600"/>
          </a:xfrm>
          <a:prstGeom prst="rect">
            <a:avLst/>
          </a:prstGeom>
          <a:noFill/>
        </p:spPr>
        <p:txBody>
          <a:bodyPr wrap="square" lIns="25400" tIns="12700" rIns="25400" bIns="12700" anchor="t">
            <a:spAutoFit/>
          </a:bodyPr>
          <a:lstStyle/>
          <a:p>
            <a:pPr algn="l"/>
            <a:r>
              <a:rPr sz="1050" b="0" i="0">
                <a:solidFill>
                  <a:srgbClr val="243B3E"/>
                </a:solidFill>
                <a:latin typeface="Calibri"/>
              </a:rPr>
              <a:t>Presentations are intended for educational and informational purposes only and do not replace independent professional judgement. Statements of fact and opinion expressed are those of the presenters individually and, unless expressly stated to the contrary, are not the opinion or position of AmericanHort, its cosponsors, or its committees. AmericanHort does not endorse or approve, and assumes no responsibility for the content, accuracy or completeness of the information presented. Attendees should note that sessions are recorded and may be published in various media, including print, audio and video formats without further notice.</a:t>
            </a:r>
          </a:p>
        </p:txBody>
      </p:sp>
      <p:sp>
        <p:nvSpPr>
          <p:cNvPr id="6" name="TextBox 5"/>
          <p:cNvSpPr txBox="1"/>
          <p:nvPr/>
        </p:nvSpPr>
        <p:spPr>
          <a:xfrm>
            <a:off x="548640" y="3977639"/>
            <a:ext cx="8046720" cy="640080"/>
          </a:xfrm>
          <a:prstGeom prst="rect">
            <a:avLst/>
          </a:prstGeom>
          <a:noFill/>
        </p:spPr>
        <p:txBody>
          <a:bodyPr wrap="square" lIns="25400" tIns="12700" rIns="25400" bIns="12700" anchor="t">
            <a:spAutoFit/>
          </a:bodyPr>
          <a:lstStyle/>
          <a:p>
            <a:pPr algn="l"/>
            <a:r>
              <a:rPr sz="1050" b="0" i="0">
                <a:solidFill>
                  <a:srgbClr val="243B3E"/>
                </a:solidFill>
                <a:latin typeface="Calibri"/>
              </a:rPr>
              <a:t>This presentation and its contents are provided “AS IS” without warranty of any kind, either express or implied, including, but not limited to, the implied warranties of merchantability, fitness for a particular purpose, or non-infringement.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GROWERS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Dollars up. Units flat.</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In 2024, 66% of growers grew dollars but only 45% grew units — price carried the difference</a:t>
            </a:r>
          </a:p>
        </p:txBody>
      </p:sp>
      <p:pic>
        <p:nvPicPr>
          <p:cNvPr id="5" name="Picture 4" descr="c2_dollars_vs_units.png"/>
          <p:cNvPicPr>
            <a:picLocks noChangeAspect="1"/>
          </p:cNvPicPr>
          <p:nvPr/>
        </p:nvPicPr>
        <p:blipFill>
          <a:blip r:embed="rId3"/>
          <a:stretch>
            <a:fillRect/>
          </a:stretch>
        </p:blipFill>
        <p:spPr>
          <a:xfrm>
            <a:off x="1371600" y="1828800"/>
            <a:ext cx="640080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EAGL &amp; YMM grower pulse survey, 2024–2026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GROWERS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In their own words</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Four themes recur every single year</a:t>
            </a:r>
          </a:p>
        </p:txBody>
      </p:sp>
      <p:sp>
        <p:nvSpPr>
          <p:cNvPr id="5" name="Rounded Rectangle 4"/>
          <p:cNvSpPr/>
          <p:nvPr/>
        </p:nvSpPr>
        <p:spPr>
          <a:xfrm>
            <a:off x="457200" y="1874519"/>
            <a:ext cx="4069080" cy="1298448"/>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58368" y="1984248"/>
            <a:ext cx="3666744" cy="237744"/>
          </a:xfrm>
          <a:prstGeom prst="rect">
            <a:avLst/>
          </a:prstGeom>
          <a:noFill/>
        </p:spPr>
        <p:txBody>
          <a:bodyPr wrap="square" lIns="25400" tIns="12700" rIns="25400" bIns="12700" anchor="t">
            <a:spAutoFit/>
          </a:bodyPr>
          <a:lstStyle/>
          <a:p>
            <a:pPr algn="l"/>
            <a:r>
              <a:rPr sz="1200" b="1" i="0">
                <a:solidFill>
                  <a:srgbClr val="FF5600"/>
                </a:solidFill>
                <a:latin typeface="Calibri"/>
              </a:rPr>
              <a:t>WEATHER</a:t>
            </a:r>
          </a:p>
        </p:txBody>
      </p:sp>
      <p:sp>
        <p:nvSpPr>
          <p:cNvPr id="7" name="TextBox 6"/>
          <p:cNvSpPr txBox="1"/>
          <p:nvPr/>
        </p:nvSpPr>
        <p:spPr>
          <a:xfrm>
            <a:off x="658368" y="2240279"/>
            <a:ext cx="3666744" cy="603504"/>
          </a:xfrm>
          <a:prstGeom prst="rect">
            <a:avLst/>
          </a:prstGeom>
          <a:noFill/>
        </p:spPr>
        <p:txBody>
          <a:bodyPr wrap="square" lIns="25400" tIns="12700" rIns="25400" bIns="12700" anchor="t">
            <a:spAutoFit/>
          </a:bodyPr>
          <a:lstStyle/>
          <a:p>
            <a:pPr algn="l"/>
            <a:r>
              <a:rPr sz="1350" b="1" i="0">
                <a:solidFill>
                  <a:srgbClr val="12363B"/>
                </a:solidFill>
                <a:latin typeface="Calibri"/>
              </a:rPr>
              <a:t>“This season has felt like a bare-knuckle boxing match most days.”</a:t>
            </a:r>
          </a:p>
        </p:txBody>
      </p:sp>
      <p:sp>
        <p:nvSpPr>
          <p:cNvPr id="8" name="TextBox 7"/>
          <p:cNvSpPr txBox="1"/>
          <p:nvPr/>
        </p:nvSpPr>
        <p:spPr>
          <a:xfrm>
            <a:off x="658368" y="2898648"/>
            <a:ext cx="3666744" cy="237744"/>
          </a:xfrm>
          <a:prstGeom prst="rect">
            <a:avLst/>
          </a:prstGeom>
          <a:noFill/>
        </p:spPr>
        <p:txBody>
          <a:bodyPr wrap="square" lIns="25400" tIns="12700" rIns="25400" bIns="12700" anchor="t">
            <a:spAutoFit/>
          </a:bodyPr>
          <a:lstStyle/>
          <a:p>
            <a:pPr algn="l"/>
            <a:r>
              <a:rPr sz="1100" b="0" i="1">
                <a:solidFill>
                  <a:srgbClr val="00837E"/>
                </a:solidFill>
                <a:latin typeface="Calibri"/>
              </a:rPr>
              <a:t>— Upper Midwest grower</a:t>
            </a:r>
          </a:p>
        </p:txBody>
      </p:sp>
      <p:sp>
        <p:nvSpPr>
          <p:cNvPr id="9" name="Rounded Rectangle 8"/>
          <p:cNvSpPr/>
          <p:nvPr/>
        </p:nvSpPr>
        <p:spPr>
          <a:xfrm>
            <a:off x="4709160" y="1874519"/>
            <a:ext cx="4069080" cy="1298448"/>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910328" y="1984248"/>
            <a:ext cx="3666744" cy="237744"/>
          </a:xfrm>
          <a:prstGeom prst="rect">
            <a:avLst/>
          </a:prstGeom>
          <a:noFill/>
        </p:spPr>
        <p:txBody>
          <a:bodyPr wrap="square" lIns="25400" tIns="12700" rIns="25400" bIns="12700" anchor="t">
            <a:spAutoFit/>
          </a:bodyPr>
          <a:lstStyle/>
          <a:p>
            <a:pPr algn="l"/>
            <a:r>
              <a:rPr sz="1200" b="1" i="0">
                <a:solidFill>
                  <a:srgbClr val="FF5600"/>
                </a:solidFill>
                <a:latin typeface="Calibri"/>
              </a:rPr>
              <a:t>THE TRADE-DOWN</a:t>
            </a:r>
          </a:p>
        </p:txBody>
      </p:sp>
      <p:sp>
        <p:nvSpPr>
          <p:cNvPr id="11" name="TextBox 10"/>
          <p:cNvSpPr txBox="1"/>
          <p:nvPr/>
        </p:nvSpPr>
        <p:spPr>
          <a:xfrm>
            <a:off x="4910328" y="2240279"/>
            <a:ext cx="3666744" cy="603504"/>
          </a:xfrm>
          <a:prstGeom prst="rect">
            <a:avLst/>
          </a:prstGeom>
          <a:noFill/>
        </p:spPr>
        <p:txBody>
          <a:bodyPr wrap="square" lIns="25400" tIns="12700" rIns="25400" bIns="12700" anchor="t">
            <a:spAutoFit/>
          </a:bodyPr>
          <a:lstStyle/>
          <a:p>
            <a:pPr algn="l"/>
            <a:r>
              <a:rPr sz="1350" b="1" i="0">
                <a:solidFill>
                  <a:srgbClr val="12363B"/>
                </a:solidFill>
                <a:latin typeface="Calibri"/>
              </a:rPr>
              <a:t>“Consumers gravitated to lower-priced items — which has eroded our margins.”</a:t>
            </a:r>
          </a:p>
        </p:txBody>
      </p:sp>
      <p:sp>
        <p:nvSpPr>
          <p:cNvPr id="12" name="TextBox 11"/>
          <p:cNvSpPr txBox="1"/>
          <p:nvPr/>
        </p:nvSpPr>
        <p:spPr>
          <a:xfrm>
            <a:off x="4910328" y="2898648"/>
            <a:ext cx="3666744" cy="237744"/>
          </a:xfrm>
          <a:prstGeom prst="rect">
            <a:avLst/>
          </a:prstGeom>
          <a:noFill/>
        </p:spPr>
        <p:txBody>
          <a:bodyPr wrap="square" lIns="25400" tIns="12700" rIns="25400" bIns="12700" anchor="t">
            <a:spAutoFit/>
          </a:bodyPr>
          <a:lstStyle/>
          <a:p>
            <a:pPr algn="l"/>
            <a:r>
              <a:rPr sz="1100" b="0" i="1">
                <a:solidFill>
                  <a:srgbClr val="00837E"/>
                </a:solidFill>
                <a:latin typeface="Calibri"/>
              </a:rPr>
              <a:t>— Wholesale grower</a:t>
            </a:r>
          </a:p>
        </p:txBody>
      </p:sp>
      <p:sp>
        <p:nvSpPr>
          <p:cNvPr id="13" name="Rounded Rectangle 12"/>
          <p:cNvSpPr/>
          <p:nvPr/>
        </p:nvSpPr>
        <p:spPr>
          <a:xfrm>
            <a:off x="457200" y="3319272"/>
            <a:ext cx="4069080" cy="1298448"/>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58368" y="3429000"/>
            <a:ext cx="3666744" cy="237744"/>
          </a:xfrm>
          <a:prstGeom prst="rect">
            <a:avLst/>
          </a:prstGeom>
          <a:noFill/>
        </p:spPr>
        <p:txBody>
          <a:bodyPr wrap="square" lIns="25400" tIns="12700" rIns="25400" bIns="12700" anchor="t">
            <a:spAutoFit/>
          </a:bodyPr>
          <a:lstStyle/>
          <a:p>
            <a:pPr algn="l"/>
            <a:r>
              <a:rPr sz="1200" b="1" i="0">
                <a:solidFill>
                  <a:srgbClr val="FF5600"/>
                </a:solidFill>
                <a:latin typeface="Calibri"/>
              </a:rPr>
              <a:t>TARIFFS</a:t>
            </a:r>
          </a:p>
        </p:txBody>
      </p:sp>
      <p:sp>
        <p:nvSpPr>
          <p:cNvPr id="15" name="TextBox 14"/>
          <p:cNvSpPr txBox="1"/>
          <p:nvPr/>
        </p:nvSpPr>
        <p:spPr>
          <a:xfrm>
            <a:off x="658368" y="3685032"/>
            <a:ext cx="3666744" cy="603504"/>
          </a:xfrm>
          <a:prstGeom prst="rect">
            <a:avLst/>
          </a:prstGeom>
          <a:noFill/>
        </p:spPr>
        <p:txBody>
          <a:bodyPr wrap="square" lIns="25400" tIns="12700" rIns="25400" bIns="12700" anchor="t">
            <a:spAutoFit/>
          </a:bodyPr>
          <a:lstStyle/>
          <a:p>
            <a:pPr algn="l"/>
            <a:r>
              <a:rPr sz="1350" b="1" i="0">
                <a:solidFill>
                  <a:srgbClr val="12363B"/>
                </a:solidFill>
                <a:latin typeface="Calibri"/>
              </a:rPr>
              <a:t>“We saw a profound sales drop when the worldwide tariffs were announced.”</a:t>
            </a:r>
          </a:p>
        </p:txBody>
      </p:sp>
      <p:sp>
        <p:nvSpPr>
          <p:cNvPr id="16" name="TextBox 15"/>
          <p:cNvSpPr txBox="1"/>
          <p:nvPr/>
        </p:nvSpPr>
        <p:spPr>
          <a:xfrm>
            <a:off x="658368" y="4343400"/>
            <a:ext cx="3666744" cy="237744"/>
          </a:xfrm>
          <a:prstGeom prst="rect">
            <a:avLst/>
          </a:prstGeom>
          <a:noFill/>
        </p:spPr>
        <p:txBody>
          <a:bodyPr wrap="square" lIns="25400" tIns="12700" rIns="25400" bIns="12700" anchor="t">
            <a:spAutoFit/>
          </a:bodyPr>
          <a:lstStyle/>
          <a:p>
            <a:pPr algn="l"/>
            <a:r>
              <a:rPr sz="1100" b="0" i="1">
                <a:solidFill>
                  <a:srgbClr val="00837E"/>
                </a:solidFill>
                <a:latin typeface="Calibri"/>
              </a:rPr>
              <a:t>— Grower, 2025</a:t>
            </a:r>
          </a:p>
        </p:txBody>
      </p:sp>
      <p:sp>
        <p:nvSpPr>
          <p:cNvPr id="17" name="Rounded Rectangle 16"/>
          <p:cNvSpPr/>
          <p:nvPr/>
        </p:nvSpPr>
        <p:spPr>
          <a:xfrm>
            <a:off x="4709160" y="3319272"/>
            <a:ext cx="4069080" cy="1298448"/>
          </a:xfrm>
          <a:prstGeom prst="roundRect">
            <a:avLst>
              <a:gd name="adj" fmla="val 6000"/>
            </a:avLst>
          </a:prstGeom>
          <a:solidFill>
            <a:srgbClr val="E9F6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4910328" y="3429000"/>
            <a:ext cx="3666744" cy="237744"/>
          </a:xfrm>
          <a:prstGeom prst="rect">
            <a:avLst/>
          </a:prstGeom>
          <a:noFill/>
        </p:spPr>
        <p:txBody>
          <a:bodyPr wrap="square" lIns="25400" tIns="12700" rIns="25400" bIns="12700" anchor="t">
            <a:spAutoFit/>
          </a:bodyPr>
          <a:lstStyle/>
          <a:p>
            <a:pPr algn="l"/>
            <a:r>
              <a:rPr sz="1200" b="1" i="0">
                <a:solidFill>
                  <a:srgbClr val="FF5600"/>
                </a:solidFill>
                <a:latin typeface="Calibri"/>
              </a:rPr>
              <a:t>THE SAWTOOTH</a:t>
            </a:r>
          </a:p>
        </p:txBody>
      </p:sp>
      <p:sp>
        <p:nvSpPr>
          <p:cNvPr id="19" name="TextBox 18"/>
          <p:cNvSpPr txBox="1"/>
          <p:nvPr/>
        </p:nvSpPr>
        <p:spPr>
          <a:xfrm>
            <a:off x="4910328" y="3685032"/>
            <a:ext cx="3666744" cy="603504"/>
          </a:xfrm>
          <a:prstGeom prst="rect">
            <a:avLst/>
          </a:prstGeom>
          <a:noFill/>
        </p:spPr>
        <p:txBody>
          <a:bodyPr wrap="square" lIns="25400" tIns="12700" rIns="25400" bIns="12700" anchor="t">
            <a:spAutoFit/>
          </a:bodyPr>
          <a:lstStyle/>
          <a:p>
            <a:pPr algn="l"/>
            <a:r>
              <a:rPr sz="1350" b="1" i="0">
                <a:solidFill>
                  <a:srgbClr val="12363B"/>
                </a:solidFill>
                <a:latin typeface="Calibri"/>
              </a:rPr>
              <a:t>“Profitable in odd years, unprofitable in even ones — we lost money in 2024.”</a:t>
            </a:r>
          </a:p>
        </p:txBody>
      </p:sp>
      <p:sp>
        <p:nvSpPr>
          <p:cNvPr id="20" name="TextBox 19"/>
          <p:cNvSpPr txBox="1"/>
          <p:nvPr/>
        </p:nvSpPr>
        <p:spPr>
          <a:xfrm>
            <a:off x="4910328" y="4343400"/>
            <a:ext cx="3666744" cy="237744"/>
          </a:xfrm>
          <a:prstGeom prst="rect">
            <a:avLst/>
          </a:prstGeom>
          <a:noFill/>
        </p:spPr>
        <p:txBody>
          <a:bodyPr wrap="square" lIns="25400" tIns="12700" rIns="25400" bIns="12700" anchor="t">
            <a:spAutoFit/>
          </a:bodyPr>
          <a:lstStyle/>
          <a:p>
            <a:pPr algn="l"/>
            <a:r>
              <a:rPr sz="1100" b="0" i="1">
                <a:solidFill>
                  <a:srgbClr val="00837E"/>
                </a:solidFill>
                <a:latin typeface="Calibri"/>
              </a:rPr>
              <a:t>— Nursery operator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901952"/>
            <a:ext cx="5486400" cy="310896"/>
          </a:xfrm>
          <a:prstGeom prst="rect">
            <a:avLst/>
          </a:prstGeom>
          <a:noFill/>
        </p:spPr>
        <p:txBody>
          <a:bodyPr wrap="square" lIns="25400" tIns="12700" rIns="25400" bIns="12700" anchor="t">
            <a:spAutoFit/>
          </a:bodyPr>
          <a:lstStyle/>
          <a:p>
            <a:pPr algn="l"/>
            <a:r>
              <a:rPr sz="1700" b="1" i="0">
                <a:solidFill>
                  <a:srgbClr val="FF5600"/>
                </a:solidFill>
                <a:latin typeface="Calibri"/>
              </a:rPr>
              <a:t>STATE OF THE INDUSTRY</a:t>
            </a:r>
          </a:p>
        </p:txBody>
      </p:sp>
      <p:sp>
        <p:nvSpPr>
          <p:cNvPr id="3" name="TextBox 2"/>
          <p:cNvSpPr txBox="1"/>
          <p:nvPr/>
        </p:nvSpPr>
        <p:spPr>
          <a:xfrm>
            <a:off x="548640" y="2286000"/>
            <a:ext cx="7589520" cy="1005840"/>
          </a:xfrm>
          <a:prstGeom prst="rect">
            <a:avLst/>
          </a:prstGeom>
          <a:noFill/>
        </p:spPr>
        <p:txBody>
          <a:bodyPr wrap="square" lIns="25400" tIns="12700" rIns="25400" bIns="12700" anchor="t">
            <a:spAutoFit/>
          </a:bodyPr>
          <a:lstStyle/>
          <a:p>
            <a:pPr algn="l"/>
            <a:r>
              <a:rPr sz="4000" b="1" i="0">
                <a:solidFill>
                  <a:srgbClr val="12363B"/>
                </a:solidFill>
                <a:latin typeface="Calibri"/>
              </a:rPr>
              <a:t>The Financials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FINANCIALS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What the financials confirm</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67 firms · full-year results, 2021–2025 — revenue up, margins compressed</a:t>
            </a:r>
          </a:p>
        </p:txBody>
      </p:sp>
      <p:sp>
        <p:nvSpPr>
          <p:cNvPr id="5" name="Rounded Rectangle 4"/>
          <p:cNvSpPr/>
          <p:nvPr/>
        </p:nvSpPr>
        <p:spPr>
          <a:xfrm>
            <a:off x="457200" y="1965960"/>
            <a:ext cx="2011680"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457200" y="2084831"/>
            <a:ext cx="2011680" cy="713232"/>
          </a:xfrm>
          <a:prstGeom prst="rect">
            <a:avLst/>
          </a:prstGeom>
          <a:noFill/>
        </p:spPr>
        <p:txBody>
          <a:bodyPr wrap="square" lIns="25400" tIns="12700" rIns="25400" bIns="12700" anchor="ctr">
            <a:spAutoFit/>
          </a:bodyPr>
          <a:lstStyle/>
          <a:p>
            <a:pPr algn="ctr"/>
            <a:r>
              <a:rPr sz="3800" b="1" i="0">
                <a:solidFill>
                  <a:srgbClr val="00837E"/>
                </a:solidFill>
                <a:latin typeface="Calibri"/>
              </a:rPr>
              <a:t>+30%</a:t>
            </a:r>
          </a:p>
        </p:txBody>
      </p:sp>
      <p:sp>
        <p:nvSpPr>
          <p:cNvPr id="7" name="TextBox 6"/>
          <p:cNvSpPr txBox="1"/>
          <p:nvPr/>
        </p:nvSpPr>
        <p:spPr>
          <a:xfrm>
            <a:off x="548640" y="2852928"/>
            <a:ext cx="1828800" cy="457200"/>
          </a:xfrm>
          <a:prstGeom prst="rect">
            <a:avLst/>
          </a:prstGeom>
          <a:noFill/>
        </p:spPr>
        <p:txBody>
          <a:bodyPr wrap="square" lIns="25400" tIns="12700" rIns="25400" bIns="12700" anchor="t">
            <a:spAutoFit/>
          </a:bodyPr>
          <a:lstStyle/>
          <a:p>
            <a:pPr algn="ctr"/>
            <a:r>
              <a:rPr sz="1300" b="0" i="0">
                <a:solidFill>
                  <a:srgbClr val="243B3E"/>
                </a:solidFill>
                <a:latin typeface="Calibri"/>
              </a:rPr>
              <a:t>Net sales growth</a:t>
            </a:r>
          </a:p>
        </p:txBody>
      </p:sp>
      <p:sp>
        <p:nvSpPr>
          <p:cNvPr id="8" name="Rounded Rectangle 7"/>
          <p:cNvSpPr/>
          <p:nvPr/>
        </p:nvSpPr>
        <p:spPr>
          <a:xfrm>
            <a:off x="2587752" y="1965960"/>
            <a:ext cx="2011680"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2587752" y="2084831"/>
            <a:ext cx="2011680" cy="713232"/>
          </a:xfrm>
          <a:prstGeom prst="rect">
            <a:avLst/>
          </a:prstGeom>
          <a:noFill/>
        </p:spPr>
        <p:txBody>
          <a:bodyPr wrap="square" lIns="25400" tIns="12700" rIns="25400" bIns="12700" anchor="ctr">
            <a:spAutoFit/>
          </a:bodyPr>
          <a:lstStyle/>
          <a:p>
            <a:pPr algn="ctr"/>
            <a:r>
              <a:rPr sz="3800" b="1" i="0">
                <a:solidFill>
                  <a:srgbClr val="FF5600"/>
                </a:solidFill>
                <a:latin typeface="Calibri"/>
              </a:rPr>
              <a:t>31.5%</a:t>
            </a:r>
          </a:p>
        </p:txBody>
      </p:sp>
      <p:sp>
        <p:nvSpPr>
          <p:cNvPr id="10" name="TextBox 9"/>
          <p:cNvSpPr txBox="1"/>
          <p:nvPr/>
        </p:nvSpPr>
        <p:spPr>
          <a:xfrm>
            <a:off x="2679192" y="2852928"/>
            <a:ext cx="1828800" cy="457200"/>
          </a:xfrm>
          <a:prstGeom prst="rect">
            <a:avLst/>
          </a:prstGeom>
          <a:noFill/>
        </p:spPr>
        <p:txBody>
          <a:bodyPr wrap="square" lIns="25400" tIns="12700" rIns="25400" bIns="12700" anchor="t">
            <a:spAutoFit/>
          </a:bodyPr>
          <a:lstStyle/>
          <a:p>
            <a:pPr algn="ctr"/>
            <a:r>
              <a:rPr sz="1300" b="0" i="0">
                <a:solidFill>
                  <a:srgbClr val="243B3E"/>
                </a:solidFill>
                <a:latin typeface="Calibri"/>
              </a:rPr>
              <a:t>Gross margin (−3.7 pts)</a:t>
            </a:r>
          </a:p>
        </p:txBody>
      </p:sp>
      <p:sp>
        <p:nvSpPr>
          <p:cNvPr id="11" name="Rounded Rectangle 10"/>
          <p:cNvSpPr/>
          <p:nvPr/>
        </p:nvSpPr>
        <p:spPr>
          <a:xfrm>
            <a:off x="4718304" y="1965960"/>
            <a:ext cx="2011680"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718304" y="2084831"/>
            <a:ext cx="2011680" cy="713232"/>
          </a:xfrm>
          <a:prstGeom prst="rect">
            <a:avLst/>
          </a:prstGeom>
          <a:noFill/>
        </p:spPr>
        <p:txBody>
          <a:bodyPr wrap="square" lIns="25400" tIns="12700" rIns="25400" bIns="12700" anchor="ctr">
            <a:spAutoFit/>
          </a:bodyPr>
          <a:lstStyle/>
          <a:p>
            <a:pPr algn="ctr"/>
            <a:r>
              <a:rPr sz="3800" b="1" i="0">
                <a:solidFill>
                  <a:srgbClr val="FF5600"/>
                </a:solidFill>
                <a:latin typeface="Calibri"/>
              </a:rPr>
              <a:t>6.4%</a:t>
            </a:r>
          </a:p>
        </p:txBody>
      </p:sp>
      <p:sp>
        <p:nvSpPr>
          <p:cNvPr id="13" name="TextBox 12"/>
          <p:cNvSpPr txBox="1"/>
          <p:nvPr/>
        </p:nvSpPr>
        <p:spPr>
          <a:xfrm>
            <a:off x="4809744" y="2852928"/>
            <a:ext cx="1828800" cy="457200"/>
          </a:xfrm>
          <a:prstGeom prst="rect">
            <a:avLst/>
          </a:prstGeom>
          <a:noFill/>
        </p:spPr>
        <p:txBody>
          <a:bodyPr wrap="square" lIns="25400" tIns="12700" rIns="25400" bIns="12700" anchor="t">
            <a:spAutoFit/>
          </a:bodyPr>
          <a:lstStyle/>
          <a:p>
            <a:pPr algn="ctr"/>
            <a:r>
              <a:rPr sz="1300" b="0" i="0">
                <a:solidFill>
                  <a:srgbClr val="243B3E"/>
                </a:solidFill>
                <a:latin typeface="Calibri"/>
              </a:rPr>
              <a:t>Operating margin</a:t>
            </a:r>
          </a:p>
        </p:txBody>
      </p:sp>
      <p:sp>
        <p:nvSpPr>
          <p:cNvPr id="14" name="Rounded Rectangle 13"/>
          <p:cNvSpPr/>
          <p:nvPr/>
        </p:nvSpPr>
        <p:spPr>
          <a:xfrm>
            <a:off x="6848856" y="1965960"/>
            <a:ext cx="2011680" cy="1417320"/>
          </a:xfrm>
          <a:prstGeom prst="roundRect">
            <a:avLst>
              <a:gd name="adj" fmla="val 6000"/>
            </a:avLst>
          </a:prstGeom>
          <a:solidFill>
            <a:srgbClr val="FFFFFF"/>
          </a:solidFill>
          <a:ln w="12700">
            <a:solidFill>
              <a:srgbClr val="CFE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848856" y="2084831"/>
            <a:ext cx="2011680" cy="713232"/>
          </a:xfrm>
          <a:prstGeom prst="rect">
            <a:avLst/>
          </a:prstGeom>
          <a:noFill/>
        </p:spPr>
        <p:txBody>
          <a:bodyPr wrap="square" lIns="25400" tIns="12700" rIns="25400" bIns="12700" anchor="ctr">
            <a:spAutoFit/>
          </a:bodyPr>
          <a:lstStyle/>
          <a:p>
            <a:pPr algn="ctr"/>
            <a:r>
              <a:rPr sz="3800" b="1" i="0">
                <a:solidFill>
                  <a:srgbClr val="00837E"/>
                </a:solidFill>
                <a:latin typeface="Calibri"/>
              </a:rPr>
              <a:t>10.3%</a:t>
            </a:r>
          </a:p>
        </p:txBody>
      </p:sp>
      <p:sp>
        <p:nvSpPr>
          <p:cNvPr id="16" name="TextBox 15"/>
          <p:cNvSpPr txBox="1"/>
          <p:nvPr/>
        </p:nvSpPr>
        <p:spPr>
          <a:xfrm>
            <a:off x="6940296" y="2852928"/>
            <a:ext cx="1828800" cy="457200"/>
          </a:xfrm>
          <a:prstGeom prst="rect">
            <a:avLst/>
          </a:prstGeom>
          <a:noFill/>
        </p:spPr>
        <p:txBody>
          <a:bodyPr wrap="square" lIns="25400" tIns="12700" rIns="25400" bIns="12700" anchor="t">
            <a:spAutoFit/>
          </a:bodyPr>
          <a:lstStyle/>
          <a:p>
            <a:pPr algn="ctr"/>
            <a:r>
              <a:rPr sz="1300" b="0" i="0">
                <a:solidFill>
                  <a:srgbClr val="243B3E"/>
                </a:solidFill>
                <a:latin typeface="Calibri"/>
              </a:rPr>
              <a:t>ROIC ≈ cost of capital</a:t>
            </a:r>
          </a:p>
        </p:txBody>
      </p:sp>
      <p:sp>
        <p:nvSpPr>
          <p:cNvPr id="17" name="TextBox 16"/>
          <p:cNvSpPr txBox="1"/>
          <p:nvPr/>
        </p:nvSpPr>
        <p:spPr>
          <a:xfrm>
            <a:off x="457200" y="3794760"/>
            <a:ext cx="8229600" cy="822960"/>
          </a:xfrm>
          <a:prstGeom prst="rect">
            <a:avLst/>
          </a:prstGeom>
          <a:noFill/>
        </p:spPr>
        <p:txBody>
          <a:bodyPr wrap="square" lIns="25400" tIns="12700" rIns="25400" bIns="12700" anchor="t">
            <a:spAutoFit/>
          </a:bodyPr>
          <a:lstStyle/>
          <a:p>
            <a:pPr algn="l"/>
            <a:r>
              <a:rPr sz="1700" b="0" i="0">
                <a:solidFill>
                  <a:srgbClr val="243B3E"/>
                </a:solidFill>
                <a:latin typeface="Calibri"/>
              </a:rPr>
              <a:t>•  Gross margin down 3.7 pts since 2021; operating margin still below 2021 (9.3%).</a:t>
            </a:r>
          </a:p>
          <a:p>
            <a:pPr algn="l"/>
            <a:r>
              <a:rPr sz="1700" b="0" i="0">
                <a:solidFill>
                  <a:srgbClr val="243B3E"/>
                </a:solidFill>
                <a:latin typeface="Calibri"/>
              </a:rPr>
              <a:t>•  ROIC of 10.3% sits right at the cost of capital — value creation is thin.</a:t>
            </a:r>
          </a:p>
        </p:txBody>
      </p:sp>
      <p:sp>
        <p:nvSpPr>
          <p:cNvPr id="18" name="TextBox 17"/>
          <p:cNvSpPr txBox="1"/>
          <p:nvPr/>
        </p:nvSpPr>
        <p:spPr>
          <a:xfrm>
            <a:off x="457200" y="4681728"/>
            <a:ext cx="82296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YMM All-Firms Cohort Performance Review, FY2025 (N = 67), Texas A&amp;M University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6583680" cy="256032"/>
          </a:xfrm>
          <a:prstGeom prst="rect">
            <a:avLst/>
          </a:prstGeom>
          <a:noFill/>
        </p:spPr>
        <p:txBody>
          <a:bodyPr wrap="square" lIns="25400" tIns="12700" rIns="25400" bIns="12700" anchor="t">
            <a:spAutoFit/>
          </a:bodyPr>
          <a:lstStyle/>
          <a:p>
            <a:pPr algn="l"/>
            <a:r>
              <a:rPr sz="1300" b="1" i="0">
                <a:solidFill>
                  <a:srgbClr val="FF5600"/>
                </a:solidFill>
                <a:latin typeface="Calibri"/>
              </a:rPr>
              <a:t>THE FINANCIALS</a:t>
            </a:r>
          </a:p>
        </p:txBody>
      </p:sp>
      <p:sp>
        <p:nvSpPr>
          <p:cNvPr id="3" name="TextBox 2"/>
          <p:cNvSpPr txBox="1"/>
          <p:nvPr/>
        </p:nvSpPr>
        <p:spPr>
          <a:xfrm>
            <a:off x="457200" y="548640"/>
            <a:ext cx="7040880" cy="548640"/>
          </a:xfrm>
          <a:prstGeom prst="rect">
            <a:avLst/>
          </a:prstGeom>
          <a:noFill/>
        </p:spPr>
        <p:txBody>
          <a:bodyPr wrap="square" lIns="25400" tIns="12700" rIns="25400" bIns="12700" anchor="t">
            <a:spAutoFit/>
          </a:bodyPr>
          <a:lstStyle/>
          <a:p>
            <a:pPr algn="l"/>
            <a:r>
              <a:rPr sz="2400" b="1" i="0">
                <a:solidFill>
                  <a:srgbClr val="12363B"/>
                </a:solidFill>
                <a:latin typeface="Calibri"/>
              </a:rPr>
              <a:t>Costs are the binding constraint</a:t>
            </a:r>
          </a:p>
        </p:txBody>
      </p:sp>
      <p:sp>
        <p:nvSpPr>
          <p:cNvPr id="4" name="TextBox 3"/>
          <p:cNvSpPr txBox="1"/>
          <p:nvPr/>
        </p:nvSpPr>
        <p:spPr>
          <a:xfrm>
            <a:off x="457200" y="1152144"/>
            <a:ext cx="8321040" cy="603504"/>
          </a:xfrm>
          <a:prstGeom prst="rect">
            <a:avLst/>
          </a:prstGeom>
          <a:noFill/>
        </p:spPr>
        <p:txBody>
          <a:bodyPr wrap="square" lIns="25400" tIns="12700" rIns="25400" bIns="12700" anchor="t">
            <a:spAutoFit/>
          </a:bodyPr>
          <a:lstStyle/>
          <a:p>
            <a:pPr algn="l"/>
            <a:r>
              <a:rPr sz="1600" b="0" i="1">
                <a:solidFill>
                  <a:srgbClr val="00837E"/>
                </a:solidFill>
                <a:latin typeface="Calibri"/>
              </a:rPr>
              <a:t>COGS rose from 64.8% to 68.5% of sales; the 2022 shock halved operating margin</a:t>
            </a:r>
          </a:p>
        </p:txBody>
      </p:sp>
      <p:pic>
        <p:nvPicPr>
          <p:cNvPr id="5" name="Picture 4" descr="c3_margin_compression.png"/>
          <p:cNvPicPr>
            <a:picLocks noChangeAspect="1"/>
          </p:cNvPicPr>
          <p:nvPr/>
        </p:nvPicPr>
        <p:blipFill>
          <a:blip r:embed="rId3"/>
          <a:stretch>
            <a:fillRect/>
          </a:stretch>
        </p:blipFill>
        <p:spPr>
          <a:xfrm>
            <a:off x="1280160" y="1828800"/>
            <a:ext cx="6583680" cy="2697480"/>
          </a:xfrm>
          <a:prstGeom prst="rect">
            <a:avLst/>
          </a:prstGeom>
        </p:spPr>
      </p:pic>
      <p:sp>
        <p:nvSpPr>
          <p:cNvPr id="6" name="TextBox 5"/>
          <p:cNvSpPr txBox="1"/>
          <p:nvPr/>
        </p:nvSpPr>
        <p:spPr>
          <a:xfrm>
            <a:off x="457200" y="4590288"/>
            <a:ext cx="7772400" cy="219456"/>
          </a:xfrm>
          <a:prstGeom prst="rect">
            <a:avLst/>
          </a:prstGeom>
          <a:noFill/>
        </p:spPr>
        <p:txBody>
          <a:bodyPr wrap="square" lIns="25400" tIns="12700" rIns="25400" bIns="12700" anchor="t">
            <a:spAutoFit/>
          </a:bodyPr>
          <a:lstStyle/>
          <a:p>
            <a:pPr algn="l"/>
            <a:r>
              <a:rPr sz="1000" b="0" i="1">
                <a:solidFill>
                  <a:srgbClr val="6E6E66"/>
                </a:solidFill>
                <a:latin typeface="Calibri"/>
              </a:rPr>
              <a:t>Source: YMM All-Firms Cohort Performance Review, medians (N = 67)</a:t>
            </a:r>
          </a:p>
        </p:txBody>
      </p:sp>
    </p:spTree>
  </p:cSld>
  <p:clrMapOvr>
    <a:masterClrMapping/>
  </p:clrMapOvr>
</p:sld>
</file>

<file path=ppt/theme/theme1.xml><?xml version="1.0" encoding="utf-8"?>
<a:theme xmlns:a="http://schemas.openxmlformats.org/drawingml/2006/main" name="Office Theme">
  <a:themeElements>
    <a:clrScheme name="C26 Palette">
      <a:dk1>
        <a:srgbClr val="000000"/>
      </a:dk1>
      <a:lt1>
        <a:srgbClr val="FFFFFF"/>
      </a:lt1>
      <a:dk2>
        <a:srgbClr val="1B4A4F"/>
      </a:dk2>
      <a:lt2>
        <a:srgbClr val="E8E8E8"/>
      </a:lt2>
      <a:accent1>
        <a:srgbClr val="1ECDC9"/>
      </a:accent1>
      <a:accent2>
        <a:srgbClr val="FE5600"/>
      </a:accent2>
      <a:accent3>
        <a:srgbClr val="FFC72B"/>
      </a:accent3>
      <a:accent4>
        <a:srgbClr val="00857E"/>
      </a:accent4>
      <a:accent5>
        <a:srgbClr val="1ECDC9"/>
      </a:accent5>
      <a:accent6>
        <a:srgbClr val="FE5600"/>
      </a:accent6>
      <a:hlink>
        <a:srgbClr val="00837E"/>
      </a:hlink>
      <a:folHlink>
        <a:srgbClr val="1B4A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26_PowerPoint Template" id="{A1BF610C-367E-BD46-B1F2-1D8B392947B4}" vid="{D130E4D9-BAA1-7C44-B594-CD8E668CBE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C26_PowerPoint Template</Template>
  <TotalTime>2752</TotalTime>
  <Words>3574</Words>
  <Application>Microsoft Macintosh PowerPoint</Application>
  <PresentationFormat>On-screen Show (16:9)</PresentationFormat>
  <Paragraphs>407</Paragraphs>
  <Slides>42</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Helvetica</vt:lpstr>
      <vt:lpstr>Tahoma</vt:lpstr>
      <vt:lpstr>Office Theme</vt:lpstr>
      <vt:lpstr>State of the Industry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Celina Young</dc:creator>
  <cp:lastModifiedBy>Charlie Hall</cp:lastModifiedBy>
  <cp:revision>11</cp:revision>
  <dcterms:created xsi:type="dcterms:W3CDTF">2026-03-24T17:15:17Z</dcterms:created>
  <dcterms:modified xsi:type="dcterms:W3CDTF">2026-07-05T16:05:52Z</dcterms:modified>
</cp:coreProperties>
</file>