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12" r:id="rId2"/>
    <p:sldId id="310" r:id="rId3"/>
    <p:sldId id="282" r:id="rId4"/>
    <p:sldId id="313" r:id="rId5"/>
    <p:sldId id="314" r:id="rId6"/>
    <p:sldId id="316" r:id="rId7"/>
    <p:sldId id="331" r:id="rId8"/>
    <p:sldId id="335" r:id="rId9"/>
    <p:sldId id="321" r:id="rId10"/>
    <p:sldId id="327" r:id="rId11"/>
    <p:sldId id="334" r:id="rId12"/>
    <p:sldId id="336" r:id="rId13"/>
    <p:sldId id="318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0">
          <p15:clr>
            <a:srgbClr val="A4A3A4"/>
          </p15:clr>
        </p15:guide>
        <p15:guide id="4" orient="horz" pos="424">
          <p15:clr>
            <a:srgbClr val="A4A3A4"/>
          </p15:clr>
        </p15:guide>
        <p15:guide id="5" orient="horz" pos="3552">
          <p15:clr>
            <a:srgbClr val="A4A3A4"/>
          </p15:clr>
        </p15:guide>
        <p15:guide id="6" pos="192">
          <p15:clr>
            <a:srgbClr val="A4A3A4"/>
          </p15:clr>
        </p15:guide>
        <p15:guide id="7" pos="7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877E1D-CF87-9457-8F7D-B52D139B5CE9}" name="Wing, Andrea" initials="AW" userId="S::awing@cswg.com::0369ec64-1f81-4b39-9a69-82b7f2322a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2929"/>
    <a:srgbClr val="1B2B0B"/>
    <a:srgbClr val="CA3639"/>
    <a:srgbClr val="BC212B"/>
    <a:srgbClr val="00ADEE"/>
    <a:srgbClr val="FFCC99"/>
    <a:srgbClr val="0066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9183" autoAdjust="0"/>
  </p:normalViewPr>
  <p:slideViewPr>
    <p:cSldViewPr>
      <p:cViewPr varScale="1">
        <p:scale>
          <a:sx n="74" d="100"/>
          <a:sy n="74" d="100"/>
        </p:scale>
        <p:origin x="440" y="56"/>
      </p:cViewPr>
      <p:guideLst>
        <p:guide orient="horz" pos="2160"/>
        <p:guide pos="3840"/>
        <p:guide orient="horz" pos="320"/>
        <p:guide orient="horz" pos="424"/>
        <p:guide orient="horz" pos="3552"/>
        <p:guide pos="192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898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D80D6-561F-45E1-B221-68FD8341C2F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BBE86-6087-4240-9368-ACE04F827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22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72208-C251-4CF6-957B-86020B420937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B5736-7C08-4EA0-B7E5-DDD8A27C7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67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5736-7C08-4EA0-B7E5-DDD8A27C785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2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B5736-7C08-4EA0-B7E5-DDD8A27C78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0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5736-7C08-4EA0-B7E5-DDD8A27C785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06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ABEF0-7CB6-3426-2C8E-C3DB49F43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5DE41-9605-9DA6-EBFA-374737135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EF754F-6DCB-DE9F-4866-C4551712A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26C54-2E4F-2351-D961-9AC809425B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5736-7C08-4EA0-B7E5-DDD8A27C78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2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C4E3E-B2F7-A289-3A5D-2B7DC6974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AC437-9B36-4A34-5EF1-35BE8FBF1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2E2B23-7DAD-E403-96D2-6F4249D49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BBBB0-1D91-B6B6-E20A-F903E644C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5736-7C08-4EA0-B7E5-DDD8A27C78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9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7F049-6624-E482-EAB5-93CC8029E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CCA5E-0342-9E32-E15A-CA5C949C2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9E9892-3B3A-0533-DC90-4A3D0274D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AE5E0-7126-3280-80AE-C1636DE14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5736-7C08-4EA0-B7E5-DDD8A27C78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58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40763-18E1-0692-5A3F-EBA1C8BEF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30310-B77F-CA30-CD53-3AB1E4298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17B13-16EE-498A-FA0E-9E4F143FD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35E18-E29E-1136-908B-5963C18F8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5736-7C08-4EA0-B7E5-DDD8A27C78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96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C406D-1373-6A43-2E7F-B91846CAC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D428E7-F5F5-7E6B-0696-38AD00710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0A9CC5-0FAA-6F1D-B0BB-7ED49E511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5F945-28C6-AE49-1AA9-D9AF3CAAB5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5736-7C08-4EA0-B7E5-DDD8A27C785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07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4B087-300B-F559-22B2-5DD43CA88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86C1C2-B383-35DA-A54E-F0FB56D8A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99004A-EFA6-D659-D61B-6F08F9574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21562-0599-B8AB-7E0F-1A26AA1DC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5736-7C08-4EA0-B7E5-DDD8A27C785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0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223865" cy="2171700"/>
          </a:xfrm>
          <a:custGeom>
            <a:avLst/>
            <a:gdLst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0 w 24323675"/>
              <a:gd name="connsiteY3" fmla="*/ 4343400 h 4343400"/>
              <a:gd name="connsiteX4" fmla="*/ 0 w 24323675"/>
              <a:gd name="connsiteY4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391697 w 24323675"/>
              <a:gd name="connsiteY3" fmla="*/ 431975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170979 w 24323675"/>
              <a:gd name="connsiteY3" fmla="*/ 280626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234041 w 24323675"/>
              <a:gd name="connsiteY3" fmla="*/ 2301766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3675" h="4343400">
                <a:moveTo>
                  <a:pt x="0" y="0"/>
                </a:moveTo>
                <a:lnTo>
                  <a:pt x="24323675" y="0"/>
                </a:lnTo>
                <a:lnTo>
                  <a:pt x="24323675" y="4343400"/>
                </a:lnTo>
                <a:lnTo>
                  <a:pt x="12234041" y="2301766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2870200"/>
            <a:ext cx="11582400" cy="787400"/>
          </a:xfrm>
          <a:prstGeom prst="rect">
            <a:avLst/>
          </a:prstGeom>
        </p:spPr>
        <p:txBody>
          <a:bodyPr anchor="b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buNone/>
              <a:tabLst/>
              <a:defRPr sz="4000" spc="100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77" y="408266"/>
            <a:ext cx="2045843" cy="861734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3733800"/>
            <a:ext cx="11582400" cy="685800"/>
          </a:xfrm>
          <a:prstGeom prst="rect">
            <a:avLst/>
          </a:prstGeom>
        </p:spPr>
        <p:txBody>
          <a:bodyPr anchor="t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buNone/>
              <a:tabLst/>
              <a:defRPr sz="3200" spc="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579360" y="629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478123"/>
            <a:ext cx="12188952" cy="2099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4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11582400" cy="5029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A3639"/>
              </a:buClr>
              <a:buSzPct val="100000"/>
              <a:buFont typeface="Arial"/>
              <a:buChar char="•"/>
              <a:defRPr sz="2400" spc="50">
                <a:solidFill>
                  <a:srgbClr val="7F7F7F"/>
                </a:solidFill>
              </a:defRPr>
            </a:lvl1pPr>
            <a:lvl2pPr marL="454025" indent="-225425">
              <a:buClr>
                <a:srgbClr val="BC212B"/>
              </a:buClr>
              <a:buSzPct val="100000"/>
              <a:buFont typeface="Wingdings" charset="2"/>
              <a:buChar char="§"/>
              <a:defRPr sz="2200" spc="50">
                <a:solidFill>
                  <a:srgbClr val="7F7F7F"/>
                </a:solidFill>
              </a:defRPr>
            </a:lvl2pPr>
            <a:lvl3pPr marL="682625" indent="-225425">
              <a:buClr>
                <a:srgbClr val="CA3639"/>
              </a:buClr>
              <a:buSzPct val="80000"/>
              <a:buFont typeface="Courier New"/>
              <a:buChar char="o"/>
              <a:defRPr sz="2000" spc="50">
                <a:solidFill>
                  <a:srgbClr val="7F7F7F"/>
                </a:solidFill>
              </a:defRPr>
            </a:lvl3pPr>
            <a:lvl4pPr marL="911225" indent="-225425">
              <a:buClr>
                <a:srgbClr val="CA3639"/>
              </a:buClr>
              <a:buSzPct val="100000"/>
              <a:buFont typeface="Wingdings" charset="2"/>
              <a:buChar char="§"/>
              <a:defRPr spc="50">
                <a:solidFill>
                  <a:srgbClr val="7F7F7F"/>
                </a:solidFill>
              </a:defRPr>
            </a:lvl4pPr>
            <a:lvl5pPr marL="1139825" indent="-225425">
              <a:buClr>
                <a:srgbClr val="CA3639"/>
              </a:buClr>
              <a:buFont typeface="Wingdings" charset="2"/>
              <a:buChar char="²"/>
              <a:defRPr spc="5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4800" y="265210"/>
            <a:ext cx="9982200" cy="550862"/>
          </a:xfrm>
          <a:prstGeom prst="rect">
            <a:avLst/>
          </a:prstGeom>
        </p:spPr>
        <p:txBody>
          <a:bodyPr vert="horz" lIns="0" rIns="0" anchor="ctr"/>
          <a:lstStyle>
            <a:lvl1pPr>
              <a:lnSpc>
                <a:spcPts val="3200"/>
              </a:lnSpc>
              <a:defRPr sz="2800" spc="1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437835"/>
            <a:ext cx="4114800" cy="304799"/>
          </a:xfrm>
          <a:prstGeom prst="rect">
            <a:avLst/>
          </a:prstGeom>
          <a:ln>
            <a:noFill/>
          </a:ln>
        </p:spPr>
        <p:txBody>
          <a:bodyPr lIns="0" tIns="91440" rIns="0" bIns="137160" anchor="ctr" anchorCtr="0"/>
          <a:lstStyle>
            <a:lvl1pPr algn="ctr">
              <a:defRPr sz="1200" kern="1200" spc="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042400" y="6437835"/>
            <a:ext cx="2844800" cy="304800"/>
          </a:xfrm>
          <a:prstGeom prst="rect">
            <a:avLst/>
          </a:prstGeom>
        </p:spPr>
        <p:txBody>
          <a:bodyPr vert="horz" lIns="0" tIns="91440" rIns="0" bIns="137160" rtlCol="0"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9A0E4B-87CF-A24B-AC86-4B3314CC2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488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0" y="1216152"/>
            <a:ext cx="5791200" cy="5029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A3639"/>
              </a:buClr>
              <a:buSzPct val="100000"/>
              <a:buFont typeface="Arial"/>
              <a:buChar char="•"/>
              <a:defRPr sz="2400" spc="50">
                <a:solidFill>
                  <a:srgbClr val="7F7F7F"/>
                </a:solidFill>
              </a:defRPr>
            </a:lvl1pPr>
            <a:lvl2pPr marL="454025" indent="-225425">
              <a:buClr>
                <a:srgbClr val="BC212B"/>
              </a:buClr>
              <a:buSzPct val="100000"/>
              <a:buFont typeface="Wingdings" charset="2"/>
              <a:buChar char="§"/>
              <a:defRPr sz="2200" spc="50">
                <a:solidFill>
                  <a:srgbClr val="7F7F7F"/>
                </a:solidFill>
              </a:defRPr>
            </a:lvl2pPr>
            <a:lvl3pPr marL="682625" indent="-225425">
              <a:buClr>
                <a:srgbClr val="CA3639"/>
              </a:buClr>
              <a:buSzPct val="80000"/>
              <a:buFont typeface="Courier New"/>
              <a:buChar char="o"/>
              <a:defRPr sz="2000" spc="50">
                <a:solidFill>
                  <a:srgbClr val="7F7F7F"/>
                </a:solidFill>
              </a:defRPr>
            </a:lvl3pPr>
            <a:lvl4pPr marL="911225" indent="-225425">
              <a:buClr>
                <a:srgbClr val="CA3639"/>
              </a:buClr>
              <a:buSzPct val="100000"/>
              <a:buFont typeface="Wingdings" charset="2"/>
              <a:buChar char="§"/>
              <a:defRPr spc="50">
                <a:solidFill>
                  <a:srgbClr val="7F7F7F"/>
                </a:solidFill>
              </a:defRPr>
            </a:lvl4pPr>
            <a:lvl5pPr marL="1139825" indent="-225425">
              <a:buClr>
                <a:srgbClr val="CA3639"/>
              </a:buClr>
              <a:buFont typeface="Wingdings" charset="2"/>
              <a:buChar char="²"/>
              <a:defRPr spc="5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0"/>
          <p:cNvSpPr>
            <a:spLocks noGrp="1"/>
          </p:cNvSpPr>
          <p:nvPr>
            <p:ph type="title"/>
          </p:nvPr>
        </p:nvSpPr>
        <p:spPr>
          <a:xfrm>
            <a:off x="304800" y="265210"/>
            <a:ext cx="9982200" cy="550862"/>
          </a:xfrm>
          <a:prstGeom prst="rect">
            <a:avLst/>
          </a:prstGeom>
        </p:spPr>
        <p:txBody>
          <a:bodyPr vert="horz" lIns="0" rIns="0" anchor="ctr"/>
          <a:lstStyle>
            <a:lvl1pPr>
              <a:lnSpc>
                <a:spcPts val="3200"/>
              </a:lnSpc>
              <a:defRPr sz="2800" spc="1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437835"/>
            <a:ext cx="4114800" cy="304799"/>
          </a:xfrm>
          <a:prstGeom prst="rect">
            <a:avLst/>
          </a:prstGeom>
          <a:ln>
            <a:noFill/>
          </a:ln>
        </p:spPr>
        <p:txBody>
          <a:bodyPr lIns="0" tIns="91440" rIns="0" bIns="137160" anchor="ctr" anchorCtr="0"/>
          <a:lstStyle>
            <a:lvl1pPr algn="ctr">
              <a:defRPr sz="1200" kern="1200" spc="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042400" y="6437835"/>
            <a:ext cx="2844800" cy="304800"/>
          </a:xfrm>
          <a:prstGeom prst="rect">
            <a:avLst/>
          </a:prstGeom>
        </p:spPr>
        <p:txBody>
          <a:bodyPr vert="horz" lIns="0" tIns="91440" rIns="0" bIns="137160" rtlCol="0"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9A0E4B-87CF-A24B-AC86-4B3314CC2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4049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437835"/>
            <a:ext cx="4114800" cy="304799"/>
          </a:xfrm>
          <a:prstGeom prst="rect">
            <a:avLst/>
          </a:prstGeom>
          <a:ln>
            <a:noFill/>
          </a:ln>
        </p:spPr>
        <p:txBody>
          <a:bodyPr lIns="0" tIns="91440" rIns="0" bIns="137160" anchor="ctr" anchorCtr="0"/>
          <a:lstStyle>
            <a:lvl1pPr algn="ctr">
              <a:defRPr sz="1200" kern="1200" spc="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042400" y="6437835"/>
            <a:ext cx="2844800" cy="304800"/>
          </a:xfrm>
          <a:prstGeom prst="rect">
            <a:avLst/>
          </a:prstGeom>
        </p:spPr>
        <p:txBody>
          <a:bodyPr vert="horz" lIns="0" tIns="91440" rIns="0" bIns="137160" rtlCol="0"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9A0E4B-87CF-A24B-AC86-4B3314CC2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0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42494387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ext Box 28"/>
          <p:cNvSpPr txBox="1">
            <a:spLocks noChangeArrowheads="1"/>
          </p:cNvSpPr>
          <p:nvPr/>
        </p:nvSpPr>
        <p:spPr bwMode="auto">
          <a:xfrm>
            <a:off x="2" y="914400"/>
            <a:ext cx="122047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56537" y="181527"/>
            <a:ext cx="1302723" cy="54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478123"/>
            <a:ext cx="12188952" cy="2099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437835"/>
            <a:ext cx="4114800" cy="304799"/>
          </a:xfrm>
          <a:prstGeom prst="rect">
            <a:avLst/>
          </a:prstGeom>
          <a:ln>
            <a:noFill/>
          </a:ln>
        </p:spPr>
        <p:txBody>
          <a:bodyPr lIns="0" tIns="91440" rIns="0" bIns="137160" anchor="ctr" anchorCtr="0"/>
          <a:lstStyle>
            <a:lvl1pPr algn="ctr">
              <a:defRPr sz="1200" kern="1200" spc="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042400" y="6437835"/>
            <a:ext cx="2844800" cy="304800"/>
          </a:xfrm>
          <a:prstGeom prst="rect">
            <a:avLst/>
          </a:prstGeom>
        </p:spPr>
        <p:txBody>
          <a:bodyPr vert="horz" lIns="0" tIns="91440" rIns="0" bIns="137160" rtlCol="0"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9A0E4B-87CF-A24B-AC86-4B3314CC2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50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7" r:id="rId4"/>
  </p:sldLayoutIdLst>
  <p:transition spd="slow">
    <p:cover/>
  </p:transition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 LT Std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 LT Std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 LT Std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 LT Std" pitchFamily="34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 LT Std" pitchFamily="34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 LT Std" pitchFamily="34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 LT Std" pitchFamily="34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 LT Std" pitchFamily="34" charset="0"/>
          <a:cs typeface="Arial" charset="0"/>
        </a:defRPr>
      </a:lvl9pPr>
    </p:titleStyle>
    <p:bodyStyle>
      <a:lvl1pPr marL="228600" indent="-171450" algn="l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SzPct val="75000"/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4025" indent="-168275" algn="l" rtl="0" eaLnBrk="1" fontAlgn="base" hangingPunct="1">
        <a:spcBef>
          <a:spcPct val="0"/>
        </a:spcBef>
        <a:spcAft>
          <a:spcPct val="40000"/>
        </a:spcAft>
        <a:buSzPct val="80000"/>
        <a:buFont typeface="Wingdings" panose="05000000000000000000" pitchFamily="2" charset="2"/>
        <a:buChar char="Ø"/>
        <a:defRPr>
          <a:solidFill>
            <a:schemeClr val="tx1"/>
          </a:solidFill>
          <a:latin typeface="+mn-lt"/>
          <a:cs typeface="+mn-cs"/>
        </a:defRPr>
      </a:lvl2pPr>
      <a:lvl3pPr marL="682625" indent="-168275" algn="l" rtl="0" eaLnBrk="1" fontAlgn="base" hangingPunct="1">
        <a:spcBef>
          <a:spcPct val="0"/>
        </a:spcBef>
        <a:spcAft>
          <a:spcPct val="40000"/>
        </a:spcAft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911225" indent="-168275" algn="l" rtl="0" eaLnBrk="1" fontAlgn="base" hangingPunct="1">
        <a:spcBef>
          <a:spcPct val="0"/>
        </a:spcBef>
        <a:spcAft>
          <a:spcPct val="40000"/>
        </a:spcAft>
        <a:buSzPct val="80000"/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cs typeface="+mn-cs"/>
        </a:defRPr>
      </a:lvl4pPr>
      <a:lvl5pPr marL="1139825" indent="-168275" algn="l" rtl="0" eaLnBrk="1" fontAlgn="base" hangingPunct="1">
        <a:spcBef>
          <a:spcPct val="0"/>
        </a:spcBef>
        <a:spcAft>
          <a:spcPct val="40000"/>
        </a:spcAft>
        <a:buSzPct val="80000"/>
        <a:buFont typeface="Wingdings" panose="05000000000000000000" pitchFamily="2" charset="2"/>
        <a:buChar char="Ø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SzPct val="80000"/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SzPct val="80000"/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SzPct val="80000"/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SzPct val="8000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Network Moves-Metro NY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06/15/2025</a:t>
            </a:r>
          </a:p>
        </p:txBody>
      </p:sp>
    </p:spTree>
    <p:extLst>
      <p:ext uri="{BB962C8B-B14F-4D97-AF65-F5344CB8AC3E}">
        <p14:creationId xmlns:p14="http://schemas.microsoft.com/office/powerpoint/2010/main" val="5997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51819-5D84-ADC6-5EB1-4B06577D3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2633B-161E-8121-16D0-00B36331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Each Pick Master Tote Pallet Label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085E35-D4D6-43A3-62BB-F2334786A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7836"/>
            <a:ext cx="4114800" cy="304799"/>
          </a:xfrm>
        </p:spPr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B49C7-1F8A-AA5A-4027-8634C4DA1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0" y="6437835"/>
            <a:ext cx="2844800" cy="304800"/>
          </a:xfrm>
        </p:spPr>
        <p:txBody>
          <a:bodyPr/>
          <a:lstStyle/>
          <a:p>
            <a:fld id="{E09A0E4B-87CF-A24B-AC86-4B3314CC2BF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D3E513-7B25-B2D2-B05E-39434B35F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60" y="1981199"/>
            <a:ext cx="6123283" cy="30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8757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6FE939-42DA-EB43-800F-07D654F8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Pick Tote Label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259B7-B7F7-5FEC-0320-E015257B9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7A9DE-AE9B-404B-FF9B-76293AA14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A0E4B-87CF-A24B-AC86-4B3314CC2BF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EC8FD4-E886-16ED-8A91-1E64F6DEC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54271"/>
            <a:ext cx="5791200" cy="334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3981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525C03-EA23-C33C-9180-06721ED33D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1143000"/>
            <a:ext cx="11811000" cy="5102352"/>
          </a:xfrm>
        </p:spPr>
        <p:txBody>
          <a:bodyPr/>
          <a:lstStyle/>
          <a:p>
            <a:r>
              <a:rPr lang="en-US" dirty="0"/>
              <a:t>Many Packs are changing in HBC/GM.  Please look at the packs in the ordering device as you write your HBC/GM starting next Sunday 6/15</a:t>
            </a:r>
          </a:p>
          <a:p>
            <a:r>
              <a:rPr lang="en-US" sz="2300" dirty="0"/>
              <a:t>Polling Time for HBC/GM is moving 1pm and to a Monday-Friday Schedule effective 6/15</a:t>
            </a:r>
          </a:p>
          <a:p>
            <a:r>
              <a:rPr lang="en-US" sz="2300" dirty="0"/>
              <a:t>Polling Time for NOS is moving to Noon and to a Monday-Friday Schedule effective 7/20</a:t>
            </a:r>
          </a:p>
          <a:p>
            <a:r>
              <a:rPr lang="en-US" sz="2300" dirty="0"/>
              <a:t>Polling Time for Supplies is moving to Noon and to a Mon-Fri Schedule effective 7/20</a:t>
            </a:r>
          </a:p>
          <a:p>
            <a:r>
              <a:rPr lang="en-US" sz="2300" dirty="0"/>
              <a:t>Stores Will Receive Two Deliveries a Week for NOS and Supplies Based on Grocery Schedule</a:t>
            </a:r>
          </a:p>
          <a:p>
            <a:r>
              <a:rPr lang="en-US" sz="2300" dirty="0"/>
              <a:t>Please Review your Delivery Schedule to see your Stores Exact Polling/Delivery Schedule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5FBE9-3401-6C09-0917-CC15981C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Facts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7B525-EBE0-37BA-CC90-7078A7A1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D2A19-950E-B5D9-257D-87A17D001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A0E4B-87CF-A24B-AC86-4B3314CC2B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5205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2BF0BB-D363-177E-7B04-C173F835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FAQ’s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AB00B-F049-E21D-977B-4690358B4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81625-24DF-4C23-C511-75057F6F4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A0E4B-87CF-A24B-AC86-4B3314CC2BF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0EC811D-4A75-FA5A-56C6-5F4493F59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80500"/>
              </p:ext>
            </p:extLst>
          </p:nvPr>
        </p:nvGraphicFramePr>
        <p:xfrm>
          <a:off x="914400" y="990600"/>
          <a:ext cx="10820400" cy="5333998"/>
        </p:xfrm>
        <a:graphic>
          <a:graphicData uri="http://schemas.openxmlformats.org/drawingml/2006/table">
            <a:tbl>
              <a:tblPr firstRow="1" bandRow="1"/>
              <a:tblGrid>
                <a:gridCol w="4888098">
                  <a:extLst>
                    <a:ext uri="{9D8B030D-6E8A-4147-A177-3AD203B41FA5}">
                      <a16:colId xmlns:a16="http://schemas.microsoft.com/office/drawing/2014/main" val="3333538952"/>
                    </a:ext>
                  </a:extLst>
                </a:gridCol>
                <a:gridCol w="5932302">
                  <a:extLst>
                    <a:ext uri="{9D8B030D-6E8A-4147-A177-3AD203B41FA5}">
                      <a16:colId xmlns:a16="http://schemas.microsoft.com/office/drawing/2014/main" val="1670830972"/>
                    </a:ext>
                  </a:extLst>
                </a:gridCol>
              </a:tblGrid>
              <a:tr h="469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Question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Answer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475421"/>
                  </a:ext>
                </a:extLst>
              </a:tr>
              <a:tr h="9538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Will how I order my product change?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No. Customers will continue to use their ordering systems for all order entries into C&amp;S.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24685"/>
                  </a:ext>
                </a:extLst>
              </a:tr>
              <a:tr h="667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Will I still get itemized invoices with my delivery?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Yes. The invoice is not changing.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35134"/>
                  </a:ext>
                </a:extLst>
              </a:tr>
              <a:tr h="667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Will I still get a </a:t>
                      </a:r>
                      <a:r>
                        <a:rPr lang="en-US" sz="1800" b="1" i="1" dirty="0">
                          <a:solidFill>
                            <a:srgbClr val="292929"/>
                          </a:solidFill>
                        </a:rPr>
                        <a:t>Pallet ID Label</a:t>
                      </a:r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Yes, please refer to pages 8,9 and 10 for the pallet IDs.</a:t>
                      </a:r>
                    </a:p>
                    <a:p>
                      <a:endParaRPr lang="en-US" sz="1800" dirty="0">
                        <a:solidFill>
                          <a:srgbClr val="292929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250676"/>
                  </a:ext>
                </a:extLst>
              </a:tr>
              <a:tr h="667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Will I get an ?</a:t>
                      </a:r>
                      <a:r>
                        <a:rPr lang="en-US" sz="1800" b="1" i="1" dirty="0">
                          <a:solidFill>
                            <a:srgbClr val="292929"/>
                          </a:solidFill>
                        </a:rPr>
                        <a:t> Item Summary for HBC/GM</a:t>
                      </a:r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Yes, please refer to page 7 for the new version of this document.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057596"/>
                  </a:ext>
                </a:extLst>
              </a:tr>
              <a:tr h="9538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Do I still need to follow my current receiving policies?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Yes! Receiving</a:t>
                      </a:r>
                      <a:r>
                        <a:rPr lang="en-US" sz="1800" baseline="0" dirty="0">
                          <a:solidFill>
                            <a:srgbClr val="292929"/>
                          </a:solidFill>
                        </a:rPr>
                        <a:t> and credit</a:t>
                      </a:r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 policies will</a:t>
                      </a:r>
                      <a:r>
                        <a:rPr lang="en-US" sz="1800" baseline="0" dirty="0">
                          <a:solidFill>
                            <a:srgbClr val="292929"/>
                          </a:solidFill>
                        </a:rPr>
                        <a:t> remain the same</a:t>
                      </a:r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. Stores will continue to follow all policies</a:t>
                      </a:r>
                      <a:r>
                        <a:rPr lang="en-US" sz="1800" baseline="0" dirty="0">
                          <a:solidFill>
                            <a:srgbClr val="292929"/>
                          </a:solidFill>
                        </a:rPr>
                        <a:t> as they do today</a:t>
                      </a:r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20106"/>
                  </a:ext>
                </a:extLst>
              </a:tr>
              <a:tr h="9538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What if I have questions or need help with getting paperwork I am missing?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Please contact our Customer Service Department at 1-800-888-6737 and one of our agent’s would be happy to assist you.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7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47931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187260"/>
              </p:ext>
            </p:extLst>
          </p:nvPr>
        </p:nvGraphicFramePr>
        <p:xfrm>
          <a:off x="1828800" y="2534355"/>
          <a:ext cx="861060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63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1B2B0B"/>
                          </a:solidFill>
                        </a:rPr>
                        <a:t>Introduction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1B2B0B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1B2B0B"/>
                          </a:solidFill>
                        </a:rPr>
                        <a:t>What’s Not Changing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1B2B0B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33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1B2B0B"/>
                          </a:solidFill>
                        </a:rPr>
                        <a:t>What is New / Changing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1B2B0B"/>
                          </a:solidFill>
                        </a:rPr>
                        <a:t>Labels – Pallet IDs-HBC/GM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1B2B0B"/>
                          </a:solidFill>
                        </a:rPr>
                        <a:t>Packing List / Store Check In Documents-HBC/GM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1B2B0B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1B2B0B"/>
                          </a:solidFill>
                        </a:rPr>
                        <a:t>Label Examples –HBC/GM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1B2B0B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1B2B0B"/>
                          </a:solidFill>
                        </a:rPr>
                        <a:t>Important Facts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1B2B0B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449967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1B2B0B"/>
                          </a:solidFill>
                        </a:rPr>
                        <a:t>FAQ’s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1B2B0B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680425"/>
                  </a:ext>
                </a:extLst>
              </a:tr>
            </a:tbl>
          </a:graphicData>
        </a:graphic>
      </p:graphicFrame>
      <p:pic>
        <p:nvPicPr>
          <p:cNvPr id="5" name="Picture 3" descr="C:\Users\krclark\Desktop\Desktop\images\Agenda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4700" y="926593"/>
            <a:ext cx="5410200" cy="14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437836"/>
            <a:ext cx="4114800" cy="304799"/>
          </a:xfrm>
        </p:spPr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042400" y="6437835"/>
            <a:ext cx="2844800" cy="304800"/>
          </a:xfrm>
        </p:spPr>
        <p:txBody>
          <a:bodyPr/>
          <a:lstStyle/>
          <a:p>
            <a:fld id="{E09A0E4B-87CF-A24B-AC86-4B3314CC2B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0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92929"/>
                </a:solidFill>
              </a:rPr>
              <a:t>What are we doing: </a:t>
            </a:r>
            <a:endParaRPr lang="en-US" dirty="0">
              <a:solidFill>
                <a:srgbClr val="292929"/>
              </a:solidFill>
            </a:endParaRPr>
          </a:p>
          <a:p>
            <a:r>
              <a:rPr lang="en-US" dirty="0">
                <a:solidFill>
                  <a:srgbClr val="292929"/>
                </a:solidFill>
              </a:rPr>
              <a:t>HBC/GM will move to Bethlehem from Brattleboro effective 6/15/25</a:t>
            </a:r>
          </a:p>
          <a:p>
            <a:r>
              <a:rPr lang="en-US" dirty="0">
                <a:solidFill>
                  <a:srgbClr val="292929"/>
                </a:solidFill>
              </a:rPr>
              <a:t>NOS(Davidson)will move to Brattleboro effective 7/20/25</a:t>
            </a:r>
          </a:p>
          <a:p>
            <a:r>
              <a:rPr lang="en-US" dirty="0">
                <a:solidFill>
                  <a:srgbClr val="292929"/>
                </a:solidFill>
              </a:rPr>
              <a:t>Supplies will move to Brattleboro effective 7/20/25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92929"/>
                </a:solidFill>
              </a:rPr>
              <a:t>How are we doing it: </a:t>
            </a:r>
            <a:r>
              <a:rPr lang="en-US" sz="2400" dirty="0">
                <a:solidFill>
                  <a:srgbClr val="292929"/>
                </a:solidFill>
                <a:latin typeface="+mn-lt"/>
              </a:rPr>
              <a:t>A dedicated and experienced project team has been established to manage a seamless transition</a:t>
            </a:r>
            <a:endParaRPr lang="en-US" dirty="0">
              <a:solidFill>
                <a:srgbClr val="292929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292929"/>
                </a:solidFill>
              </a:rPr>
              <a:t>How to contact us: </a:t>
            </a:r>
            <a:r>
              <a:rPr lang="en-US" dirty="0">
                <a:solidFill>
                  <a:srgbClr val="292929"/>
                </a:solidFill>
              </a:rPr>
              <a:t>Please reach out to your Customer Experience Manager or Customer Service</a:t>
            </a:r>
          </a:p>
          <a:p>
            <a:pPr marL="0" indent="0">
              <a:buNone/>
            </a:pP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Introduction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437836"/>
            <a:ext cx="4114800" cy="304799"/>
          </a:xfrm>
        </p:spPr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42400" y="6437835"/>
            <a:ext cx="2844800" cy="304800"/>
          </a:xfrm>
        </p:spPr>
        <p:txBody>
          <a:bodyPr/>
          <a:lstStyle/>
          <a:p>
            <a:fld id="{E09A0E4B-87CF-A24B-AC86-4B3314CC2B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8562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AF0F7-3703-EA46-C038-DB5CB09F8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F7014-C969-AB30-A25F-746301795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D9B048-8E72-11CE-2930-EED11D11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is </a:t>
            </a:r>
            <a:r>
              <a:rPr lang="en-US" sz="2400" u="sng" dirty="0"/>
              <a:t>NOT</a:t>
            </a:r>
            <a:r>
              <a:rPr lang="en-US" sz="2400" dirty="0"/>
              <a:t> changing: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234773-F55B-5A22-AB5C-89FB583B2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C7A84-1CB2-027D-A5B9-E58AACE9D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A0E4B-87CF-A24B-AC86-4B3314CC2B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4DC23-9C66-7E1C-52E4-02310BB4E83B}"/>
              </a:ext>
            </a:extLst>
          </p:cNvPr>
          <p:cNvSpPr txBox="1"/>
          <p:nvPr/>
        </p:nvSpPr>
        <p:spPr>
          <a:xfrm>
            <a:off x="304800" y="848119"/>
            <a:ext cx="11887200" cy="481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following items will not change with the new warehouse: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1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Delivery Paperwork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Delivery Receipt Waybill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Pick Up </a:t>
            </a:r>
            <a:r>
              <a:rPr lang="en-US" sz="2600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Return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Documents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Invoices (electronic or hardcopy)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1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Order and Delivery Processes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Current Credit / Receiving Processes remain the same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Order adjustments</a:t>
            </a:r>
          </a:p>
        </p:txBody>
      </p:sp>
    </p:spTree>
    <p:extLst>
      <p:ext uri="{BB962C8B-B14F-4D97-AF65-F5344CB8AC3E}">
        <p14:creationId xmlns:p14="http://schemas.microsoft.com/office/powerpoint/2010/main" val="4156273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E348E-9E20-7482-27AF-1CB202D36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D5F28D-BBAE-8703-6447-91FCB7D7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IS changing: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EBFD59-227E-EAEF-2D3F-679C99437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7836"/>
            <a:ext cx="4114800" cy="304799"/>
          </a:xfrm>
        </p:spPr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1FF46-7786-0EB6-ACD3-26C47CA13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0" y="6437835"/>
            <a:ext cx="2844800" cy="304800"/>
          </a:xfrm>
        </p:spPr>
        <p:txBody>
          <a:bodyPr/>
          <a:lstStyle/>
          <a:p>
            <a:fld id="{E09A0E4B-87CF-A24B-AC86-4B3314CC2B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EB3226-00F9-E65F-4AA0-A7218CC58906}"/>
              </a:ext>
            </a:extLst>
          </p:cNvPr>
          <p:cNvSpPr txBox="1">
            <a:spLocks/>
          </p:cNvSpPr>
          <p:nvPr/>
        </p:nvSpPr>
        <p:spPr>
          <a:xfrm>
            <a:off x="304800" y="961405"/>
            <a:ext cx="11658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following delivery paperwork changes will occur, and are outlined in the following pages: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Labels – Pallet IDs-HBC/GM</a:t>
            </a:r>
            <a:endParaRPr lang="en-US" dirty="0">
              <a:solidFill>
                <a:srgbClr val="292929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Packing List / Store Check In Documents-HBC/GM</a:t>
            </a:r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9229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CD22-AD8A-2F35-329B-6C8647AC3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99510A-0B30-0B2C-6B5F-89D3683CB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7836"/>
            <a:ext cx="4114800" cy="304799"/>
          </a:xfrm>
        </p:spPr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A3CD0-C4B7-1349-4595-E2A01B739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0" y="6437835"/>
            <a:ext cx="2844800" cy="304800"/>
          </a:xfrm>
        </p:spPr>
        <p:txBody>
          <a:bodyPr/>
          <a:lstStyle/>
          <a:p>
            <a:fld id="{E09A0E4B-87CF-A24B-AC86-4B3314CC2B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0DB0B-4AA8-45F9-1585-7B193ED96807}"/>
              </a:ext>
            </a:extLst>
          </p:cNvPr>
          <p:cNvSpPr txBox="1">
            <a:spLocks/>
          </p:cNvSpPr>
          <p:nvPr/>
        </p:nvSpPr>
        <p:spPr>
          <a:xfrm>
            <a:off x="3962400" y="1018413"/>
            <a:ext cx="4267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Old Version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(GM / HBC)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3067B29-63E8-37B9-92E0-91E3F594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24000"/>
            <a:ext cx="8610600" cy="466466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577FC33-C50C-8076-683B-4BFBDF38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5210"/>
            <a:ext cx="9982200" cy="550862"/>
          </a:xfrm>
        </p:spPr>
        <p:txBody>
          <a:bodyPr/>
          <a:lstStyle/>
          <a:p>
            <a:r>
              <a:rPr lang="en-US" sz="2000" dirty="0"/>
              <a:t>Delivery Paperwork Changes – Packing List / Store Check-in Document</a:t>
            </a:r>
            <a:endParaRPr lang="en-US" altLang="en-US" sz="20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8428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9FC6F-6018-0E31-8A56-7395F3292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E41966-A64D-AD90-5684-7A31957D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Delivery Paperwork Changes – Packing List / Store Check-in Document</a:t>
            </a:r>
            <a:endParaRPr lang="en-US" altLang="en-US" sz="2000" dirty="0">
              <a:solidFill>
                <a:srgbClr val="FF33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48E812-0ADF-05C5-2058-40706E8D0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7836"/>
            <a:ext cx="4114800" cy="304799"/>
          </a:xfrm>
        </p:spPr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BEFD7-98E3-D251-DDDC-5C6983BFE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0" y="6437835"/>
            <a:ext cx="2844800" cy="304800"/>
          </a:xfrm>
        </p:spPr>
        <p:txBody>
          <a:bodyPr/>
          <a:lstStyle/>
          <a:p>
            <a:fld id="{E09A0E4B-87CF-A24B-AC86-4B3314CC2B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8028AF-F56C-FC7A-0F66-1CD4E8E51764}"/>
              </a:ext>
            </a:extLst>
          </p:cNvPr>
          <p:cNvSpPr txBox="1">
            <a:spLocks/>
          </p:cNvSpPr>
          <p:nvPr/>
        </p:nvSpPr>
        <p:spPr>
          <a:xfrm>
            <a:off x="3962400" y="894402"/>
            <a:ext cx="4267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Version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7ABFB3-6BEE-C74A-795C-1ABD428C2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742" y="1250530"/>
            <a:ext cx="8044517" cy="522689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7795714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C960EE-F4E1-5177-74FD-5D28B515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Fullcase Master Labels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3B087-8728-A361-7FF9-64F7E1B8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05EDB-5810-3E6E-FDFA-6023ACB56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A0E4B-87CF-A24B-AC86-4B3314CC2BF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7DEFF0-66DE-A13F-F38B-EECC34888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71" y="1459313"/>
            <a:ext cx="7897327" cy="34390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791BA2-13D3-ECC8-B159-11C5688602A8}"/>
              </a:ext>
            </a:extLst>
          </p:cNvPr>
          <p:cNvSpPr txBox="1"/>
          <p:nvPr/>
        </p:nvSpPr>
        <p:spPr>
          <a:xfrm>
            <a:off x="5867400" y="3581400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en-US" b="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9971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4A79C-6D3D-9CE1-595B-D7CB54CA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F1558F8-6F4D-AC22-775B-7F98FEFF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Item Selection Label – Symbotic Selection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31940E-4EB3-0E2C-C73D-22B88E574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7836"/>
            <a:ext cx="4114800" cy="304799"/>
          </a:xfrm>
        </p:spPr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0B9B1-98D8-4980-BF8C-6C8F8982E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0" y="6437835"/>
            <a:ext cx="2844800" cy="304800"/>
          </a:xfrm>
        </p:spPr>
        <p:txBody>
          <a:bodyPr/>
          <a:lstStyle/>
          <a:p>
            <a:fld id="{E09A0E4B-87CF-A24B-AC86-4B3314CC2BF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3400A-73E9-1E5C-DA7C-799B2F0B0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15" y="1398904"/>
            <a:ext cx="9199770" cy="40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11979"/>
      </p:ext>
    </p:extLst>
  </p:cSld>
  <p:clrMapOvr>
    <a:masterClrMapping/>
  </p:clrMapOvr>
  <p:transition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2acf707af29983db266ecfbe316be5779ad0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S-Template_lt-gray">
  <a:themeElements>
    <a:clrScheme name="CS Corp Colors">
      <a:dk1>
        <a:srgbClr val="FFFFFF"/>
      </a:dk1>
      <a:lt1>
        <a:srgbClr val="CA3639"/>
      </a:lt1>
      <a:dk2>
        <a:srgbClr val="CCCCCC"/>
      </a:dk2>
      <a:lt2>
        <a:srgbClr val="E68835"/>
      </a:lt2>
      <a:accent1>
        <a:srgbClr val="0081C8"/>
      </a:accent1>
      <a:accent2>
        <a:srgbClr val="72B431"/>
      </a:accent2>
      <a:accent3>
        <a:srgbClr val="F8D500"/>
      </a:accent3>
      <a:accent4>
        <a:srgbClr val="CA3639"/>
      </a:accent4>
      <a:accent5>
        <a:srgbClr val="E68835"/>
      </a:accent5>
      <a:accent6>
        <a:srgbClr val="59317C"/>
      </a:accent6>
      <a:hlink>
        <a:srgbClr val="0081C8"/>
      </a:hlink>
      <a:folHlink>
        <a:srgbClr val="EBB1BF"/>
      </a:folHlink>
    </a:clrScheme>
    <a:fontScheme name="1_CIP.ELS 11.09.09">
      <a:majorFont>
        <a:latin typeface="Helvetica LT Std"/>
        <a:ea typeface=""/>
        <a:cs typeface="Arial"/>
      </a:majorFont>
      <a:minorFont>
        <a:latin typeface="Helvetica LT St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IP.ELS 11.09.09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S Corp Colors">
    <a:dk1>
      <a:srgbClr val="FFFFFF"/>
    </a:dk1>
    <a:lt1>
      <a:srgbClr val="CA3639"/>
    </a:lt1>
    <a:dk2>
      <a:srgbClr val="CCCCCC"/>
    </a:dk2>
    <a:lt2>
      <a:srgbClr val="E68835"/>
    </a:lt2>
    <a:accent1>
      <a:srgbClr val="0081C8"/>
    </a:accent1>
    <a:accent2>
      <a:srgbClr val="72B431"/>
    </a:accent2>
    <a:accent3>
      <a:srgbClr val="F8D500"/>
    </a:accent3>
    <a:accent4>
      <a:srgbClr val="CA3639"/>
    </a:accent4>
    <a:accent5>
      <a:srgbClr val="E68835"/>
    </a:accent5>
    <a:accent6>
      <a:srgbClr val="59317C"/>
    </a:accent6>
    <a:hlink>
      <a:srgbClr val="0081C8"/>
    </a:hlink>
    <a:folHlink>
      <a:srgbClr val="EBB1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567</Words>
  <Application>Microsoft Office PowerPoint</Application>
  <PresentationFormat>Widescreen</PresentationFormat>
  <Paragraphs>98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Helvetica LT Std</vt:lpstr>
      <vt:lpstr>Wingdings</vt:lpstr>
      <vt:lpstr>CS-Template_lt-gray</vt:lpstr>
      <vt:lpstr>think-cell Slide</vt:lpstr>
      <vt:lpstr>PowerPoint Presentation</vt:lpstr>
      <vt:lpstr>PowerPoint Presentation</vt:lpstr>
      <vt:lpstr>Introduction</vt:lpstr>
      <vt:lpstr>What is NOT changing:</vt:lpstr>
      <vt:lpstr>What IS changing:</vt:lpstr>
      <vt:lpstr>Delivery Paperwork Changes – Packing List / Store Check-in Document</vt:lpstr>
      <vt:lpstr>Delivery Paperwork Changes – Packing List / Store Check-in Document</vt:lpstr>
      <vt:lpstr>Fullcase Master Labels</vt:lpstr>
      <vt:lpstr>Item Selection Label – Symbotic Selection</vt:lpstr>
      <vt:lpstr>Each Pick Master Tote Pallet Label</vt:lpstr>
      <vt:lpstr>Each Pick Tote Label</vt:lpstr>
      <vt:lpstr>Important Facts</vt:lpstr>
      <vt:lpstr>FAQ’s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Slicner, Jody</dc:creator>
  <cp:lastModifiedBy>Tarloff, Michael</cp:lastModifiedBy>
  <cp:revision>20</cp:revision>
  <cp:lastPrinted>2021-05-12T22:59:10Z</cp:lastPrinted>
  <dcterms:created xsi:type="dcterms:W3CDTF">2021-06-24T19:35:50Z</dcterms:created>
  <dcterms:modified xsi:type="dcterms:W3CDTF">2025-06-12T13:16:16Z</dcterms:modified>
</cp:coreProperties>
</file>