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84" r:id="rId4"/>
    <p:sldId id="307" r:id="rId5"/>
    <p:sldId id="309" r:id="rId6"/>
    <p:sldId id="337" r:id="rId7"/>
    <p:sldId id="310" r:id="rId8"/>
    <p:sldId id="335" r:id="rId9"/>
    <p:sldId id="338" r:id="rId10"/>
    <p:sldId id="260" r:id="rId11"/>
    <p:sldId id="311" r:id="rId12"/>
    <p:sldId id="314" r:id="rId13"/>
    <p:sldId id="316" r:id="rId14"/>
    <p:sldId id="312" r:id="rId15"/>
    <p:sldId id="320" r:id="rId16"/>
    <p:sldId id="326" r:id="rId17"/>
    <p:sldId id="339" r:id="rId18"/>
    <p:sldId id="340" r:id="rId19"/>
    <p:sldId id="341" r:id="rId2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5C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735" autoAdjust="0"/>
  </p:normalViewPr>
  <p:slideViewPr>
    <p:cSldViewPr>
      <p:cViewPr varScale="1">
        <p:scale>
          <a:sx n="43" d="100"/>
          <a:sy n="43" d="100"/>
        </p:scale>
        <p:origin x="196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DC1206-6D60-4FD5-812E-ABB8DF9F4157}" type="datetimeFigureOut">
              <a:rPr lang="en-US" smtClean="0"/>
              <a:t>05/19/2020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23A0AD-12A6-4E0A-8CC4-225F370FE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3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100" dirty="0"/>
              <a:t>Both John and Amy do a brief</a:t>
            </a:r>
            <a:r>
              <a:rPr lang="en-US" sz="1100" baseline="0" dirty="0"/>
              <a:t> introduction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05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80B33-47BC-3548-9C70-A2467A215CE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7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  <a:p>
            <a:endParaRPr lang="en-US" dirty="0"/>
          </a:p>
          <a:p>
            <a:r>
              <a:rPr lang="en-US" dirty="0"/>
              <a:t>Highlight here at</a:t>
            </a:r>
            <a:r>
              <a:rPr lang="en-US" baseline="0" dirty="0"/>
              <a:t> least 12 hours weekly of writing and editing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68237"/>
            <a:r>
              <a:rPr lang="en-US" dirty="0"/>
              <a:t>Note comparison.</a:t>
            </a:r>
          </a:p>
          <a:p>
            <a:pPr indent="-168237"/>
            <a:endParaRPr lang="en-US" dirty="0"/>
          </a:p>
          <a:p>
            <a:pPr indent="-168237"/>
            <a:r>
              <a:rPr lang="en-US" dirty="0"/>
              <a:t>John</a:t>
            </a:r>
          </a:p>
          <a:p>
            <a:pPr indent="-168237"/>
            <a:endParaRPr lang="en-US" dirty="0"/>
          </a:p>
          <a:p>
            <a:pPr indent="-168237"/>
            <a:r>
              <a:rPr lang="en-US" dirty="0"/>
              <a:t>I updated this slide to match the visual in the</a:t>
            </a:r>
            <a:r>
              <a:rPr lang="en-US" baseline="0" dirty="0"/>
              <a:t> current portfolio guide. The quality is not great but we can also refer them to document.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43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6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3A0AD-12A6-4E0A-8CC4-225F370FED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0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4953000" cy="3048000"/>
          </a:xfrm>
        </p:spPr>
        <p:txBody>
          <a:bodyPr/>
          <a:lstStyle>
            <a:lvl1pPr>
              <a:lnSpc>
                <a:spcPts val="3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0" y="3048000"/>
            <a:ext cx="4953000" cy="3810000"/>
          </a:xfrm>
        </p:spPr>
        <p:txBody>
          <a:bodyPr/>
          <a:lstStyle>
            <a:lvl1pPr marL="0" indent="0" algn="l">
              <a:lnSpc>
                <a:spcPts val="2600"/>
              </a:lnSpc>
              <a:buNone/>
              <a:defRPr sz="2400" baseline="0">
                <a:solidFill>
                  <a:srgbClr val="21212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Body Text Style</a:t>
            </a:r>
            <a:br>
              <a:rPr lang="en-US" dirty="0"/>
            </a:b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84818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6149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/>
          <a:lstStyle>
            <a:lvl1pPr>
              <a:defRPr baseline="0">
                <a:solidFill>
                  <a:srgbClr val="212121"/>
                </a:solidFill>
              </a:defRPr>
            </a:lvl1pPr>
            <a:lvl2pPr>
              <a:defRPr baseline="0">
                <a:solidFill>
                  <a:srgbClr val="212121"/>
                </a:solidFill>
              </a:defRPr>
            </a:lvl2pPr>
            <a:lvl3pPr>
              <a:defRPr baseline="0">
                <a:solidFill>
                  <a:srgbClr val="21212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5379584C-9801-4D3F-BA38-5D0AC5237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7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458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7836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14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85800"/>
            <a:ext cx="4040188" cy="544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685800"/>
            <a:ext cx="4041775" cy="544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8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8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54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458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baseline="0">
                <a:solidFill>
                  <a:srgbClr val="1485C6"/>
                </a:solidFill>
                <a:latin typeface="Eurostile LT Std" pitchFamily="34" charset="0"/>
              </a:defRPr>
            </a:lvl1pPr>
          </a:lstStyle>
          <a:p>
            <a:fld id="{5379584C-9801-4D3F-BA38-5D0AC52376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6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5" r:id="rId6"/>
    <p:sldLayoutId id="2147483657" r:id="rId7"/>
    <p:sldLayoutId id="2147483661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1485C6"/>
          </a:solidFill>
          <a:latin typeface="Eurostile LT Std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400"/>
        </a:lnSpc>
        <a:spcBef>
          <a:spcPct val="20000"/>
        </a:spcBef>
        <a:buSzPct val="80000"/>
        <a:buFont typeface="Arial" panose="020B0604020202020204" pitchFamily="34" charset="0"/>
        <a:buNone/>
        <a:defRPr sz="3100" kern="1200" baseline="0">
          <a:solidFill>
            <a:srgbClr val="212121"/>
          </a:solidFill>
          <a:latin typeface="Melior LT Std" pitchFamily="18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800"/>
        </a:lnSpc>
        <a:spcBef>
          <a:spcPct val="20000"/>
        </a:spcBef>
        <a:buSzPct val="80000"/>
        <a:buFont typeface="Arial" panose="020B0604020202020204" pitchFamily="34" charset="0"/>
        <a:buNone/>
        <a:defRPr sz="2600" kern="1200" baseline="0">
          <a:solidFill>
            <a:srgbClr val="212121"/>
          </a:solidFill>
          <a:latin typeface="Melior LT Std" pitchFamily="18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600"/>
        </a:lnSpc>
        <a:spcBef>
          <a:spcPct val="20000"/>
        </a:spcBef>
        <a:buSzPct val="80000"/>
        <a:buFont typeface="Arial" panose="020B0604020202020204" pitchFamily="34" charset="0"/>
        <a:buNone/>
        <a:defRPr sz="2400" kern="1200" baseline="0">
          <a:solidFill>
            <a:srgbClr val="212121"/>
          </a:solidFill>
          <a:latin typeface="Melior LT St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4953000" cy="2743200"/>
          </a:xfrm>
        </p:spPr>
        <p:txBody>
          <a:bodyPr>
            <a:normAutofit fontScale="90000"/>
          </a:bodyPr>
          <a:lstStyle/>
          <a:p>
            <a:pPr marL="182880"/>
            <a:br>
              <a:rPr lang="en-US" u="sng" dirty="0"/>
            </a:br>
            <a:br>
              <a:rPr lang="en-US" u="sng" dirty="0"/>
            </a:br>
            <a:br>
              <a:rPr lang="en-US" u="sng" dirty="0"/>
            </a:br>
            <a:br>
              <a:rPr lang="en-US" sz="3100" u="sng" dirty="0"/>
            </a:br>
            <a:br>
              <a:rPr lang="en-US" sz="3100" dirty="0"/>
            </a:br>
            <a:r>
              <a:rPr lang="en-US" sz="3100" dirty="0"/>
              <a:t>The MPA Portfolio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2667000"/>
            <a:ext cx="4953000" cy="4191000"/>
          </a:xfrm>
        </p:spPr>
        <p:txBody>
          <a:bodyPr/>
          <a:lstStyle/>
          <a:p>
            <a:pPr marL="182880"/>
            <a:br>
              <a:rPr lang="en-US" dirty="0"/>
            </a:br>
            <a:br>
              <a:rPr lang="en-US" dirty="0">
                <a:solidFill>
                  <a:srgbClr val="2A2A2A"/>
                </a:solidFill>
              </a:rPr>
            </a:br>
            <a:r>
              <a:rPr lang="en-US" dirty="0">
                <a:solidFill>
                  <a:srgbClr val="2A2A2A"/>
                </a:solidFill>
              </a:rPr>
              <a:t>Emily B. McCartha, PhD</a:t>
            </a:r>
            <a:br>
              <a:rPr lang="en-US" dirty="0">
                <a:solidFill>
                  <a:srgbClr val="2A2A2A"/>
                </a:solidFill>
              </a:rPr>
            </a:br>
            <a:r>
              <a:rPr lang="en-US" dirty="0">
                <a:solidFill>
                  <a:srgbClr val="2A2A2A"/>
                </a:solidFill>
              </a:rPr>
              <a:t>MPA@UNC Adjunct Instructor</a:t>
            </a:r>
          </a:p>
          <a:p>
            <a:pPr marL="182880"/>
            <a:r>
              <a:rPr lang="en-US" dirty="0">
                <a:solidFill>
                  <a:srgbClr val="2A2A2A"/>
                </a:solidFill>
              </a:rPr>
              <a:t>UNC School of Government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4236"/>
          <a:stretch>
            <a:fillRect/>
          </a:stretch>
        </p:blipFill>
        <p:spPr>
          <a:xfrm>
            <a:off x="0" y="0"/>
            <a:ext cx="4184818" cy="6858000"/>
          </a:xfrm>
        </p:spPr>
      </p:pic>
    </p:spTree>
    <p:extLst>
      <p:ext uri="{BB962C8B-B14F-4D97-AF65-F5344CB8AC3E}">
        <p14:creationId xmlns:p14="http://schemas.microsoft.com/office/powerpoint/2010/main" val="261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4953000" cy="6019800"/>
          </a:xfrm>
        </p:spPr>
        <p:txBody>
          <a:bodyPr>
            <a:normAutofit/>
          </a:bodyPr>
          <a:lstStyle/>
          <a:p>
            <a:pPr marL="182880"/>
            <a:br>
              <a:rPr lang="en-US" u="sng" dirty="0"/>
            </a:br>
            <a:br>
              <a:rPr lang="en-US" dirty="0"/>
            </a:br>
            <a:r>
              <a:rPr lang="en-US" dirty="0"/>
              <a:t>Portfolio Construction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4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51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Area Assessments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The portfolio is read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“top down,”</a:t>
            </a:r>
            <a:r>
              <a:rPr lang="en-US" dirty="0">
                <a:latin typeface="Melior LT Std"/>
              </a:rPr>
              <a:t> but is built 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“bottom up” </a:t>
            </a:r>
            <a:r>
              <a:rPr lang="en-US" dirty="0">
                <a:latin typeface="Melior LT Std"/>
              </a:rPr>
              <a:t>from the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area assessments</a:t>
            </a:r>
            <a:r>
              <a:rPr lang="en-US" dirty="0">
                <a:latin typeface="Melior LT Std"/>
              </a:rPr>
              <a:t>. 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Area assessments show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 personal knowledge</a:t>
            </a:r>
            <a:r>
              <a:rPr lang="en-US" dirty="0">
                <a:latin typeface="Melior LT Std"/>
              </a:rPr>
              <a:t> of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specific subjects </a:t>
            </a:r>
            <a:r>
              <a:rPr lang="en-US" dirty="0">
                <a:latin typeface="Melior LT Std"/>
              </a:rPr>
              <a:t>in public administration.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An area assessment in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 research design / data analysis </a:t>
            </a:r>
            <a:r>
              <a:rPr lang="en-US" dirty="0">
                <a:latin typeface="Melior LT Std"/>
              </a:rPr>
              <a:t>is required.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Select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2 of 3</a:t>
            </a:r>
            <a:r>
              <a:rPr lang="en-US" dirty="0">
                <a:latin typeface="Melior LT Std"/>
              </a:rPr>
              <a:t>: financial management, human capital management, law / legal processes.</a:t>
            </a:r>
            <a:endParaRPr lang="en-US" dirty="0">
              <a:solidFill>
                <a:srgbClr val="2A2A2A"/>
              </a:solidFill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Portfolio Synthesis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From the assessments, you will need to identify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two cross-cutting themes</a:t>
            </a:r>
            <a:r>
              <a:rPr lang="en-US" dirty="0">
                <a:latin typeface="Melior LT Std"/>
              </a:rPr>
              <a:t>.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The themes must be tied to public administration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scholarship</a:t>
            </a:r>
            <a:r>
              <a:rPr lang="en-US" dirty="0">
                <a:latin typeface="Melior LT Std"/>
              </a:rPr>
              <a:t> and reflect the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unique context</a:t>
            </a:r>
            <a:r>
              <a:rPr lang="en-US" dirty="0">
                <a:latin typeface="Melior LT Std"/>
              </a:rPr>
              <a:t> of public service. 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Synthesis must discuss understanding of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leadership/public service values and ethics</a:t>
            </a:r>
            <a:r>
              <a:rPr lang="en-US" dirty="0">
                <a:latin typeface="Melior LT Std"/>
              </a:rPr>
              <a:t>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Explain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career goals</a:t>
            </a:r>
            <a:r>
              <a:rPr lang="en-US" dirty="0">
                <a:latin typeface="Melior LT Std"/>
              </a:rPr>
              <a:t> 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future learning</a:t>
            </a:r>
            <a:r>
              <a:rPr lang="en-US" dirty="0">
                <a:latin typeface="Melior LT Std"/>
              </a:rPr>
              <a:t>.</a:t>
            </a:r>
            <a:endParaRPr lang="en-US" dirty="0">
              <a:solidFill>
                <a:srgbClr val="2A2A2A"/>
              </a:solidFill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Picturing Themes and Lessons 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4541981"/>
            <a:ext cx="1991598" cy="1630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372" y="4541981"/>
            <a:ext cx="1999197" cy="1630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046" y="4541981"/>
            <a:ext cx="1729252" cy="1788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364" y="1625599"/>
            <a:ext cx="5402118" cy="4405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0948" y="1898635"/>
            <a:ext cx="1845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Major Themes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072" y="5551870"/>
            <a:ext cx="231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Lessons </a:t>
            </a:r>
          </a:p>
          <a:p>
            <a:r>
              <a:rPr lang="en-US" dirty="0"/>
              <a:t>Per Area Assessment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2133" y="5669716"/>
            <a:ext cx="118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Lessons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7156" y="5664988"/>
            <a:ext cx="1180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Lessons</a:t>
            </a:r>
          </a:p>
        </p:txBody>
      </p:sp>
    </p:spTree>
    <p:extLst>
      <p:ext uri="{BB962C8B-B14F-4D97-AF65-F5344CB8AC3E}">
        <p14:creationId xmlns:p14="http://schemas.microsoft.com/office/powerpoint/2010/main" val="322450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4953000" cy="6019800"/>
          </a:xfrm>
        </p:spPr>
        <p:txBody>
          <a:bodyPr>
            <a:normAutofit/>
          </a:bodyPr>
          <a:lstStyle/>
          <a:p>
            <a:pPr marL="182880"/>
            <a:br>
              <a:rPr lang="en-US" u="sng" dirty="0"/>
            </a:br>
            <a:br>
              <a:rPr lang="en-US" dirty="0"/>
            </a:br>
            <a:r>
              <a:rPr lang="en-US" dirty="0"/>
              <a:t>The Portfolio Class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4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808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The Portfolio Course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The course offers a chance to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 develop </a:t>
            </a:r>
            <a:r>
              <a:rPr lang="en-US" dirty="0">
                <a:solidFill>
                  <a:srgbClr val="1C1C1C"/>
                </a:solidFill>
                <a:latin typeface="Melior LT Std"/>
              </a:rPr>
              <a:t>portfolio elements </a:t>
            </a:r>
            <a:r>
              <a:rPr lang="en-US" dirty="0">
                <a:latin typeface="Melior LT Std"/>
              </a:rPr>
              <a:t>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practice</a:t>
            </a:r>
            <a:r>
              <a:rPr lang="en-US" dirty="0">
                <a:latin typeface="Melior LT Std"/>
              </a:rPr>
              <a:t> for the exam.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Students prepare the bulk of their portfolios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outside of, but concurrent with</a:t>
            </a:r>
            <a:r>
              <a:rPr lang="en-US" dirty="0">
                <a:latin typeface="Melior LT Std"/>
              </a:rPr>
              <a:t>, the class. 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Course grade has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no tie</a:t>
            </a:r>
            <a:r>
              <a:rPr lang="en-US" dirty="0">
                <a:latin typeface="Melior LT Std"/>
              </a:rPr>
              <a:t> to the portfolio and oral exam grades; committee decides. 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Students who attend class and complete all work professionally will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“Pass.”</a:t>
            </a:r>
            <a:r>
              <a:rPr lang="en-US" dirty="0">
                <a:latin typeface="Melior LT Std"/>
              </a:rPr>
              <a:t> </a:t>
            </a:r>
            <a:endParaRPr lang="en-US" dirty="0">
              <a:solidFill>
                <a:srgbClr val="2A2A2A"/>
              </a:solidFill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8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0"/>
            <a:ext cx="4953000" cy="6019800"/>
          </a:xfrm>
        </p:spPr>
        <p:txBody>
          <a:bodyPr>
            <a:normAutofit/>
          </a:bodyPr>
          <a:lstStyle/>
          <a:p>
            <a:pPr marL="182880" algn="ctr"/>
            <a:r>
              <a:rPr lang="en-US" dirty="0"/>
              <a:t>What do I do now?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r="4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720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BEDB-50FE-4756-A20F-42880827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the Literature and Course Content for Lesson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ABEC-31B2-477F-A76E-A2A884C47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87C4-57D8-42A0-9C62-8ACDBEC5B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212A8E-A1CF-45B6-8B35-35AB913B602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3" y="1333500"/>
            <a:ext cx="8322973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A3B5-3CC9-46AD-BD33-4DB81C25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Generation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C61A1-63DB-48FF-8BB2-A416ED15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-What do I know? What are the concepts, terms, ideas? </a:t>
            </a:r>
          </a:p>
          <a:p>
            <a:endParaRPr lang="en-US" dirty="0"/>
          </a:p>
          <a:p>
            <a:r>
              <a:rPr lang="en-US" dirty="0"/>
              <a:t>-How are they similar or different to other concepts? </a:t>
            </a:r>
          </a:p>
          <a:p>
            <a:endParaRPr lang="en-US" dirty="0"/>
          </a:p>
          <a:p>
            <a:r>
              <a:rPr lang="en-US" dirty="0"/>
              <a:t>-Why do we care? What is important? When do they not work? What are their limits?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C02D9-3864-48C0-8A5E-B09262A9D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97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CD12D-7B0D-4FEB-95DF-E5B38285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E8302-4EE1-4533-9462-73E8DFBD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which area assessment topics you will write about </a:t>
            </a:r>
          </a:p>
          <a:p>
            <a:endParaRPr lang="en-US" dirty="0"/>
          </a:p>
          <a:p>
            <a:r>
              <a:rPr lang="en-US" dirty="0"/>
              <a:t>Find a piece of original work prepared during MPA…FOR MPA</a:t>
            </a:r>
          </a:p>
          <a:p>
            <a:endParaRPr lang="en-US" dirty="0"/>
          </a:p>
          <a:p>
            <a:r>
              <a:rPr lang="en-US" dirty="0"/>
              <a:t>Write a summary </a:t>
            </a:r>
          </a:p>
          <a:p>
            <a:endParaRPr lang="en-US" dirty="0"/>
          </a:p>
          <a:p>
            <a:r>
              <a:rPr lang="en-US" dirty="0"/>
              <a:t>Think about how it could be improved and write a critique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8971E-EABE-4E79-AB7C-B0CA42EF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7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>
              <a:solidFill>
                <a:srgbClr val="2A2A2A"/>
              </a:solidFill>
            </a:endParaRPr>
          </a:p>
          <a:p>
            <a:r>
              <a:rPr lang="en-US" dirty="0">
                <a:solidFill>
                  <a:srgbClr val="2A2A2A"/>
                </a:solidFill>
              </a:rPr>
              <a:t>Why is this required? </a:t>
            </a:r>
          </a:p>
          <a:p>
            <a:endParaRPr lang="en-US" dirty="0">
              <a:solidFill>
                <a:srgbClr val="2A2A2A"/>
              </a:solidFill>
            </a:endParaRPr>
          </a:p>
          <a:p>
            <a:r>
              <a:rPr lang="en-US" dirty="0">
                <a:solidFill>
                  <a:srgbClr val="2A2A2A"/>
                </a:solidFill>
              </a:rPr>
              <a:t>Introduce the </a:t>
            </a:r>
            <a:r>
              <a:rPr lang="en-US" b="1" dirty="0">
                <a:solidFill>
                  <a:srgbClr val="1485C6"/>
                </a:solidFill>
              </a:rPr>
              <a:t>MPA portfolio process</a:t>
            </a:r>
            <a:r>
              <a:rPr lang="en-US" dirty="0">
                <a:solidFill>
                  <a:srgbClr val="2A2A2A"/>
                </a:solidFill>
              </a:rPr>
              <a:t>.</a:t>
            </a:r>
          </a:p>
          <a:p>
            <a:endParaRPr lang="en-US" dirty="0">
              <a:solidFill>
                <a:srgbClr val="2A2A2A"/>
              </a:solidFill>
            </a:endParaRPr>
          </a:p>
          <a:p>
            <a:r>
              <a:rPr lang="en-US" dirty="0"/>
              <a:t>Explain the role of the </a:t>
            </a:r>
            <a:r>
              <a:rPr lang="en-US" b="1" dirty="0">
                <a:solidFill>
                  <a:srgbClr val="1485C6"/>
                </a:solidFill>
              </a:rPr>
              <a:t>portfolio course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Discuss </a:t>
            </a:r>
            <a:r>
              <a:rPr lang="en-US" b="1" u="sng" dirty="0">
                <a:solidFill>
                  <a:srgbClr val="1485C6"/>
                </a:solidFill>
              </a:rPr>
              <a:t>what you need to do now</a:t>
            </a:r>
            <a:r>
              <a:rPr lang="en-US" dirty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“Mastery” in Graduate School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2578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UNC-CH requires each </a:t>
            </a:r>
            <a:r>
              <a:rPr lang="en-US" dirty="0">
                <a:solidFill>
                  <a:srgbClr val="1C1C1C"/>
                </a:solidFill>
                <a:latin typeface="Melior LT Std"/>
              </a:rPr>
              <a:t>master’s candidate</a:t>
            </a:r>
            <a:r>
              <a:rPr lang="en-US" dirty="0">
                <a:latin typeface="Melior LT Std"/>
              </a:rPr>
              <a:t> to write a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thesis</a:t>
            </a:r>
            <a:r>
              <a:rPr lang="en-US" dirty="0">
                <a:latin typeface="Melior LT Std"/>
              </a:rPr>
              <a:t> and pass a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written / oral exam</a:t>
            </a:r>
            <a:r>
              <a:rPr lang="en-US" dirty="0">
                <a:latin typeface="Melior LT Std"/>
              </a:rPr>
              <a:t>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The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thesis</a:t>
            </a:r>
            <a:r>
              <a:rPr lang="en-US" dirty="0">
                <a:latin typeface="Melior LT Std"/>
              </a:rPr>
              <a:t> is a piece of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independent </a:t>
            </a:r>
            <a:r>
              <a:rPr lang="en-US" dirty="0">
                <a:latin typeface="Melior LT Std"/>
              </a:rPr>
              <a:t>research, and the exam must be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comprehensive</a:t>
            </a:r>
            <a:r>
              <a:rPr lang="en-US" dirty="0">
                <a:latin typeface="Melior LT Std"/>
              </a:rPr>
              <a:t>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Professional programs may, with approval,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substitute</a:t>
            </a:r>
            <a:r>
              <a:rPr lang="en-US" dirty="0">
                <a:latin typeface="Melior LT Std"/>
              </a:rPr>
              <a:t> requirements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relevant</a:t>
            </a:r>
            <a:r>
              <a:rPr lang="en-US" dirty="0">
                <a:latin typeface="Melior LT Std"/>
              </a:rPr>
              <a:t> to the field.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Substitutes must prove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strenuous</a:t>
            </a:r>
            <a:r>
              <a:rPr lang="en-US" dirty="0">
                <a:latin typeface="Melior LT Std"/>
              </a:rPr>
              <a:t> 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independent</a:t>
            </a:r>
            <a:r>
              <a:rPr lang="en-US" dirty="0">
                <a:latin typeface="Melior LT Std"/>
              </a:rPr>
              <a:t> mastery of the discipline. </a:t>
            </a:r>
          </a:p>
          <a:p>
            <a:r>
              <a:rPr lang="en-US" dirty="0">
                <a:solidFill>
                  <a:srgbClr val="2A2A2A"/>
                </a:solidFill>
              </a:rPr>
              <a:t> </a:t>
            </a: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 Substitute: The Portfolio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The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written portfolio </a:t>
            </a:r>
            <a:r>
              <a:rPr lang="en-US" dirty="0">
                <a:latin typeface="Melior LT Std"/>
              </a:rPr>
              <a:t>requires students to “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articulate</a:t>
            </a:r>
            <a:r>
              <a:rPr lang="en-US" dirty="0">
                <a:latin typeface="Melior LT Std"/>
              </a:rPr>
              <a:t>,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synthesize</a:t>
            </a:r>
            <a:r>
              <a:rPr lang="en-US" dirty="0">
                <a:latin typeface="Melior LT Std"/>
              </a:rPr>
              <a:t>, 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reflect</a:t>
            </a:r>
            <a:r>
              <a:rPr lang="en-US" dirty="0">
                <a:latin typeface="Melior LT Std"/>
              </a:rPr>
              <a:t> on the knowledge…acquired in the MPA program.”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The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oral exam </a:t>
            </a:r>
            <a:r>
              <a:rPr lang="en-US" dirty="0">
                <a:latin typeface="Melior LT Std"/>
              </a:rPr>
              <a:t>requires students to “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defend</a:t>
            </a:r>
            <a:r>
              <a:rPr lang="en-US" dirty="0">
                <a:latin typeface="Melior LT Std"/>
              </a:rPr>
              <a:t> their knowledge [of PA] 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withstand</a:t>
            </a:r>
            <a:r>
              <a:rPr lang="en-US" dirty="0">
                <a:latin typeface="Melior LT Std"/>
              </a:rPr>
              <a:t> questioning and criticism in any setting.”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The work must go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above </a:t>
            </a:r>
            <a:r>
              <a:rPr lang="en-US" dirty="0">
                <a:latin typeface="Melior LT Std"/>
              </a:rPr>
              <a:t>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beyond </a:t>
            </a:r>
            <a:r>
              <a:rPr lang="en-US" dirty="0">
                <a:latin typeface="Melior LT Std"/>
              </a:rPr>
              <a:t>regular coursework and normal class time. </a:t>
            </a:r>
            <a:endParaRPr lang="en-US" dirty="0">
              <a:solidFill>
                <a:srgbClr val="2A2A2A"/>
              </a:solidFill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The Written Portfolio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r>
              <a:rPr lang="en-US" dirty="0">
                <a:latin typeface="Melior LT Std"/>
              </a:rPr>
              <a:t>The portfolio contains 3 big pieces w/sub pieces: </a:t>
            </a:r>
          </a:p>
          <a:p>
            <a:endParaRPr lang="en-US" dirty="0">
              <a:latin typeface="Melior LT St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FF"/>
                </a:solidFill>
                <a:latin typeface="Melior LT Std"/>
              </a:rPr>
              <a:t>A synthesis</a:t>
            </a:r>
            <a:r>
              <a:rPr lang="en-US" dirty="0">
                <a:latin typeface="Melior LT Std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FF"/>
                </a:solidFill>
                <a:latin typeface="Melior LT Std"/>
              </a:rPr>
              <a:t>3 area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66FF"/>
                </a:solidFill>
                <a:latin typeface="Melior LT Std"/>
              </a:rPr>
              <a:t>3 appendix items (pieces of original work) associated w/the area assessment topics</a:t>
            </a:r>
            <a:endParaRPr lang="en-US" dirty="0">
              <a:latin typeface="Melior LT Std"/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The Written Portfolio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953000"/>
          </a:xfrm>
        </p:spPr>
        <p:txBody>
          <a:bodyPr>
            <a:noAutofit/>
          </a:bodyPr>
          <a:lstStyle/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Most of the work is done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outside</a:t>
            </a:r>
            <a:r>
              <a:rPr lang="en-US" dirty="0">
                <a:latin typeface="Melior LT Std"/>
              </a:rPr>
              <a:t> of class.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Class helps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clarify</a:t>
            </a:r>
            <a:r>
              <a:rPr lang="en-US" dirty="0">
                <a:latin typeface="Melior LT Std"/>
              </a:rPr>
              <a:t> questions/confusions and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stimulate </a:t>
            </a:r>
            <a:r>
              <a:rPr lang="en-US" dirty="0">
                <a:latin typeface="Melior LT Std"/>
              </a:rPr>
              <a:t>thinking through group support 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A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three-person </a:t>
            </a:r>
            <a:r>
              <a:rPr lang="en-US" dirty="0">
                <a:latin typeface="Melior LT Std"/>
              </a:rPr>
              <a:t>faculty committee grades the portfolio; </a:t>
            </a:r>
            <a:r>
              <a:rPr lang="en-US" b="1" dirty="0">
                <a:solidFill>
                  <a:srgbClr val="0066FF"/>
                </a:solidFill>
                <a:latin typeface="Melior LT Std"/>
              </a:rPr>
              <a:t>two</a:t>
            </a:r>
            <a:r>
              <a:rPr lang="en-US" dirty="0">
                <a:latin typeface="Melior LT Std"/>
              </a:rPr>
              <a:t> members must vote to “pass.”</a:t>
            </a:r>
          </a:p>
          <a:p>
            <a:endParaRPr lang="en-US" dirty="0">
              <a:latin typeface="Melior LT Std"/>
            </a:endParaRPr>
          </a:p>
          <a:p>
            <a:r>
              <a:rPr lang="en-US" dirty="0">
                <a:latin typeface="Melior LT Std"/>
              </a:rPr>
              <a:t> </a:t>
            </a:r>
            <a:endParaRPr lang="en-US" dirty="0">
              <a:solidFill>
                <a:srgbClr val="2A2A2A"/>
              </a:solidFill>
            </a:endParaRPr>
          </a:p>
          <a:p>
            <a:endParaRPr lang="en-US" dirty="0">
              <a:solidFill>
                <a:srgbClr val="2A2A2A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5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E8E8E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The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752600"/>
            <a:ext cx="7453240" cy="44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8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Synthesis </a:t>
            </a:r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 Themes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Major ideas in public administration that touch on several sub-lessons you present in your area assessments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Discussion of leadership, values, and ethics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Career trajectory/goals and how to address gaps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9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3 total.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Research Design and Data Analysis (required) then two of the following three, Law and Legal Practices, Human Capital Management (HR), Public Financial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Assessment 1: Research Design and Data Analysis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2 lessons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Appendix item summary and critique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Assessment 2 (same components as AA1)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Area Assessment 3 (same components as AA1)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584C-9801-4D3F-BA38-5D0AC52376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15629"/>
      </p:ext>
    </p:extLst>
  </p:cSld>
  <p:clrMapOvr>
    <a:masterClrMapping/>
  </p:clrMapOvr>
</p:sld>
</file>

<file path=ppt/theme/theme1.xml><?xml version="1.0" encoding="utf-8"?>
<a:theme xmlns:a="http://schemas.openxmlformats.org/drawingml/2006/main" name="2016-SBN_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2016-SBN_Presentation_Template</Template>
  <TotalTime>4798</TotalTime>
  <Words>785</Words>
  <Application>Microsoft Office PowerPoint</Application>
  <PresentationFormat>On-screen Show (4:3)</PresentationFormat>
  <Paragraphs>154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Arial</vt:lpstr>
      <vt:lpstr>Melior LT Std</vt:lpstr>
      <vt:lpstr>Eurostile LT Std</vt:lpstr>
      <vt:lpstr>2016-SBN_Presentation_Template</vt:lpstr>
      <vt:lpstr>     The MPA Portfolio Process  </vt:lpstr>
      <vt:lpstr>Session Objectives</vt:lpstr>
      <vt:lpstr>“Mastery” in Graduate School</vt:lpstr>
      <vt:lpstr>MPA Substitute: The Portfolio</vt:lpstr>
      <vt:lpstr>Overview: The Written Portfolio</vt:lpstr>
      <vt:lpstr>Overview: The Written Portfolio</vt:lpstr>
      <vt:lpstr>Overview: The Process</vt:lpstr>
      <vt:lpstr>Component Breakdown</vt:lpstr>
      <vt:lpstr>Component Breakdown</vt:lpstr>
      <vt:lpstr>  Portfolio Construction</vt:lpstr>
      <vt:lpstr>Overview: Area Assessments</vt:lpstr>
      <vt:lpstr>Overview: Portfolio Synthesis</vt:lpstr>
      <vt:lpstr>Picturing Themes and Lessons ...</vt:lpstr>
      <vt:lpstr>  The Portfolio Class</vt:lpstr>
      <vt:lpstr>Overview: The Portfolio Course</vt:lpstr>
      <vt:lpstr>What do I do now? </vt:lpstr>
      <vt:lpstr>Go to the Literature and Course Content for Lesson Ideas</vt:lpstr>
      <vt:lpstr>Lesson Generation </vt:lpstr>
      <vt:lpstr>Appendix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Way North Carolina’s Labor Market after the “Great Recession,”   2007-Present</dc:title>
  <dc:creator>SouthByNorth</dc:creator>
  <cp:lastModifiedBy>Emily McCartha (Program Evaluation)</cp:lastModifiedBy>
  <cp:revision>197</cp:revision>
  <cp:lastPrinted>2016-09-06T14:23:55Z</cp:lastPrinted>
  <dcterms:created xsi:type="dcterms:W3CDTF">2016-08-31T21:00:23Z</dcterms:created>
  <dcterms:modified xsi:type="dcterms:W3CDTF">2020-05-19T14:35:26Z</dcterms:modified>
</cp:coreProperties>
</file>