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7" r:id="rId2"/>
    <p:sldId id="381" r:id="rId3"/>
    <p:sldId id="382" r:id="rId4"/>
    <p:sldId id="386" r:id="rId5"/>
    <p:sldId id="402" r:id="rId6"/>
    <p:sldId id="383" r:id="rId7"/>
    <p:sldId id="393" r:id="rId8"/>
    <p:sldId id="385" r:id="rId9"/>
    <p:sldId id="401" r:id="rId10"/>
    <p:sldId id="394" r:id="rId11"/>
    <p:sldId id="389" r:id="rId12"/>
    <p:sldId id="39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72" d="100"/>
          <a:sy n="72" d="100"/>
        </p:scale>
        <p:origin x="6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1" Type="http://schemas.openxmlformats.org/officeDocument/2006/relationships/hyperlink" Target="https://covid19.ca.gov/plasma/" TargetMode="External"/></Relationships>
</file>

<file path=ppt/diagrams/_rels/data2.xml.rels><?xml version="1.0" encoding="UTF-8" standalone="yes"?>
<Relationships xmlns="http://schemas.openxmlformats.org/package/2006/relationships"><Relationship Id="rId1" Type="http://schemas.openxmlformats.org/officeDocument/2006/relationships/hyperlink" Target="https://urldefense.proofpoint.com/v2/url?u=https-3A__www.fda.gov_media_136798_download&amp;d=DwMF3g&amp;c=Lr0a7ed3egkbwePCNW4ROg&amp;r=i4j7ut8g6nF-uNgwvxpk3UUZDDE8gqH8XIM0LMt4K7U&amp;m=QE0h2O4DRsH5W1n5bpNiScKwmtKLNO_g00jYOJyfHeg&amp;s=mr3va27LvmThvqWIetg8UPQXnbwdUjBdnG82TFF6xDs&amp;e=" TargetMode="External"/></Relationships>
</file>

<file path=ppt/diagrams/_rels/data4.xml.rels><?xml version="1.0" encoding="UTF-8" standalone="yes"?>
<Relationships xmlns="http://schemas.openxmlformats.org/package/2006/relationships"><Relationship Id="rId3" Type="http://schemas.openxmlformats.org/officeDocument/2006/relationships/hyperlink" Target="https://www.uscovidplasma.org/preprint-paper" TargetMode="External"/><Relationship Id="rId2" Type="http://schemas.openxmlformats.org/officeDocument/2006/relationships/hyperlink" Target="https://www.uscovidplasma.org/safety-report" TargetMode="External"/><Relationship Id="rId1" Type="http://schemas.openxmlformats.org/officeDocument/2006/relationships/hyperlink" Target="uscovidplasma.org" TargetMode="External"/></Relationships>
</file>

<file path=ppt/diagrams/_rels/drawing1.xml.rels><?xml version="1.0" encoding="UTF-8" standalone="yes"?>
<Relationships xmlns="http://schemas.openxmlformats.org/package/2006/relationships"><Relationship Id="rId1" Type="http://schemas.openxmlformats.org/officeDocument/2006/relationships/hyperlink" Target="https://covid19.ca.gov/plasma/" TargetMode="External"/></Relationships>
</file>

<file path=ppt/diagrams/_rels/drawing2.xml.rels><?xml version="1.0" encoding="UTF-8" standalone="yes"?>
<Relationships xmlns="http://schemas.openxmlformats.org/package/2006/relationships"><Relationship Id="rId1" Type="http://schemas.openxmlformats.org/officeDocument/2006/relationships/hyperlink" Target="https://urldefense.proofpoint.com/v2/url?u=https-3A__www.fda.gov_media_136798_download&amp;d=DwMF3g&amp;c=Lr0a7ed3egkbwePCNW4ROg&amp;r=i4j7ut8g6nF-uNgwvxpk3UUZDDE8gqH8XIM0LMt4K7U&amp;m=QE0h2O4DRsH5W1n5bpNiScKwmtKLNO_g00jYOJyfHeg&amp;s=mr3va27LvmThvqWIetg8UPQXnbwdUjBdnG82TFF6xDs&amp;e=" TargetMode="External"/></Relationships>
</file>

<file path=ppt/diagrams/_rels/drawing4.xml.rels><?xml version="1.0" encoding="UTF-8" standalone="yes"?>
<Relationships xmlns="http://schemas.openxmlformats.org/package/2006/relationships"><Relationship Id="rId3" Type="http://schemas.openxmlformats.org/officeDocument/2006/relationships/hyperlink" Target="https://www.uscovidplasma.org/preprint-paper" TargetMode="External"/><Relationship Id="rId2" Type="http://schemas.openxmlformats.org/officeDocument/2006/relationships/hyperlink" Target="https://www.uscovidplasma.org/safety-report" TargetMode="External"/><Relationship Id="rId1" Type="http://schemas.openxmlformats.org/officeDocument/2006/relationships/hyperlink" Target="uscovidplasma.org"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D47A9C-33CA-411F-A2D3-E344A5FF1A45}" type="doc">
      <dgm:prSet loTypeId="urn:microsoft.com/office/officeart/2005/8/layout/default" loCatId="list" qsTypeId="urn:microsoft.com/office/officeart/2005/8/quickstyle/simple1" qsCatId="simple" csTypeId="urn:microsoft.com/office/officeart/2005/8/colors/colorful2" csCatId="colorful" phldr="1"/>
      <dgm:spPr/>
      <dgm:t>
        <a:bodyPr/>
        <a:lstStyle/>
        <a:p>
          <a:endParaRPr lang="en-US"/>
        </a:p>
      </dgm:t>
    </dgm:pt>
    <dgm:pt modelId="{BFA76686-4F5B-438B-8001-14BC75F020CA}">
      <dgm:prSet/>
      <dgm:spPr/>
      <dgm:t>
        <a:bodyPr/>
        <a:lstStyle/>
        <a:p>
          <a:r>
            <a:rPr lang="en-US" dirty="0"/>
            <a:t>Letters sent in 7 languages to &gt;227,000 Californians who tested positive for SARS-CoV-2 to encourage them to consider donating plasma</a:t>
          </a:r>
        </a:p>
      </dgm:t>
    </dgm:pt>
    <dgm:pt modelId="{FC525C14-A61A-488E-91AC-F85938FB3CF2}" type="parTrans" cxnId="{F1899161-1C24-4AC2-A412-55A27E1157DC}">
      <dgm:prSet/>
      <dgm:spPr/>
      <dgm:t>
        <a:bodyPr/>
        <a:lstStyle/>
        <a:p>
          <a:endParaRPr lang="en-US"/>
        </a:p>
      </dgm:t>
    </dgm:pt>
    <dgm:pt modelId="{21BCA5A3-794F-4259-A0A4-AE41AD471B3E}" type="sibTrans" cxnId="{F1899161-1C24-4AC2-A412-55A27E1157DC}">
      <dgm:prSet/>
      <dgm:spPr/>
      <dgm:t>
        <a:bodyPr/>
        <a:lstStyle/>
        <a:p>
          <a:pPr>
            <a:lnSpc>
              <a:spcPct val="100000"/>
            </a:lnSpc>
          </a:pPr>
          <a:endParaRPr lang="en-US"/>
        </a:p>
      </dgm:t>
    </dgm:pt>
    <dgm:pt modelId="{BE1B141C-2685-4B0B-8684-DB5ED679D376}">
      <dgm:prSet/>
      <dgm:spPr/>
      <dgm:t>
        <a:bodyPr/>
        <a:lstStyle/>
        <a:p>
          <a:r>
            <a:rPr lang="en-US" dirty="0"/>
            <a:t>Website with county/zip code blood center locator: </a:t>
          </a:r>
          <a:r>
            <a:rPr lang="en-US" dirty="0">
              <a:hlinkClick xmlns:r="http://schemas.openxmlformats.org/officeDocument/2006/relationships" r:id="rId1"/>
            </a:rPr>
            <a:t>https://covid19.ca.gov/plasma/</a:t>
          </a:r>
          <a:endParaRPr lang="en-US" dirty="0"/>
        </a:p>
        <a:p>
          <a:r>
            <a:rPr lang="en-US" dirty="0"/>
            <a:t>~70 CA sites collecting or have capacity to collect CCP</a:t>
          </a:r>
        </a:p>
      </dgm:t>
    </dgm:pt>
    <dgm:pt modelId="{9488ABAC-46F6-4EB6-AA43-6DE2160BF5DC}" type="parTrans" cxnId="{BA3E918E-4373-401E-BDEF-91E76BB4398D}">
      <dgm:prSet/>
      <dgm:spPr/>
      <dgm:t>
        <a:bodyPr/>
        <a:lstStyle/>
        <a:p>
          <a:endParaRPr lang="en-US"/>
        </a:p>
      </dgm:t>
    </dgm:pt>
    <dgm:pt modelId="{32BFD3E7-CA74-48BF-8439-5158094ADF63}" type="sibTrans" cxnId="{BA3E918E-4373-401E-BDEF-91E76BB4398D}">
      <dgm:prSet/>
      <dgm:spPr/>
      <dgm:t>
        <a:bodyPr/>
        <a:lstStyle/>
        <a:p>
          <a:pPr>
            <a:lnSpc>
              <a:spcPct val="100000"/>
            </a:lnSpc>
          </a:pPr>
          <a:endParaRPr lang="en-US"/>
        </a:p>
      </dgm:t>
    </dgm:pt>
    <dgm:pt modelId="{8D95957E-8B77-45A5-B4DC-C92FFEDEAF2E}">
      <dgm:prSet/>
      <dgm:spPr/>
      <dgm:t>
        <a:bodyPr/>
        <a:lstStyle/>
        <a:p>
          <a:r>
            <a:rPr lang="en-US" dirty="0"/>
            <a:t>Collaboration with LHJs, hospitals, academic medical centers, blood banks and blood centers with support provided by CDPH Laboratory Field Services</a:t>
          </a:r>
        </a:p>
      </dgm:t>
    </dgm:pt>
    <dgm:pt modelId="{DB928E67-3E92-4443-A865-63E615F67D09}" type="parTrans" cxnId="{99702465-A3CC-453B-96D0-365D73BE6FA6}">
      <dgm:prSet/>
      <dgm:spPr/>
      <dgm:t>
        <a:bodyPr/>
        <a:lstStyle/>
        <a:p>
          <a:endParaRPr lang="en-US"/>
        </a:p>
      </dgm:t>
    </dgm:pt>
    <dgm:pt modelId="{4FC1CB9F-5954-4ECB-B300-11E8C5AC17DC}" type="sibTrans" cxnId="{99702465-A3CC-453B-96D0-365D73BE6FA6}">
      <dgm:prSet/>
      <dgm:spPr/>
      <dgm:t>
        <a:bodyPr/>
        <a:lstStyle/>
        <a:p>
          <a:pPr>
            <a:lnSpc>
              <a:spcPct val="100000"/>
            </a:lnSpc>
          </a:pPr>
          <a:endParaRPr lang="en-US"/>
        </a:p>
      </dgm:t>
    </dgm:pt>
    <dgm:pt modelId="{4288895E-2C43-4D8B-AE32-B159925C69A3}">
      <dgm:prSet/>
      <dgm:spPr/>
      <dgm:t>
        <a:bodyPr/>
        <a:lstStyle/>
        <a:p>
          <a:r>
            <a:rPr lang="en-US" dirty="0"/>
            <a:t>Facilitated increased efficiency and capacity to collect CCP statewide through memorandum by LFS to clarify CA H&amp;SC Section 1607(d) and its non-applicability to CCP collections under the public health emergency</a:t>
          </a:r>
        </a:p>
      </dgm:t>
    </dgm:pt>
    <dgm:pt modelId="{87F98819-DA57-4529-8ED5-91B709483AA5}" type="parTrans" cxnId="{46F10020-1652-4BEA-90DA-22252937F031}">
      <dgm:prSet/>
      <dgm:spPr/>
      <dgm:t>
        <a:bodyPr/>
        <a:lstStyle/>
        <a:p>
          <a:endParaRPr lang="en-US"/>
        </a:p>
      </dgm:t>
    </dgm:pt>
    <dgm:pt modelId="{A8736CBB-D370-4EC3-BFEE-C71F529AEF54}" type="sibTrans" cxnId="{46F10020-1652-4BEA-90DA-22252937F031}">
      <dgm:prSet/>
      <dgm:spPr/>
      <dgm:t>
        <a:bodyPr/>
        <a:lstStyle/>
        <a:p>
          <a:pPr>
            <a:lnSpc>
              <a:spcPct val="100000"/>
            </a:lnSpc>
          </a:pPr>
          <a:endParaRPr lang="en-US"/>
        </a:p>
      </dgm:t>
    </dgm:pt>
    <dgm:pt modelId="{A4333364-6DBC-43DF-8B64-AB4D8DC88CB0}">
      <dgm:prSet/>
      <dgm:spPr/>
      <dgm:t>
        <a:bodyPr/>
        <a:lstStyle/>
        <a:p>
          <a:r>
            <a:rPr lang="en-US" dirty="0"/>
            <a:t>Coordination with Operation Warp Speed CCP initiative; Dept. of Defense CCP Coordinators presently deployed in CA Regions I and VI to facilitate increasing collections in those regions</a:t>
          </a:r>
        </a:p>
      </dgm:t>
    </dgm:pt>
    <dgm:pt modelId="{3AEF5F68-4864-4E34-BF38-ED566699B1DA}" type="parTrans" cxnId="{4E1BF4A3-AB3F-428B-A10E-75669CB091E6}">
      <dgm:prSet/>
      <dgm:spPr/>
      <dgm:t>
        <a:bodyPr/>
        <a:lstStyle/>
        <a:p>
          <a:endParaRPr lang="en-US"/>
        </a:p>
      </dgm:t>
    </dgm:pt>
    <dgm:pt modelId="{A5D6AA5B-B975-46AE-B98B-32FDA2C4E96F}" type="sibTrans" cxnId="{4E1BF4A3-AB3F-428B-A10E-75669CB091E6}">
      <dgm:prSet/>
      <dgm:spPr/>
      <dgm:t>
        <a:bodyPr/>
        <a:lstStyle/>
        <a:p>
          <a:endParaRPr lang="en-US"/>
        </a:p>
      </dgm:t>
    </dgm:pt>
    <dgm:pt modelId="{9E0C38D1-CF3F-4308-8358-BB86B79718AD}" type="pres">
      <dgm:prSet presAssocID="{3BD47A9C-33CA-411F-A2D3-E344A5FF1A45}" presName="diagram" presStyleCnt="0">
        <dgm:presLayoutVars>
          <dgm:dir/>
          <dgm:resizeHandles val="exact"/>
        </dgm:presLayoutVars>
      </dgm:prSet>
      <dgm:spPr/>
    </dgm:pt>
    <dgm:pt modelId="{2BAD8E0B-2051-4866-87BA-23A41CF3E22B}" type="pres">
      <dgm:prSet presAssocID="{BFA76686-4F5B-438B-8001-14BC75F020CA}" presName="node" presStyleLbl="node1" presStyleIdx="0" presStyleCnt="5">
        <dgm:presLayoutVars>
          <dgm:bulletEnabled val="1"/>
        </dgm:presLayoutVars>
      </dgm:prSet>
      <dgm:spPr/>
    </dgm:pt>
    <dgm:pt modelId="{5CBB1261-0CD0-48C8-8CD4-52E4064BA23C}" type="pres">
      <dgm:prSet presAssocID="{21BCA5A3-794F-4259-A0A4-AE41AD471B3E}" presName="sibTrans" presStyleCnt="0"/>
      <dgm:spPr/>
    </dgm:pt>
    <dgm:pt modelId="{8D3DE7BF-241A-4A28-B9E6-4B621198E6B7}" type="pres">
      <dgm:prSet presAssocID="{BE1B141C-2685-4B0B-8684-DB5ED679D376}" presName="node" presStyleLbl="node1" presStyleIdx="1" presStyleCnt="5">
        <dgm:presLayoutVars>
          <dgm:bulletEnabled val="1"/>
        </dgm:presLayoutVars>
      </dgm:prSet>
      <dgm:spPr/>
    </dgm:pt>
    <dgm:pt modelId="{10CE6099-73CD-47C1-8137-D51B762DCA59}" type="pres">
      <dgm:prSet presAssocID="{32BFD3E7-CA74-48BF-8439-5158094ADF63}" presName="sibTrans" presStyleCnt="0"/>
      <dgm:spPr/>
    </dgm:pt>
    <dgm:pt modelId="{438C02AF-F575-45E2-A57D-858061DD0343}" type="pres">
      <dgm:prSet presAssocID="{8D95957E-8B77-45A5-B4DC-C92FFEDEAF2E}" presName="node" presStyleLbl="node1" presStyleIdx="2" presStyleCnt="5">
        <dgm:presLayoutVars>
          <dgm:bulletEnabled val="1"/>
        </dgm:presLayoutVars>
      </dgm:prSet>
      <dgm:spPr/>
    </dgm:pt>
    <dgm:pt modelId="{FC161389-C2CB-48E3-8AB1-17FDF094AB55}" type="pres">
      <dgm:prSet presAssocID="{4FC1CB9F-5954-4ECB-B300-11E8C5AC17DC}" presName="sibTrans" presStyleCnt="0"/>
      <dgm:spPr/>
    </dgm:pt>
    <dgm:pt modelId="{50F08DC6-430F-437F-940E-44E22D60168A}" type="pres">
      <dgm:prSet presAssocID="{4288895E-2C43-4D8B-AE32-B159925C69A3}" presName="node" presStyleLbl="node1" presStyleIdx="3" presStyleCnt="5">
        <dgm:presLayoutVars>
          <dgm:bulletEnabled val="1"/>
        </dgm:presLayoutVars>
      </dgm:prSet>
      <dgm:spPr/>
    </dgm:pt>
    <dgm:pt modelId="{2EF69F7E-FBE0-44C8-B43B-B0F0E66CCF15}" type="pres">
      <dgm:prSet presAssocID="{A8736CBB-D370-4EC3-BFEE-C71F529AEF54}" presName="sibTrans" presStyleCnt="0"/>
      <dgm:spPr/>
    </dgm:pt>
    <dgm:pt modelId="{22F6B2F7-1BF6-49D3-91E7-E243C076233B}" type="pres">
      <dgm:prSet presAssocID="{A4333364-6DBC-43DF-8B64-AB4D8DC88CB0}" presName="node" presStyleLbl="node1" presStyleIdx="4" presStyleCnt="5">
        <dgm:presLayoutVars>
          <dgm:bulletEnabled val="1"/>
        </dgm:presLayoutVars>
      </dgm:prSet>
      <dgm:spPr/>
    </dgm:pt>
  </dgm:ptLst>
  <dgm:cxnLst>
    <dgm:cxn modelId="{7432A80F-BC02-4B26-AF12-BB66F8CFD996}" type="presOf" srcId="{BE1B141C-2685-4B0B-8684-DB5ED679D376}" destId="{8D3DE7BF-241A-4A28-B9E6-4B621198E6B7}" srcOrd="0" destOrd="0" presId="urn:microsoft.com/office/officeart/2005/8/layout/default"/>
    <dgm:cxn modelId="{46F10020-1652-4BEA-90DA-22252937F031}" srcId="{3BD47A9C-33CA-411F-A2D3-E344A5FF1A45}" destId="{4288895E-2C43-4D8B-AE32-B159925C69A3}" srcOrd="3" destOrd="0" parTransId="{87F98819-DA57-4529-8ED5-91B709483AA5}" sibTransId="{A8736CBB-D370-4EC3-BFEE-C71F529AEF54}"/>
    <dgm:cxn modelId="{F1899161-1C24-4AC2-A412-55A27E1157DC}" srcId="{3BD47A9C-33CA-411F-A2D3-E344A5FF1A45}" destId="{BFA76686-4F5B-438B-8001-14BC75F020CA}" srcOrd="0" destOrd="0" parTransId="{FC525C14-A61A-488E-91AC-F85938FB3CF2}" sibTransId="{21BCA5A3-794F-4259-A0A4-AE41AD471B3E}"/>
    <dgm:cxn modelId="{99702465-A3CC-453B-96D0-365D73BE6FA6}" srcId="{3BD47A9C-33CA-411F-A2D3-E344A5FF1A45}" destId="{8D95957E-8B77-45A5-B4DC-C92FFEDEAF2E}" srcOrd="2" destOrd="0" parTransId="{DB928E67-3E92-4443-A865-63E615F67D09}" sibTransId="{4FC1CB9F-5954-4ECB-B300-11E8C5AC17DC}"/>
    <dgm:cxn modelId="{F481C54D-ED95-472F-B054-85D2DACCBA44}" type="presOf" srcId="{A4333364-6DBC-43DF-8B64-AB4D8DC88CB0}" destId="{22F6B2F7-1BF6-49D3-91E7-E243C076233B}" srcOrd="0" destOrd="0" presId="urn:microsoft.com/office/officeart/2005/8/layout/default"/>
    <dgm:cxn modelId="{F3C8C873-10A3-447A-82FA-D67D617A00D4}" type="presOf" srcId="{BFA76686-4F5B-438B-8001-14BC75F020CA}" destId="{2BAD8E0B-2051-4866-87BA-23A41CF3E22B}" srcOrd="0" destOrd="0" presId="urn:microsoft.com/office/officeart/2005/8/layout/default"/>
    <dgm:cxn modelId="{BA3E918E-4373-401E-BDEF-91E76BB4398D}" srcId="{3BD47A9C-33CA-411F-A2D3-E344A5FF1A45}" destId="{BE1B141C-2685-4B0B-8684-DB5ED679D376}" srcOrd="1" destOrd="0" parTransId="{9488ABAC-46F6-4EB6-AA43-6DE2160BF5DC}" sibTransId="{32BFD3E7-CA74-48BF-8439-5158094ADF63}"/>
    <dgm:cxn modelId="{5BA63E9A-9F65-4F9F-8EBF-69F5A5E5AEBA}" type="presOf" srcId="{4288895E-2C43-4D8B-AE32-B159925C69A3}" destId="{50F08DC6-430F-437F-940E-44E22D60168A}" srcOrd="0" destOrd="0" presId="urn:microsoft.com/office/officeart/2005/8/layout/default"/>
    <dgm:cxn modelId="{4E1BF4A3-AB3F-428B-A10E-75669CB091E6}" srcId="{3BD47A9C-33CA-411F-A2D3-E344A5FF1A45}" destId="{A4333364-6DBC-43DF-8B64-AB4D8DC88CB0}" srcOrd="4" destOrd="0" parTransId="{3AEF5F68-4864-4E34-BF38-ED566699B1DA}" sibTransId="{A5D6AA5B-B975-46AE-B98B-32FDA2C4E96F}"/>
    <dgm:cxn modelId="{0C9963B2-ABBD-4DAE-A864-738C9D5226F1}" type="presOf" srcId="{3BD47A9C-33CA-411F-A2D3-E344A5FF1A45}" destId="{9E0C38D1-CF3F-4308-8358-BB86B79718AD}" srcOrd="0" destOrd="0" presId="urn:microsoft.com/office/officeart/2005/8/layout/default"/>
    <dgm:cxn modelId="{97DCC6C8-C8BA-4F31-A7C0-AD72166432D6}" type="presOf" srcId="{8D95957E-8B77-45A5-B4DC-C92FFEDEAF2E}" destId="{438C02AF-F575-45E2-A57D-858061DD0343}" srcOrd="0" destOrd="0" presId="urn:microsoft.com/office/officeart/2005/8/layout/default"/>
    <dgm:cxn modelId="{F1FCDAD3-C55B-4F2D-AFD4-9FD44DC3EF30}" type="presParOf" srcId="{9E0C38D1-CF3F-4308-8358-BB86B79718AD}" destId="{2BAD8E0B-2051-4866-87BA-23A41CF3E22B}" srcOrd="0" destOrd="0" presId="urn:microsoft.com/office/officeart/2005/8/layout/default"/>
    <dgm:cxn modelId="{CAD9CAC4-ED13-4F2F-AD4B-258C2095AE37}" type="presParOf" srcId="{9E0C38D1-CF3F-4308-8358-BB86B79718AD}" destId="{5CBB1261-0CD0-48C8-8CD4-52E4064BA23C}" srcOrd="1" destOrd="0" presId="urn:microsoft.com/office/officeart/2005/8/layout/default"/>
    <dgm:cxn modelId="{8ACC6F63-6087-4410-8E42-55F1C986AB33}" type="presParOf" srcId="{9E0C38D1-CF3F-4308-8358-BB86B79718AD}" destId="{8D3DE7BF-241A-4A28-B9E6-4B621198E6B7}" srcOrd="2" destOrd="0" presId="urn:microsoft.com/office/officeart/2005/8/layout/default"/>
    <dgm:cxn modelId="{BD5B4C18-04D4-4A0F-A06D-1AF6129AC76E}" type="presParOf" srcId="{9E0C38D1-CF3F-4308-8358-BB86B79718AD}" destId="{10CE6099-73CD-47C1-8137-D51B762DCA59}" srcOrd="3" destOrd="0" presId="urn:microsoft.com/office/officeart/2005/8/layout/default"/>
    <dgm:cxn modelId="{0C9BF239-59DF-4E72-8562-EE886AF5BB96}" type="presParOf" srcId="{9E0C38D1-CF3F-4308-8358-BB86B79718AD}" destId="{438C02AF-F575-45E2-A57D-858061DD0343}" srcOrd="4" destOrd="0" presId="urn:microsoft.com/office/officeart/2005/8/layout/default"/>
    <dgm:cxn modelId="{5BF97886-5442-482F-948F-82C0884EE5B5}" type="presParOf" srcId="{9E0C38D1-CF3F-4308-8358-BB86B79718AD}" destId="{FC161389-C2CB-48E3-8AB1-17FDF094AB55}" srcOrd="5" destOrd="0" presId="urn:microsoft.com/office/officeart/2005/8/layout/default"/>
    <dgm:cxn modelId="{2DA89B4C-848F-456B-AADA-5790EDC9AE4A}" type="presParOf" srcId="{9E0C38D1-CF3F-4308-8358-BB86B79718AD}" destId="{50F08DC6-430F-437F-940E-44E22D60168A}" srcOrd="6" destOrd="0" presId="urn:microsoft.com/office/officeart/2005/8/layout/default"/>
    <dgm:cxn modelId="{23F04A36-0D71-4F10-9C0B-A151D11E69B0}" type="presParOf" srcId="{9E0C38D1-CF3F-4308-8358-BB86B79718AD}" destId="{2EF69F7E-FBE0-44C8-B43B-B0F0E66CCF15}" srcOrd="7" destOrd="0" presId="urn:microsoft.com/office/officeart/2005/8/layout/default"/>
    <dgm:cxn modelId="{02A652A8-827E-43D6-9A86-4558EA9FC09F}" type="presParOf" srcId="{9E0C38D1-CF3F-4308-8358-BB86B79718AD}" destId="{22F6B2F7-1BF6-49D3-91E7-E243C076233B}"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6F25A8-DF76-43AE-B48F-8019FFB4D1F0}" type="doc">
      <dgm:prSet loTypeId="urn:microsoft.com/office/officeart/2005/8/layout/process4" loCatId="process" qsTypeId="urn:microsoft.com/office/officeart/2005/8/quickstyle/simple1" qsCatId="simple" csTypeId="urn:microsoft.com/office/officeart/2005/8/colors/colorful2" csCatId="colorful" phldr="1"/>
      <dgm:spPr/>
      <dgm:t>
        <a:bodyPr/>
        <a:lstStyle/>
        <a:p>
          <a:endParaRPr lang="en-US"/>
        </a:p>
      </dgm:t>
    </dgm:pt>
    <dgm:pt modelId="{BEFBCE9C-782B-4C2A-9C29-54D5F55FB077}">
      <dgm:prSet/>
      <dgm:spPr/>
      <dgm:t>
        <a:bodyPr/>
        <a:lstStyle/>
        <a:p>
          <a:r>
            <a:rPr lang="en-US" dirty="0"/>
            <a:t>Need to meet general donor eligibility requirements under federal regulations (21CFR §630)</a:t>
          </a:r>
        </a:p>
      </dgm:t>
    </dgm:pt>
    <dgm:pt modelId="{EC9D5EF5-41E7-429C-A0BB-D340D9B4A430}" type="parTrans" cxnId="{064F20D0-88A2-436E-9987-86A49DAD78EE}">
      <dgm:prSet/>
      <dgm:spPr/>
      <dgm:t>
        <a:bodyPr/>
        <a:lstStyle/>
        <a:p>
          <a:endParaRPr lang="en-US"/>
        </a:p>
      </dgm:t>
    </dgm:pt>
    <dgm:pt modelId="{6ED82069-4516-484F-BA7C-9620791059B8}" type="sibTrans" cxnId="{064F20D0-88A2-436E-9987-86A49DAD78EE}">
      <dgm:prSet/>
      <dgm:spPr/>
      <dgm:t>
        <a:bodyPr/>
        <a:lstStyle/>
        <a:p>
          <a:endParaRPr lang="en-US"/>
        </a:p>
      </dgm:t>
    </dgm:pt>
    <dgm:pt modelId="{1AAAB173-1FF4-4FC7-9F93-7A74AA5EEE75}">
      <dgm:prSet/>
      <dgm:spPr/>
      <dgm:t>
        <a:bodyPr/>
        <a:lstStyle/>
        <a:p>
          <a:r>
            <a:rPr lang="en-US" dirty="0"/>
            <a:t>Detailed donor eligibility requirements found in FDA </a:t>
          </a:r>
          <a:r>
            <a:rPr lang="en-US" u="sng" dirty="0">
              <a:hlinkClick xmlns:r="http://schemas.openxmlformats.org/officeDocument/2006/relationships" r:id="rId1"/>
            </a:rPr>
            <a:t>Guidance for Industry</a:t>
          </a:r>
          <a:endParaRPr lang="en-US" dirty="0"/>
        </a:p>
      </dgm:t>
    </dgm:pt>
    <dgm:pt modelId="{79548EAD-E13D-4934-9DC2-99A4201A50E7}" type="parTrans" cxnId="{9B59526A-5E4F-4650-81E8-37F969E5C959}">
      <dgm:prSet/>
      <dgm:spPr/>
      <dgm:t>
        <a:bodyPr/>
        <a:lstStyle/>
        <a:p>
          <a:endParaRPr lang="en-US"/>
        </a:p>
      </dgm:t>
    </dgm:pt>
    <dgm:pt modelId="{D5CDEC01-947D-44D4-B5BA-C6941D744982}" type="sibTrans" cxnId="{9B59526A-5E4F-4650-81E8-37F969E5C959}">
      <dgm:prSet/>
      <dgm:spPr/>
      <dgm:t>
        <a:bodyPr/>
        <a:lstStyle/>
        <a:p>
          <a:endParaRPr lang="en-US"/>
        </a:p>
      </dgm:t>
    </dgm:pt>
    <dgm:pt modelId="{AE5BD818-BA89-4969-A4D2-A846F722F0A6}">
      <dgm:prSet custT="1"/>
      <dgm:spPr/>
      <dgm:t>
        <a:bodyPr/>
        <a:lstStyle/>
        <a:p>
          <a:r>
            <a:rPr lang="en-US" sz="1000" dirty="0"/>
            <a:t>Evidence of COVID-19 documented by laboratory testing </a:t>
          </a:r>
        </a:p>
      </dgm:t>
    </dgm:pt>
    <dgm:pt modelId="{944BAB89-EFD9-422E-8FF3-4B4DA2631EF6}" type="parTrans" cxnId="{D6118E58-DF29-4625-B1E7-D88ED67252C7}">
      <dgm:prSet/>
      <dgm:spPr/>
      <dgm:t>
        <a:bodyPr/>
        <a:lstStyle/>
        <a:p>
          <a:endParaRPr lang="en-US"/>
        </a:p>
      </dgm:t>
    </dgm:pt>
    <dgm:pt modelId="{A5965F4D-F956-48A0-9826-9D25750B3BC4}" type="sibTrans" cxnId="{D6118E58-DF29-4625-B1E7-D88ED67252C7}">
      <dgm:prSet/>
      <dgm:spPr/>
      <dgm:t>
        <a:bodyPr/>
        <a:lstStyle/>
        <a:p>
          <a:endParaRPr lang="en-US"/>
        </a:p>
      </dgm:t>
    </dgm:pt>
    <dgm:pt modelId="{1F79A1A4-81D4-42D6-A25A-D9091377BC5A}">
      <dgm:prSet custT="1"/>
      <dgm:spPr/>
      <dgm:t>
        <a:bodyPr/>
        <a:lstStyle/>
        <a:p>
          <a:r>
            <a:rPr lang="en-US" sz="1000" dirty="0"/>
            <a:t>Complete resolution of symptoms ≥14 days before the donation. A negative result for COVID-19 by a diagnostic test is not necessary to qualify the donor. </a:t>
          </a:r>
        </a:p>
      </dgm:t>
    </dgm:pt>
    <dgm:pt modelId="{AEA5B50D-408D-4F34-A2A8-34A359648032}" type="parTrans" cxnId="{523BEDB0-B748-4E56-A4BD-6890612A1186}">
      <dgm:prSet/>
      <dgm:spPr/>
      <dgm:t>
        <a:bodyPr/>
        <a:lstStyle/>
        <a:p>
          <a:endParaRPr lang="en-US"/>
        </a:p>
      </dgm:t>
    </dgm:pt>
    <dgm:pt modelId="{439D229D-69BF-4AFD-B934-6E0F0F75FD9D}" type="sibTrans" cxnId="{523BEDB0-B748-4E56-A4BD-6890612A1186}">
      <dgm:prSet/>
      <dgm:spPr/>
      <dgm:t>
        <a:bodyPr/>
        <a:lstStyle/>
        <a:p>
          <a:endParaRPr lang="en-US"/>
        </a:p>
      </dgm:t>
    </dgm:pt>
    <dgm:pt modelId="{223EA3B3-61A1-4E08-8935-31AA142E0962}">
      <dgm:prSet/>
      <dgm:spPr/>
      <dgm:t>
        <a:bodyPr/>
        <a:lstStyle/>
        <a:p>
          <a:r>
            <a:rPr lang="en-US" dirty="0"/>
            <a:t>If female donor and history of pregnancy, negative for HLA antibodies. (This may require two-step screening process.)</a:t>
          </a:r>
        </a:p>
      </dgm:t>
    </dgm:pt>
    <dgm:pt modelId="{C0C2D34C-D31E-4589-885F-DD873CDB0195}" type="parTrans" cxnId="{6D839FA2-0542-4A54-B24D-2603274A68C4}">
      <dgm:prSet/>
      <dgm:spPr/>
      <dgm:t>
        <a:bodyPr/>
        <a:lstStyle/>
        <a:p>
          <a:endParaRPr lang="en-US"/>
        </a:p>
      </dgm:t>
    </dgm:pt>
    <dgm:pt modelId="{5E732A63-CC74-46DA-8594-12608EA269F9}" type="sibTrans" cxnId="{6D839FA2-0542-4A54-B24D-2603274A68C4}">
      <dgm:prSet/>
      <dgm:spPr/>
      <dgm:t>
        <a:bodyPr/>
        <a:lstStyle/>
        <a:p>
          <a:endParaRPr lang="en-US"/>
        </a:p>
      </dgm:t>
    </dgm:pt>
    <dgm:pt modelId="{4C3C9DB3-7168-4D9F-B1A6-C8F4C119DC58}">
      <dgm:prSet/>
      <dgm:spPr/>
      <dgm:t>
        <a:bodyPr/>
        <a:lstStyle/>
        <a:p>
          <a:r>
            <a:rPr lang="en-US" dirty="0"/>
            <a:t>*Note: some California blood centers require a negative test for donors who have been symptom free between 14-28 days.  And some centers have the eligibility requirement of being symptom-free for at least 28 days.   </a:t>
          </a:r>
        </a:p>
      </dgm:t>
    </dgm:pt>
    <dgm:pt modelId="{69C2FBC0-3C2A-48EB-9EF8-4E62B5D1DC61}" type="parTrans" cxnId="{12159269-9B23-4A74-A1EF-B2A9E567A505}">
      <dgm:prSet/>
      <dgm:spPr/>
      <dgm:t>
        <a:bodyPr/>
        <a:lstStyle/>
        <a:p>
          <a:endParaRPr lang="en-US"/>
        </a:p>
      </dgm:t>
    </dgm:pt>
    <dgm:pt modelId="{E4F75CBF-35BC-4EEF-8FAF-0EAF4379352A}" type="sibTrans" cxnId="{12159269-9B23-4A74-A1EF-B2A9E567A505}">
      <dgm:prSet/>
      <dgm:spPr/>
      <dgm:t>
        <a:bodyPr/>
        <a:lstStyle/>
        <a:p>
          <a:endParaRPr lang="en-US"/>
        </a:p>
      </dgm:t>
    </dgm:pt>
    <dgm:pt modelId="{12DD1356-2F83-4BC3-9651-6CC15B9B8B4A}" type="pres">
      <dgm:prSet presAssocID="{DB6F25A8-DF76-43AE-B48F-8019FFB4D1F0}" presName="Name0" presStyleCnt="0">
        <dgm:presLayoutVars>
          <dgm:dir/>
          <dgm:animLvl val="lvl"/>
          <dgm:resizeHandles val="exact"/>
        </dgm:presLayoutVars>
      </dgm:prSet>
      <dgm:spPr/>
    </dgm:pt>
    <dgm:pt modelId="{2A419CA5-BE42-4749-86B4-7E5046B87D77}" type="pres">
      <dgm:prSet presAssocID="{4C3C9DB3-7168-4D9F-B1A6-C8F4C119DC58}" presName="boxAndChildren" presStyleCnt="0"/>
      <dgm:spPr/>
    </dgm:pt>
    <dgm:pt modelId="{C91B914C-B37A-4B7A-83A5-06EF5A55FA90}" type="pres">
      <dgm:prSet presAssocID="{4C3C9DB3-7168-4D9F-B1A6-C8F4C119DC58}" presName="parentTextBox" presStyleLbl="node1" presStyleIdx="0" presStyleCnt="3"/>
      <dgm:spPr/>
    </dgm:pt>
    <dgm:pt modelId="{1DD34EE6-CBDF-41AA-94E7-F43864CED457}" type="pres">
      <dgm:prSet presAssocID="{D5CDEC01-947D-44D4-B5BA-C6941D744982}" presName="sp" presStyleCnt="0"/>
      <dgm:spPr/>
    </dgm:pt>
    <dgm:pt modelId="{6BCBE286-8794-4737-8873-BBFFDC043113}" type="pres">
      <dgm:prSet presAssocID="{1AAAB173-1FF4-4FC7-9F93-7A74AA5EEE75}" presName="arrowAndChildren" presStyleCnt="0"/>
      <dgm:spPr/>
    </dgm:pt>
    <dgm:pt modelId="{2B2D760B-B4F5-4A5A-B36C-B8C6B0701725}" type="pres">
      <dgm:prSet presAssocID="{1AAAB173-1FF4-4FC7-9F93-7A74AA5EEE75}" presName="parentTextArrow" presStyleLbl="node1" presStyleIdx="0" presStyleCnt="3"/>
      <dgm:spPr/>
    </dgm:pt>
    <dgm:pt modelId="{A75B7AE8-49F5-4144-8F9A-ACD74FAAA62A}" type="pres">
      <dgm:prSet presAssocID="{1AAAB173-1FF4-4FC7-9F93-7A74AA5EEE75}" presName="arrow" presStyleLbl="node1" presStyleIdx="1" presStyleCnt="3"/>
      <dgm:spPr/>
    </dgm:pt>
    <dgm:pt modelId="{BE80D076-C035-41D0-873C-AD3B63E98DEA}" type="pres">
      <dgm:prSet presAssocID="{1AAAB173-1FF4-4FC7-9F93-7A74AA5EEE75}" presName="descendantArrow" presStyleCnt="0"/>
      <dgm:spPr/>
    </dgm:pt>
    <dgm:pt modelId="{9CE44F77-9B3D-47BD-A6AB-906A8C05317F}" type="pres">
      <dgm:prSet presAssocID="{AE5BD818-BA89-4969-A4D2-A846F722F0A6}" presName="childTextArrow" presStyleLbl="fgAccFollowNode1" presStyleIdx="0" presStyleCnt="3">
        <dgm:presLayoutVars>
          <dgm:bulletEnabled val="1"/>
        </dgm:presLayoutVars>
      </dgm:prSet>
      <dgm:spPr/>
    </dgm:pt>
    <dgm:pt modelId="{040D413A-1C29-4630-875A-3B74996CB864}" type="pres">
      <dgm:prSet presAssocID="{1F79A1A4-81D4-42D6-A25A-D9091377BC5A}" presName="childTextArrow" presStyleLbl="fgAccFollowNode1" presStyleIdx="1" presStyleCnt="3">
        <dgm:presLayoutVars>
          <dgm:bulletEnabled val="1"/>
        </dgm:presLayoutVars>
      </dgm:prSet>
      <dgm:spPr/>
    </dgm:pt>
    <dgm:pt modelId="{CFEFE6DB-605E-4A09-8651-DF4926657E29}" type="pres">
      <dgm:prSet presAssocID="{223EA3B3-61A1-4E08-8935-31AA142E0962}" presName="childTextArrow" presStyleLbl="fgAccFollowNode1" presStyleIdx="2" presStyleCnt="3">
        <dgm:presLayoutVars>
          <dgm:bulletEnabled val="1"/>
        </dgm:presLayoutVars>
      </dgm:prSet>
      <dgm:spPr/>
    </dgm:pt>
    <dgm:pt modelId="{8FEC4742-CAEA-4B3C-BA2C-420758BC0852}" type="pres">
      <dgm:prSet presAssocID="{6ED82069-4516-484F-BA7C-9620791059B8}" presName="sp" presStyleCnt="0"/>
      <dgm:spPr/>
    </dgm:pt>
    <dgm:pt modelId="{60E411A1-E2E4-45BE-8677-6C94C01F1FBB}" type="pres">
      <dgm:prSet presAssocID="{BEFBCE9C-782B-4C2A-9C29-54D5F55FB077}" presName="arrowAndChildren" presStyleCnt="0"/>
      <dgm:spPr/>
    </dgm:pt>
    <dgm:pt modelId="{A72B4B39-5E9A-491D-8695-335A90DB2D3A}" type="pres">
      <dgm:prSet presAssocID="{BEFBCE9C-782B-4C2A-9C29-54D5F55FB077}" presName="parentTextArrow" presStyleLbl="node1" presStyleIdx="2" presStyleCnt="3"/>
      <dgm:spPr/>
    </dgm:pt>
  </dgm:ptLst>
  <dgm:cxnLst>
    <dgm:cxn modelId="{A05CF336-0603-46E7-BC4D-CC96DCD4AD96}" type="presOf" srcId="{4C3C9DB3-7168-4D9F-B1A6-C8F4C119DC58}" destId="{C91B914C-B37A-4B7A-83A5-06EF5A55FA90}" srcOrd="0" destOrd="0" presId="urn:microsoft.com/office/officeart/2005/8/layout/process4"/>
    <dgm:cxn modelId="{12159269-9B23-4A74-A1EF-B2A9E567A505}" srcId="{DB6F25A8-DF76-43AE-B48F-8019FFB4D1F0}" destId="{4C3C9DB3-7168-4D9F-B1A6-C8F4C119DC58}" srcOrd="2" destOrd="0" parTransId="{69C2FBC0-3C2A-48EB-9EF8-4E62B5D1DC61}" sibTransId="{E4F75CBF-35BC-4EEF-8FAF-0EAF4379352A}"/>
    <dgm:cxn modelId="{9B59526A-5E4F-4650-81E8-37F969E5C959}" srcId="{DB6F25A8-DF76-43AE-B48F-8019FFB4D1F0}" destId="{1AAAB173-1FF4-4FC7-9F93-7A74AA5EEE75}" srcOrd="1" destOrd="0" parTransId="{79548EAD-E13D-4934-9DC2-99A4201A50E7}" sibTransId="{D5CDEC01-947D-44D4-B5BA-C6941D744982}"/>
    <dgm:cxn modelId="{FE88D775-09C6-41ED-A127-FA74332CD315}" type="presOf" srcId="{BEFBCE9C-782B-4C2A-9C29-54D5F55FB077}" destId="{A72B4B39-5E9A-491D-8695-335A90DB2D3A}" srcOrd="0" destOrd="0" presId="urn:microsoft.com/office/officeart/2005/8/layout/process4"/>
    <dgm:cxn modelId="{D6118E58-DF29-4625-B1E7-D88ED67252C7}" srcId="{1AAAB173-1FF4-4FC7-9F93-7A74AA5EEE75}" destId="{AE5BD818-BA89-4969-A4D2-A846F722F0A6}" srcOrd="0" destOrd="0" parTransId="{944BAB89-EFD9-422E-8FF3-4B4DA2631EF6}" sibTransId="{A5965F4D-F956-48A0-9826-9D25750B3BC4}"/>
    <dgm:cxn modelId="{64EE7A8C-178C-4724-9FB1-84B06840B57F}" type="presOf" srcId="{1AAAB173-1FF4-4FC7-9F93-7A74AA5EEE75}" destId="{2B2D760B-B4F5-4A5A-B36C-B8C6B0701725}" srcOrd="0" destOrd="0" presId="urn:microsoft.com/office/officeart/2005/8/layout/process4"/>
    <dgm:cxn modelId="{6D839FA2-0542-4A54-B24D-2603274A68C4}" srcId="{1AAAB173-1FF4-4FC7-9F93-7A74AA5EEE75}" destId="{223EA3B3-61A1-4E08-8935-31AA142E0962}" srcOrd="2" destOrd="0" parTransId="{C0C2D34C-D31E-4589-885F-DD873CDB0195}" sibTransId="{5E732A63-CC74-46DA-8594-12608EA269F9}"/>
    <dgm:cxn modelId="{CB54ADA7-D000-4FCD-8052-9A7C50E901C7}" type="presOf" srcId="{DB6F25A8-DF76-43AE-B48F-8019FFB4D1F0}" destId="{12DD1356-2F83-4BC3-9651-6CC15B9B8B4A}" srcOrd="0" destOrd="0" presId="urn:microsoft.com/office/officeart/2005/8/layout/process4"/>
    <dgm:cxn modelId="{523BEDB0-B748-4E56-A4BD-6890612A1186}" srcId="{1AAAB173-1FF4-4FC7-9F93-7A74AA5EEE75}" destId="{1F79A1A4-81D4-42D6-A25A-D9091377BC5A}" srcOrd="1" destOrd="0" parTransId="{AEA5B50D-408D-4F34-A2A8-34A359648032}" sibTransId="{439D229D-69BF-4AFD-B934-6E0F0F75FD9D}"/>
    <dgm:cxn modelId="{F2428EB5-D543-4793-862C-9DCFE7CBF5B3}" type="presOf" srcId="{1AAAB173-1FF4-4FC7-9F93-7A74AA5EEE75}" destId="{A75B7AE8-49F5-4144-8F9A-ACD74FAAA62A}" srcOrd="1" destOrd="0" presId="urn:microsoft.com/office/officeart/2005/8/layout/process4"/>
    <dgm:cxn modelId="{E649BDC3-6D85-4FD3-BB79-68F2B2D8662A}" type="presOf" srcId="{AE5BD818-BA89-4969-A4D2-A846F722F0A6}" destId="{9CE44F77-9B3D-47BD-A6AB-906A8C05317F}" srcOrd="0" destOrd="0" presId="urn:microsoft.com/office/officeart/2005/8/layout/process4"/>
    <dgm:cxn modelId="{064F20D0-88A2-436E-9987-86A49DAD78EE}" srcId="{DB6F25A8-DF76-43AE-B48F-8019FFB4D1F0}" destId="{BEFBCE9C-782B-4C2A-9C29-54D5F55FB077}" srcOrd="0" destOrd="0" parTransId="{EC9D5EF5-41E7-429C-A0BB-D340D9B4A430}" sibTransId="{6ED82069-4516-484F-BA7C-9620791059B8}"/>
    <dgm:cxn modelId="{5C0E53DE-E7B4-4F99-9848-D45C35DB1801}" type="presOf" srcId="{223EA3B3-61A1-4E08-8935-31AA142E0962}" destId="{CFEFE6DB-605E-4A09-8651-DF4926657E29}" srcOrd="0" destOrd="0" presId="urn:microsoft.com/office/officeart/2005/8/layout/process4"/>
    <dgm:cxn modelId="{B87FADEF-F08E-4D7B-ABB5-A606B3CF010E}" type="presOf" srcId="{1F79A1A4-81D4-42D6-A25A-D9091377BC5A}" destId="{040D413A-1C29-4630-875A-3B74996CB864}" srcOrd="0" destOrd="0" presId="urn:microsoft.com/office/officeart/2005/8/layout/process4"/>
    <dgm:cxn modelId="{BABACF07-EC91-43B7-A4B0-A9AAF56891E5}" type="presParOf" srcId="{12DD1356-2F83-4BC3-9651-6CC15B9B8B4A}" destId="{2A419CA5-BE42-4749-86B4-7E5046B87D77}" srcOrd="0" destOrd="0" presId="urn:microsoft.com/office/officeart/2005/8/layout/process4"/>
    <dgm:cxn modelId="{C1AA1495-0E1E-48CA-968E-C78BB6E216A7}" type="presParOf" srcId="{2A419CA5-BE42-4749-86B4-7E5046B87D77}" destId="{C91B914C-B37A-4B7A-83A5-06EF5A55FA90}" srcOrd="0" destOrd="0" presId="urn:microsoft.com/office/officeart/2005/8/layout/process4"/>
    <dgm:cxn modelId="{6E9CF82F-B17B-45C8-B018-B36274F57D3B}" type="presParOf" srcId="{12DD1356-2F83-4BC3-9651-6CC15B9B8B4A}" destId="{1DD34EE6-CBDF-41AA-94E7-F43864CED457}" srcOrd="1" destOrd="0" presId="urn:microsoft.com/office/officeart/2005/8/layout/process4"/>
    <dgm:cxn modelId="{8C76662B-BC06-408A-B043-6D93B3AB068B}" type="presParOf" srcId="{12DD1356-2F83-4BC3-9651-6CC15B9B8B4A}" destId="{6BCBE286-8794-4737-8873-BBFFDC043113}" srcOrd="2" destOrd="0" presId="urn:microsoft.com/office/officeart/2005/8/layout/process4"/>
    <dgm:cxn modelId="{62C7064F-E342-460A-BF3A-E4A51567919E}" type="presParOf" srcId="{6BCBE286-8794-4737-8873-BBFFDC043113}" destId="{2B2D760B-B4F5-4A5A-B36C-B8C6B0701725}" srcOrd="0" destOrd="0" presId="urn:microsoft.com/office/officeart/2005/8/layout/process4"/>
    <dgm:cxn modelId="{5A13AAAA-28DA-4343-A749-264F0CD1ED3A}" type="presParOf" srcId="{6BCBE286-8794-4737-8873-BBFFDC043113}" destId="{A75B7AE8-49F5-4144-8F9A-ACD74FAAA62A}" srcOrd="1" destOrd="0" presId="urn:microsoft.com/office/officeart/2005/8/layout/process4"/>
    <dgm:cxn modelId="{66F83362-839F-460E-A73C-4E2B2FE9F12C}" type="presParOf" srcId="{6BCBE286-8794-4737-8873-BBFFDC043113}" destId="{BE80D076-C035-41D0-873C-AD3B63E98DEA}" srcOrd="2" destOrd="0" presId="urn:microsoft.com/office/officeart/2005/8/layout/process4"/>
    <dgm:cxn modelId="{6F429D08-74F1-4D82-9B7E-AEBCC78659A9}" type="presParOf" srcId="{BE80D076-C035-41D0-873C-AD3B63E98DEA}" destId="{9CE44F77-9B3D-47BD-A6AB-906A8C05317F}" srcOrd="0" destOrd="0" presId="urn:microsoft.com/office/officeart/2005/8/layout/process4"/>
    <dgm:cxn modelId="{017884FE-3C60-4EF8-8397-BF4AD4ED79B9}" type="presParOf" srcId="{BE80D076-C035-41D0-873C-AD3B63E98DEA}" destId="{040D413A-1C29-4630-875A-3B74996CB864}" srcOrd="1" destOrd="0" presId="urn:microsoft.com/office/officeart/2005/8/layout/process4"/>
    <dgm:cxn modelId="{AD26DF16-6FA0-44C6-824A-52F8B48C450D}" type="presParOf" srcId="{BE80D076-C035-41D0-873C-AD3B63E98DEA}" destId="{CFEFE6DB-605E-4A09-8651-DF4926657E29}" srcOrd="2" destOrd="0" presId="urn:microsoft.com/office/officeart/2005/8/layout/process4"/>
    <dgm:cxn modelId="{7B9BA741-A7CD-4792-A327-EEE86112D7E3}" type="presParOf" srcId="{12DD1356-2F83-4BC3-9651-6CC15B9B8B4A}" destId="{8FEC4742-CAEA-4B3C-BA2C-420758BC0852}" srcOrd="3" destOrd="0" presId="urn:microsoft.com/office/officeart/2005/8/layout/process4"/>
    <dgm:cxn modelId="{EF02595D-E7A7-4433-88A5-C96D418CF315}" type="presParOf" srcId="{12DD1356-2F83-4BC3-9651-6CC15B9B8B4A}" destId="{60E411A1-E2E4-45BE-8677-6C94C01F1FBB}" srcOrd="4" destOrd="0" presId="urn:microsoft.com/office/officeart/2005/8/layout/process4"/>
    <dgm:cxn modelId="{1A8E27B8-F8D3-42A0-B5E8-7102877F00AE}" type="presParOf" srcId="{60E411A1-E2E4-45BE-8677-6C94C01F1FBB}" destId="{A72B4B39-5E9A-491D-8695-335A90DB2D3A}"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E3CFB7-CBD6-4B7D-9AE2-7A5A2B68F210}" type="doc">
      <dgm:prSet loTypeId="urn:microsoft.com/office/officeart/2017/3/layout/HorizontalPathTimeline" loCatId="process" qsTypeId="urn:microsoft.com/office/officeart/2005/8/quickstyle/simple1" qsCatId="simple" csTypeId="urn:microsoft.com/office/officeart/2005/8/colors/colorful1" csCatId="colorful" phldr="1"/>
      <dgm:spPr/>
      <dgm:t>
        <a:bodyPr/>
        <a:lstStyle/>
        <a:p>
          <a:endParaRPr lang="en-US"/>
        </a:p>
      </dgm:t>
    </dgm:pt>
    <dgm:pt modelId="{9CE920F5-64A4-4F30-81B6-8CC3C61C3A44}">
      <dgm:prSet/>
      <dgm:spPr/>
      <dgm:t>
        <a:bodyPr/>
        <a:lstStyle/>
        <a:p>
          <a:pPr>
            <a:defRPr b="1"/>
          </a:pPr>
          <a:r>
            <a:rPr lang="en-US" dirty="0"/>
            <a:t>24 Mar. 2020</a:t>
          </a:r>
        </a:p>
      </dgm:t>
    </dgm:pt>
    <dgm:pt modelId="{39591C52-8270-418B-B0AC-553611A80C06}" type="parTrans" cxnId="{39ADBAC2-0C16-4803-9E5E-38B0C7C208FA}">
      <dgm:prSet/>
      <dgm:spPr/>
      <dgm:t>
        <a:bodyPr/>
        <a:lstStyle/>
        <a:p>
          <a:endParaRPr lang="en-US"/>
        </a:p>
      </dgm:t>
    </dgm:pt>
    <dgm:pt modelId="{4A7DF78B-DE71-4A82-87AF-06B7AD31EBB8}" type="sibTrans" cxnId="{39ADBAC2-0C16-4803-9E5E-38B0C7C208FA}">
      <dgm:prSet/>
      <dgm:spPr/>
      <dgm:t>
        <a:bodyPr/>
        <a:lstStyle/>
        <a:p>
          <a:endParaRPr lang="en-US"/>
        </a:p>
      </dgm:t>
    </dgm:pt>
    <dgm:pt modelId="{16B15ED6-5AB9-47F8-A96F-97A1FBEF77E0}">
      <dgm:prSet/>
      <dgm:spPr/>
      <dgm:t>
        <a:bodyPr/>
        <a:lstStyle/>
        <a:p>
          <a:r>
            <a:rPr lang="en-US" dirty="0"/>
            <a:t>FDA approved CCP for compassionate use as an investigational therapy on 24 March 2020</a:t>
          </a:r>
        </a:p>
      </dgm:t>
    </dgm:pt>
    <dgm:pt modelId="{723837F9-79B7-4C6B-B83D-37EB898C2961}" type="parTrans" cxnId="{77DAA013-C3A9-4EAC-8DAA-431578B41A50}">
      <dgm:prSet/>
      <dgm:spPr/>
      <dgm:t>
        <a:bodyPr/>
        <a:lstStyle/>
        <a:p>
          <a:endParaRPr lang="en-US"/>
        </a:p>
      </dgm:t>
    </dgm:pt>
    <dgm:pt modelId="{52BC9488-1F28-4CC2-99B0-C235C54E2F4A}" type="sibTrans" cxnId="{77DAA013-C3A9-4EAC-8DAA-431578B41A50}">
      <dgm:prSet/>
      <dgm:spPr/>
      <dgm:t>
        <a:bodyPr/>
        <a:lstStyle/>
        <a:p>
          <a:endParaRPr lang="en-US"/>
        </a:p>
      </dgm:t>
    </dgm:pt>
    <dgm:pt modelId="{310E057D-397B-4283-AAC2-CA6E7EF51448}">
      <dgm:prSet/>
      <dgm:spPr/>
      <dgm:t>
        <a:bodyPr/>
        <a:lstStyle/>
        <a:p>
          <a:pPr>
            <a:defRPr b="1"/>
          </a:pPr>
          <a:r>
            <a:rPr lang="en-US" dirty="0"/>
            <a:t>Apr.–Aug.</a:t>
          </a:r>
        </a:p>
      </dgm:t>
    </dgm:pt>
    <dgm:pt modelId="{8ECE444F-3523-49DB-8A7C-32856FC8622D}" type="parTrans" cxnId="{2A3880CA-2E76-4036-912E-B4EE85951205}">
      <dgm:prSet/>
      <dgm:spPr/>
      <dgm:t>
        <a:bodyPr/>
        <a:lstStyle/>
        <a:p>
          <a:endParaRPr lang="en-US"/>
        </a:p>
      </dgm:t>
    </dgm:pt>
    <dgm:pt modelId="{C8545E41-7C49-4ECD-BF24-3AC1297F78FD}" type="sibTrans" cxnId="{2A3880CA-2E76-4036-912E-B4EE85951205}">
      <dgm:prSet/>
      <dgm:spPr/>
      <dgm:t>
        <a:bodyPr/>
        <a:lstStyle/>
        <a:p>
          <a:endParaRPr lang="en-US"/>
        </a:p>
      </dgm:t>
    </dgm:pt>
    <dgm:pt modelId="{23FC7B11-F850-4BB2-B62D-1D6A38B522A2}">
      <dgm:prSet/>
      <dgm:spPr/>
      <dgm:t>
        <a:bodyPr/>
        <a:lstStyle/>
        <a:p>
          <a:r>
            <a:rPr lang="en-US" dirty="0"/>
            <a:t>CCP available through clinical trials, a national Expanded Access Treatment Protocol (EAP), and through individual patient emergency Investigational New Drug (eIND) applications.</a:t>
          </a:r>
        </a:p>
      </dgm:t>
    </dgm:pt>
    <dgm:pt modelId="{CA8507DC-CFBA-434B-A8F2-9BB28E93A458}" type="parTrans" cxnId="{AE890BD4-BA4B-49BD-85FA-AE06EB55C6EB}">
      <dgm:prSet/>
      <dgm:spPr/>
      <dgm:t>
        <a:bodyPr/>
        <a:lstStyle/>
        <a:p>
          <a:endParaRPr lang="en-US"/>
        </a:p>
      </dgm:t>
    </dgm:pt>
    <dgm:pt modelId="{40ECED3A-4266-45A8-B9C3-E8E881F7BB5D}" type="sibTrans" cxnId="{AE890BD4-BA4B-49BD-85FA-AE06EB55C6EB}">
      <dgm:prSet/>
      <dgm:spPr/>
      <dgm:t>
        <a:bodyPr/>
        <a:lstStyle/>
        <a:p>
          <a:endParaRPr lang="en-US"/>
        </a:p>
      </dgm:t>
    </dgm:pt>
    <dgm:pt modelId="{E7CEC4DF-0B19-46AA-9A4E-F4126D1D0AB9}">
      <dgm:prSet/>
      <dgm:spPr/>
      <dgm:t>
        <a:bodyPr/>
        <a:lstStyle/>
        <a:p>
          <a:pPr>
            <a:defRPr b="1"/>
          </a:pPr>
          <a:r>
            <a:rPr lang="en-US" dirty="0"/>
            <a:t>23 Aug. 2020</a:t>
          </a:r>
        </a:p>
      </dgm:t>
    </dgm:pt>
    <dgm:pt modelId="{C14221E4-AF7A-49A8-920C-3DD2B4C1B828}" type="parTrans" cxnId="{B17A73DF-39F8-4C14-8556-70BC7465D76F}">
      <dgm:prSet/>
      <dgm:spPr/>
      <dgm:t>
        <a:bodyPr/>
        <a:lstStyle/>
        <a:p>
          <a:endParaRPr lang="en-US"/>
        </a:p>
      </dgm:t>
    </dgm:pt>
    <dgm:pt modelId="{97705186-246B-4229-A269-CBA292B3A878}" type="sibTrans" cxnId="{B17A73DF-39F8-4C14-8556-70BC7465D76F}">
      <dgm:prSet/>
      <dgm:spPr/>
      <dgm:t>
        <a:bodyPr/>
        <a:lstStyle/>
        <a:p>
          <a:endParaRPr lang="en-US"/>
        </a:p>
      </dgm:t>
    </dgm:pt>
    <dgm:pt modelId="{B7740B74-0F8A-4E18-A666-5C076DA54211}">
      <dgm:prSet/>
      <dgm:spPr/>
      <dgm:t>
        <a:bodyPr/>
        <a:lstStyle/>
        <a:p>
          <a:r>
            <a:rPr lang="en-US" dirty="0"/>
            <a:t>On 23 August 2020, FDA issued Emergency Use Authorization (EUA) for investigational CCP. </a:t>
          </a:r>
        </a:p>
      </dgm:t>
    </dgm:pt>
    <dgm:pt modelId="{42416BDC-A6A6-4101-B1EC-580594FB1A7B}" type="parTrans" cxnId="{2E9FE719-806B-49A6-95B6-F68943FB73F1}">
      <dgm:prSet/>
      <dgm:spPr/>
      <dgm:t>
        <a:bodyPr/>
        <a:lstStyle/>
        <a:p>
          <a:endParaRPr lang="en-US"/>
        </a:p>
      </dgm:t>
    </dgm:pt>
    <dgm:pt modelId="{5928459B-4F6D-4DB1-9676-AF87841CD6D1}" type="sibTrans" cxnId="{2E9FE719-806B-49A6-95B6-F68943FB73F1}">
      <dgm:prSet/>
      <dgm:spPr/>
      <dgm:t>
        <a:bodyPr/>
        <a:lstStyle/>
        <a:p>
          <a:endParaRPr lang="en-US"/>
        </a:p>
      </dgm:t>
    </dgm:pt>
    <dgm:pt modelId="{14113874-1117-4D2A-B41A-946B8B5F4D93}">
      <dgm:prSet/>
      <dgm:spPr/>
      <dgm:t>
        <a:bodyPr/>
        <a:lstStyle/>
        <a:p>
          <a:pPr>
            <a:defRPr b="1"/>
          </a:pPr>
          <a:r>
            <a:rPr lang="en-US" dirty="0"/>
            <a:t>28 Aug. 2020</a:t>
          </a:r>
        </a:p>
      </dgm:t>
    </dgm:pt>
    <dgm:pt modelId="{00BCCCFA-4592-4037-9838-01F393265F4D}" type="parTrans" cxnId="{5F60AD93-E889-43CB-9690-033F072ECB80}">
      <dgm:prSet/>
      <dgm:spPr/>
      <dgm:t>
        <a:bodyPr/>
        <a:lstStyle/>
        <a:p>
          <a:endParaRPr lang="en-US"/>
        </a:p>
      </dgm:t>
    </dgm:pt>
    <dgm:pt modelId="{CBC836BF-B34E-49E5-95B0-6BA193B1F4D7}" type="sibTrans" cxnId="{5F60AD93-E889-43CB-9690-033F072ECB80}">
      <dgm:prSet/>
      <dgm:spPr/>
      <dgm:t>
        <a:bodyPr/>
        <a:lstStyle/>
        <a:p>
          <a:endParaRPr lang="en-US"/>
        </a:p>
      </dgm:t>
    </dgm:pt>
    <dgm:pt modelId="{824E394A-E55F-4FF9-8130-FB2D0C9E48B2}">
      <dgm:prSet/>
      <dgm:spPr/>
      <dgm:t>
        <a:bodyPr/>
        <a:lstStyle/>
        <a:p>
          <a:r>
            <a:rPr lang="en-US" dirty="0"/>
            <a:t>National EAP discontinued new physician and new patient enrollments effective 28 August 2020 </a:t>
          </a:r>
        </a:p>
      </dgm:t>
    </dgm:pt>
    <dgm:pt modelId="{C9225A9E-C93B-433F-996A-E07AF7F06405}" type="parTrans" cxnId="{930F610A-CE8A-47E5-8672-39C51CA8D837}">
      <dgm:prSet/>
      <dgm:spPr/>
      <dgm:t>
        <a:bodyPr/>
        <a:lstStyle/>
        <a:p>
          <a:endParaRPr lang="en-US"/>
        </a:p>
      </dgm:t>
    </dgm:pt>
    <dgm:pt modelId="{4A782C35-E9FA-48ED-8135-D1B1FD427D6E}" type="sibTrans" cxnId="{930F610A-CE8A-47E5-8672-39C51CA8D837}">
      <dgm:prSet/>
      <dgm:spPr/>
      <dgm:t>
        <a:bodyPr/>
        <a:lstStyle/>
        <a:p>
          <a:endParaRPr lang="en-US"/>
        </a:p>
      </dgm:t>
    </dgm:pt>
    <dgm:pt modelId="{3C27999D-8254-4C64-AE08-38C30D53D636}">
      <dgm:prSet/>
      <dgm:spPr/>
      <dgm:t>
        <a:bodyPr/>
        <a:lstStyle/>
        <a:p>
          <a:pPr>
            <a:defRPr b="1"/>
          </a:pPr>
          <a:endParaRPr lang="en-US" dirty="0"/>
        </a:p>
      </dgm:t>
    </dgm:pt>
    <dgm:pt modelId="{04022190-D24F-46E1-9736-C1DE39CD220D}" type="parTrans" cxnId="{C5DD9595-3191-4AAB-BC4D-CC0360A568AF}">
      <dgm:prSet/>
      <dgm:spPr/>
      <dgm:t>
        <a:bodyPr/>
        <a:lstStyle/>
        <a:p>
          <a:endParaRPr lang="en-US"/>
        </a:p>
      </dgm:t>
    </dgm:pt>
    <dgm:pt modelId="{7BC13B02-BDE7-4E04-AC90-DB87530EC854}" type="sibTrans" cxnId="{C5DD9595-3191-4AAB-BC4D-CC0360A568AF}">
      <dgm:prSet/>
      <dgm:spPr/>
      <dgm:t>
        <a:bodyPr/>
        <a:lstStyle/>
        <a:p>
          <a:endParaRPr lang="en-US"/>
        </a:p>
      </dgm:t>
    </dgm:pt>
    <dgm:pt modelId="{9D190474-AA8C-4B44-A936-F3F20AFE418B}">
      <dgm:prSet/>
      <dgm:spPr/>
      <dgm:t>
        <a:bodyPr/>
        <a:lstStyle/>
        <a:p>
          <a:r>
            <a:rPr lang="en-US" dirty="0"/>
            <a:t>CCP is now available through EUA, clinical trials and remains available through expanded access applications and individual patient eIND applications.</a:t>
          </a:r>
        </a:p>
      </dgm:t>
    </dgm:pt>
    <dgm:pt modelId="{21C68290-CAAE-43A1-970E-5B2A3BAB3971}" type="parTrans" cxnId="{30594B99-4645-4A1F-9FFB-BBCD12A27154}">
      <dgm:prSet/>
      <dgm:spPr/>
      <dgm:t>
        <a:bodyPr/>
        <a:lstStyle/>
        <a:p>
          <a:endParaRPr lang="en-US"/>
        </a:p>
      </dgm:t>
    </dgm:pt>
    <dgm:pt modelId="{1EA5081A-EEFC-4B48-93AA-EF795C09E678}" type="sibTrans" cxnId="{30594B99-4645-4A1F-9FFB-BBCD12A27154}">
      <dgm:prSet/>
      <dgm:spPr/>
      <dgm:t>
        <a:bodyPr/>
        <a:lstStyle/>
        <a:p>
          <a:endParaRPr lang="en-US"/>
        </a:p>
      </dgm:t>
    </dgm:pt>
    <dgm:pt modelId="{C126E5A6-BCC5-4243-9E8B-A77360916B17}" type="pres">
      <dgm:prSet presAssocID="{8AE3CFB7-CBD6-4B7D-9AE2-7A5A2B68F210}" presName="root" presStyleCnt="0">
        <dgm:presLayoutVars>
          <dgm:chMax/>
          <dgm:chPref/>
          <dgm:animLvl val="lvl"/>
        </dgm:presLayoutVars>
      </dgm:prSet>
      <dgm:spPr/>
    </dgm:pt>
    <dgm:pt modelId="{E05DEFEC-A76D-4440-9BF7-D26E4F619D32}" type="pres">
      <dgm:prSet presAssocID="{8AE3CFB7-CBD6-4B7D-9AE2-7A5A2B68F210}" presName="divider" presStyleLbl="node1" presStyleIdx="0" presStyleCnt="1"/>
      <dgm:spPr/>
    </dgm:pt>
    <dgm:pt modelId="{7473B713-07B9-4518-9D24-4D3910281455}" type="pres">
      <dgm:prSet presAssocID="{8AE3CFB7-CBD6-4B7D-9AE2-7A5A2B68F210}" presName="nodes" presStyleCnt="0">
        <dgm:presLayoutVars>
          <dgm:chMax/>
          <dgm:chPref/>
          <dgm:animLvl val="lvl"/>
        </dgm:presLayoutVars>
      </dgm:prSet>
      <dgm:spPr/>
    </dgm:pt>
    <dgm:pt modelId="{67D286E0-56E8-4D94-9020-6100A7AB8C63}" type="pres">
      <dgm:prSet presAssocID="{9CE920F5-64A4-4F30-81B6-8CC3C61C3A44}" presName="composite" presStyleCnt="0"/>
      <dgm:spPr/>
    </dgm:pt>
    <dgm:pt modelId="{AE8D5F42-B824-4FDF-B25F-59A56B2F3D0B}" type="pres">
      <dgm:prSet presAssocID="{9CE920F5-64A4-4F30-81B6-8CC3C61C3A44}" presName="L1TextContainer" presStyleLbl="revTx" presStyleIdx="0" presStyleCnt="5">
        <dgm:presLayoutVars>
          <dgm:chMax val="1"/>
          <dgm:chPref val="1"/>
          <dgm:bulletEnabled val="1"/>
        </dgm:presLayoutVars>
      </dgm:prSet>
      <dgm:spPr/>
    </dgm:pt>
    <dgm:pt modelId="{5243BF10-01A2-43F6-9BBB-F77175D2839F}" type="pres">
      <dgm:prSet presAssocID="{9CE920F5-64A4-4F30-81B6-8CC3C61C3A44}" presName="L2TextContainerWrapper" presStyleCnt="0">
        <dgm:presLayoutVars>
          <dgm:chMax val="0"/>
          <dgm:chPref val="0"/>
          <dgm:bulletEnabled val="1"/>
        </dgm:presLayoutVars>
      </dgm:prSet>
      <dgm:spPr/>
    </dgm:pt>
    <dgm:pt modelId="{27202E2B-0AEA-4FC6-9A3B-4D03D8A33FE9}" type="pres">
      <dgm:prSet presAssocID="{9CE920F5-64A4-4F30-81B6-8CC3C61C3A44}" presName="L2TextContainer" presStyleLbl="bgAccFollowNode1" presStyleIdx="0" presStyleCnt="5"/>
      <dgm:spPr/>
    </dgm:pt>
    <dgm:pt modelId="{AAB5D7F5-9824-445F-BEEB-83E1622CE874}" type="pres">
      <dgm:prSet presAssocID="{9CE920F5-64A4-4F30-81B6-8CC3C61C3A44}" presName="FlexibleEmptyPlaceHolder" presStyleCnt="0"/>
      <dgm:spPr/>
    </dgm:pt>
    <dgm:pt modelId="{45BE50FD-7C7A-42D5-ADF2-944051541764}" type="pres">
      <dgm:prSet presAssocID="{9CE920F5-64A4-4F30-81B6-8CC3C61C3A44}" presName="ConnectLine" presStyleLbl="alignNode1" presStyleIdx="0" presStyleCnt="5"/>
      <dgm:spPr>
        <a:solidFill>
          <a:schemeClr val="accent2">
            <a:hueOff val="0"/>
            <a:satOff val="0"/>
            <a:lumOff val="0"/>
            <a:alphaOff val="0"/>
          </a:schemeClr>
        </a:solidFill>
        <a:ln w="6350" cap="flat" cmpd="sng" algn="ctr">
          <a:solidFill>
            <a:schemeClr val="accent2">
              <a:hueOff val="0"/>
              <a:satOff val="0"/>
              <a:lumOff val="0"/>
              <a:alphaOff val="0"/>
            </a:schemeClr>
          </a:solidFill>
          <a:prstDash val="dash"/>
        </a:ln>
        <a:effectLst/>
      </dgm:spPr>
    </dgm:pt>
    <dgm:pt modelId="{86B25CC9-8DB6-4DFA-893B-660E4DDDB9A3}" type="pres">
      <dgm:prSet presAssocID="{9CE920F5-64A4-4F30-81B6-8CC3C61C3A44}" presName="ConnectorPoint" presStyleLbl="fgAcc1" presStyleIdx="0" presStyleCnt="5"/>
      <dgm:spPr>
        <a:solidFill>
          <a:schemeClr val="lt1">
            <a:alpha val="90000"/>
            <a:hueOff val="0"/>
            <a:satOff val="0"/>
            <a:lumOff val="0"/>
            <a:alphaOff val="0"/>
          </a:schemeClr>
        </a:solidFill>
        <a:ln w="15875" cap="flat" cmpd="sng" algn="ctr">
          <a:noFill/>
          <a:prstDash val="solid"/>
        </a:ln>
        <a:effectLst/>
      </dgm:spPr>
    </dgm:pt>
    <dgm:pt modelId="{7FBE8C9E-A7A8-4321-922F-7BF21D376869}" type="pres">
      <dgm:prSet presAssocID="{9CE920F5-64A4-4F30-81B6-8CC3C61C3A44}" presName="EmptyPlaceHolder" presStyleCnt="0"/>
      <dgm:spPr/>
    </dgm:pt>
    <dgm:pt modelId="{4EB90F39-81D7-489C-A230-196247030D83}" type="pres">
      <dgm:prSet presAssocID="{4A7DF78B-DE71-4A82-87AF-06B7AD31EBB8}" presName="spaceBetweenRectangles" presStyleCnt="0"/>
      <dgm:spPr/>
    </dgm:pt>
    <dgm:pt modelId="{D6EBA5DD-784C-45B7-965B-A751F19FE7D0}" type="pres">
      <dgm:prSet presAssocID="{310E057D-397B-4283-AAC2-CA6E7EF51448}" presName="composite" presStyleCnt="0"/>
      <dgm:spPr/>
    </dgm:pt>
    <dgm:pt modelId="{BC5332DE-27D4-41D5-8A83-CDD8C628C5BE}" type="pres">
      <dgm:prSet presAssocID="{310E057D-397B-4283-AAC2-CA6E7EF51448}" presName="L1TextContainer" presStyleLbl="revTx" presStyleIdx="1" presStyleCnt="5">
        <dgm:presLayoutVars>
          <dgm:chMax val="1"/>
          <dgm:chPref val="1"/>
          <dgm:bulletEnabled val="1"/>
        </dgm:presLayoutVars>
      </dgm:prSet>
      <dgm:spPr/>
    </dgm:pt>
    <dgm:pt modelId="{E58868EE-B43D-4369-8377-5EAA103F8F79}" type="pres">
      <dgm:prSet presAssocID="{310E057D-397B-4283-AAC2-CA6E7EF51448}" presName="L2TextContainerWrapper" presStyleCnt="0">
        <dgm:presLayoutVars>
          <dgm:chMax val="0"/>
          <dgm:chPref val="0"/>
          <dgm:bulletEnabled val="1"/>
        </dgm:presLayoutVars>
      </dgm:prSet>
      <dgm:spPr/>
    </dgm:pt>
    <dgm:pt modelId="{12F34AD8-FD76-403C-9CAE-40D8E4A3B273}" type="pres">
      <dgm:prSet presAssocID="{310E057D-397B-4283-AAC2-CA6E7EF51448}" presName="L2TextContainer" presStyleLbl="bgAccFollowNode1" presStyleIdx="1" presStyleCnt="5"/>
      <dgm:spPr/>
    </dgm:pt>
    <dgm:pt modelId="{A680F8F2-FA9D-4647-AA03-B2E241C299BF}" type="pres">
      <dgm:prSet presAssocID="{310E057D-397B-4283-AAC2-CA6E7EF51448}" presName="FlexibleEmptyPlaceHolder" presStyleCnt="0"/>
      <dgm:spPr/>
    </dgm:pt>
    <dgm:pt modelId="{975BAF20-2FCF-413B-A4B1-22A8BDB744A3}" type="pres">
      <dgm:prSet presAssocID="{310E057D-397B-4283-AAC2-CA6E7EF51448}" presName="ConnectLine" presStyleLbl="alignNode1" presStyleIdx="1" presStyleCnt="5"/>
      <dgm:spPr>
        <a:solidFill>
          <a:schemeClr val="accent3">
            <a:hueOff val="0"/>
            <a:satOff val="0"/>
            <a:lumOff val="0"/>
            <a:alphaOff val="0"/>
          </a:schemeClr>
        </a:solidFill>
        <a:ln w="6350" cap="flat" cmpd="sng" algn="ctr">
          <a:solidFill>
            <a:schemeClr val="accent3">
              <a:hueOff val="0"/>
              <a:satOff val="0"/>
              <a:lumOff val="0"/>
              <a:alphaOff val="0"/>
            </a:schemeClr>
          </a:solidFill>
          <a:prstDash val="dash"/>
        </a:ln>
        <a:effectLst/>
      </dgm:spPr>
    </dgm:pt>
    <dgm:pt modelId="{4DE3395B-778F-4159-8424-04E3CF9242BD}" type="pres">
      <dgm:prSet presAssocID="{310E057D-397B-4283-AAC2-CA6E7EF51448}" presName="ConnectorPoint" presStyleLbl="fgAcc1" presStyleIdx="1" presStyleCnt="5"/>
      <dgm:spPr>
        <a:solidFill>
          <a:schemeClr val="lt1">
            <a:alpha val="90000"/>
            <a:hueOff val="0"/>
            <a:satOff val="0"/>
            <a:lumOff val="0"/>
            <a:alphaOff val="0"/>
          </a:schemeClr>
        </a:solidFill>
        <a:ln w="15875" cap="flat" cmpd="sng" algn="ctr">
          <a:noFill/>
          <a:prstDash val="solid"/>
        </a:ln>
        <a:effectLst/>
      </dgm:spPr>
    </dgm:pt>
    <dgm:pt modelId="{E84CFC92-EBBB-4FF0-9C40-E55DE0A1767A}" type="pres">
      <dgm:prSet presAssocID="{310E057D-397B-4283-AAC2-CA6E7EF51448}" presName="EmptyPlaceHolder" presStyleCnt="0"/>
      <dgm:spPr/>
    </dgm:pt>
    <dgm:pt modelId="{FB63AD60-8F17-412E-93DF-BC186AF9695D}" type="pres">
      <dgm:prSet presAssocID="{C8545E41-7C49-4ECD-BF24-3AC1297F78FD}" presName="spaceBetweenRectangles" presStyleCnt="0"/>
      <dgm:spPr/>
    </dgm:pt>
    <dgm:pt modelId="{31D63848-4530-4168-8994-C70093B56B3C}" type="pres">
      <dgm:prSet presAssocID="{E7CEC4DF-0B19-46AA-9A4E-F4126D1D0AB9}" presName="composite" presStyleCnt="0"/>
      <dgm:spPr/>
    </dgm:pt>
    <dgm:pt modelId="{0B83CCE1-2039-4704-9C45-A75A7E75E457}" type="pres">
      <dgm:prSet presAssocID="{E7CEC4DF-0B19-46AA-9A4E-F4126D1D0AB9}" presName="L1TextContainer" presStyleLbl="revTx" presStyleIdx="2" presStyleCnt="5">
        <dgm:presLayoutVars>
          <dgm:chMax val="1"/>
          <dgm:chPref val="1"/>
          <dgm:bulletEnabled val="1"/>
        </dgm:presLayoutVars>
      </dgm:prSet>
      <dgm:spPr/>
    </dgm:pt>
    <dgm:pt modelId="{6FEB6C12-FC69-4CD7-A761-F2901148DDA4}" type="pres">
      <dgm:prSet presAssocID="{E7CEC4DF-0B19-46AA-9A4E-F4126D1D0AB9}" presName="L2TextContainerWrapper" presStyleCnt="0">
        <dgm:presLayoutVars>
          <dgm:chMax val="0"/>
          <dgm:chPref val="0"/>
          <dgm:bulletEnabled val="1"/>
        </dgm:presLayoutVars>
      </dgm:prSet>
      <dgm:spPr/>
    </dgm:pt>
    <dgm:pt modelId="{D0BAA74F-1C1F-44D3-903F-C23FDC7E616B}" type="pres">
      <dgm:prSet presAssocID="{E7CEC4DF-0B19-46AA-9A4E-F4126D1D0AB9}" presName="L2TextContainer" presStyleLbl="bgAccFollowNode1" presStyleIdx="2" presStyleCnt="5"/>
      <dgm:spPr/>
    </dgm:pt>
    <dgm:pt modelId="{CFBF7124-F379-432C-932E-3F0AA6B8A545}" type="pres">
      <dgm:prSet presAssocID="{E7CEC4DF-0B19-46AA-9A4E-F4126D1D0AB9}" presName="FlexibleEmptyPlaceHolder" presStyleCnt="0"/>
      <dgm:spPr/>
    </dgm:pt>
    <dgm:pt modelId="{4D01F2A3-3D89-45A8-9771-E03DCD94995A}" type="pres">
      <dgm:prSet presAssocID="{E7CEC4DF-0B19-46AA-9A4E-F4126D1D0AB9}" presName="ConnectLine" presStyleLbl="alignNode1" presStyleIdx="2" presStyleCnt="5"/>
      <dgm:spPr>
        <a:solidFill>
          <a:schemeClr val="accent4">
            <a:hueOff val="0"/>
            <a:satOff val="0"/>
            <a:lumOff val="0"/>
            <a:alphaOff val="0"/>
          </a:schemeClr>
        </a:solidFill>
        <a:ln w="6350" cap="flat" cmpd="sng" algn="ctr">
          <a:solidFill>
            <a:schemeClr val="accent4">
              <a:hueOff val="0"/>
              <a:satOff val="0"/>
              <a:lumOff val="0"/>
              <a:alphaOff val="0"/>
            </a:schemeClr>
          </a:solidFill>
          <a:prstDash val="dash"/>
        </a:ln>
        <a:effectLst/>
      </dgm:spPr>
    </dgm:pt>
    <dgm:pt modelId="{738B8AC4-F463-4F1C-A9EF-966EE342FB5F}" type="pres">
      <dgm:prSet presAssocID="{E7CEC4DF-0B19-46AA-9A4E-F4126D1D0AB9}" presName="ConnectorPoint" presStyleLbl="fgAcc1" presStyleIdx="2" presStyleCnt="5"/>
      <dgm:spPr>
        <a:solidFill>
          <a:schemeClr val="lt1">
            <a:alpha val="90000"/>
            <a:hueOff val="0"/>
            <a:satOff val="0"/>
            <a:lumOff val="0"/>
            <a:alphaOff val="0"/>
          </a:schemeClr>
        </a:solidFill>
        <a:ln w="15875" cap="flat" cmpd="sng" algn="ctr">
          <a:noFill/>
          <a:prstDash val="solid"/>
        </a:ln>
        <a:effectLst/>
      </dgm:spPr>
    </dgm:pt>
    <dgm:pt modelId="{EABBC3DB-360F-4C97-A3B5-8A9351E1076B}" type="pres">
      <dgm:prSet presAssocID="{E7CEC4DF-0B19-46AA-9A4E-F4126D1D0AB9}" presName="EmptyPlaceHolder" presStyleCnt="0"/>
      <dgm:spPr/>
    </dgm:pt>
    <dgm:pt modelId="{9BFC3D26-018D-48F5-BD9C-AB34B3E20EBF}" type="pres">
      <dgm:prSet presAssocID="{97705186-246B-4229-A269-CBA292B3A878}" presName="spaceBetweenRectangles" presStyleCnt="0"/>
      <dgm:spPr/>
    </dgm:pt>
    <dgm:pt modelId="{2998426C-ED1B-433A-82B6-23988249DDA8}" type="pres">
      <dgm:prSet presAssocID="{14113874-1117-4D2A-B41A-946B8B5F4D93}" presName="composite" presStyleCnt="0"/>
      <dgm:spPr/>
    </dgm:pt>
    <dgm:pt modelId="{9AEBE21A-C69F-4503-899C-0C9F093ADAAF}" type="pres">
      <dgm:prSet presAssocID="{14113874-1117-4D2A-B41A-946B8B5F4D93}" presName="L1TextContainer" presStyleLbl="revTx" presStyleIdx="3" presStyleCnt="5">
        <dgm:presLayoutVars>
          <dgm:chMax val="1"/>
          <dgm:chPref val="1"/>
          <dgm:bulletEnabled val="1"/>
        </dgm:presLayoutVars>
      </dgm:prSet>
      <dgm:spPr/>
    </dgm:pt>
    <dgm:pt modelId="{1385B412-F93D-49C7-AD5A-455400D8A2CE}" type="pres">
      <dgm:prSet presAssocID="{14113874-1117-4D2A-B41A-946B8B5F4D93}" presName="L2TextContainerWrapper" presStyleCnt="0">
        <dgm:presLayoutVars>
          <dgm:chMax val="0"/>
          <dgm:chPref val="0"/>
          <dgm:bulletEnabled val="1"/>
        </dgm:presLayoutVars>
      </dgm:prSet>
      <dgm:spPr/>
    </dgm:pt>
    <dgm:pt modelId="{C1E63BBA-AA1F-4D63-9058-770B6482B67B}" type="pres">
      <dgm:prSet presAssocID="{14113874-1117-4D2A-B41A-946B8B5F4D93}" presName="L2TextContainer" presStyleLbl="bgAccFollowNode1" presStyleIdx="3" presStyleCnt="5"/>
      <dgm:spPr/>
    </dgm:pt>
    <dgm:pt modelId="{E259C51A-FA51-4FE9-97C7-04912B7C9184}" type="pres">
      <dgm:prSet presAssocID="{14113874-1117-4D2A-B41A-946B8B5F4D93}" presName="FlexibleEmptyPlaceHolder" presStyleCnt="0"/>
      <dgm:spPr/>
    </dgm:pt>
    <dgm:pt modelId="{1247A005-0F13-4597-8C8F-5D31AB6DD678}" type="pres">
      <dgm:prSet presAssocID="{14113874-1117-4D2A-B41A-946B8B5F4D93}" presName="ConnectLine" presStyleLbl="alignNode1" presStyleIdx="3" presStyleCnt="5"/>
      <dgm:spPr>
        <a:solidFill>
          <a:schemeClr val="accent5">
            <a:hueOff val="0"/>
            <a:satOff val="0"/>
            <a:lumOff val="0"/>
            <a:alphaOff val="0"/>
          </a:schemeClr>
        </a:solidFill>
        <a:ln w="6350" cap="flat" cmpd="sng" algn="ctr">
          <a:solidFill>
            <a:schemeClr val="accent5">
              <a:hueOff val="0"/>
              <a:satOff val="0"/>
              <a:lumOff val="0"/>
              <a:alphaOff val="0"/>
            </a:schemeClr>
          </a:solidFill>
          <a:prstDash val="dash"/>
        </a:ln>
        <a:effectLst/>
      </dgm:spPr>
    </dgm:pt>
    <dgm:pt modelId="{AC884E41-650C-4383-B682-A1D6FA2BF539}" type="pres">
      <dgm:prSet presAssocID="{14113874-1117-4D2A-B41A-946B8B5F4D93}" presName="ConnectorPoint" presStyleLbl="fgAcc1" presStyleIdx="3" presStyleCnt="5"/>
      <dgm:spPr>
        <a:solidFill>
          <a:schemeClr val="lt1">
            <a:alpha val="90000"/>
            <a:hueOff val="0"/>
            <a:satOff val="0"/>
            <a:lumOff val="0"/>
            <a:alphaOff val="0"/>
          </a:schemeClr>
        </a:solidFill>
        <a:ln w="15875" cap="flat" cmpd="sng" algn="ctr">
          <a:noFill/>
          <a:prstDash val="solid"/>
        </a:ln>
        <a:effectLst/>
      </dgm:spPr>
    </dgm:pt>
    <dgm:pt modelId="{21F8018E-92F1-4423-B13B-36741BA4CE50}" type="pres">
      <dgm:prSet presAssocID="{14113874-1117-4D2A-B41A-946B8B5F4D93}" presName="EmptyPlaceHolder" presStyleCnt="0"/>
      <dgm:spPr/>
    </dgm:pt>
    <dgm:pt modelId="{FAA7A9F6-6F29-4EF1-8271-F31DCB902218}" type="pres">
      <dgm:prSet presAssocID="{CBC836BF-B34E-49E5-95B0-6BA193B1F4D7}" presName="spaceBetweenRectangles" presStyleCnt="0"/>
      <dgm:spPr/>
    </dgm:pt>
    <dgm:pt modelId="{00993CEF-C99C-4E86-8A57-A87355264654}" type="pres">
      <dgm:prSet presAssocID="{3C27999D-8254-4C64-AE08-38C30D53D636}" presName="composite" presStyleCnt="0"/>
      <dgm:spPr/>
    </dgm:pt>
    <dgm:pt modelId="{AD931596-6382-4F8A-AEA0-A95F684CF78B}" type="pres">
      <dgm:prSet presAssocID="{3C27999D-8254-4C64-AE08-38C30D53D636}" presName="L1TextContainer" presStyleLbl="revTx" presStyleIdx="4" presStyleCnt="5">
        <dgm:presLayoutVars>
          <dgm:chMax val="1"/>
          <dgm:chPref val="1"/>
          <dgm:bulletEnabled val="1"/>
        </dgm:presLayoutVars>
      </dgm:prSet>
      <dgm:spPr/>
    </dgm:pt>
    <dgm:pt modelId="{08D956C8-F3FE-4537-A70F-527AA9FBF43E}" type="pres">
      <dgm:prSet presAssocID="{3C27999D-8254-4C64-AE08-38C30D53D636}" presName="L2TextContainerWrapper" presStyleCnt="0">
        <dgm:presLayoutVars>
          <dgm:chMax val="0"/>
          <dgm:chPref val="0"/>
          <dgm:bulletEnabled val="1"/>
        </dgm:presLayoutVars>
      </dgm:prSet>
      <dgm:spPr/>
    </dgm:pt>
    <dgm:pt modelId="{D45224B4-DECB-4312-B3B6-A319A47509A5}" type="pres">
      <dgm:prSet presAssocID="{3C27999D-8254-4C64-AE08-38C30D53D636}" presName="L2TextContainer" presStyleLbl="bgAccFollowNode1" presStyleIdx="4" presStyleCnt="5" custLinFactNeighborX="415" custLinFactNeighborY="1683"/>
      <dgm:spPr/>
    </dgm:pt>
    <dgm:pt modelId="{DD30A206-61D7-4866-BF6E-7811B1530A19}" type="pres">
      <dgm:prSet presAssocID="{3C27999D-8254-4C64-AE08-38C30D53D636}" presName="FlexibleEmptyPlaceHolder" presStyleCnt="0"/>
      <dgm:spPr/>
    </dgm:pt>
    <dgm:pt modelId="{5CEE5557-6B4B-439B-9AFE-57B50B584C37}" type="pres">
      <dgm:prSet presAssocID="{3C27999D-8254-4C64-AE08-38C30D53D636}" presName="ConnectLine" presStyleLbl="alignNode1" presStyleIdx="4" presStyleCnt="5"/>
      <dgm:spPr>
        <a:solidFill>
          <a:schemeClr val="accent6">
            <a:hueOff val="0"/>
            <a:satOff val="0"/>
            <a:lumOff val="0"/>
            <a:alphaOff val="0"/>
          </a:schemeClr>
        </a:solidFill>
        <a:ln w="6350" cap="flat" cmpd="sng" algn="ctr">
          <a:solidFill>
            <a:schemeClr val="accent6">
              <a:hueOff val="0"/>
              <a:satOff val="0"/>
              <a:lumOff val="0"/>
              <a:alphaOff val="0"/>
            </a:schemeClr>
          </a:solidFill>
          <a:prstDash val="dash"/>
        </a:ln>
        <a:effectLst/>
      </dgm:spPr>
    </dgm:pt>
    <dgm:pt modelId="{AF29033B-C668-4C40-865E-22B61C4283E4}" type="pres">
      <dgm:prSet presAssocID="{3C27999D-8254-4C64-AE08-38C30D53D636}" presName="ConnectorPoint" presStyleLbl="fgAcc1" presStyleIdx="4" presStyleCnt="5"/>
      <dgm:spPr>
        <a:solidFill>
          <a:schemeClr val="lt1">
            <a:alpha val="90000"/>
            <a:hueOff val="0"/>
            <a:satOff val="0"/>
            <a:lumOff val="0"/>
            <a:alphaOff val="0"/>
          </a:schemeClr>
        </a:solidFill>
        <a:ln w="15875" cap="flat" cmpd="sng" algn="ctr">
          <a:noFill/>
          <a:prstDash val="solid"/>
        </a:ln>
        <a:effectLst/>
      </dgm:spPr>
    </dgm:pt>
    <dgm:pt modelId="{A7E2A82E-9508-4845-A3A1-92ABC8696AF1}" type="pres">
      <dgm:prSet presAssocID="{3C27999D-8254-4C64-AE08-38C30D53D636}" presName="EmptyPlaceHolder" presStyleCnt="0"/>
      <dgm:spPr/>
    </dgm:pt>
  </dgm:ptLst>
  <dgm:cxnLst>
    <dgm:cxn modelId="{5C5D7505-6D68-4508-A9DE-13FB778C4974}" type="presOf" srcId="{310E057D-397B-4283-AAC2-CA6E7EF51448}" destId="{BC5332DE-27D4-41D5-8A83-CDD8C628C5BE}" srcOrd="0" destOrd="0" presId="urn:microsoft.com/office/officeart/2017/3/layout/HorizontalPathTimeline"/>
    <dgm:cxn modelId="{930F610A-CE8A-47E5-8672-39C51CA8D837}" srcId="{14113874-1117-4D2A-B41A-946B8B5F4D93}" destId="{824E394A-E55F-4FF9-8130-FB2D0C9E48B2}" srcOrd="0" destOrd="0" parTransId="{C9225A9E-C93B-433F-996A-E07AF7F06405}" sibTransId="{4A782C35-E9FA-48ED-8135-D1B1FD427D6E}"/>
    <dgm:cxn modelId="{E47D190B-EAA5-49AB-94CC-0325CAE02EBE}" type="presOf" srcId="{3C27999D-8254-4C64-AE08-38C30D53D636}" destId="{AD931596-6382-4F8A-AEA0-A95F684CF78B}" srcOrd="0" destOrd="0" presId="urn:microsoft.com/office/officeart/2017/3/layout/HorizontalPathTimeline"/>
    <dgm:cxn modelId="{5C8F320B-93D4-439A-BC7A-471401EA1EA8}" type="presOf" srcId="{14113874-1117-4D2A-B41A-946B8B5F4D93}" destId="{9AEBE21A-C69F-4503-899C-0C9F093ADAAF}" srcOrd="0" destOrd="0" presId="urn:microsoft.com/office/officeart/2017/3/layout/HorizontalPathTimeline"/>
    <dgm:cxn modelId="{27DFC80F-1FE1-4A9E-9214-C645E33210E1}" type="presOf" srcId="{E7CEC4DF-0B19-46AA-9A4E-F4126D1D0AB9}" destId="{0B83CCE1-2039-4704-9C45-A75A7E75E457}" srcOrd="0" destOrd="0" presId="urn:microsoft.com/office/officeart/2017/3/layout/HorizontalPathTimeline"/>
    <dgm:cxn modelId="{77DAA013-C3A9-4EAC-8DAA-431578B41A50}" srcId="{9CE920F5-64A4-4F30-81B6-8CC3C61C3A44}" destId="{16B15ED6-5AB9-47F8-A96F-97A1FBEF77E0}" srcOrd="0" destOrd="0" parTransId="{723837F9-79B7-4C6B-B83D-37EB898C2961}" sibTransId="{52BC9488-1F28-4CC2-99B0-C235C54E2F4A}"/>
    <dgm:cxn modelId="{2E9FE719-806B-49A6-95B6-F68943FB73F1}" srcId="{E7CEC4DF-0B19-46AA-9A4E-F4126D1D0AB9}" destId="{B7740B74-0F8A-4E18-A666-5C076DA54211}" srcOrd="0" destOrd="0" parTransId="{42416BDC-A6A6-4101-B1EC-580594FB1A7B}" sibTransId="{5928459B-4F6D-4DB1-9676-AF87841CD6D1}"/>
    <dgm:cxn modelId="{E3C39345-6014-4D87-A66D-90A96F43A46E}" type="presOf" srcId="{824E394A-E55F-4FF9-8130-FB2D0C9E48B2}" destId="{C1E63BBA-AA1F-4D63-9058-770B6482B67B}" srcOrd="0" destOrd="0" presId="urn:microsoft.com/office/officeart/2017/3/layout/HorizontalPathTimeline"/>
    <dgm:cxn modelId="{A6DEB87B-FC35-4C49-AA8E-D64869ACF296}" type="presOf" srcId="{B7740B74-0F8A-4E18-A666-5C076DA54211}" destId="{D0BAA74F-1C1F-44D3-903F-C23FDC7E616B}" srcOrd="0" destOrd="0" presId="urn:microsoft.com/office/officeart/2017/3/layout/HorizontalPathTimeline"/>
    <dgm:cxn modelId="{CCCBBA7B-002B-444A-8E38-9D2DCD080C12}" type="presOf" srcId="{23FC7B11-F850-4BB2-B62D-1D6A38B522A2}" destId="{12F34AD8-FD76-403C-9CAE-40D8E4A3B273}" srcOrd="0" destOrd="0" presId="urn:microsoft.com/office/officeart/2017/3/layout/HorizontalPathTimeline"/>
    <dgm:cxn modelId="{5F60AD93-E889-43CB-9690-033F072ECB80}" srcId="{8AE3CFB7-CBD6-4B7D-9AE2-7A5A2B68F210}" destId="{14113874-1117-4D2A-B41A-946B8B5F4D93}" srcOrd="3" destOrd="0" parTransId="{00BCCCFA-4592-4037-9838-01F393265F4D}" sibTransId="{CBC836BF-B34E-49E5-95B0-6BA193B1F4D7}"/>
    <dgm:cxn modelId="{C5DD9595-3191-4AAB-BC4D-CC0360A568AF}" srcId="{8AE3CFB7-CBD6-4B7D-9AE2-7A5A2B68F210}" destId="{3C27999D-8254-4C64-AE08-38C30D53D636}" srcOrd="4" destOrd="0" parTransId="{04022190-D24F-46E1-9736-C1DE39CD220D}" sibTransId="{7BC13B02-BDE7-4E04-AC90-DB87530EC854}"/>
    <dgm:cxn modelId="{30594B99-4645-4A1F-9FFB-BBCD12A27154}" srcId="{3C27999D-8254-4C64-AE08-38C30D53D636}" destId="{9D190474-AA8C-4B44-A936-F3F20AFE418B}" srcOrd="0" destOrd="0" parTransId="{21C68290-CAAE-43A1-970E-5B2A3BAB3971}" sibTransId="{1EA5081A-EEFC-4B48-93AA-EF795C09E678}"/>
    <dgm:cxn modelId="{65533DA5-9500-4C1A-A965-85E6BF2EFD52}" type="presOf" srcId="{16B15ED6-5AB9-47F8-A96F-97A1FBEF77E0}" destId="{27202E2B-0AEA-4FC6-9A3B-4D03D8A33FE9}" srcOrd="0" destOrd="0" presId="urn:microsoft.com/office/officeart/2017/3/layout/HorizontalPathTimeline"/>
    <dgm:cxn modelId="{59E583AD-7D09-46AF-B345-352BCA2A3C1C}" type="presOf" srcId="{9D190474-AA8C-4B44-A936-F3F20AFE418B}" destId="{D45224B4-DECB-4312-B3B6-A319A47509A5}" srcOrd="0" destOrd="0" presId="urn:microsoft.com/office/officeart/2017/3/layout/HorizontalPathTimeline"/>
    <dgm:cxn modelId="{39ADBAC2-0C16-4803-9E5E-38B0C7C208FA}" srcId="{8AE3CFB7-CBD6-4B7D-9AE2-7A5A2B68F210}" destId="{9CE920F5-64A4-4F30-81B6-8CC3C61C3A44}" srcOrd="0" destOrd="0" parTransId="{39591C52-8270-418B-B0AC-553611A80C06}" sibTransId="{4A7DF78B-DE71-4A82-87AF-06B7AD31EBB8}"/>
    <dgm:cxn modelId="{2A3880CA-2E76-4036-912E-B4EE85951205}" srcId="{8AE3CFB7-CBD6-4B7D-9AE2-7A5A2B68F210}" destId="{310E057D-397B-4283-AAC2-CA6E7EF51448}" srcOrd="1" destOrd="0" parTransId="{8ECE444F-3523-49DB-8A7C-32856FC8622D}" sibTransId="{C8545E41-7C49-4ECD-BF24-3AC1297F78FD}"/>
    <dgm:cxn modelId="{137FEACC-FD7F-4089-8E30-0C22B490125D}" type="presOf" srcId="{9CE920F5-64A4-4F30-81B6-8CC3C61C3A44}" destId="{AE8D5F42-B824-4FDF-B25F-59A56B2F3D0B}" srcOrd="0" destOrd="0" presId="urn:microsoft.com/office/officeart/2017/3/layout/HorizontalPathTimeline"/>
    <dgm:cxn modelId="{AE890BD4-BA4B-49BD-85FA-AE06EB55C6EB}" srcId="{310E057D-397B-4283-AAC2-CA6E7EF51448}" destId="{23FC7B11-F850-4BB2-B62D-1D6A38B522A2}" srcOrd="0" destOrd="0" parTransId="{CA8507DC-CFBA-434B-A8F2-9BB28E93A458}" sibTransId="{40ECED3A-4266-45A8-B9C3-E8E881F7BB5D}"/>
    <dgm:cxn modelId="{B17A73DF-39F8-4C14-8556-70BC7465D76F}" srcId="{8AE3CFB7-CBD6-4B7D-9AE2-7A5A2B68F210}" destId="{E7CEC4DF-0B19-46AA-9A4E-F4126D1D0AB9}" srcOrd="2" destOrd="0" parTransId="{C14221E4-AF7A-49A8-920C-3DD2B4C1B828}" sibTransId="{97705186-246B-4229-A269-CBA292B3A878}"/>
    <dgm:cxn modelId="{AAAFC4E6-2104-4F2B-A35F-5A883CA6684F}" type="presOf" srcId="{8AE3CFB7-CBD6-4B7D-9AE2-7A5A2B68F210}" destId="{C126E5A6-BCC5-4243-9E8B-A77360916B17}" srcOrd="0" destOrd="0" presId="urn:microsoft.com/office/officeart/2017/3/layout/HorizontalPathTimeline"/>
    <dgm:cxn modelId="{FE70B056-04B3-4006-8057-429D964F2B0D}" type="presParOf" srcId="{C126E5A6-BCC5-4243-9E8B-A77360916B17}" destId="{E05DEFEC-A76D-4440-9BF7-D26E4F619D32}" srcOrd="0" destOrd="0" presId="urn:microsoft.com/office/officeart/2017/3/layout/HorizontalPathTimeline"/>
    <dgm:cxn modelId="{7721899A-91D6-489A-9E76-D9B74B3DB984}" type="presParOf" srcId="{C126E5A6-BCC5-4243-9E8B-A77360916B17}" destId="{7473B713-07B9-4518-9D24-4D3910281455}" srcOrd="1" destOrd="0" presId="urn:microsoft.com/office/officeart/2017/3/layout/HorizontalPathTimeline"/>
    <dgm:cxn modelId="{48395D14-64F2-47BA-AC54-DF3A5F269D4D}" type="presParOf" srcId="{7473B713-07B9-4518-9D24-4D3910281455}" destId="{67D286E0-56E8-4D94-9020-6100A7AB8C63}" srcOrd="0" destOrd="0" presId="urn:microsoft.com/office/officeart/2017/3/layout/HorizontalPathTimeline"/>
    <dgm:cxn modelId="{E65B9D13-E2BA-49D1-BC83-55026681BB6C}" type="presParOf" srcId="{67D286E0-56E8-4D94-9020-6100A7AB8C63}" destId="{AE8D5F42-B824-4FDF-B25F-59A56B2F3D0B}" srcOrd="0" destOrd="0" presId="urn:microsoft.com/office/officeart/2017/3/layout/HorizontalPathTimeline"/>
    <dgm:cxn modelId="{BF3C7837-3D2C-488E-B6E9-C86337D61FB3}" type="presParOf" srcId="{67D286E0-56E8-4D94-9020-6100A7AB8C63}" destId="{5243BF10-01A2-43F6-9BBB-F77175D2839F}" srcOrd="1" destOrd="0" presId="urn:microsoft.com/office/officeart/2017/3/layout/HorizontalPathTimeline"/>
    <dgm:cxn modelId="{1887E794-EF69-4DC8-ABAB-CDFA38C79C76}" type="presParOf" srcId="{5243BF10-01A2-43F6-9BBB-F77175D2839F}" destId="{27202E2B-0AEA-4FC6-9A3B-4D03D8A33FE9}" srcOrd="0" destOrd="0" presId="urn:microsoft.com/office/officeart/2017/3/layout/HorizontalPathTimeline"/>
    <dgm:cxn modelId="{7374EE9C-C1DD-413A-8807-4C62924D88E8}" type="presParOf" srcId="{5243BF10-01A2-43F6-9BBB-F77175D2839F}" destId="{AAB5D7F5-9824-445F-BEEB-83E1622CE874}" srcOrd="1" destOrd="0" presId="urn:microsoft.com/office/officeart/2017/3/layout/HorizontalPathTimeline"/>
    <dgm:cxn modelId="{50C19847-BBAB-4B20-A672-191BC4ECF06C}" type="presParOf" srcId="{67D286E0-56E8-4D94-9020-6100A7AB8C63}" destId="{45BE50FD-7C7A-42D5-ADF2-944051541764}" srcOrd="2" destOrd="0" presId="urn:microsoft.com/office/officeart/2017/3/layout/HorizontalPathTimeline"/>
    <dgm:cxn modelId="{573D4EE1-C707-4AE6-862A-AD29F9748D69}" type="presParOf" srcId="{67D286E0-56E8-4D94-9020-6100A7AB8C63}" destId="{86B25CC9-8DB6-4DFA-893B-660E4DDDB9A3}" srcOrd="3" destOrd="0" presId="urn:microsoft.com/office/officeart/2017/3/layout/HorizontalPathTimeline"/>
    <dgm:cxn modelId="{9A96B39B-BFC2-42D8-8E9F-793A70A76695}" type="presParOf" srcId="{67D286E0-56E8-4D94-9020-6100A7AB8C63}" destId="{7FBE8C9E-A7A8-4321-922F-7BF21D376869}" srcOrd="4" destOrd="0" presId="urn:microsoft.com/office/officeart/2017/3/layout/HorizontalPathTimeline"/>
    <dgm:cxn modelId="{6780716F-13E5-4DE7-9BA2-2CBADB344954}" type="presParOf" srcId="{7473B713-07B9-4518-9D24-4D3910281455}" destId="{4EB90F39-81D7-489C-A230-196247030D83}" srcOrd="1" destOrd="0" presId="urn:microsoft.com/office/officeart/2017/3/layout/HorizontalPathTimeline"/>
    <dgm:cxn modelId="{2647BFD6-4658-483E-ADE4-74E7A910BD40}" type="presParOf" srcId="{7473B713-07B9-4518-9D24-4D3910281455}" destId="{D6EBA5DD-784C-45B7-965B-A751F19FE7D0}" srcOrd="2" destOrd="0" presId="urn:microsoft.com/office/officeart/2017/3/layout/HorizontalPathTimeline"/>
    <dgm:cxn modelId="{FE863143-718E-4F2B-9AC7-C1FC04BA3E95}" type="presParOf" srcId="{D6EBA5DD-784C-45B7-965B-A751F19FE7D0}" destId="{BC5332DE-27D4-41D5-8A83-CDD8C628C5BE}" srcOrd="0" destOrd="0" presId="urn:microsoft.com/office/officeart/2017/3/layout/HorizontalPathTimeline"/>
    <dgm:cxn modelId="{A9C421A0-CA7A-41C5-B7A0-2FA1C9904890}" type="presParOf" srcId="{D6EBA5DD-784C-45B7-965B-A751F19FE7D0}" destId="{E58868EE-B43D-4369-8377-5EAA103F8F79}" srcOrd="1" destOrd="0" presId="urn:microsoft.com/office/officeart/2017/3/layout/HorizontalPathTimeline"/>
    <dgm:cxn modelId="{E97DAD43-B52E-4518-A867-9B27BD605B54}" type="presParOf" srcId="{E58868EE-B43D-4369-8377-5EAA103F8F79}" destId="{12F34AD8-FD76-403C-9CAE-40D8E4A3B273}" srcOrd="0" destOrd="0" presId="urn:microsoft.com/office/officeart/2017/3/layout/HorizontalPathTimeline"/>
    <dgm:cxn modelId="{24ECE2E4-9D5C-4168-A0E5-F4A1A13AEADC}" type="presParOf" srcId="{E58868EE-B43D-4369-8377-5EAA103F8F79}" destId="{A680F8F2-FA9D-4647-AA03-B2E241C299BF}" srcOrd="1" destOrd="0" presId="urn:microsoft.com/office/officeart/2017/3/layout/HorizontalPathTimeline"/>
    <dgm:cxn modelId="{78527C57-AFE6-4ADD-948B-D29547044A70}" type="presParOf" srcId="{D6EBA5DD-784C-45B7-965B-A751F19FE7D0}" destId="{975BAF20-2FCF-413B-A4B1-22A8BDB744A3}" srcOrd="2" destOrd="0" presId="urn:microsoft.com/office/officeart/2017/3/layout/HorizontalPathTimeline"/>
    <dgm:cxn modelId="{5338B7E1-5C07-4391-BF77-08FC5A26385F}" type="presParOf" srcId="{D6EBA5DD-784C-45B7-965B-A751F19FE7D0}" destId="{4DE3395B-778F-4159-8424-04E3CF9242BD}" srcOrd="3" destOrd="0" presId="urn:microsoft.com/office/officeart/2017/3/layout/HorizontalPathTimeline"/>
    <dgm:cxn modelId="{6704414C-107E-4852-8ABA-DC2C2E3365BA}" type="presParOf" srcId="{D6EBA5DD-784C-45B7-965B-A751F19FE7D0}" destId="{E84CFC92-EBBB-4FF0-9C40-E55DE0A1767A}" srcOrd="4" destOrd="0" presId="urn:microsoft.com/office/officeart/2017/3/layout/HorizontalPathTimeline"/>
    <dgm:cxn modelId="{A1F6FE18-FB48-4E2E-AC55-7FCF09FC6147}" type="presParOf" srcId="{7473B713-07B9-4518-9D24-4D3910281455}" destId="{FB63AD60-8F17-412E-93DF-BC186AF9695D}" srcOrd="3" destOrd="0" presId="urn:microsoft.com/office/officeart/2017/3/layout/HorizontalPathTimeline"/>
    <dgm:cxn modelId="{236F27A8-424E-44DB-838F-134CE24A95AE}" type="presParOf" srcId="{7473B713-07B9-4518-9D24-4D3910281455}" destId="{31D63848-4530-4168-8994-C70093B56B3C}" srcOrd="4" destOrd="0" presId="urn:microsoft.com/office/officeart/2017/3/layout/HorizontalPathTimeline"/>
    <dgm:cxn modelId="{025FE901-361F-45B3-99D8-241A62D4BB7F}" type="presParOf" srcId="{31D63848-4530-4168-8994-C70093B56B3C}" destId="{0B83CCE1-2039-4704-9C45-A75A7E75E457}" srcOrd="0" destOrd="0" presId="urn:microsoft.com/office/officeart/2017/3/layout/HorizontalPathTimeline"/>
    <dgm:cxn modelId="{477F10D0-448C-49F6-8BA9-F0C0A06919B8}" type="presParOf" srcId="{31D63848-4530-4168-8994-C70093B56B3C}" destId="{6FEB6C12-FC69-4CD7-A761-F2901148DDA4}" srcOrd="1" destOrd="0" presId="urn:microsoft.com/office/officeart/2017/3/layout/HorizontalPathTimeline"/>
    <dgm:cxn modelId="{61CD71E7-34D4-441F-913A-F3BE891F3DDC}" type="presParOf" srcId="{6FEB6C12-FC69-4CD7-A761-F2901148DDA4}" destId="{D0BAA74F-1C1F-44D3-903F-C23FDC7E616B}" srcOrd="0" destOrd="0" presId="urn:microsoft.com/office/officeart/2017/3/layout/HorizontalPathTimeline"/>
    <dgm:cxn modelId="{E396E727-C16E-462D-863E-33AC8BDFC05E}" type="presParOf" srcId="{6FEB6C12-FC69-4CD7-A761-F2901148DDA4}" destId="{CFBF7124-F379-432C-932E-3F0AA6B8A545}" srcOrd="1" destOrd="0" presId="urn:microsoft.com/office/officeart/2017/3/layout/HorizontalPathTimeline"/>
    <dgm:cxn modelId="{553F2E57-BA81-48B4-B17B-37A90A427F81}" type="presParOf" srcId="{31D63848-4530-4168-8994-C70093B56B3C}" destId="{4D01F2A3-3D89-45A8-9771-E03DCD94995A}" srcOrd="2" destOrd="0" presId="urn:microsoft.com/office/officeart/2017/3/layout/HorizontalPathTimeline"/>
    <dgm:cxn modelId="{98231AC5-9CB6-4CD1-B42A-1788AE872CAA}" type="presParOf" srcId="{31D63848-4530-4168-8994-C70093B56B3C}" destId="{738B8AC4-F463-4F1C-A9EF-966EE342FB5F}" srcOrd="3" destOrd="0" presId="urn:microsoft.com/office/officeart/2017/3/layout/HorizontalPathTimeline"/>
    <dgm:cxn modelId="{DDD846FE-0EBA-45B3-9E73-CA6F572BC16A}" type="presParOf" srcId="{31D63848-4530-4168-8994-C70093B56B3C}" destId="{EABBC3DB-360F-4C97-A3B5-8A9351E1076B}" srcOrd="4" destOrd="0" presId="urn:microsoft.com/office/officeart/2017/3/layout/HorizontalPathTimeline"/>
    <dgm:cxn modelId="{E10859DE-CA9F-48CB-BF34-1983D5E5057E}" type="presParOf" srcId="{7473B713-07B9-4518-9D24-4D3910281455}" destId="{9BFC3D26-018D-48F5-BD9C-AB34B3E20EBF}" srcOrd="5" destOrd="0" presId="urn:microsoft.com/office/officeart/2017/3/layout/HorizontalPathTimeline"/>
    <dgm:cxn modelId="{DA3A7442-82B6-4BCF-9159-D83765485DBC}" type="presParOf" srcId="{7473B713-07B9-4518-9D24-4D3910281455}" destId="{2998426C-ED1B-433A-82B6-23988249DDA8}" srcOrd="6" destOrd="0" presId="urn:microsoft.com/office/officeart/2017/3/layout/HorizontalPathTimeline"/>
    <dgm:cxn modelId="{B44B6CD1-4D9A-4A9D-B84C-FFA0C10856CD}" type="presParOf" srcId="{2998426C-ED1B-433A-82B6-23988249DDA8}" destId="{9AEBE21A-C69F-4503-899C-0C9F093ADAAF}" srcOrd="0" destOrd="0" presId="urn:microsoft.com/office/officeart/2017/3/layout/HorizontalPathTimeline"/>
    <dgm:cxn modelId="{950B5BF5-9EBA-4BD7-8E29-8525D961D077}" type="presParOf" srcId="{2998426C-ED1B-433A-82B6-23988249DDA8}" destId="{1385B412-F93D-49C7-AD5A-455400D8A2CE}" srcOrd="1" destOrd="0" presId="urn:microsoft.com/office/officeart/2017/3/layout/HorizontalPathTimeline"/>
    <dgm:cxn modelId="{8889D461-2928-4928-80A5-14070856520E}" type="presParOf" srcId="{1385B412-F93D-49C7-AD5A-455400D8A2CE}" destId="{C1E63BBA-AA1F-4D63-9058-770B6482B67B}" srcOrd="0" destOrd="0" presId="urn:microsoft.com/office/officeart/2017/3/layout/HorizontalPathTimeline"/>
    <dgm:cxn modelId="{028CE3B8-9F74-4C98-B19E-C22645ADD9CB}" type="presParOf" srcId="{1385B412-F93D-49C7-AD5A-455400D8A2CE}" destId="{E259C51A-FA51-4FE9-97C7-04912B7C9184}" srcOrd="1" destOrd="0" presId="urn:microsoft.com/office/officeart/2017/3/layout/HorizontalPathTimeline"/>
    <dgm:cxn modelId="{531D981F-2638-443C-9FBE-6513AA842A67}" type="presParOf" srcId="{2998426C-ED1B-433A-82B6-23988249DDA8}" destId="{1247A005-0F13-4597-8C8F-5D31AB6DD678}" srcOrd="2" destOrd="0" presId="urn:microsoft.com/office/officeart/2017/3/layout/HorizontalPathTimeline"/>
    <dgm:cxn modelId="{58787D06-E67F-4EFB-B219-EB33BAD6A889}" type="presParOf" srcId="{2998426C-ED1B-433A-82B6-23988249DDA8}" destId="{AC884E41-650C-4383-B682-A1D6FA2BF539}" srcOrd="3" destOrd="0" presId="urn:microsoft.com/office/officeart/2017/3/layout/HorizontalPathTimeline"/>
    <dgm:cxn modelId="{BC95A9F3-A814-44A8-938E-B5B0981A0805}" type="presParOf" srcId="{2998426C-ED1B-433A-82B6-23988249DDA8}" destId="{21F8018E-92F1-4423-B13B-36741BA4CE50}" srcOrd="4" destOrd="0" presId="urn:microsoft.com/office/officeart/2017/3/layout/HorizontalPathTimeline"/>
    <dgm:cxn modelId="{D3DD2EBE-CB2E-4C66-94F0-B7B515C0F295}" type="presParOf" srcId="{7473B713-07B9-4518-9D24-4D3910281455}" destId="{FAA7A9F6-6F29-4EF1-8271-F31DCB902218}" srcOrd="7" destOrd="0" presId="urn:microsoft.com/office/officeart/2017/3/layout/HorizontalPathTimeline"/>
    <dgm:cxn modelId="{1913B8C4-18D3-44DD-8AB3-A0725EE1CA55}" type="presParOf" srcId="{7473B713-07B9-4518-9D24-4D3910281455}" destId="{00993CEF-C99C-4E86-8A57-A87355264654}" srcOrd="8" destOrd="0" presId="urn:microsoft.com/office/officeart/2017/3/layout/HorizontalPathTimeline"/>
    <dgm:cxn modelId="{C0D50329-D468-45C0-AC50-E923EEC7AE0B}" type="presParOf" srcId="{00993CEF-C99C-4E86-8A57-A87355264654}" destId="{AD931596-6382-4F8A-AEA0-A95F684CF78B}" srcOrd="0" destOrd="0" presId="urn:microsoft.com/office/officeart/2017/3/layout/HorizontalPathTimeline"/>
    <dgm:cxn modelId="{6CCCBBA8-73AA-4C4E-A87E-C76776866965}" type="presParOf" srcId="{00993CEF-C99C-4E86-8A57-A87355264654}" destId="{08D956C8-F3FE-4537-A70F-527AA9FBF43E}" srcOrd="1" destOrd="0" presId="urn:microsoft.com/office/officeart/2017/3/layout/HorizontalPathTimeline"/>
    <dgm:cxn modelId="{7F9B68CA-BEA3-433B-BFE6-33A839C4C20C}" type="presParOf" srcId="{08D956C8-F3FE-4537-A70F-527AA9FBF43E}" destId="{D45224B4-DECB-4312-B3B6-A319A47509A5}" srcOrd="0" destOrd="0" presId="urn:microsoft.com/office/officeart/2017/3/layout/HorizontalPathTimeline"/>
    <dgm:cxn modelId="{4D8066E2-6C5A-47B7-A908-65ACFECF96CB}" type="presParOf" srcId="{08D956C8-F3FE-4537-A70F-527AA9FBF43E}" destId="{DD30A206-61D7-4866-BF6E-7811B1530A19}" srcOrd="1" destOrd="0" presId="urn:microsoft.com/office/officeart/2017/3/layout/HorizontalPathTimeline"/>
    <dgm:cxn modelId="{F51CF28E-29F0-4134-8D60-120D1FCCF345}" type="presParOf" srcId="{00993CEF-C99C-4E86-8A57-A87355264654}" destId="{5CEE5557-6B4B-439B-9AFE-57B50B584C37}" srcOrd="2" destOrd="0" presId="urn:microsoft.com/office/officeart/2017/3/layout/HorizontalPathTimeline"/>
    <dgm:cxn modelId="{1319B6C6-20FC-481A-B95F-B089BF19978E}" type="presParOf" srcId="{00993CEF-C99C-4E86-8A57-A87355264654}" destId="{AF29033B-C668-4C40-865E-22B61C4283E4}" srcOrd="3" destOrd="0" presId="urn:microsoft.com/office/officeart/2017/3/layout/HorizontalPathTimeline"/>
    <dgm:cxn modelId="{A5AA5B93-7E85-482F-9882-50DFF6A594B1}" type="presParOf" srcId="{00993CEF-C99C-4E86-8A57-A87355264654}" destId="{A7E2A82E-9508-4845-A3A1-92ABC8696AF1}" srcOrd="4" destOrd="0" presId="urn:microsoft.com/office/officeart/2017/3/layout/HorizontalPathTimeline"/>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A260D45-2A70-4CCD-BAEA-7AD88F9E1F28}"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47C7091F-AA63-4FAD-8F47-4CB7A504E685}">
      <dgm:prSet custT="1"/>
      <dgm:spPr/>
      <dgm:t>
        <a:bodyPr/>
        <a:lstStyle/>
        <a:p>
          <a:r>
            <a:rPr lang="en-US" sz="1600" dirty="0"/>
            <a:t>National open-label </a:t>
          </a:r>
          <a:r>
            <a:rPr lang="en-US" sz="1600" u="sng" dirty="0">
              <a:hlinkClick xmlns:r="http://schemas.openxmlformats.org/officeDocument/2006/relationships" r:id="rId1"/>
            </a:rPr>
            <a:t>EAP</a:t>
          </a:r>
          <a:r>
            <a:rPr lang="en-US" sz="1600" u="sng" dirty="0"/>
            <a:t> </a:t>
          </a:r>
          <a:r>
            <a:rPr lang="en-US" sz="1600" dirty="0"/>
            <a:t>led by the Mayo Clinic: &gt; 105,000 patients enrolled and 77,494 patients infused.  </a:t>
          </a:r>
        </a:p>
        <a:p>
          <a:r>
            <a:rPr lang="en-US" sz="1600" u="sng" dirty="0">
              <a:hlinkClick xmlns:r="http://schemas.openxmlformats.org/officeDocument/2006/relationships" r:id="rId2"/>
            </a:rPr>
            <a:t>Safety data report</a:t>
          </a:r>
          <a:r>
            <a:rPr lang="en-US" sz="1600" dirty="0"/>
            <a:t> for 20,000 subjects treated under the EAP showed overall low rates of serious adverse events;</a:t>
          </a:r>
        </a:p>
        <a:p>
          <a:r>
            <a:rPr lang="en-US" sz="1600" u="sng" dirty="0">
              <a:hlinkClick xmlns:r="http://schemas.openxmlformats.org/officeDocument/2006/relationships" r:id="rId3"/>
            </a:rPr>
            <a:t>Analysis</a:t>
          </a:r>
          <a:r>
            <a:rPr lang="en-US" sz="1600" dirty="0"/>
            <a:t> of over 35,000* patients transfused under the protocol: those patients treated with </a:t>
          </a:r>
          <a:r>
            <a:rPr lang="en-US" sz="1600" b="1" dirty="0"/>
            <a:t>high titer plasma</a:t>
          </a:r>
          <a:r>
            <a:rPr lang="en-US" sz="1600" dirty="0"/>
            <a:t> and with </a:t>
          </a:r>
          <a:r>
            <a:rPr lang="en-US" sz="1600" b="1" dirty="0"/>
            <a:t>earlier treatment</a:t>
          </a:r>
          <a:r>
            <a:rPr lang="en-US" sz="1600" dirty="0"/>
            <a:t> had reduced mortality </a:t>
          </a:r>
          <a:r>
            <a:rPr lang="en-US" sz="1600" u="sng" dirty="0"/>
            <a:t>compared to</a:t>
          </a:r>
          <a:r>
            <a:rPr lang="en-US" sz="1600" dirty="0"/>
            <a:t> patients who received low titer plasma and later treatment.</a:t>
          </a:r>
        </a:p>
      </dgm:t>
    </dgm:pt>
    <dgm:pt modelId="{4E43AE59-1E27-4923-86D7-F1181FF81074}" type="parTrans" cxnId="{854FD6B7-7C20-44AC-89FE-8AEF5057BB4D}">
      <dgm:prSet/>
      <dgm:spPr/>
      <dgm:t>
        <a:bodyPr/>
        <a:lstStyle/>
        <a:p>
          <a:endParaRPr lang="en-US"/>
        </a:p>
      </dgm:t>
    </dgm:pt>
    <dgm:pt modelId="{EEA98572-8661-4AB5-86B5-C972644CDF7A}" type="sibTrans" cxnId="{854FD6B7-7C20-44AC-89FE-8AEF5057BB4D}">
      <dgm:prSet/>
      <dgm:spPr/>
      <dgm:t>
        <a:bodyPr/>
        <a:lstStyle/>
        <a:p>
          <a:endParaRPr lang="en-US"/>
        </a:p>
      </dgm:t>
    </dgm:pt>
    <dgm:pt modelId="{C90D5B42-70DD-48FB-A7B8-4ED421FA8035}">
      <dgm:prSet custT="1"/>
      <dgm:spPr/>
      <dgm:t>
        <a:bodyPr/>
        <a:lstStyle/>
        <a:p>
          <a:r>
            <a:rPr lang="en-US" sz="1800" b="1" dirty="0"/>
            <a:t>Emergency Use Authorization is not intended to replace randomized controlled clinical trials.  </a:t>
          </a:r>
          <a:r>
            <a:rPr lang="en-US" sz="1800" dirty="0"/>
            <a:t>Enrollment of patients into ongoing RCTs is paramount to evaluating its safety and efficacy.</a:t>
          </a:r>
        </a:p>
      </dgm:t>
    </dgm:pt>
    <dgm:pt modelId="{9DD8D6B3-6171-41DB-99ED-041FB8932A5C}" type="parTrans" cxnId="{0A3FB37A-D352-43CF-B3C7-EA1F99303FB3}">
      <dgm:prSet/>
      <dgm:spPr/>
      <dgm:t>
        <a:bodyPr/>
        <a:lstStyle/>
        <a:p>
          <a:endParaRPr lang="en-US"/>
        </a:p>
      </dgm:t>
    </dgm:pt>
    <dgm:pt modelId="{141AED7C-926B-44AD-A0B4-38F8F564C323}" type="sibTrans" cxnId="{0A3FB37A-D352-43CF-B3C7-EA1F99303FB3}">
      <dgm:prSet/>
      <dgm:spPr/>
      <dgm:t>
        <a:bodyPr/>
        <a:lstStyle/>
        <a:p>
          <a:endParaRPr lang="en-US"/>
        </a:p>
      </dgm:t>
    </dgm:pt>
    <dgm:pt modelId="{18325F77-91C0-4791-B868-E685E05C1BA3}" type="pres">
      <dgm:prSet presAssocID="{3A260D45-2A70-4CCD-BAEA-7AD88F9E1F28}" presName="linear" presStyleCnt="0">
        <dgm:presLayoutVars>
          <dgm:animLvl val="lvl"/>
          <dgm:resizeHandles val="exact"/>
        </dgm:presLayoutVars>
      </dgm:prSet>
      <dgm:spPr/>
    </dgm:pt>
    <dgm:pt modelId="{DE5BBF69-6DED-4871-B849-A1D7F890CCEA}" type="pres">
      <dgm:prSet presAssocID="{47C7091F-AA63-4FAD-8F47-4CB7A504E685}" presName="parentText" presStyleLbl="node1" presStyleIdx="0" presStyleCnt="2" custScaleY="131088" custLinFactY="-4709" custLinFactNeighborY="-100000">
        <dgm:presLayoutVars>
          <dgm:chMax val="0"/>
          <dgm:bulletEnabled val="1"/>
        </dgm:presLayoutVars>
      </dgm:prSet>
      <dgm:spPr/>
    </dgm:pt>
    <dgm:pt modelId="{468C5D56-EBDB-441C-8777-0BDE0A5F5D17}" type="pres">
      <dgm:prSet presAssocID="{EEA98572-8661-4AB5-86B5-C972644CDF7A}" presName="spacer" presStyleCnt="0"/>
      <dgm:spPr/>
    </dgm:pt>
    <dgm:pt modelId="{F1AB35FD-394C-4449-BE35-3A2717ACEF23}" type="pres">
      <dgm:prSet presAssocID="{C90D5B42-70DD-48FB-A7B8-4ED421FA8035}" presName="parentText" presStyleLbl="node1" presStyleIdx="1" presStyleCnt="2" custLinFactY="-16394" custLinFactNeighborY="-100000">
        <dgm:presLayoutVars>
          <dgm:chMax val="0"/>
          <dgm:bulletEnabled val="1"/>
        </dgm:presLayoutVars>
      </dgm:prSet>
      <dgm:spPr/>
    </dgm:pt>
  </dgm:ptLst>
  <dgm:cxnLst>
    <dgm:cxn modelId="{8E31D725-95CC-4511-A3E9-08FD2CDF16E5}" type="presOf" srcId="{C90D5B42-70DD-48FB-A7B8-4ED421FA8035}" destId="{F1AB35FD-394C-4449-BE35-3A2717ACEF23}" srcOrd="0" destOrd="0" presId="urn:microsoft.com/office/officeart/2005/8/layout/vList2"/>
    <dgm:cxn modelId="{4F30D741-9FC7-4E91-B84B-62518A3065A3}" type="presOf" srcId="{3A260D45-2A70-4CCD-BAEA-7AD88F9E1F28}" destId="{18325F77-91C0-4791-B868-E685E05C1BA3}" srcOrd="0" destOrd="0" presId="urn:microsoft.com/office/officeart/2005/8/layout/vList2"/>
    <dgm:cxn modelId="{0A3FB37A-D352-43CF-B3C7-EA1F99303FB3}" srcId="{3A260D45-2A70-4CCD-BAEA-7AD88F9E1F28}" destId="{C90D5B42-70DD-48FB-A7B8-4ED421FA8035}" srcOrd="1" destOrd="0" parTransId="{9DD8D6B3-6171-41DB-99ED-041FB8932A5C}" sibTransId="{141AED7C-926B-44AD-A0B4-38F8F564C323}"/>
    <dgm:cxn modelId="{142FEDA8-08CF-428E-AD04-C9F42438E7D9}" type="presOf" srcId="{47C7091F-AA63-4FAD-8F47-4CB7A504E685}" destId="{DE5BBF69-6DED-4871-B849-A1D7F890CCEA}" srcOrd="0" destOrd="0" presId="urn:microsoft.com/office/officeart/2005/8/layout/vList2"/>
    <dgm:cxn modelId="{854FD6B7-7C20-44AC-89FE-8AEF5057BB4D}" srcId="{3A260D45-2A70-4CCD-BAEA-7AD88F9E1F28}" destId="{47C7091F-AA63-4FAD-8F47-4CB7A504E685}" srcOrd="0" destOrd="0" parTransId="{4E43AE59-1E27-4923-86D7-F1181FF81074}" sibTransId="{EEA98572-8661-4AB5-86B5-C972644CDF7A}"/>
    <dgm:cxn modelId="{CD4AB714-B219-41F7-B8FD-4B2E9E75C2CC}" type="presParOf" srcId="{18325F77-91C0-4791-B868-E685E05C1BA3}" destId="{DE5BBF69-6DED-4871-B849-A1D7F890CCEA}" srcOrd="0" destOrd="0" presId="urn:microsoft.com/office/officeart/2005/8/layout/vList2"/>
    <dgm:cxn modelId="{2A72D5C9-855B-4A68-9466-534E584D5A2D}" type="presParOf" srcId="{18325F77-91C0-4791-B868-E685E05C1BA3}" destId="{468C5D56-EBDB-441C-8777-0BDE0A5F5D17}" srcOrd="1" destOrd="0" presId="urn:microsoft.com/office/officeart/2005/8/layout/vList2"/>
    <dgm:cxn modelId="{43CA5635-D1A7-46AF-9370-CE82FF940DEC}" type="presParOf" srcId="{18325F77-91C0-4791-B868-E685E05C1BA3}" destId="{F1AB35FD-394C-4449-BE35-3A2717ACEF23}"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AD8E0B-2051-4866-87BA-23A41CF3E22B}">
      <dsp:nvSpPr>
        <dsp:cNvPr id="0" name=""/>
        <dsp:cNvSpPr/>
      </dsp:nvSpPr>
      <dsp:spPr>
        <a:xfrm>
          <a:off x="0" y="36934"/>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Letters sent in 7 languages to &gt;227,000 Californians who tested positive for SARS-CoV-2 to encourage them to consider donating plasma</a:t>
          </a:r>
        </a:p>
      </dsp:txBody>
      <dsp:txXfrm>
        <a:off x="0" y="36934"/>
        <a:ext cx="3037581" cy="1822549"/>
      </dsp:txXfrm>
    </dsp:sp>
    <dsp:sp modelId="{8D3DE7BF-241A-4A28-B9E6-4B621198E6B7}">
      <dsp:nvSpPr>
        <dsp:cNvPr id="0" name=""/>
        <dsp:cNvSpPr/>
      </dsp:nvSpPr>
      <dsp:spPr>
        <a:xfrm>
          <a:off x="3341340" y="36934"/>
          <a:ext cx="3037581" cy="1822549"/>
        </a:xfrm>
        <a:prstGeom prst="rect">
          <a:avLst/>
        </a:prstGeom>
        <a:solidFill>
          <a:schemeClr val="accent2">
            <a:hueOff val="-1835281"/>
            <a:satOff val="8098"/>
            <a:lumOff val="-137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Website with county/zip code blood center locator: </a:t>
          </a:r>
          <a:r>
            <a:rPr lang="en-US" sz="1700" kern="1200" dirty="0">
              <a:hlinkClick xmlns:r="http://schemas.openxmlformats.org/officeDocument/2006/relationships" r:id="rId1"/>
            </a:rPr>
            <a:t>https://covid19.ca.gov/plasma/</a:t>
          </a:r>
          <a:endParaRPr lang="en-US" sz="1700" kern="1200" dirty="0"/>
        </a:p>
        <a:p>
          <a:pPr marL="0" lvl="0" indent="0" algn="ctr" defTabSz="755650">
            <a:lnSpc>
              <a:spcPct val="90000"/>
            </a:lnSpc>
            <a:spcBef>
              <a:spcPct val="0"/>
            </a:spcBef>
            <a:spcAft>
              <a:spcPct val="35000"/>
            </a:spcAft>
            <a:buNone/>
          </a:pPr>
          <a:r>
            <a:rPr lang="en-US" sz="1700" kern="1200" dirty="0"/>
            <a:t>~70 CA sites collecting or have capacity to collect CCP</a:t>
          </a:r>
        </a:p>
      </dsp:txBody>
      <dsp:txXfrm>
        <a:off x="3341340" y="36934"/>
        <a:ext cx="3037581" cy="1822549"/>
      </dsp:txXfrm>
    </dsp:sp>
    <dsp:sp modelId="{438C02AF-F575-45E2-A57D-858061DD0343}">
      <dsp:nvSpPr>
        <dsp:cNvPr id="0" name=""/>
        <dsp:cNvSpPr/>
      </dsp:nvSpPr>
      <dsp:spPr>
        <a:xfrm>
          <a:off x="6682680" y="36934"/>
          <a:ext cx="3037581" cy="1822549"/>
        </a:xfrm>
        <a:prstGeom prst="rec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Collaboration with LHJs, hospitals, academic medical centers, blood banks and blood centers with support provided by CDPH Laboratory Field Services</a:t>
          </a:r>
        </a:p>
      </dsp:txBody>
      <dsp:txXfrm>
        <a:off x="6682680" y="36934"/>
        <a:ext cx="3037581" cy="1822549"/>
      </dsp:txXfrm>
    </dsp:sp>
    <dsp:sp modelId="{50F08DC6-430F-437F-940E-44E22D60168A}">
      <dsp:nvSpPr>
        <dsp:cNvPr id="0" name=""/>
        <dsp:cNvSpPr/>
      </dsp:nvSpPr>
      <dsp:spPr>
        <a:xfrm>
          <a:off x="1670670" y="2163241"/>
          <a:ext cx="3037581" cy="1822549"/>
        </a:xfrm>
        <a:prstGeom prst="rect">
          <a:avLst/>
        </a:prstGeom>
        <a:solidFill>
          <a:schemeClr val="accent2">
            <a:hueOff val="-5505844"/>
            <a:satOff val="24295"/>
            <a:lumOff val="-411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Facilitated increased efficiency and capacity to collect CCP statewide through memorandum by LFS to clarify CA H&amp;SC Section 1607(d) and its non-applicability to CCP collections under the public health emergency</a:t>
          </a:r>
        </a:p>
      </dsp:txBody>
      <dsp:txXfrm>
        <a:off x="1670670" y="2163241"/>
        <a:ext cx="3037581" cy="1822549"/>
      </dsp:txXfrm>
    </dsp:sp>
    <dsp:sp modelId="{22F6B2F7-1BF6-49D3-91E7-E243C076233B}">
      <dsp:nvSpPr>
        <dsp:cNvPr id="0" name=""/>
        <dsp:cNvSpPr/>
      </dsp:nvSpPr>
      <dsp:spPr>
        <a:xfrm>
          <a:off x="5012010" y="2163241"/>
          <a:ext cx="3037581" cy="1822549"/>
        </a:xfrm>
        <a:prstGeom prst="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Coordination with Operation Warp Speed CCP initiative; Dept. of Defense CCP Coordinators presently deployed in CA Regions I and VI to facilitate increasing collections in those regions</a:t>
          </a:r>
        </a:p>
      </dsp:txBody>
      <dsp:txXfrm>
        <a:off x="5012010" y="2163241"/>
        <a:ext cx="3037581" cy="18225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1B914C-B37A-4B7A-83A5-06EF5A55FA90}">
      <dsp:nvSpPr>
        <dsp:cNvPr id="0" name=""/>
        <dsp:cNvSpPr/>
      </dsp:nvSpPr>
      <dsp:spPr>
        <a:xfrm>
          <a:off x="0" y="4271275"/>
          <a:ext cx="5641974" cy="1401927"/>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*Note: some California blood centers require a negative test for donors who have been symptom free between 14-28 days.  And some centers have the eligibility requirement of being symptom-free for at least 28 days.   </a:t>
          </a:r>
        </a:p>
      </dsp:txBody>
      <dsp:txXfrm>
        <a:off x="0" y="4271275"/>
        <a:ext cx="5641974" cy="1401927"/>
      </dsp:txXfrm>
    </dsp:sp>
    <dsp:sp modelId="{A75B7AE8-49F5-4144-8F9A-ACD74FAAA62A}">
      <dsp:nvSpPr>
        <dsp:cNvPr id="0" name=""/>
        <dsp:cNvSpPr/>
      </dsp:nvSpPr>
      <dsp:spPr>
        <a:xfrm rot="10800000">
          <a:off x="0" y="2136139"/>
          <a:ext cx="5641974" cy="2156165"/>
        </a:xfrm>
        <a:prstGeom prst="upArrowCallout">
          <a:avLst/>
        </a:prstGeom>
        <a:solidFill>
          <a:schemeClr val="accent2">
            <a:hueOff val="-3670562"/>
            <a:satOff val="16196"/>
            <a:lumOff val="-274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Detailed donor eligibility requirements found in FDA </a:t>
          </a:r>
          <a:r>
            <a:rPr lang="en-US" sz="1800" u="sng" kern="1200" dirty="0">
              <a:hlinkClick xmlns:r="http://schemas.openxmlformats.org/officeDocument/2006/relationships" r:id="rId1"/>
            </a:rPr>
            <a:t>Guidance for Industry</a:t>
          </a:r>
          <a:endParaRPr lang="en-US" sz="1800" kern="1200" dirty="0"/>
        </a:p>
      </dsp:txBody>
      <dsp:txXfrm rot="-10800000">
        <a:off x="0" y="2136139"/>
        <a:ext cx="5641974" cy="756813"/>
      </dsp:txXfrm>
    </dsp:sp>
    <dsp:sp modelId="{9CE44F77-9B3D-47BD-A6AB-906A8C05317F}">
      <dsp:nvSpPr>
        <dsp:cNvPr id="0" name=""/>
        <dsp:cNvSpPr/>
      </dsp:nvSpPr>
      <dsp:spPr>
        <a:xfrm>
          <a:off x="2754" y="2892953"/>
          <a:ext cx="1878821" cy="644693"/>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90000"/>
            </a:lnSpc>
            <a:spcBef>
              <a:spcPct val="0"/>
            </a:spcBef>
            <a:spcAft>
              <a:spcPct val="35000"/>
            </a:spcAft>
            <a:buNone/>
          </a:pPr>
          <a:r>
            <a:rPr lang="en-US" sz="1000" kern="1200" dirty="0"/>
            <a:t>Evidence of COVID-19 documented by laboratory testing </a:t>
          </a:r>
        </a:p>
      </dsp:txBody>
      <dsp:txXfrm>
        <a:off x="2754" y="2892953"/>
        <a:ext cx="1878821" cy="644693"/>
      </dsp:txXfrm>
    </dsp:sp>
    <dsp:sp modelId="{040D413A-1C29-4630-875A-3B74996CB864}">
      <dsp:nvSpPr>
        <dsp:cNvPr id="0" name=""/>
        <dsp:cNvSpPr/>
      </dsp:nvSpPr>
      <dsp:spPr>
        <a:xfrm>
          <a:off x="1881576" y="2892953"/>
          <a:ext cx="1878821" cy="644693"/>
        </a:xfrm>
        <a:prstGeom prst="rect">
          <a:avLst/>
        </a:prstGeom>
        <a:solidFill>
          <a:schemeClr val="accent2">
            <a:tint val="40000"/>
            <a:alpha val="90000"/>
            <a:hueOff val="-3702706"/>
            <a:satOff val="13424"/>
            <a:lumOff val="-357"/>
            <a:alphaOff val="0"/>
          </a:schemeClr>
        </a:solidFill>
        <a:ln w="15875" cap="flat" cmpd="sng" algn="ctr">
          <a:solidFill>
            <a:schemeClr val="accent2">
              <a:tint val="40000"/>
              <a:alpha val="90000"/>
              <a:hueOff val="-3702706"/>
              <a:satOff val="13424"/>
              <a:lumOff val="-35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marL="0" lvl="0" indent="0" algn="ctr" defTabSz="444500">
            <a:lnSpc>
              <a:spcPct val="90000"/>
            </a:lnSpc>
            <a:spcBef>
              <a:spcPct val="0"/>
            </a:spcBef>
            <a:spcAft>
              <a:spcPct val="35000"/>
            </a:spcAft>
            <a:buNone/>
          </a:pPr>
          <a:r>
            <a:rPr lang="en-US" sz="1000" kern="1200" dirty="0"/>
            <a:t>Complete resolution of symptoms ≥14 days before the donation. A negative result for COVID-19 by a diagnostic test is not necessary to qualify the donor. </a:t>
          </a:r>
        </a:p>
      </dsp:txBody>
      <dsp:txXfrm>
        <a:off x="1881576" y="2892953"/>
        <a:ext cx="1878821" cy="644693"/>
      </dsp:txXfrm>
    </dsp:sp>
    <dsp:sp modelId="{CFEFE6DB-605E-4A09-8651-DF4926657E29}">
      <dsp:nvSpPr>
        <dsp:cNvPr id="0" name=""/>
        <dsp:cNvSpPr/>
      </dsp:nvSpPr>
      <dsp:spPr>
        <a:xfrm>
          <a:off x="3760398" y="2892953"/>
          <a:ext cx="1878821" cy="644693"/>
        </a:xfrm>
        <a:prstGeom prst="rect">
          <a:avLst/>
        </a:prstGeom>
        <a:solidFill>
          <a:schemeClr val="accent2">
            <a:tint val="40000"/>
            <a:alpha val="90000"/>
            <a:hueOff val="-7405413"/>
            <a:satOff val="26847"/>
            <a:lumOff val="-714"/>
            <a:alphaOff val="0"/>
          </a:schemeClr>
        </a:solidFill>
        <a:ln w="15875" cap="flat" cmpd="sng" algn="ctr">
          <a:solidFill>
            <a:schemeClr val="accent2">
              <a:tint val="40000"/>
              <a:alpha val="90000"/>
              <a:hueOff val="-7405413"/>
              <a:satOff val="26847"/>
              <a:lumOff val="-71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13970" rIns="78232" bIns="13970" numCol="1" spcCol="1270" anchor="ctr" anchorCtr="0">
          <a:noAutofit/>
        </a:bodyPr>
        <a:lstStyle/>
        <a:p>
          <a:pPr marL="0" lvl="0" indent="0" algn="ctr" defTabSz="488950">
            <a:lnSpc>
              <a:spcPct val="90000"/>
            </a:lnSpc>
            <a:spcBef>
              <a:spcPct val="0"/>
            </a:spcBef>
            <a:spcAft>
              <a:spcPct val="35000"/>
            </a:spcAft>
            <a:buNone/>
          </a:pPr>
          <a:r>
            <a:rPr lang="en-US" sz="1100" kern="1200" dirty="0"/>
            <a:t>If female donor and history of pregnancy, negative for HLA antibodies. (This may require two-step screening process.)</a:t>
          </a:r>
        </a:p>
      </dsp:txBody>
      <dsp:txXfrm>
        <a:off x="3760398" y="2892953"/>
        <a:ext cx="1878821" cy="644693"/>
      </dsp:txXfrm>
    </dsp:sp>
    <dsp:sp modelId="{A72B4B39-5E9A-491D-8695-335A90DB2D3A}">
      <dsp:nvSpPr>
        <dsp:cNvPr id="0" name=""/>
        <dsp:cNvSpPr/>
      </dsp:nvSpPr>
      <dsp:spPr>
        <a:xfrm rot="10800000">
          <a:off x="0" y="1002"/>
          <a:ext cx="5641974" cy="2156165"/>
        </a:xfrm>
        <a:prstGeom prst="upArrowCallou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en-US" sz="1800" kern="1200" dirty="0"/>
            <a:t>Need to meet general donor eligibility requirements under federal regulations (21CFR §630)</a:t>
          </a:r>
        </a:p>
      </dsp:txBody>
      <dsp:txXfrm rot="10800000">
        <a:off x="0" y="1002"/>
        <a:ext cx="5641974" cy="14010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8D5F42-B824-4FDF-B25F-59A56B2F3D0B}">
      <dsp:nvSpPr>
        <dsp:cNvPr id="0" name=""/>
        <dsp:cNvSpPr/>
      </dsp:nvSpPr>
      <dsp:spPr>
        <a:xfrm>
          <a:off x="368185" y="1801704"/>
          <a:ext cx="2902922" cy="379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t>24 Mar. 2020</a:t>
          </a:r>
        </a:p>
      </dsp:txBody>
      <dsp:txXfrm>
        <a:off x="368185" y="1801704"/>
        <a:ext cx="2902922" cy="379129"/>
      </dsp:txXfrm>
    </dsp:sp>
    <dsp:sp modelId="{E05DEFEC-A76D-4440-9BF7-D26E4F619D32}">
      <dsp:nvSpPr>
        <dsp:cNvPr id="0" name=""/>
        <dsp:cNvSpPr/>
      </dsp:nvSpPr>
      <dsp:spPr>
        <a:xfrm>
          <a:off x="0" y="1610462"/>
          <a:ext cx="10896600" cy="134205"/>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7202E2B-0AEA-4FC6-9A3B-4D03D8A33FE9}">
      <dsp:nvSpPr>
        <dsp:cNvPr id="0" name=""/>
        <dsp:cNvSpPr/>
      </dsp:nvSpPr>
      <dsp:spPr>
        <a:xfrm>
          <a:off x="223039" y="500543"/>
          <a:ext cx="3193214" cy="539546"/>
        </a:xfrm>
        <a:prstGeom prst="rect">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t>FDA approved CCP for compassionate use as an investigational therapy on 24 March 2020</a:t>
          </a:r>
        </a:p>
      </dsp:txBody>
      <dsp:txXfrm>
        <a:off x="223039" y="500543"/>
        <a:ext cx="3193214" cy="539546"/>
      </dsp:txXfrm>
    </dsp:sp>
    <dsp:sp modelId="{45BE50FD-7C7A-42D5-ADF2-944051541764}">
      <dsp:nvSpPr>
        <dsp:cNvPr id="0" name=""/>
        <dsp:cNvSpPr/>
      </dsp:nvSpPr>
      <dsp:spPr>
        <a:xfrm>
          <a:off x="1819647" y="1040090"/>
          <a:ext cx="0" cy="570372"/>
        </a:xfrm>
        <a:prstGeom prst="line">
          <a:avLst/>
        </a:prstGeom>
        <a:solidFill>
          <a:schemeClr val="accent2">
            <a:hueOff val="0"/>
            <a:satOff val="0"/>
            <a:lumOff val="0"/>
            <a:alphaOff val="0"/>
          </a:schemeClr>
        </a:solidFill>
        <a:ln w="6350" cap="flat" cmpd="sng" algn="ctr">
          <a:solidFill>
            <a:schemeClr val="accent2">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BC5332DE-27D4-41D5-8A83-CDD8C628C5BE}">
      <dsp:nvSpPr>
        <dsp:cNvPr id="0" name=""/>
        <dsp:cNvSpPr/>
      </dsp:nvSpPr>
      <dsp:spPr>
        <a:xfrm>
          <a:off x="2182512" y="1174295"/>
          <a:ext cx="2902922" cy="379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dirty="0"/>
            <a:t>Apr.–Aug.</a:t>
          </a:r>
        </a:p>
      </dsp:txBody>
      <dsp:txXfrm>
        <a:off x="2182512" y="1174295"/>
        <a:ext cx="2902922" cy="379129"/>
      </dsp:txXfrm>
    </dsp:sp>
    <dsp:sp modelId="{12F34AD8-FD76-403C-9CAE-40D8E4A3B273}">
      <dsp:nvSpPr>
        <dsp:cNvPr id="0" name=""/>
        <dsp:cNvSpPr/>
      </dsp:nvSpPr>
      <dsp:spPr>
        <a:xfrm>
          <a:off x="2037366" y="2315039"/>
          <a:ext cx="3193214" cy="833697"/>
        </a:xfrm>
        <a:prstGeom prst="rect">
          <a:avLst/>
        </a:prstGeom>
        <a:solidFill>
          <a:schemeClr val="accent3">
            <a:tint val="40000"/>
            <a:alpha val="90000"/>
            <a:hueOff val="0"/>
            <a:satOff val="0"/>
            <a:lumOff val="0"/>
            <a:alphaOff val="0"/>
          </a:schemeClr>
        </a:solidFill>
        <a:ln w="15875"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t>CCP available through clinical trials, a national Expanded Access Treatment Protocol (EAP), and through individual patient emergency Investigational New Drug (eIND) applications.</a:t>
          </a:r>
        </a:p>
      </dsp:txBody>
      <dsp:txXfrm>
        <a:off x="2037366" y="2315039"/>
        <a:ext cx="3193214" cy="833697"/>
      </dsp:txXfrm>
    </dsp:sp>
    <dsp:sp modelId="{975BAF20-2FCF-413B-A4B1-22A8BDB744A3}">
      <dsp:nvSpPr>
        <dsp:cNvPr id="0" name=""/>
        <dsp:cNvSpPr/>
      </dsp:nvSpPr>
      <dsp:spPr>
        <a:xfrm>
          <a:off x="3633973" y="1744667"/>
          <a:ext cx="0" cy="570372"/>
        </a:xfrm>
        <a:prstGeom prst="line">
          <a:avLst/>
        </a:prstGeom>
        <a:solidFill>
          <a:schemeClr val="accent3">
            <a:hueOff val="0"/>
            <a:satOff val="0"/>
            <a:lumOff val="0"/>
            <a:alphaOff val="0"/>
          </a:schemeClr>
        </a:solidFill>
        <a:ln w="6350" cap="flat" cmpd="sng" algn="ctr">
          <a:solidFill>
            <a:schemeClr val="accent3">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86B25CC9-8DB6-4DFA-893B-660E4DDDB9A3}">
      <dsp:nvSpPr>
        <dsp:cNvPr id="0" name=""/>
        <dsp:cNvSpPr/>
      </dsp:nvSpPr>
      <dsp:spPr>
        <a:xfrm>
          <a:off x="1777707" y="1635625"/>
          <a:ext cx="83878" cy="83878"/>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4DE3395B-778F-4159-8424-04E3CF9242BD}">
      <dsp:nvSpPr>
        <dsp:cNvPr id="0" name=""/>
        <dsp:cNvSpPr/>
      </dsp:nvSpPr>
      <dsp:spPr>
        <a:xfrm>
          <a:off x="3592034" y="1635625"/>
          <a:ext cx="83878" cy="83878"/>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0B83CCE1-2039-4704-9C45-A75A7E75E457}">
      <dsp:nvSpPr>
        <dsp:cNvPr id="0" name=""/>
        <dsp:cNvSpPr/>
      </dsp:nvSpPr>
      <dsp:spPr>
        <a:xfrm>
          <a:off x="3996838" y="1801704"/>
          <a:ext cx="2902922" cy="379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r>
            <a:rPr lang="en-US" sz="1600" kern="1200" dirty="0"/>
            <a:t>23 Aug. 2020</a:t>
          </a:r>
        </a:p>
      </dsp:txBody>
      <dsp:txXfrm>
        <a:off x="3996838" y="1801704"/>
        <a:ext cx="2902922" cy="379129"/>
      </dsp:txXfrm>
    </dsp:sp>
    <dsp:sp modelId="{D0BAA74F-1C1F-44D3-903F-C23FDC7E616B}">
      <dsp:nvSpPr>
        <dsp:cNvPr id="0" name=""/>
        <dsp:cNvSpPr/>
      </dsp:nvSpPr>
      <dsp:spPr>
        <a:xfrm>
          <a:off x="3851692" y="498918"/>
          <a:ext cx="3193214" cy="541171"/>
        </a:xfrm>
        <a:prstGeom prst="rect">
          <a:avLst/>
        </a:prstGeom>
        <a:solidFill>
          <a:schemeClr val="accent4">
            <a:tint val="40000"/>
            <a:alpha val="90000"/>
            <a:hueOff val="0"/>
            <a:satOff val="0"/>
            <a:lumOff val="0"/>
            <a:alphaOff val="0"/>
          </a:schemeClr>
        </a:solidFill>
        <a:ln w="15875"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t>On 23 August 2020, FDA issued Emergency Use Authorization (EUA) for investigational CCP. </a:t>
          </a:r>
        </a:p>
      </dsp:txBody>
      <dsp:txXfrm>
        <a:off x="3851692" y="498918"/>
        <a:ext cx="3193214" cy="541171"/>
      </dsp:txXfrm>
    </dsp:sp>
    <dsp:sp modelId="{4D01F2A3-3D89-45A8-9771-E03DCD94995A}">
      <dsp:nvSpPr>
        <dsp:cNvPr id="0" name=""/>
        <dsp:cNvSpPr/>
      </dsp:nvSpPr>
      <dsp:spPr>
        <a:xfrm>
          <a:off x="5448300" y="1040090"/>
          <a:ext cx="0" cy="570372"/>
        </a:xfrm>
        <a:prstGeom prst="line">
          <a:avLst/>
        </a:prstGeom>
        <a:solidFill>
          <a:schemeClr val="accent4">
            <a:hueOff val="0"/>
            <a:satOff val="0"/>
            <a:lumOff val="0"/>
            <a:alphaOff val="0"/>
          </a:schemeClr>
        </a:solidFill>
        <a:ln w="6350" cap="flat" cmpd="sng" algn="ctr">
          <a:solidFill>
            <a:schemeClr val="accent4">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9AEBE21A-C69F-4503-899C-0C9F093ADAAF}">
      <dsp:nvSpPr>
        <dsp:cNvPr id="0" name=""/>
        <dsp:cNvSpPr/>
      </dsp:nvSpPr>
      <dsp:spPr>
        <a:xfrm>
          <a:off x="5811165" y="1174295"/>
          <a:ext cx="2902922" cy="379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marL="0" lvl="0" indent="0" algn="ctr" defTabSz="711200">
            <a:lnSpc>
              <a:spcPct val="90000"/>
            </a:lnSpc>
            <a:spcBef>
              <a:spcPct val="0"/>
            </a:spcBef>
            <a:spcAft>
              <a:spcPct val="35000"/>
            </a:spcAft>
            <a:buNone/>
            <a:defRPr b="1"/>
          </a:pPr>
          <a:r>
            <a:rPr lang="en-US" sz="1600" kern="1200" dirty="0"/>
            <a:t>28 Aug. 2020</a:t>
          </a:r>
        </a:p>
      </dsp:txBody>
      <dsp:txXfrm>
        <a:off x="5811165" y="1174295"/>
        <a:ext cx="2902922" cy="379129"/>
      </dsp:txXfrm>
    </dsp:sp>
    <dsp:sp modelId="{C1E63BBA-AA1F-4D63-9058-770B6482B67B}">
      <dsp:nvSpPr>
        <dsp:cNvPr id="0" name=""/>
        <dsp:cNvSpPr/>
      </dsp:nvSpPr>
      <dsp:spPr>
        <a:xfrm>
          <a:off x="5666019" y="2315039"/>
          <a:ext cx="3193214" cy="687434"/>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t>National EAP discontinued new physician and new patient enrollments effective 28 August 2020 </a:t>
          </a:r>
        </a:p>
      </dsp:txBody>
      <dsp:txXfrm>
        <a:off x="5666019" y="2315039"/>
        <a:ext cx="3193214" cy="687434"/>
      </dsp:txXfrm>
    </dsp:sp>
    <dsp:sp modelId="{1247A005-0F13-4597-8C8F-5D31AB6DD678}">
      <dsp:nvSpPr>
        <dsp:cNvPr id="0" name=""/>
        <dsp:cNvSpPr/>
      </dsp:nvSpPr>
      <dsp:spPr>
        <a:xfrm>
          <a:off x="7262626" y="1744667"/>
          <a:ext cx="0" cy="570372"/>
        </a:xfrm>
        <a:prstGeom prst="line">
          <a:avLst/>
        </a:prstGeom>
        <a:solidFill>
          <a:schemeClr val="accent5">
            <a:hueOff val="0"/>
            <a:satOff val="0"/>
            <a:lumOff val="0"/>
            <a:alphaOff val="0"/>
          </a:schemeClr>
        </a:solidFill>
        <a:ln w="6350" cap="flat" cmpd="sng" algn="ctr">
          <a:solidFill>
            <a:schemeClr val="accent5">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738B8AC4-F463-4F1C-A9EF-966EE342FB5F}">
      <dsp:nvSpPr>
        <dsp:cNvPr id="0" name=""/>
        <dsp:cNvSpPr/>
      </dsp:nvSpPr>
      <dsp:spPr>
        <a:xfrm>
          <a:off x="5406360" y="1635625"/>
          <a:ext cx="83878" cy="83878"/>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AC884E41-650C-4383-B682-A1D6FA2BF539}">
      <dsp:nvSpPr>
        <dsp:cNvPr id="0" name=""/>
        <dsp:cNvSpPr/>
      </dsp:nvSpPr>
      <dsp:spPr>
        <a:xfrm>
          <a:off x="7220687" y="1635625"/>
          <a:ext cx="83878" cy="83878"/>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 modelId="{AD931596-6382-4F8A-AEA0-A95F684CF78B}">
      <dsp:nvSpPr>
        <dsp:cNvPr id="0" name=""/>
        <dsp:cNvSpPr/>
      </dsp:nvSpPr>
      <dsp:spPr>
        <a:xfrm>
          <a:off x="7625491" y="1801704"/>
          <a:ext cx="2902922" cy="3791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marL="0" lvl="0" indent="0" algn="ctr" defTabSz="711200">
            <a:lnSpc>
              <a:spcPct val="90000"/>
            </a:lnSpc>
            <a:spcBef>
              <a:spcPct val="0"/>
            </a:spcBef>
            <a:spcAft>
              <a:spcPct val="35000"/>
            </a:spcAft>
            <a:buNone/>
            <a:defRPr b="1"/>
          </a:pPr>
          <a:endParaRPr lang="en-US" sz="1600" kern="1200" dirty="0"/>
        </a:p>
      </dsp:txBody>
      <dsp:txXfrm>
        <a:off x="7625491" y="1801704"/>
        <a:ext cx="2902922" cy="379129"/>
      </dsp:txXfrm>
    </dsp:sp>
    <dsp:sp modelId="{D45224B4-DECB-4312-B3B6-A319A47509A5}">
      <dsp:nvSpPr>
        <dsp:cNvPr id="0" name=""/>
        <dsp:cNvSpPr/>
      </dsp:nvSpPr>
      <dsp:spPr>
        <a:xfrm>
          <a:off x="7493597" y="220424"/>
          <a:ext cx="3193214" cy="833697"/>
        </a:xfrm>
        <a:prstGeom prst="rect">
          <a:avLst/>
        </a:prstGeom>
        <a:solidFill>
          <a:schemeClr val="accent6">
            <a:tint val="40000"/>
            <a:alpha val="90000"/>
            <a:hueOff val="0"/>
            <a:satOff val="0"/>
            <a:lumOff val="0"/>
            <a:alphaOff val="0"/>
          </a:schemeClr>
        </a:solidFill>
        <a:ln w="15875" cap="flat" cmpd="sng" algn="ctr">
          <a:solidFill>
            <a:schemeClr val="accent6">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t>CCP is now available through EUA, clinical trials and remains available through expanded access applications and individual patient eIND applications.</a:t>
          </a:r>
        </a:p>
      </dsp:txBody>
      <dsp:txXfrm>
        <a:off x="7493597" y="220424"/>
        <a:ext cx="3193214" cy="833697"/>
      </dsp:txXfrm>
    </dsp:sp>
    <dsp:sp modelId="{5CEE5557-6B4B-439B-9AFE-57B50B584C37}">
      <dsp:nvSpPr>
        <dsp:cNvPr id="0" name=""/>
        <dsp:cNvSpPr/>
      </dsp:nvSpPr>
      <dsp:spPr>
        <a:xfrm>
          <a:off x="9076952" y="1040090"/>
          <a:ext cx="0" cy="570372"/>
        </a:xfrm>
        <a:prstGeom prst="line">
          <a:avLst/>
        </a:prstGeom>
        <a:solidFill>
          <a:schemeClr val="accent6">
            <a:hueOff val="0"/>
            <a:satOff val="0"/>
            <a:lumOff val="0"/>
            <a:alphaOff val="0"/>
          </a:schemeClr>
        </a:solidFill>
        <a:ln w="6350" cap="flat" cmpd="sng" algn="ctr">
          <a:solidFill>
            <a:schemeClr val="accent6">
              <a:hueOff val="0"/>
              <a:satOff val="0"/>
              <a:lumOff val="0"/>
              <a:alphaOff val="0"/>
            </a:schemeClr>
          </a:solidFill>
          <a:prstDash val="dash"/>
        </a:ln>
        <a:effectLst/>
      </dsp:spPr>
      <dsp:style>
        <a:lnRef idx="2">
          <a:scrgbClr r="0" g="0" b="0"/>
        </a:lnRef>
        <a:fillRef idx="1">
          <a:scrgbClr r="0" g="0" b="0"/>
        </a:fillRef>
        <a:effectRef idx="0">
          <a:scrgbClr r="0" g="0" b="0"/>
        </a:effectRef>
        <a:fontRef idx="minor">
          <a:schemeClr val="lt1"/>
        </a:fontRef>
      </dsp:style>
    </dsp:sp>
    <dsp:sp modelId="{AF29033B-C668-4C40-865E-22B61C4283E4}">
      <dsp:nvSpPr>
        <dsp:cNvPr id="0" name=""/>
        <dsp:cNvSpPr/>
      </dsp:nvSpPr>
      <dsp:spPr>
        <a:xfrm>
          <a:off x="9035013" y="1635625"/>
          <a:ext cx="83878" cy="83878"/>
        </a:xfrm>
        <a:prstGeom prst="ellipse">
          <a:avLst/>
        </a:prstGeom>
        <a:solidFill>
          <a:schemeClr val="lt1">
            <a:alpha val="90000"/>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5BBF69-6DED-4871-B849-A1D7F890CCEA}">
      <dsp:nvSpPr>
        <dsp:cNvPr id="0" name=""/>
        <dsp:cNvSpPr/>
      </dsp:nvSpPr>
      <dsp:spPr>
        <a:xfrm>
          <a:off x="0" y="467"/>
          <a:ext cx="5641974" cy="2741541"/>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US" sz="1600" kern="1200" dirty="0"/>
            <a:t>National open-label </a:t>
          </a:r>
          <a:r>
            <a:rPr lang="en-US" sz="1600" u="sng" kern="1200" dirty="0">
              <a:hlinkClick xmlns:r="http://schemas.openxmlformats.org/officeDocument/2006/relationships" r:id="rId1"/>
            </a:rPr>
            <a:t>EAP</a:t>
          </a:r>
          <a:r>
            <a:rPr lang="en-US" sz="1600" u="sng" kern="1200" dirty="0"/>
            <a:t> </a:t>
          </a:r>
          <a:r>
            <a:rPr lang="en-US" sz="1600" kern="1200" dirty="0"/>
            <a:t>led by the Mayo Clinic: &gt; 105,000 patients enrolled and 77,494 patients infused.  </a:t>
          </a:r>
        </a:p>
        <a:p>
          <a:pPr marL="0" lvl="0" indent="0" algn="l" defTabSz="711200">
            <a:lnSpc>
              <a:spcPct val="90000"/>
            </a:lnSpc>
            <a:spcBef>
              <a:spcPct val="0"/>
            </a:spcBef>
            <a:spcAft>
              <a:spcPct val="35000"/>
            </a:spcAft>
            <a:buNone/>
          </a:pPr>
          <a:r>
            <a:rPr lang="en-US" sz="1600" u="sng" kern="1200" dirty="0">
              <a:hlinkClick xmlns:r="http://schemas.openxmlformats.org/officeDocument/2006/relationships" r:id="rId2"/>
            </a:rPr>
            <a:t>Safety data report</a:t>
          </a:r>
          <a:r>
            <a:rPr lang="en-US" sz="1600" kern="1200" dirty="0"/>
            <a:t> for 20,000 subjects treated under the EAP showed overall low rates of serious adverse events;</a:t>
          </a:r>
        </a:p>
        <a:p>
          <a:pPr marL="0" lvl="0" indent="0" algn="l" defTabSz="711200">
            <a:lnSpc>
              <a:spcPct val="90000"/>
            </a:lnSpc>
            <a:spcBef>
              <a:spcPct val="0"/>
            </a:spcBef>
            <a:spcAft>
              <a:spcPct val="35000"/>
            </a:spcAft>
            <a:buNone/>
          </a:pPr>
          <a:r>
            <a:rPr lang="en-US" sz="1600" u="sng" kern="1200" dirty="0">
              <a:hlinkClick xmlns:r="http://schemas.openxmlformats.org/officeDocument/2006/relationships" r:id="rId3"/>
            </a:rPr>
            <a:t>Analysis</a:t>
          </a:r>
          <a:r>
            <a:rPr lang="en-US" sz="1600" kern="1200" dirty="0"/>
            <a:t> of over 35,000* patients transfused under the protocol: those patients treated with </a:t>
          </a:r>
          <a:r>
            <a:rPr lang="en-US" sz="1600" b="1" kern="1200" dirty="0"/>
            <a:t>high titer plasma</a:t>
          </a:r>
          <a:r>
            <a:rPr lang="en-US" sz="1600" kern="1200" dirty="0"/>
            <a:t> and with </a:t>
          </a:r>
          <a:r>
            <a:rPr lang="en-US" sz="1600" b="1" kern="1200" dirty="0"/>
            <a:t>earlier treatment</a:t>
          </a:r>
          <a:r>
            <a:rPr lang="en-US" sz="1600" kern="1200" dirty="0"/>
            <a:t> had reduced mortality </a:t>
          </a:r>
          <a:r>
            <a:rPr lang="en-US" sz="1600" u="sng" kern="1200" dirty="0"/>
            <a:t>compared to</a:t>
          </a:r>
          <a:r>
            <a:rPr lang="en-US" sz="1600" kern="1200" dirty="0"/>
            <a:t> patients who received low titer plasma and later treatment.</a:t>
          </a:r>
        </a:p>
      </dsp:txBody>
      <dsp:txXfrm>
        <a:off x="133831" y="134298"/>
        <a:ext cx="5374312" cy="2473879"/>
      </dsp:txXfrm>
    </dsp:sp>
    <dsp:sp modelId="{F1AB35FD-394C-4449-BE35-3A2717ACEF23}">
      <dsp:nvSpPr>
        <dsp:cNvPr id="0" name=""/>
        <dsp:cNvSpPr/>
      </dsp:nvSpPr>
      <dsp:spPr>
        <a:xfrm>
          <a:off x="0" y="2684831"/>
          <a:ext cx="5641974" cy="2091375"/>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b="1" kern="1200" dirty="0"/>
            <a:t>Emergency Use Authorization is not intended to replace randomized controlled clinical trials.  </a:t>
          </a:r>
          <a:r>
            <a:rPr lang="en-US" sz="1800" kern="1200" dirty="0"/>
            <a:t>Enrollment of patients into ongoing RCTs is paramount to evaluating its safety and efficacy.</a:t>
          </a:r>
        </a:p>
      </dsp:txBody>
      <dsp:txXfrm>
        <a:off x="102093" y="2786924"/>
        <a:ext cx="5437788" cy="1887189"/>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7/3/layout/HorizontalPathTimeline">
  <dgm:title val="Horizontal Path Timeline"/>
  <dgm:desc val="Use to show a list of events in chronological order. The rectangular shape contains the description while the date is shown near the circular dot along the time line. It's the perfect SmartArt for displaying large amount of text with a short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refType="h" fact="0.04"/>
      <dgm:constr type="ctrY" for="ch" forName="divider" refType="h" fact="0.5"/>
      <dgm:constr type="l" for="ch" forName="divider"/>
      <dgm:constr type="w" for="ch" forName="nodes" refType="w"/>
      <dgm:constr type="h" for="ch" forName="nodes" refType="h"/>
    </dgm:constrLst>
    <dgm:layoutNode name="divider" styleLbl="node1">
      <dgm:alg type="sp"/>
      <dgm:shape xmlns:r="http://schemas.openxmlformats.org/officeDocument/2006/relationships" type="rect" r:blip="" zOrderOff="2">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7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
                <dgm:constr type="l" for="ch" forName="L1TextContainer" refType="w" fact="0.1"/>
                <dgm:constr type="t" for="ch" forName="L1TextContainer" refType="h" fact="0.537"/>
                <dgm:constr type="h" for="ch" forName="L1TextContainer" refType="h" fact="0.113"/>
                <dgm:constr type="w" for="ch" forName="L2TextContainerWrapper" refType="w" fact="0.88"/>
                <dgm:constr type="h" for="ch" forName="L2TextContainerWrapper" refType="h" fact="0.31"/>
                <dgm:constr type="b" for="ch" forName="L2TextContainerWrapper" refType="h" fact="0.31"/>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31"/>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
                <dgm:constr type="l" for="ch" forName="L1TextContainer" refType="w" fact="0.1"/>
                <dgm:constr type="t" for="ch" forName="L1TextContainer" refType="h" fact="0.35"/>
                <dgm:constr type="h" for="ch" forName="L1TextContainer" refType="h" fact="0.113"/>
                <dgm:constr type="w" for="ch" forName="L2TextContainerWrapper" refType="w" fact="0.88"/>
                <dgm:constr type="h" for="ch" forName="L2TextContainerWrapper" refType="h" fact="0.31"/>
                <dgm:constr type="t" for="ch" forName="L2TextContainerWrapper" refType="h" fact="0.69"/>
                <dgm:constr type="l" for="ch" forName="L2TextContainerWrapper" refType="w" fact="0.06"/>
                <dgm:constr type="w" for="ch" forName="ConnectLine"/>
                <dgm:constr type="l" for="ch" forName="ConnectLine" refType="w" fact="0.5"/>
                <dgm:constr type="h" for="ch" forName="ConnectLine" refType="h" fact="0.17"/>
                <dgm:constr type="t" for="ch" forName="ConnectLine" refType="h" fact="0.52"/>
                <dgm:constr type="w" for="ch" forName="ConnectorPoint" refType="h" fact="0.025"/>
                <dgm:constr type="h" for="ch" forName="ConnectorPoint" refType="h" fact="0.02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styleLbl="bgAccFollowNode1">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45"/>
                  <dgm:constr type="b" for="ch" forName="L2TextContainer" refType="h"/>
                  <dgm:constr type="h" for="ch" forName="FlexibleEmptyPlaceHolder" refType="h" fact="0.55"/>
                </dgm:constrLst>
              </dgm:if>
              <dgm:else name="CaseForPlacingL2TextContaineBelowDivider">
                <dgm:constrLst>
                  <dgm:constr type="h" for="ch" forName="L2TextContainer" refType="h" fact="0.45"/>
                  <dgm:constr type="h" for="ch" forName="FlexibleEmptyPlaceHolder" refType="h" fact="0.55"/>
                  <dgm:constr type="b" for="ch" forName="FlexibleEmptyPlaceHolder" refType="h"/>
                </dgm:constrLst>
              </dgm:else>
            </dgm:choose>
            <dgm:layoutNode name="L2TextContainer" styleLbl="bgAccFollowNode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lMarg" refType="primFontSz" fact="0.75"/>
                <dgm:constr type="rMarg" refType="primFontSz" fact="0.75"/>
                <dgm:constr type="tMarg" refType="primFontSz" fact="0.75"/>
                <dgm:constr type="bMarg" refType="primFontSz" fact="0.75"/>
              </dgm:constrLst>
              <dgm:ruleLst>
                <dgm:rule type="h" val="INF" fact="NaN" max="NaN"/>
                <dgm:rule type="primFontSz" val="11" fact="NaN" max="NaN"/>
                <dgm:rule type="secFontSz" val="9"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alignNode1" moveWith="L2TextContainer">
            <dgm:alg type="sp"/>
            <dgm:shape xmlns:r="http://schemas.openxmlformats.org/officeDocument/2006/relationships" type="line" r:blip="" zOrderOff="-1">
              <dgm:adjLst/>
              <dgm:extLst>
                <a:ext uri="{B698B0E9-8C71-41B9-8309-B3DCBF30829C}">
                  <dgm1612:spPr xmlns:dgm1612="http://schemas.microsoft.com/office/drawing/2016/12/diagram">
                    <a:ln w="6350">
                      <a:prstDash val="dash"/>
                    </a:ln>
                  </dgm1612:spPr>
                </a:ext>
              </dgm:extLst>
            </dgm:shape>
            <dgm:presOf/>
            <dgm:constrLst/>
          </dgm:layoutNode>
          <dgm:layoutNode name="ConnectorPoint" styleLbl="fgAcc1" moveWith="L2TextContainer">
            <dgm:alg type="sp"/>
            <dgm:shape xmlns:r="http://schemas.openxmlformats.org/officeDocument/2006/relationships" type="ellipse" r:blip="" zOrderOff="10">
              <dgm:adjLst/>
              <dgm:extLst>
                <a:ext uri="{B698B0E9-8C71-41B9-8309-B3DCBF30829C}">
                  <dgm1612:spPr xmlns:dgm1612="http://schemas.microsoft.com/office/drawing/2016/12/diagram">
                    <a:ln>
                      <a:noFill/>
                    </a:ln>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77CE84-F0A0-4A01-BBC9-27602EF76653}" type="datetimeFigureOut">
              <a:rPr lang="en-US" smtClean="0"/>
              <a:t>9/10/2020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6B2D4-4DA9-4707-B947-C2AA7C5E3D77}" type="slidenum">
              <a:rPr lang="en-US" smtClean="0"/>
              <a:t>‹#›</a:t>
            </a:fld>
            <a:endParaRPr lang="en-US" dirty="0"/>
          </a:p>
        </p:txBody>
      </p:sp>
    </p:spTree>
    <p:extLst>
      <p:ext uri="{BB962C8B-B14F-4D97-AF65-F5344CB8AC3E}">
        <p14:creationId xmlns:p14="http://schemas.microsoft.com/office/powerpoint/2010/main" val="3442378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youtu.be/xJaWGe1dqxk"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4F56F53-D2C5-40AB-B2D8-C45391E85D1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5979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10</a:t>
            </a:fld>
            <a:endParaRPr lang="en-US" dirty="0"/>
          </a:p>
        </p:txBody>
      </p:sp>
    </p:spTree>
    <p:extLst>
      <p:ext uri="{BB962C8B-B14F-4D97-AF65-F5344CB8AC3E}">
        <p14:creationId xmlns:p14="http://schemas.microsoft.com/office/powerpoint/2010/main" val="10995046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11</a:t>
            </a:fld>
            <a:endParaRPr lang="en-US" dirty="0"/>
          </a:p>
        </p:txBody>
      </p:sp>
    </p:spTree>
    <p:extLst>
      <p:ext uri="{BB962C8B-B14F-4D97-AF65-F5344CB8AC3E}">
        <p14:creationId xmlns:p14="http://schemas.microsoft.com/office/powerpoint/2010/main" val="2777276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2</a:t>
            </a:fld>
            <a:endParaRPr lang="en-US" dirty="0"/>
          </a:p>
        </p:txBody>
      </p:sp>
    </p:spTree>
    <p:extLst>
      <p:ext uri="{BB962C8B-B14F-4D97-AF65-F5344CB8AC3E}">
        <p14:creationId xmlns:p14="http://schemas.microsoft.com/office/powerpoint/2010/main" val="753363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3</a:t>
            </a:fld>
            <a:endParaRPr lang="en-US" dirty="0"/>
          </a:p>
        </p:txBody>
      </p:sp>
    </p:spTree>
    <p:extLst>
      <p:ext uri="{BB962C8B-B14F-4D97-AF65-F5344CB8AC3E}">
        <p14:creationId xmlns:p14="http://schemas.microsoft.com/office/powerpoint/2010/main" val="41397347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4</a:t>
            </a:fld>
            <a:endParaRPr lang="en-US" dirty="0"/>
          </a:p>
        </p:txBody>
      </p:sp>
    </p:spTree>
    <p:extLst>
      <p:ext uri="{BB962C8B-B14F-4D97-AF65-F5344CB8AC3E}">
        <p14:creationId xmlns:p14="http://schemas.microsoft.com/office/powerpoint/2010/main" val="18278336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5</a:t>
            </a:fld>
            <a:endParaRPr lang="en-US" dirty="0"/>
          </a:p>
        </p:txBody>
      </p:sp>
    </p:spTree>
    <p:extLst>
      <p:ext uri="{BB962C8B-B14F-4D97-AF65-F5344CB8AC3E}">
        <p14:creationId xmlns:p14="http://schemas.microsoft.com/office/powerpoint/2010/main" val="13111656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6</a:t>
            </a:fld>
            <a:endParaRPr lang="en-US" dirty="0"/>
          </a:p>
        </p:txBody>
      </p:sp>
    </p:spTree>
    <p:extLst>
      <p:ext uri="{BB962C8B-B14F-4D97-AF65-F5344CB8AC3E}">
        <p14:creationId xmlns:p14="http://schemas.microsoft.com/office/powerpoint/2010/main" val="30586212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r>
              <a:rPr lang="en-US" sz="2000" dirty="0">
                <a:hlinkClick r:id="rId3"/>
              </a:rPr>
              <a:t>https://youtu.be/xJaWGe1dqxk</a:t>
            </a:r>
            <a:endParaRPr lang="en-US" sz="2000" dirty="0"/>
          </a:p>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7</a:t>
            </a:fld>
            <a:endParaRPr lang="en-US" dirty="0"/>
          </a:p>
        </p:txBody>
      </p:sp>
    </p:spTree>
    <p:extLst>
      <p:ext uri="{BB962C8B-B14F-4D97-AF65-F5344CB8AC3E}">
        <p14:creationId xmlns:p14="http://schemas.microsoft.com/office/powerpoint/2010/main" val="17605676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8</a:t>
            </a:fld>
            <a:endParaRPr lang="en-US" dirty="0"/>
          </a:p>
        </p:txBody>
      </p:sp>
    </p:spTree>
    <p:extLst>
      <p:ext uri="{BB962C8B-B14F-4D97-AF65-F5344CB8AC3E}">
        <p14:creationId xmlns:p14="http://schemas.microsoft.com/office/powerpoint/2010/main" val="24093860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8C6B2D4-4DA9-4707-B947-C2AA7C5E3D77}" type="slidenum">
              <a:rPr lang="en-US" smtClean="0"/>
              <a:t>9</a:t>
            </a:fld>
            <a:endParaRPr lang="en-US" dirty="0"/>
          </a:p>
        </p:txBody>
      </p:sp>
    </p:spTree>
    <p:extLst>
      <p:ext uri="{BB962C8B-B14F-4D97-AF65-F5344CB8AC3E}">
        <p14:creationId xmlns:p14="http://schemas.microsoft.com/office/powerpoint/2010/main" val="31732208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790D4189-1497-4E08-B59B-7CF17E014AF6}" type="datetimeFigureOut">
              <a:rPr lang="en-US" smtClean="0"/>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63D51C-E38C-4AA3-9FDF-B3F5114C1FFB}"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5468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2342951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63D51C-E38C-4AA3-9FDF-B3F5114C1FFB}"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6687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789445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B63D51C-E38C-4AA3-9FDF-B3F5114C1FFB}" type="slidenum">
              <a:rPr lang="en-US" smtClean="0"/>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78740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1229312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1929834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1356505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2845217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63D51C-E38C-4AA3-9FDF-B3F5114C1FFB}" type="slidenum">
              <a:rPr lang="en-US" smtClean="0"/>
              <a:t>‹#›</a:t>
            </a:fld>
            <a:endParaRPr lang="en-US" dirty="0"/>
          </a:p>
        </p:txBody>
      </p:sp>
    </p:spTree>
    <p:extLst>
      <p:ext uri="{BB962C8B-B14F-4D97-AF65-F5344CB8AC3E}">
        <p14:creationId xmlns:p14="http://schemas.microsoft.com/office/powerpoint/2010/main" val="6430371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90D4189-1497-4E08-B59B-7CF17E014AF6}" type="datetimeFigureOut">
              <a:rPr lang="en-US" smtClean="0"/>
              <a:t>9/10/2020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B63D51C-E38C-4AA3-9FDF-B3F5114C1FFB}" type="slidenum">
              <a:rPr lang="en-US" smtClean="0"/>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7559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790D4189-1497-4E08-B59B-7CF17E014AF6}" type="datetimeFigureOut">
              <a:rPr lang="en-US" smtClean="0"/>
              <a:t>9/10/2020</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AB63D51C-E38C-4AA3-9FDF-B3F5114C1FFB}" type="slidenum">
              <a:rPr lang="en-US" smtClean="0"/>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05694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rifols.com/en/covid-19-plasma-therapies-in-clinical-trials#hyperimmuneglobulin"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8" Type="http://schemas.openxmlformats.org/officeDocument/2006/relationships/hyperlink" Target="https://urldefense.proofpoint.com/v2/url?u=https-3A__www.medrxiv.org_content_10.1101_2020.08.12.20169359v1&amp;d=DwMF3g&amp;c=Lr0a7ed3egkbwePCNW4ROg&amp;r=i4j7ut8g6nF-uNgwvxpk3UUZDDE8gqH8XIM0LMt4K7U&amp;m=QE0h2O4DRsH5W1n5bpNiScKwmtKLNO_g00jYOJyfHeg&amp;s=7kOp09fBPouJ3GWy622OyO-yc48cN0qfxJhjRcq_Pwk&amp;e=" TargetMode="Externa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fda.gov/media/141479/download"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urldefense.proofpoint.com/v2/url?u=https-3A__www.fda.gov_emergency-2Dpreparedness-2Dand-2Dresponse_mcm-2Dlegal-2Dregulatory-2Dand-2Dpolicy-2Dframework_emergency-2Duse-2Dauthorization-23coviddrugs&amp;d=DwMFAg&amp;c=Lr0a7ed3egkbwePCNW4ROg&amp;r=tndPik6QngLJLcfI02ByCaPywogdjcOPumWe1Pb3v0w&amp;m=FKgFbc6VDr-Iii82lR2pQ2iFl5otMVr4P0RWw-bePAo&amp;s=lGf59Yw-wrkpZgUctgfSEPXaFb3UNobbqY8mgW4Gn1E&amp;e=" TargetMode="External"/><Relationship Id="rId4" Type="http://schemas.openxmlformats.org/officeDocument/2006/relationships/hyperlink" Target="https://www.fda.gov/media/141478/download"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covid19.ca.gov/plasma/" TargetMode="External"/><Relationship Id="rId7" Type="http://schemas.openxmlformats.org/officeDocument/2006/relationships/hyperlink" Target="https://www.cdc.gov/coronavirus/2019-ncov/communication/plasma-saves-live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fda.gov/health-professionals/convalescent-plasma-fact-sheets-and-toolkit-health-professionals" TargetMode="External"/><Relationship Id="rId5" Type="http://schemas.openxmlformats.org/officeDocument/2006/relationships/hyperlink" Target="https://thefightisinus.org/en-us#about" TargetMode="External"/><Relationship Id="rId4" Type="http://schemas.openxmlformats.org/officeDocument/2006/relationships/hyperlink" Target="http://www.clinicaltrials.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5F40173-F096-49CC-A730-A2DF1F04E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806CEF0B-5733-482C-9868-4C57AF79D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28B3DBD-FFBE-4C04-8B22-5C6016054A7E}"/>
              </a:ext>
            </a:extLst>
          </p:cNvPr>
          <p:cNvSpPr>
            <a:spLocks noGrp="1"/>
          </p:cNvSpPr>
          <p:nvPr>
            <p:ph type="ctrTitle"/>
          </p:nvPr>
        </p:nvSpPr>
        <p:spPr>
          <a:xfrm>
            <a:off x="634276" y="640080"/>
            <a:ext cx="4208656" cy="3034857"/>
          </a:xfrm>
        </p:spPr>
        <p:txBody>
          <a:bodyPr anchor="b">
            <a:normAutofit/>
          </a:bodyPr>
          <a:lstStyle/>
          <a:p>
            <a:r>
              <a:rPr lang="en-US" sz="31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CLTAC MEETING </a:t>
            </a:r>
            <a:br>
              <a:rPr lang="en-US" sz="31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31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September 11, 2020</a:t>
            </a:r>
            <a:br>
              <a:rPr lang="en-US" sz="31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br>
            <a:r>
              <a:rPr lang="en-US" sz="28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rPr>
              <a:t>Update on INVESTIGATIONAL COvID-19 CONVALESCENT PLASMA (CCP)</a:t>
            </a:r>
            <a:endParaRPr lang="en-US" sz="3100" b="1" dirty="0">
              <a:solidFill>
                <a:srgbClr val="FFFFFF"/>
              </a:solidFill>
              <a:effectLst>
                <a:outerShdw blurRad="38100" dist="38100" dir="2700000" algn="tl">
                  <a:srgbClr val="000000">
                    <a:alpha val="43137"/>
                  </a:srgbClr>
                </a:outerShdw>
              </a:effectLst>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8B1EF4FA-971C-4A70-BEA7-61814C5399F8}"/>
              </a:ext>
            </a:extLst>
          </p:cNvPr>
          <p:cNvSpPr>
            <a:spLocks noGrp="1"/>
          </p:cNvSpPr>
          <p:nvPr>
            <p:ph type="subTitle" idx="1"/>
          </p:nvPr>
        </p:nvSpPr>
        <p:spPr>
          <a:xfrm>
            <a:off x="638921" y="3849539"/>
            <a:ext cx="4204012" cy="2359417"/>
          </a:xfrm>
        </p:spPr>
        <p:txBody>
          <a:bodyPr anchor="t">
            <a:normAutofit/>
          </a:bodyPr>
          <a:lstStyle/>
          <a:p>
            <a:pPr algn="r"/>
            <a:r>
              <a:rPr lang="en-US" sz="1600" b="1" dirty="0">
                <a:solidFill>
                  <a:srgbClr val="FFFFFF"/>
                </a:solidFill>
                <a:latin typeface="Calibri" panose="020F0502020204030204" pitchFamily="34" charset="0"/>
                <a:cs typeface="Calibri" panose="020F0502020204030204" pitchFamily="34" charset="0"/>
              </a:rPr>
              <a:t>Jessica Khouri, MD</a:t>
            </a:r>
          </a:p>
          <a:p>
            <a:pPr algn="r"/>
            <a:r>
              <a:rPr lang="en-US" sz="1600" b="1" dirty="0">
                <a:solidFill>
                  <a:srgbClr val="FFFFFF"/>
                </a:solidFill>
                <a:latin typeface="Calibri" panose="020F0502020204030204" pitchFamily="34" charset="0"/>
                <a:cs typeface="Calibri" panose="020F0502020204030204" pitchFamily="34" charset="0"/>
              </a:rPr>
              <a:t>Senior Medical Officer, CDPH </a:t>
            </a:r>
          </a:p>
          <a:p>
            <a:pPr algn="r"/>
            <a:r>
              <a:rPr lang="en-US" sz="1600" b="1" dirty="0">
                <a:solidFill>
                  <a:srgbClr val="FFFFFF"/>
                </a:solidFill>
                <a:latin typeface="Calibri" panose="020F0502020204030204" pitchFamily="34" charset="0"/>
                <a:cs typeface="Calibri" panose="020F0502020204030204" pitchFamily="34" charset="0"/>
              </a:rPr>
              <a:t>COVID-19 Therapeutics Task Force</a:t>
            </a:r>
          </a:p>
        </p:txBody>
      </p:sp>
      <p:cxnSp>
        <p:nvCxnSpPr>
          <p:cNvPr id="15" name="Straight Connector 14">
            <a:extLst>
              <a:ext uri="{FF2B5EF4-FFF2-40B4-BE49-F238E27FC236}">
                <a16:creationId xmlns:a16="http://schemas.microsoft.com/office/drawing/2014/main" id="{FC5D3B4D-9BAC-482B-A34B-01BB35CB53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4CA512D2-19FA-42D4-BFA3-09FB4FD5B8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8852" y="640080"/>
            <a:ext cx="3553765" cy="5578816"/>
          </a:xfrm>
          <a:prstGeom prst="rect">
            <a:avLst/>
          </a:prstGeom>
        </p:spPr>
      </p:pic>
    </p:spTree>
    <p:extLst>
      <p:ext uri="{BB962C8B-B14F-4D97-AF65-F5344CB8AC3E}">
        <p14:creationId xmlns:p14="http://schemas.microsoft.com/office/powerpoint/2010/main" val="34298174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Other Uses of </a:t>
            </a:r>
            <a:r>
              <a:rPr lang="en-US" dirty="0">
                <a:solidFill>
                  <a:schemeClr val="bg1"/>
                </a:solidFill>
              </a:rPr>
              <a:t>Convalescent plasma</a:t>
            </a:r>
            <a:endParaRPr lang="en-US" dirty="0">
              <a:solidFill>
                <a:srgbClr val="FFFFFF"/>
              </a:solidFill>
            </a:endParaRPr>
          </a:p>
        </p:txBody>
      </p: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5143548" y="189808"/>
            <a:ext cx="6678464" cy="6771503"/>
          </a:xfrm>
        </p:spPr>
        <p:txBody>
          <a:bodyPr anchor="ctr">
            <a:normAutofit/>
          </a:bodyPr>
          <a:lstStyle/>
          <a:p>
            <a:pPr>
              <a:buFont typeface="Wingdings" panose="05000000000000000000" pitchFamily="2" charset="2"/>
              <a:buChar char="§"/>
            </a:pPr>
            <a:r>
              <a:rPr lang="en-US" sz="2400" b="1" dirty="0"/>
              <a:t>Other uses of convalescent plasma</a:t>
            </a:r>
            <a:r>
              <a:rPr lang="en-US" sz="2400" dirty="0"/>
              <a:t> </a:t>
            </a:r>
          </a:p>
          <a:p>
            <a:pPr lvl="1">
              <a:buFont typeface="Wingdings" panose="05000000000000000000" pitchFamily="2" charset="2"/>
              <a:buChar char="§"/>
            </a:pPr>
            <a:r>
              <a:rPr lang="en-US" sz="2000" dirty="0"/>
              <a:t>Developing a</a:t>
            </a:r>
            <a:r>
              <a:rPr lang="en-US" sz="2000" b="1" dirty="0"/>
              <a:t> </a:t>
            </a:r>
            <a:r>
              <a:rPr lang="en-US" sz="2000" dirty="0"/>
              <a:t>hyperimmune human immunoglobulin (H-IG) product</a:t>
            </a:r>
          </a:p>
          <a:p>
            <a:pPr lvl="1">
              <a:buFont typeface="Wingdings" panose="05000000000000000000" pitchFamily="2" charset="2"/>
              <a:buChar char="§"/>
            </a:pPr>
            <a:r>
              <a:rPr lang="en-US" sz="2000" dirty="0"/>
              <a:t>Characterizing neutralizing antibodies for development of monoclonal antibody therapies.</a:t>
            </a:r>
          </a:p>
          <a:p>
            <a:pPr marL="0" indent="0">
              <a:buNone/>
            </a:pPr>
            <a:endParaRPr lang="en-US" sz="2400" dirty="0"/>
          </a:p>
          <a:p>
            <a:pPr>
              <a:buFont typeface="Wingdings" panose="05000000000000000000" pitchFamily="2" charset="2"/>
              <a:buChar char="§"/>
            </a:pPr>
            <a:r>
              <a:rPr lang="en-US" sz="2400" b="1" dirty="0"/>
              <a:t>H-IG</a:t>
            </a:r>
            <a:r>
              <a:rPr lang="en-US" sz="2400" dirty="0"/>
              <a:t> is produced from the plasma of healthy donors who have recovered from COVID-19 and have high antibody titers.  </a:t>
            </a:r>
          </a:p>
          <a:p>
            <a:pPr lvl="1">
              <a:buFont typeface="Wingdings" panose="05000000000000000000" pitchFamily="2" charset="2"/>
              <a:buChar char="§"/>
            </a:pPr>
            <a:r>
              <a:rPr lang="en-US" sz="2000" dirty="0"/>
              <a:t>Manufacturing processes </a:t>
            </a:r>
            <a:r>
              <a:rPr lang="en-US" sz="2000" dirty="0">
                <a:sym typeface="Wingdings" panose="05000000000000000000" pitchFamily="2" charset="2"/>
              </a:rPr>
              <a:t> </a:t>
            </a:r>
            <a:r>
              <a:rPr lang="en-US" sz="2000" dirty="0"/>
              <a:t>safe and pure product with consistent, concentrated high levels of protective antibodies</a:t>
            </a:r>
          </a:p>
          <a:p>
            <a:pPr lvl="1">
              <a:buFont typeface="Wingdings" panose="05000000000000000000" pitchFamily="2" charset="2"/>
              <a:buChar char="§"/>
            </a:pPr>
            <a:r>
              <a:rPr lang="en-US" sz="2000" dirty="0"/>
              <a:t>Anti-SARS-CoV-2 </a:t>
            </a:r>
            <a:r>
              <a:rPr lang="en-US" sz="2000" u="sng" dirty="0">
                <a:hlinkClick r:id="rId3"/>
              </a:rPr>
              <a:t>H-IG</a:t>
            </a:r>
            <a:r>
              <a:rPr lang="en-US" sz="2000" dirty="0"/>
              <a:t> production has begun</a:t>
            </a:r>
          </a:p>
          <a:p>
            <a:pPr lvl="1">
              <a:buFont typeface="Wingdings" panose="05000000000000000000" pitchFamily="2" charset="2"/>
              <a:buChar char="§"/>
            </a:pPr>
            <a:r>
              <a:rPr lang="en-US" sz="2000" dirty="0"/>
              <a:t>First batches have been delivered for use in clinical trials through collaborations with federal agencies</a:t>
            </a:r>
          </a:p>
          <a:p>
            <a:pPr marL="128016" lvl="1" indent="0">
              <a:buNone/>
            </a:pPr>
            <a:endParaRPr lang="en-US" dirty="0"/>
          </a:p>
        </p:txBody>
      </p:sp>
    </p:spTree>
    <p:extLst>
      <p:ext uri="{BB962C8B-B14F-4D97-AF65-F5344CB8AC3E}">
        <p14:creationId xmlns:p14="http://schemas.microsoft.com/office/powerpoint/2010/main" val="301910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5">
            <a:extLst>
              <a:ext uri="{FF2B5EF4-FFF2-40B4-BE49-F238E27FC236}">
                <a16:creationId xmlns:a16="http://schemas.microsoft.com/office/drawing/2014/main" id="{DAA7C513-277B-4325-9779-116946C0D3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84632"/>
            <a:ext cx="11207835" cy="35119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7">
            <a:extLst>
              <a:ext uri="{FF2B5EF4-FFF2-40B4-BE49-F238E27FC236}">
                <a16:creationId xmlns:a16="http://schemas.microsoft.com/office/drawing/2014/main" id="{A20F6923-DC2F-4143-ACA0-519D0FE6C7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632" y="4150596"/>
            <a:ext cx="3248522" cy="2219668"/>
          </a:xfrm>
          <a:prstGeom prst="rect">
            <a:avLst/>
          </a:prstGeom>
          <a:solidFill>
            <a:schemeClr val="accent2">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a:extLst>
              <a:ext uri="{FF2B5EF4-FFF2-40B4-BE49-F238E27FC236}">
                <a16:creationId xmlns:a16="http://schemas.microsoft.com/office/drawing/2014/main" id="{8319B32C-704E-4A0B-BD7B-186B70511A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150596"/>
            <a:ext cx="7794722" cy="221966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4178301" y="4391025"/>
            <a:ext cx="7192110" cy="1738808"/>
          </a:xfrm>
        </p:spPr>
        <p:txBody>
          <a:bodyPr>
            <a:normAutofit/>
          </a:bodyPr>
          <a:lstStyle/>
          <a:p>
            <a:r>
              <a:rPr lang="en-US" dirty="0">
                <a:solidFill>
                  <a:srgbClr val="FFFFFF"/>
                </a:solidFill>
              </a:rPr>
              <a:t>TAKEAWAYs</a:t>
            </a:r>
          </a:p>
        </p:txBody>
      </p: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1149265" y="484632"/>
            <a:ext cx="9920901" cy="3425533"/>
          </a:xfrm>
        </p:spPr>
        <p:txBody>
          <a:bodyPr anchor="ctr">
            <a:normAutofit fontScale="70000" lnSpcReduction="20000"/>
          </a:bodyPr>
          <a:lstStyle/>
          <a:p>
            <a:pPr lvl="1"/>
            <a:r>
              <a:rPr lang="en-US" sz="3200" b="1" dirty="0"/>
              <a:t>High titer </a:t>
            </a:r>
            <a:r>
              <a:rPr lang="en-US" sz="3200" dirty="0"/>
              <a:t>investigational convalescent plasma administered </a:t>
            </a:r>
            <a:r>
              <a:rPr lang="en-US" sz="3200" b="1" dirty="0"/>
              <a:t>early</a:t>
            </a:r>
            <a:r>
              <a:rPr lang="en-US" sz="3200" dirty="0"/>
              <a:t> shows signals of benefit based on available data to date which is consistent with its mechanism of action.</a:t>
            </a:r>
          </a:p>
          <a:p>
            <a:pPr marL="128016" lvl="1" indent="0">
              <a:buNone/>
            </a:pPr>
            <a:endParaRPr lang="en-US" sz="3200" dirty="0"/>
          </a:p>
          <a:p>
            <a:pPr lvl="1"/>
            <a:r>
              <a:rPr lang="en-US" sz="3200" dirty="0"/>
              <a:t>Randomized controlled trial data are needed to evaluate CCP safety and efficacy.</a:t>
            </a:r>
          </a:p>
          <a:p>
            <a:pPr marL="128016" lvl="1" indent="0">
              <a:buNone/>
            </a:pPr>
            <a:endParaRPr lang="en-US" sz="3200" dirty="0"/>
          </a:p>
          <a:p>
            <a:pPr lvl="1"/>
            <a:r>
              <a:rPr lang="en-US" sz="3200" dirty="0"/>
              <a:t>Overarching goal of connecting prospective donors with their local blood banks and blood centers and encouraging overall donations.  </a:t>
            </a:r>
          </a:p>
          <a:p>
            <a:pPr lvl="1"/>
            <a:endParaRPr lang="en-US" sz="3200" dirty="0"/>
          </a:p>
          <a:p>
            <a:pPr lvl="1"/>
            <a:r>
              <a:rPr lang="en-US" sz="3200" dirty="0"/>
              <a:t>CCP initiatives in CA have been successful in ensuring supply meets demand.  Demand is anticipated to increase in wake of Emergency Use Authorization. </a:t>
            </a:r>
            <a:endParaRPr lang="en-US" dirty="0"/>
          </a:p>
        </p:txBody>
      </p:sp>
    </p:spTree>
    <p:extLst>
      <p:ext uri="{BB962C8B-B14F-4D97-AF65-F5344CB8AC3E}">
        <p14:creationId xmlns:p14="http://schemas.microsoft.com/office/powerpoint/2010/main" val="1758812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55F40173-F096-49CC-A730-A2DF1F04E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806CEF0B-5733-482C-9868-4C57AF79DA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5528E50-E40E-4B1E-9F03-38C3717582C6}"/>
              </a:ext>
            </a:extLst>
          </p:cNvPr>
          <p:cNvSpPr>
            <a:spLocks noGrp="1"/>
          </p:cNvSpPr>
          <p:nvPr>
            <p:ph type="ctrTitle"/>
          </p:nvPr>
        </p:nvSpPr>
        <p:spPr>
          <a:xfrm>
            <a:off x="634276" y="640080"/>
            <a:ext cx="4208656" cy="3034857"/>
          </a:xfrm>
        </p:spPr>
        <p:txBody>
          <a:bodyPr anchor="b">
            <a:normAutofit/>
          </a:bodyPr>
          <a:lstStyle/>
          <a:p>
            <a:r>
              <a:rPr lang="en-US" sz="4400" dirty="0">
                <a:solidFill>
                  <a:srgbClr val="FFFFFF"/>
                </a:solidFill>
              </a:rPr>
              <a:t>Questions</a:t>
            </a:r>
          </a:p>
        </p:txBody>
      </p:sp>
      <p:sp>
        <p:nvSpPr>
          <p:cNvPr id="4" name="Subtitle 3">
            <a:extLst>
              <a:ext uri="{FF2B5EF4-FFF2-40B4-BE49-F238E27FC236}">
                <a16:creationId xmlns:a16="http://schemas.microsoft.com/office/drawing/2014/main" id="{811E39FC-4C74-43E9-B194-32D0028A7A61}"/>
              </a:ext>
            </a:extLst>
          </p:cNvPr>
          <p:cNvSpPr>
            <a:spLocks noGrp="1"/>
          </p:cNvSpPr>
          <p:nvPr>
            <p:ph type="subTitle" idx="1"/>
          </p:nvPr>
        </p:nvSpPr>
        <p:spPr>
          <a:xfrm>
            <a:off x="638921" y="3849539"/>
            <a:ext cx="4204012" cy="2359417"/>
          </a:xfrm>
        </p:spPr>
        <p:txBody>
          <a:bodyPr anchor="t">
            <a:normAutofit/>
          </a:bodyPr>
          <a:lstStyle/>
          <a:p>
            <a:pPr algn="r"/>
            <a:r>
              <a:rPr lang="en-US" sz="3200" dirty="0">
                <a:solidFill>
                  <a:srgbClr val="FFFFFF"/>
                </a:solidFill>
              </a:rPr>
              <a:t>Thank you</a:t>
            </a:r>
          </a:p>
        </p:txBody>
      </p:sp>
      <p:cxnSp>
        <p:nvCxnSpPr>
          <p:cNvPr id="30" name="Straight Connector 29">
            <a:extLst>
              <a:ext uri="{FF2B5EF4-FFF2-40B4-BE49-F238E27FC236}">
                <a16:creationId xmlns:a16="http://schemas.microsoft.com/office/drawing/2014/main" id="{FC5D3B4D-9BAC-482B-A34B-01BB35CB53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23" name="Graphic 22" descr="Questions">
            <a:extLst>
              <a:ext uri="{FF2B5EF4-FFF2-40B4-BE49-F238E27FC236}">
                <a16:creationId xmlns:a16="http://schemas.microsoft.com/office/drawing/2014/main" id="{D9BE8356-F1E9-47FB-80FE-E08F13B7626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96000" y="699753"/>
            <a:ext cx="5459470" cy="5459470"/>
          </a:xfrm>
          <a:prstGeom prst="rect">
            <a:avLst/>
          </a:prstGeom>
        </p:spPr>
      </p:pic>
    </p:spTree>
    <p:extLst>
      <p:ext uri="{BB962C8B-B14F-4D97-AF65-F5344CB8AC3E}">
        <p14:creationId xmlns:p14="http://schemas.microsoft.com/office/powerpoint/2010/main" val="630663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1024128" y="585216"/>
            <a:ext cx="9720072" cy="1499616"/>
          </a:xfrm>
        </p:spPr>
        <p:txBody>
          <a:bodyPr>
            <a:normAutofit/>
          </a:bodyPr>
          <a:lstStyle/>
          <a:p>
            <a:r>
              <a:rPr lang="en-US" sz="4600" dirty="0"/>
              <a:t>State’s Therapeutics Task Force CCP Initiative</a:t>
            </a:r>
            <a:br>
              <a:rPr lang="en-US" sz="4600" dirty="0"/>
            </a:br>
            <a:endParaRPr lang="en-US" sz="4600" dirty="0"/>
          </a:p>
        </p:txBody>
      </p:sp>
      <p:graphicFrame>
        <p:nvGraphicFramePr>
          <p:cNvPr id="13" name="Content Placeholder 2">
            <a:extLst>
              <a:ext uri="{FF2B5EF4-FFF2-40B4-BE49-F238E27FC236}">
                <a16:creationId xmlns:a16="http://schemas.microsoft.com/office/drawing/2014/main" id="{BC70945C-6966-4CCE-8150-183EEEF0E5B0}"/>
              </a:ext>
            </a:extLst>
          </p:cNvPr>
          <p:cNvGraphicFramePr>
            <a:graphicFrameLocks noGrp="1"/>
          </p:cNvGraphicFramePr>
          <p:nvPr>
            <p:ph idx="1"/>
            <p:extLst>
              <p:ext uri="{D42A27DB-BD31-4B8C-83A1-F6EECF244321}">
                <p14:modId xmlns:p14="http://schemas.microsoft.com/office/powerpoint/2010/main" val="1328432765"/>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130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CCP DONOR ELIGIBILITY </a:t>
            </a:r>
          </a:p>
        </p:txBody>
      </p:sp>
      <p:graphicFrame>
        <p:nvGraphicFramePr>
          <p:cNvPr id="13" name="Content Placeholder 2">
            <a:extLst>
              <a:ext uri="{FF2B5EF4-FFF2-40B4-BE49-F238E27FC236}">
                <a16:creationId xmlns:a16="http://schemas.microsoft.com/office/drawing/2014/main" id="{D674E4F7-AEC6-4883-9E13-647EFD650093}"/>
              </a:ext>
            </a:extLst>
          </p:cNvPr>
          <p:cNvGraphicFramePr>
            <a:graphicFrameLocks noGrp="1"/>
          </p:cNvGraphicFramePr>
          <p:nvPr>
            <p:ph idx="1"/>
            <p:extLst>
              <p:ext uri="{D42A27DB-BD31-4B8C-83A1-F6EECF244321}">
                <p14:modId xmlns:p14="http://schemas.microsoft.com/office/powerpoint/2010/main" val="1315703616"/>
              </p:ext>
            </p:extLst>
          </p:nvPr>
        </p:nvGraphicFramePr>
        <p:xfrm>
          <a:off x="5603875" y="643467"/>
          <a:ext cx="5641975" cy="56742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41717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2">
            <a:extLst>
              <a:ext uri="{FF2B5EF4-FFF2-40B4-BE49-F238E27FC236}">
                <a16:creationId xmlns:a16="http://schemas.microsoft.com/office/drawing/2014/main" id="{A134F0D3-8267-4FCC-8AA2-0F987FB2E4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787CB69F-0CBD-4E11-AEF2-C69F48671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72457"/>
            <a:ext cx="12188952" cy="22855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1024128" y="4971088"/>
            <a:ext cx="9720072" cy="1499616"/>
          </a:xfrm>
        </p:spPr>
        <p:txBody>
          <a:bodyPr>
            <a:normAutofit/>
          </a:bodyPr>
          <a:lstStyle/>
          <a:p>
            <a:r>
              <a:rPr lang="en-US" dirty="0">
                <a:solidFill>
                  <a:srgbClr val="FFFFFF"/>
                </a:solidFill>
              </a:rPr>
              <a:t>TRIALS AND REGULATORY PATHWAYS FOR CCP USE</a:t>
            </a:r>
          </a:p>
        </p:txBody>
      </p:sp>
      <p:cxnSp>
        <p:nvCxnSpPr>
          <p:cNvPr id="27" name="Straight Connector 26">
            <a:extLst>
              <a:ext uri="{FF2B5EF4-FFF2-40B4-BE49-F238E27FC236}">
                <a16:creationId xmlns:a16="http://schemas.microsoft.com/office/drawing/2014/main" id="{FB5AD06E-0FF5-4588-8D02-BA7D0539A1F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5242273"/>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19" name="Content Placeholder 2">
            <a:extLst>
              <a:ext uri="{FF2B5EF4-FFF2-40B4-BE49-F238E27FC236}">
                <a16:creationId xmlns:a16="http://schemas.microsoft.com/office/drawing/2014/main" id="{B65C4695-442C-4DB3-BBDF-887C46C5CAFB}"/>
              </a:ext>
            </a:extLst>
          </p:cNvPr>
          <p:cNvGraphicFramePr/>
          <p:nvPr>
            <p:extLst>
              <p:ext uri="{D42A27DB-BD31-4B8C-83A1-F6EECF244321}">
                <p14:modId xmlns:p14="http://schemas.microsoft.com/office/powerpoint/2010/main" val="2115375440"/>
              </p:ext>
            </p:extLst>
          </p:nvPr>
        </p:nvGraphicFramePr>
        <p:xfrm>
          <a:off x="642938" y="642938"/>
          <a:ext cx="10896600" cy="33551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47912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TRIALS AND REGULATORY PATHWAYS FOR CCP USE</a:t>
            </a:r>
          </a:p>
        </p:txBody>
      </p:sp>
      <p:graphicFrame>
        <p:nvGraphicFramePr>
          <p:cNvPr id="13" name="Content Placeholder 2">
            <a:extLst>
              <a:ext uri="{FF2B5EF4-FFF2-40B4-BE49-F238E27FC236}">
                <a16:creationId xmlns:a16="http://schemas.microsoft.com/office/drawing/2014/main" id="{6E84BE31-9E13-460B-BA30-E600BF98E9DE}"/>
              </a:ext>
            </a:extLst>
          </p:cNvPr>
          <p:cNvGraphicFramePr>
            <a:graphicFrameLocks noGrp="1"/>
          </p:cNvGraphicFramePr>
          <p:nvPr>
            <p:ph idx="1"/>
            <p:extLst>
              <p:ext uri="{D42A27DB-BD31-4B8C-83A1-F6EECF244321}">
                <p14:modId xmlns:p14="http://schemas.microsoft.com/office/powerpoint/2010/main" val="1084802954"/>
              </p:ext>
            </p:extLst>
          </p:nvPr>
        </p:nvGraphicFramePr>
        <p:xfrm>
          <a:off x="5551072" y="477077"/>
          <a:ext cx="5641975" cy="55924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11B5BFD0-9CCA-41B8-9650-98FFE7903E89}"/>
              </a:ext>
            </a:extLst>
          </p:cNvPr>
          <p:cNvSpPr txBox="1"/>
          <p:nvPr/>
        </p:nvSpPr>
        <p:spPr>
          <a:xfrm>
            <a:off x="4714458" y="5747320"/>
            <a:ext cx="7447722" cy="1107996"/>
          </a:xfrm>
          <a:prstGeom prst="rect">
            <a:avLst/>
          </a:prstGeom>
          <a:noFill/>
        </p:spPr>
        <p:txBody>
          <a:bodyPr wrap="square" rtlCol="0">
            <a:spAutoFit/>
          </a:bodyPr>
          <a:lstStyle/>
          <a:p>
            <a:r>
              <a:rPr lang="en-US" sz="1100" dirty="0"/>
              <a:t>Joyner et al. Safety Update: COVID-19 Convalescent Plasma in 20,000 Hospitalized Patients. Mayo Clin Proc. 2020;95. https://els-jbs-prod-cdn.jbs.elsevierhealth.com/pb/assets/raw/Health%20Advance/journals/jmcp/jmcp_ft95_6_8.pdf. Preprint accessed online June 26, 2020.</a:t>
            </a:r>
          </a:p>
          <a:p>
            <a:pPr lvl="0"/>
            <a:r>
              <a:rPr lang="en-US" sz="1100" dirty="0"/>
              <a:t>*Joyner et al. Effect of Convalescent Plasma on Mortality among Hospitalized Patients with COIVD-19: Initial Three-Month Experience. medRxiv preprint </a:t>
            </a:r>
            <a:r>
              <a:rPr lang="en-US" sz="1100" u="sng" dirty="0">
                <a:hlinkClick r:id="rId8"/>
              </a:rPr>
              <a:t>https://www.medrxiv.org/content/10.1101/2020.08.12.20169359v1</a:t>
            </a:r>
            <a:r>
              <a:rPr lang="en-US" sz="1100" u="sng" dirty="0"/>
              <a:t>.</a:t>
            </a:r>
            <a:r>
              <a:rPr lang="en-US" sz="1100" dirty="0"/>
              <a:t>  Preprint accessed online August 12, 2020.</a:t>
            </a:r>
          </a:p>
        </p:txBody>
      </p:sp>
    </p:spTree>
    <p:extLst>
      <p:ext uri="{BB962C8B-B14F-4D97-AF65-F5344CB8AC3E}">
        <p14:creationId xmlns:p14="http://schemas.microsoft.com/office/powerpoint/2010/main" val="1133455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872836" y="804333"/>
            <a:ext cx="3394364" cy="5249334"/>
          </a:xfrm>
        </p:spPr>
        <p:txBody>
          <a:bodyPr>
            <a:normAutofit/>
          </a:bodyPr>
          <a:lstStyle/>
          <a:p>
            <a:pPr algn="r"/>
            <a:r>
              <a:rPr lang="en-US" dirty="0">
                <a:solidFill>
                  <a:schemeClr val="bg1"/>
                </a:solidFill>
              </a:rPr>
              <a:t>CCP</a:t>
            </a:r>
            <a:r>
              <a:rPr lang="en-US" dirty="0">
                <a:solidFill>
                  <a:srgbClr val="FFFFFF"/>
                </a:solidFill>
              </a:rPr>
              <a:t> EMERGENCY USE AUTHORIZATION (EUA) </a:t>
            </a:r>
          </a:p>
        </p:txBody>
      </p: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5083916" y="86497"/>
            <a:ext cx="6678464" cy="6771503"/>
          </a:xfrm>
        </p:spPr>
        <p:txBody>
          <a:bodyPr anchor="ctr">
            <a:normAutofit/>
          </a:bodyPr>
          <a:lstStyle/>
          <a:p>
            <a:r>
              <a:rPr lang="en-US" dirty="0">
                <a:hlinkClick r:id="rId3"/>
              </a:rPr>
              <a:t>EUA Fact Sheet for Patients and Parents/Caregivers</a:t>
            </a:r>
            <a:endParaRPr lang="en-US" dirty="0"/>
          </a:p>
          <a:p>
            <a:pPr lvl="0"/>
            <a:r>
              <a:rPr lang="en-US" dirty="0">
                <a:hlinkClick r:id="rId4"/>
              </a:rPr>
              <a:t>EUA Fact Sheet for Health Care Providers</a:t>
            </a:r>
            <a:endParaRPr lang="en-US" dirty="0"/>
          </a:p>
          <a:p>
            <a:pPr lvl="0"/>
            <a:r>
              <a:rPr lang="en-US" i="1" dirty="0"/>
              <a:t>Given that the clinical evidence supporting this EUA was not obtained from prospective, well-controlled randomized clinical trials (RCTs), additional RCTs are needed. Convalescent plasma should not be considered a new standard of care for the treatment of patients with COVID-19. Ongoing clinical trials of convalescent plasma should not be amended based on the issuance of the EUA. Providers are encouraged to enroll patients in those ongoing clinical trials.</a:t>
            </a:r>
          </a:p>
          <a:p>
            <a:pPr lvl="0"/>
            <a:endParaRPr lang="en-US" i="1" dirty="0"/>
          </a:p>
          <a:p>
            <a:r>
              <a:rPr lang="en-US" dirty="0"/>
              <a:t>Translations of the Fact Sheets are available under the “Drug and Biological Products” section at: </a:t>
            </a:r>
            <a:r>
              <a:rPr lang="en-US" u="sng" dirty="0">
                <a:hlinkClick r:id="rId5"/>
              </a:rPr>
              <a:t>https://www.fda.gov/emergency-preparedness-and-response/mcm-legal-regulatory-and-policy-framework/emergency-use-authorization#coviddrugs</a:t>
            </a:r>
            <a:endParaRPr lang="en-US" dirty="0"/>
          </a:p>
          <a:p>
            <a:pPr lvl="0"/>
            <a:endParaRPr lang="en-US" dirty="0"/>
          </a:p>
        </p:txBody>
      </p:sp>
    </p:spTree>
    <p:extLst>
      <p:ext uri="{BB962C8B-B14F-4D97-AF65-F5344CB8AC3E}">
        <p14:creationId xmlns:p14="http://schemas.microsoft.com/office/powerpoint/2010/main" val="2362687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Additional RESOURCES</a:t>
            </a:r>
          </a:p>
        </p:txBody>
      </p: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5109882" y="0"/>
            <a:ext cx="6678464" cy="6771503"/>
          </a:xfrm>
        </p:spPr>
        <p:txBody>
          <a:bodyPr anchor="ctr">
            <a:normAutofit/>
          </a:bodyPr>
          <a:lstStyle/>
          <a:p>
            <a:pPr lvl="1"/>
            <a:r>
              <a:rPr lang="en-US" sz="2400" dirty="0"/>
              <a:t>State’s webpage which includes a zip code locator for blood centers collecting CCP is </a:t>
            </a:r>
            <a:r>
              <a:rPr lang="en-US" sz="2400" u="sng" dirty="0">
                <a:hlinkClick r:id="rId3"/>
              </a:rPr>
              <a:t>covid19.ca.gov/plasma</a:t>
            </a:r>
            <a:r>
              <a:rPr lang="en-US" sz="2400" dirty="0"/>
              <a:t>.</a:t>
            </a:r>
          </a:p>
          <a:p>
            <a:pPr lvl="1"/>
            <a:r>
              <a:rPr lang="en-US" sz="2400" dirty="0">
                <a:hlinkClick r:id="rId4"/>
              </a:rPr>
              <a:t>www.clinicaltrials.gov</a:t>
            </a:r>
            <a:r>
              <a:rPr lang="en-US" sz="2400" dirty="0"/>
              <a:t> contains listing of registered trials</a:t>
            </a:r>
          </a:p>
          <a:p>
            <a:pPr lvl="1"/>
            <a:r>
              <a:rPr lang="en-US" sz="2400" dirty="0"/>
              <a:t>National CCP coalition of more than 30 organizations including academic, research, industry, non-profit, etc.), </a:t>
            </a:r>
            <a:r>
              <a:rPr lang="en-US" sz="2400" u="sng" dirty="0">
                <a:hlinkClick r:id="rId5"/>
              </a:rPr>
              <a:t>The Fight Is In Us</a:t>
            </a:r>
            <a:endParaRPr lang="en-US" sz="2400" u="sng" dirty="0"/>
          </a:p>
          <a:p>
            <a:pPr lvl="1"/>
            <a:r>
              <a:rPr lang="en-US" sz="2400" dirty="0"/>
              <a:t>FDA </a:t>
            </a:r>
            <a:r>
              <a:rPr lang="en-US" sz="2400" u="sng" dirty="0">
                <a:hlinkClick r:id="rId6"/>
              </a:rPr>
              <a:t>Convalescent Plasma Fact Sheets and Toolkit</a:t>
            </a:r>
            <a:r>
              <a:rPr lang="en-US" sz="2400" dirty="0"/>
              <a:t> </a:t>
            </a:r>
          </a:p>
          <a:p>
            <a:pPr lvl="1"/>
            <a:r>
              <a:rPr lang="en-US" sz="2400" dirty="0"/>
              <a:t>CDC </a:t>
            </a:r>
            <a:r>
              <a:rPr lang="en-US" sz="2400" u="sng" dirty="0">
                <a:hlinkClick r:id="rId7"/>
              </a:rPr>
              <a:t>Donate Blood Plasma Toolkit</a:t>
            </a:r>
            <a:endParaRPr lang="en-US" sz="2400" dirty="0"/>
          </a:p>
          <a:p>
            <a:pPr lvl="0"/>
            <a:endParaRPr lang="en-US" dirty="0"/>
          </a:p>
        </p:txBody>
      </p:sp>
    </p:spTree>
    <p:extLst>
      <p:ext uri="{BB962C8B-B14F-4D97-AF65-F5344CB8AC3E}">
        <p14:creationId xmlns:p14="http://schemas.microsoft.com/office/powerpoint/2010/main" val="35409031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2">
            <a:extLst>
              <a:ext uri="{FF2B5EF4-FFF2-40B4-BE49-F238E27FC236}">
                <a16:creationId xmlns:a16="http://schemas.microsoft.com/office/drawing/2014/main" id="{81CE8CA9-D6D2-4C46-8070-9566F894E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1024129" y="585216"/>
            <a:ext cx="3779085" cy="1499616"/>
          </a:xfrm>
        </p:spPr>
        <p:txBody>
          <a:bodyPr>
            <a:normAutofit/>
          </a:bodyPr>
          <a:lstStyle/>
          <a:p>
            <a:r>
              <a:rPr lang="en-US" sz="4400" dirty="0">
                <a:solidFill>
                  <a:schemeClr val="bg1"/>
                </a:solidFill>
              </a:rPr>
              <a:t>SEROLOGY TESTING UNDER THE EUA</a:t>
            </a:r>
          </a:p>
        </p:txBody>
      </p:sp>
      <p:cxnSp>
        <p:nvCxnSpPr>
          <p:cNvPr id="28" name="Straight Connector 24">
            <a:extLst>
              <a:ext uri="{FF2B5EF4-FFF2-40B4-BE49-F238E27FC236}">
                <a16:creationId xmlns:a16="http://schemas.microsoft.com/office/drawing/2014/main" id="{72B31CF5-BEC2-457D-A52F-6A5CCB066F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1024129" y="2286000"/>
            <a:ext cx="3791711" cy="3931920"/>
          </a:xfrm>
        </p:spPr>
        <p:txBody>
          <a:bodyPr>
            <a:normAutofit/>
          </a:bodyPr>
          <a:lstStyle/>
          <a:p>
            <a:pPr lvl="0"/>
            <a:r>
              <a:rPr lang="en-US" dirty="0">
                <a:solidFill>
                  <a:srgbClr val="FFFFFF"/>
                </a:solidFill>
              </a:rPr>
              <a:t>CCP EUA-approved serology test for qualifying CCP: Ortho VITROS SARS-CoV-2 IgG</a:t>
            </a:r>
          </a:p>
          <a:p>
            <a:pPr lvl="0"/>
            <a:r>
              <a:rPr lang="en-US" dirty="0">
                <a:solidFill>
                  <a:srgbClr val="FFFFFF"/>
                </a:solidFill>
              </a:rPr>
              <a:t>Ortho-Clinical Diagnostics, Inc. VITROS Anti-SARS-CoV-2 IgG issued EUA on 24 April 2020</a:t>
            </a:r>
          </a:p>
          <a:p>
            <a:pPr lvl="0"/>
            <a:r>
              <a:rPr lang="en-US" dirty="0">
                <a:solidFill>
                  <a:srgbClr val="FFFFFF"/>
                </a:solidFill>
              </a:rPr>
              <a:t>S/C value ≥12 </a:t>
            </a:r>
            <a:r>
              <a:rPr lang="en-US" dirty="0">
                <a:solidFill>
                  <a:srgbClr val="FFFFFF"/>
                </a:solidFill>
                <a:sym typeface="Wingdings" panose="05000000000000000000" pitchFamily="2" charset="2"/>
              </a:rPr>
              <a:t> </a:t>
            </a:r>
            <a:r>
              <a:rPr lang="en-US" dirty="0">
                <a:solidFill>
                  <a:srgbClr val="FFFFFF"/>
                </a:solidFill>
              </a:rPr>
              <a:t>qualify as high titer CCP</a:t>
            </a:r>
          </a:p>
          <a:p>
            <a:pPr lvl="0"/>
            <a:endParaRPr lang="en-US" dirty="0">
              <a:solidFill>
                <a:srgbClr val="FFFFFF"/>
              </a:solidFill>
            </a:endParaRPr>
          </a:p>
          <a:p>
            <a:pPr lvl="0"/>
            <a:endParaRPr lang="en-US" dirty="0">
              <a:solidFill>
                <a:srgbClr val="FFFFFF"/>
              </a:solidFill>
            </a:endParaRPr>
          </a:p>
          <a:p>
            <a:pPr lvl="0"/>
            <a:endParaRPr lang="en-US" dirty="0">
              <a:solidFill>
                <a:srgbClr val="FFFFFF"/>
              </a:solidFill>
            </a:endParaRPr>
          </a:p>
        </p:txBody>
      </p:sp>
      <p:graphicFrame>
        <p:nvGraphicFramePr>
          <p:cNvPr id="5" name="Table 4">
            <a:extLst>
              <a:ext uri="{FF2B5EF4-FFF2-40B4-BE49-F238E27FC236}">
                <a16:creationId xmlns:a16="http://schemas.microsoft.com/office/drawing/2014/main" id="{1CF9CBC8-AD17-42C5-A8D9-65A1CCAB7ABB}"/>
              </a:ext>
            </a:extLst>
          </p:cNvPr>
          <p:cNvGraphicFramePr>
            <a:graphicFrameLocks noGrp="1"/>
          </p:cNvGraphicFramePr>
          <p:nvPr>
            <p:extLst>
              <p:ext uri="{D42A27DB-BD31-4B8C-83A1-F6EECF244321}">
                <p14:modId xmlns:p14="http://schemas.microsoft.com/office/powerpoint/2010/main" val="151305849"/>
              </p:ext>
            </p:extLst>
          </p:nvPr>
        </p:nvGraphicFramePr>
        <p:xfrm>
          <a:off x="6096000" y="3429000"/>
          <a:ext cx="5720861" cy="2507564"/>
        </p:xfrm>
        <a:graphic>
          <a:graphicData uri="http://schemas.openxmlformats.org/drawingml/2006/table">
            <a:tbl>
              <a:tblPr firstRow="1" bandRow="1">
                <a:noFill/>
              </a:tblPr>
              <a:tblGrid>
                <a:gridCol w="1154659">
                  <a:extLst>
                    <a:ext uri="{9D8B030D-6E8A-4147-A177-3AD203B41FA5}">
                      <a16:colId xmlns:a16="http://schemas.microsoft.com/office/drawing/2014/main" val="1643837401"/>
                    </a:ext>
                  </a:extLst>
                </a:gridCol>
                <a:gridCol w="1583239">
                  <a:extLst>
                    <a:ext uri="{9D8B030D-6E8A-4147-A177-3AD203B41FA5}">
                      <a16:colId xmlns:a16="http://schemas.microsoft.com/office/drawing/2014/main" val="894223234"/>
                    </a:ext>
                  </a:extLst>
                </a:gridCol>
                <a:gridCol w="1583239">
                  <a:extLst>
                    <a:ext uri="{9D8B030D-6E8A-4147-A177-3AD203B41FA5}">
                      <a16:colId xmlns:a16="http://schemas.microsoft.com/office/drawing/2014/main" val="117333457"/>
                    </a:ext>
                  </a:extLst>
                </a:gridCol>
                <a:gridCol w="1399724">
                  <a:extLst>
                    <a:ext uri="{9D8B030D-6E8A-4147-A177-3AD203B41FA5}">
                      <a16:colId xmlns:a16="http://schemas.microsoft.com/office/drawing/2014/main" val="3745773948"/>
                    </a:ext>
                  </a:extLst>
                </a:gridCol>
              </a:tblGrid>
              <a:tr h="849096">
                <a:tc>
                  <a:txBody>
                    <a:bodyPr/>
                    <a:lstStyle/>
                    <a:p>
                      <a:pPr algn="l" fontAlgn="b">
                        <a:spcBef>
                          <a:spcPts val="0"/>
                        </a:spcBef>
                        <a:spcAft>
                          <a:spcPts val="0"/>
                        </a:spcAft>
                      </a:pPr>
                      <a:r>
                        <a:rPr lang="en-US" sz="1100" b="0" i="0" u="none" strike="noStrike" cap="all" spc="150" dirty="0">
                          <a:solidFill>
                            <a:schemeClr val="lt1"/>
                          </a:solidFill>
                          <a:effectLst/>
                          <a:latin typeface="Arial" panose="020B0604020202020204" pitchFamily="34" charset="0"/>
                        </a:rPr>
                        <a:t>Antibody</a:t>
                      </a:r>
                    </a:p>
                  </a:txBody>
                  <a:tcPr marL="93921" marR="93921" marT="93921" marB="93921" anchor="b">
                    <a:lnL w="12700" cmpd="sng">
                      <a:noFill/>
                    </a:lnL>
                    <a:lnR w="12700" cmpd="sng">
                      <a:noFill/>
                    </a:lnR>
                    <a:lnT w="12700" cmpd="sng">
                      <a:noFill/>
                    </a:lnT>
                    <a:lnB w="38100" cmpd="sng">
                      <a:noFill/>
                    </a:lnB>
                    <a:solidFill>
                      <a:srgbClr val="505356"/>
                    </a:solidFill>
                  </a:tcPr>
                </a:tc>
                <a:tc>
                  <a:txBody>
                    <a:bodyPr/>
                    <a:lstStyle/>
                    <a:p>
                      <a:pPr algn="l" fontAlgn="b">
                        <a:spcBef>
                          <a:spcPts val="0"/>
                        </a:spcBef>
                        <a:spcAft>
                          <a:spcPts val="0"/>
                        </a:spcAft>
                      </a:pPr>
                      <a:r>
                        <a:rPr lang="en-US" sz="1100" b="0" i="0" u="none" strike="noStrike" cap="all" spc="150" dirty="0">
                          <a:solidFill>
                            <a:schemeClr val="lt1"/>
                          </a:solidFill>
                          <a:effectLst/>
                          <a:latin typeface="Arial" panose="020B0604020202020204" pitchFamily="34" charset="0"/>
                        </a:rPr>
                        <a:t>Performance Measure</a:t>
                      </a:r>
                    </a:p>
                  </a:txBody>
                  <a:tcPr marL="93921" marR="93921" marT="93921" marB="93921" anchor="b">
                    <a:lnL w="12700" cmpd="sng">
                      <a:noFill/>
                    </a:lnL>
                    <a:lnR w="12700" cmpd="sng">
                      <a:noFill/>
                    </a:lnR>
                    <a:lnT w="12700" cmpd="sng">
                      <a:noFill/>
                    </a:lnT>
                    <a:lnB w="38100" cmpd="sng">
                      <a:noFill/>
                    </a:lnB>
                    <a:solidFill>
                      <a:srgbClr val="505356"/>
                    </a:solidFill>
                  </a:tcPr>
                </a:tc>
                <a:tc>
                  <a:txBody>
                    <a:bodyPr/>
                    <a:lstStyle/>
                    <a:p>
                      <a:pPr algn="l" fontAlgn="b">
                        <a:spcBef>
                          <a:spcPts val="0"/>
                        </a:spcBef>
                        <a:spcAft>
                          <a:spcPts val="0"/>
                        </a:spcAft>
                      </a:pPr>
                      <a:r>
                        <a:rPr lang="en-US" sz="1100" b="0" i="0" u="none" strike="noStrike" cap="all" spc="150" dirty="0">
                          <a:solidFill>
                            <a:schemeClr val="lt1"/>
                          </a:solidFill>
                          <a:effectLst/>
                          <a:latin typeface="Arial" panose="020B0604020202020204" pitchFamily="34" charset="0"/>
                        </a:rPr>
                        <a:t>Estimate of Performance</a:t>
                      </a:r>
                    </a:p>
                  </a:txBody>
                  <a:tcPr marL="93921" marR="93921" marT="93921" marB="93921" anchor="b">
                    <a:lnL w="12700" cmpd="sng">
                      <a:noFill/>
                    </a:lnL>
                    <a:lnR w="12700" cmpd="sng">
                      <a:noFill/>
                    </a:lnR>
                    <a:lnT w="12700" cmpd="sng">
                      <a:noFill/>
                    </a:lnT>
                    <a:lnB w="38100" cmpd="sng">
                      <a:noFill/>
                    </a:lnB>
                    <a:solidFill>
                      <a:srgbClr val="505356"/>
                    </a:solidFill>
                  </a:tcPr>
                </a:tc>
                <a:tc>
                  <a:txBody>
                    <a:bodyPr/>
                    <a:lstStyle/>
                    <a:p>
                      <a:pPr algn="l" fontAlgn="b">
                        <a:spcBef>
                          <a:spcPts val="0"/>
                        </a:spcBef>
                        <a:spcAft>
                          <a:spcPts val="0"/>
                        </a:spcAft>
                      </a:pPr>
                      <a:r>
                        <a:rPr lang="en-US" sz="1100" b="0" i="0" u="none" strike="noStrike" cap="all" spc="150" dirty="0">
                          <a:solidFill>
                            <a:schemeClr val="lt1"/>
                          </a:solidFill>
                          <a:effectLst/>
                          <a:latin typeface="Arial" panose="020B0604020202020204" pitchFamily="34" charset="0"/>
                        </a:rPr>
                        <a:t>95% Confidence Interval</a:t>
                      </a:r>
                    </a:p>
                  </a:txBody>
                  <a:tcPr marL="93921" marR="93921" marT="93921" marB="93921" anchor="b">
                    <a:lnL w="12700" cmpd="sng">
                      <a:noFill/>
                    </a:lnL>
                    <a:lnR w="12700" cmpd="sng">
                      <a:noFill/>
                    </a:lnR>
                    <a:lnT w="12700" cmpd="sng">
                      <a:noFill/>
                    </a:lnT>
                    <a:lnB w="38100" cmpd="sng">
                      <a:noFill/>
                    </a:lnB>
                    <a:solidFill>
                      <a:srgbClr val="505356"/>
                    </a:solidFill>
                  </a:tcPr>
                </a:tc>
                <a:extLst>
                  <a:ext uri="{0D108BD9-81ED-4DB2-BD59-A6C34878D82A}">
                    <a16:rowId xmlns:a16="http://schemas.microsoft.com/office/drawing/2014/main" val="1401779981"/>
                  </a:ext>
                </a:extLst>
              </a:tr>
              <a:tr h="414617">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IgG</a:t>
                      </a:r>
                    </a:p>
                  </a:txBody>
                  <a:tcPr marL="93921" marR="93921" marT="93921" marB="93921">
                    <a:lnL w="12700" cmpd="sng">
                      <a:noFill/>
                      <a:prstDash val="solid"/>
                    </a:lnL>
                    <a:lnR w="12700" cmpd="sng">
                      <a:noFill/>
                      <a:prstDash val="solid"/>
                    </a:lnR>
                    <a:lnT w="38100" cmpd="sng">
                      <a:noFill/>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Sensitivity (PPA)</a:t>
                      </a:r>
                    </a:p>
                  </a:txBody>
                  <a:tcPr marL="93921" marR="93921" marT="93921" marB="93921">
                    <a:lnL w="12700" cmpd="sng">
                      <a:noFill/>
                      <a:prstDash val="solid"/>
                    </a:lnL>
                    <a:lnR w="12700" cmpd="sng">
                      <a:noFill/>
                      <a:prstDash val="solid"/>
                    </a:lnR>
                    <a:lnT w="38100" cmpd="sng">
                      <a:noFill/>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90.0% (36/40)</a:t>
                      </a:r>
                    </a:p>
                  </a:txBody>
                  <a:tcPr marL="93921" marR="93921" marT="93921" marB="93921">
                    <a:lnL w="12700" cmpd="sng">
                      <a:noFill/>
                      <a:prstDash val="solid"/>
                    </a:lnL>
                    <a:lnR w="12700" cmpd="sng">
                      <a:noFill/>
                      <a:prstDash val="solid"/>
                    </a:lnR>
                    <a:lnT w="38100" cmpd="sng">
                      <a:noFill/>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(76.9%; 96.0%)</a:t>
                      </a:r>
                    </a:p>
                  </a:txBody>
                  <a:tcPr marL="93921" marR="93921" marT="93921" marB="93921">
                    <a:lnL w="12700" cmpd="sng">
                      <a:noFill/>
                      <a:prstDash val="solid"/>
                    </a:lnL>
                    <a:lnR w="12700" cmpd="sng">
                      <a:noFill/>
                      <a:prstDash val="solid"/>
                    </a:lnR>
                    <a:lnT w="38100" cmpd="sng">
                      <a:noFill/>
                    </a:lnT>
                    <a:lnB w="12700" cmpd="sng">
                      <a:noFill/>
                      <a:prstDash val="solid"/>
                    </a:lnB>
                    <a:noFill/>
                  </a:tcPr>
                </a:tc>
                <a:extLst>
                  <a:ext uri="{0D108BD9-81ED-4DB2-BD59-A6C34878D82A}">
                    <a16:rowId xmlns:a16="http://schemas.microsoft.com/office/drawing/2014/main" val="2718992181"/>
                  </a:ext>
                </a:extLst>
              </a:tr>
              <a:tr h="414617">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IgG</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Specificity (NPA)</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100% (407/407)</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(99.1%; 100%)</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136490962"/>
                  </a:ext>
                </a:extLst>
              </a:tr>
              <a:tr h="414617">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IgG</a:t>
                      </a:r>
                    </a:p>
                  </a:txBody>
                  <a:tcPr marL="93921" marR="93921" marT="93921" marB="93921">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PPV at prevalence = 5%</a:t>
                      </a:r>
                    </a:p>
                  </a:txBody>
                  <a:tcPr marL="93921" marR="93921" marT="93921" marB="93921">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100%</a:t>
                      </a:r>
                    </a:p>
                  </a:txBody>
                  <a:tcPr marL="93921" marR="93921" marT="93921" marB="93921">
                    <a:lnL w="12700" cmpd="sng">
                      <a:noFill/>
                      <a:prstDash val="solid"/>
                    </a:lnL>
                    <a:lnR w="12700" cmpd="sng">
                      <a:noFill/>
                      <a:prstDash val="solid"/>
                    </a:lnR>
                    <a:lnT w="12700" cmpd="sng">
                      <a:noFill/>
                      <a:prstDash val="solid"/>
                    </a:lnT>
                    <a:lnB w="12700" cmpd="sng">
                      <a:noFill/>
                      <a:prstDash val="solid"/>
                    </a:lnB>
                    <a:no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(81.2%; 100%)</a:t>
                      </a:r>
                    </a:p>
                  </a:txBody>
                  <a:tcPr marL="93921" marR="93921" marT="93921" marB="93921">
                    <a:lnL w="12700" cmpd="sng">
                      <a:noFill/>
                      <a:prstDash val="solid"/>
                    </a:lnL>
                    <a:lnR w="12700" cmpd="sng">
                      <a:noFill/>
                      <a:prstDash val="solid"/>
                    </a:lnR>
                    <a:lnT w="12700" cmpd="sng">
                      <a:noFill/>
                      <a:prstDash val="solid"/>
                    </a:lnT>
                    <a:lnB w="12700" cmpd="sng">
                      <a:noFill/>
                      <a:prstDash val="solid"/>
                    </a:lnB>
                    <a:noFill/>
                  </a:tcPr>
                </a:tc>
                <a:extLst>
                  <a:ext uri="{0D108BD9-81ED-4DB2-BD59-A6C34878D82A}">
                    <a16:rowId xmlns:a16="http://schemas.microsoft.com/office/drawing/2014/main" val="2330947802"/>
                  </a:ext>
                </a:extLst>
              </a:tr>
              <a:tr h="414617">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IgG</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NPV at prevalence = 5%</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99.5%</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tc>
                  <a:txBody>
                    <a:bodyPr/>
                    <a:lstStyle/>
                    <a:p>
                      <a:pPr algn="l" fontAlgn="t">
                        <a:spcBef>
                          <a:spcPts val="0"/>
                        </a:spcBef>
                        <a:spcAft>
                          <a:spcPts val="0"/>
                        </a:spcAft>
                      </a:pPr>
                      <a:r>
                        <a:rPr lang="en-US" sz="900" b="0" i="0" u="none" strike="noStrike" cap="none" spc="0" dirty="0">
                          <a:solidFill>
                            <a:schemeClr val="tx1"/>
                          </a:solidFill>
                          <a:effectLst/>
                          <a:latin typeface="Arial" panose="020B0604020202020204" pitchFamily="34" charset="0"/>
                        </a:rPr>
                        <a:t>(98.8%; 99.8%)</a:t>
                      </a:r>
                    </a:p>
                  </a:txBody>
                  <a:tcPr marL="93921" marR="93921" marT="93921" marB="93921">
                    <a:lnL w="12700" cmpd="sng">
                      <a:noFill/>
                      <a:prstDash val="solid"/>
                    </a:lnL>
                    <a:lnR w="12700" cmpd="sng">
                      <a:noFill/>
                      <a:prstDash val="solid"/>
                    </a:lnR>
                    <a:lnT w="12700" cmpd="sng">
                      <a:noFill/>
                      <a:prstDash val="solid"/>
                    </a:lnT>
                    <a:lnB w="12700" cmpd="sng">
                      <a:noFill/>
                      <a:prstDash val="solid"/>
                    </a:lnB>
                    <a:solidFill>
                      <a:srgbClr val="000000">
                        <a:alpha val="7843"/>
                      </a:srgbClr>
                    </a:solidFill>
                  </a:tcPr>
                </a:tc>
                <a:extLst>
                  <a:ext uri="{0D108BD9-81ED-4DB2-BD59-A6C34878D82A}">
                    <a16:rowId xmlns:a16="http://schemas.microsoft.com/office/drawing/2014/main" val="355616976"/>
                  </a:ext>
                </a:extLst>
              </a:tr>
            </a:tbl>
          </a:graphicData>
        </a:graphic>
      </p:graphicFrame>
      <p:sp>
        <p:nvSpPr>
          <p:cNvPr id="6" name="Rectangle 5">
            <a:extLst>
              <a:ext uri="{FF2B5EF4-FFF2-40B4-BE49-F238E27FC236}">
                <a16:creationId xmlns:a16="http://schemas.microsoft.com/office/drawing/2014/main" id="{EF22986D-B838-4A1B-B7EF-5C9AC7FC9095}"/>
              </a:ext>
            </a:extLst>
          </p:cNvPr>
          <p:cNvSpPr/>
          <p:nvPr/>
        </p:nvSpPr>
        <p:spPr>
          <a:xfrm>
            <a:off x="6096000" y="1740724"/>
            <a:ext cx="6096000" cy="1477328"/>
          </a:xfrm>
          <a:prstGeom prst="rect">
            <a:avLst/>
          </a:prstGeom>
        </p:spPr>
        <p:txBody>
          <a:bodyPr>
            <a:spAutoFit/>
          </a:bodyPr>
          <a:lstStyle/>
          <a:p>
            <a:r>
              <a:rPr lang="en-US" b="1" dirty="0">
                <a:solidFill>
                  <a:srgbClr val="333333"/>
                </a:solidFill>
                <a:latin typeface="Roboto Condensed" panose="02000000000000000000" pitchFamily="2" charset="0"/>
              </a:rPr>
              <a:t>Ortho-Clinical Diagnostics VITROS Anti-SARS-CoV-2 IgG test</a:t>
            </a:r>
          </a:p>
          <a:p>
            <a:r>
              <a:rPr lang="en-US" b="1" dirty="0">
                <a:solidFill>
                  <a:srgbClr val="333333"/>
                </a:solidFill>
                <a:latin typeface="Georgia" panose="02040502050405020303" pitchFamily="18" charset="0"/>
              </a:rPr>
              <a:t>Developer:</a:t>
            </a:r>
            <a:r>
              <a:rPr lang="en-US" dirty="0">
                <a:solidFill>
                  <a:srgbClr val="333333"/>
                </a:solidFill>
                <a:latin typeface="Georgia" panose="02040502050405020303" pitchFamily="18" charset="0"/>
              </a:rPr>
              <a:t> Ortho-Clinical Diagnostics, Inc.</a:t>
            </a:r>
            <a:br>
              <a:rPr lang="en-US" dirty="0">
                <a:solidFill>
                  <a:srgbClr val="333333"/>
                </a:solidFill>
                <a:latin typeface="Georgia" panose="02040502050405020303" pitchFamily="18" charset="0"/>
              </a:rPr>
            </a:br>
            <a:r>
              <a:rPr lang="en-US" b="1" dirty="0">
                <a:solidFill>
                  <a:srgbClr val="333333"/>
                </a:solidFill>
                <a:latin typeface="Georgia" panose="02040502050405020303" pitchFamily="18" charset="0"/>
              </a:rPr>
              <a:t>Test:</a:t>
            </a:r>
            <a:r>
              <a:rPr lang="en-US" dirty="0">
                <a:solidFill>
                  <a:srgbClr val="333333"/>
                </a:solidFill>
                <a:latin typeface="Georgia" panose="02040502050405020303" pitchFamily="18" charset="0"/>
              </a:rPr>
              <a:t> VITROS Anti-SARS-CoV-2 IgG test</a:t>
            </a:r>
            <a:br>
              <a:rPr lang="en-US" dirty="0">
                <a:solidFill>
                  <a:srgbClr val="333333"/>
                </a:solidFill>
                <a:latin typeface="Georgia" panose="02040502050405020303" pitchFamily="18" charset="0"/>
              </a:rPr>
            </a:br>
            <a:r>
              <a:rPr lang="en-US" b="1" dirty="0">
                <a:solidFill>
                  <a:srgbClr val="333333"/>
                </a:solidFill>
                <a:latin typeface="Georgia" panose="02040502050405020303" pitchFamily="18" charset="0"/>
              </a:rPr>
              <a:t>Technology:</a:t>
            </a:r>
            <a:r>
              <a:rPr lang="en-US" dirty="0">
                <a:solidFill>
                  <a:srgbClr val="333333"/>
                </a:solidFill>
                <a:latin typeface="Georgia" panose="02040502050405020303" pitchFamily="18" charset="0"/>
              </a:rPr>
              <a:t> High Throughput CLIA</a:t>
            </a:r>
            <a:br>
              <a:rPr lang="en-US" dirty="0">
                <a:solidFill>
                  <a:srgbClr val="333333"/>
                </a:solidFill>
                <a:latin typeface="Georgia" panose="02040502050405020303" pitchFamily="18" charset="0"/>
              </a:rPr>
            </a:br>
            <a:r>
              <a:rPr lang="en-US" b="1" dirty="0">
                <a:solidFill>
                  <a:srgbClr val="333333"/>
                </a:solidFill>
                <a:latin typeface="Georgia" panose="02040502050405020303" pitchFamily="18" charset="0"/>
              </a:rPr>
              <a:t>Target:</a:t>
            </a:r>
            <a:r>
              <a:rPr lang="en-US" dirty="0">
                <a:solidFill>
                  <a:srgbClr val="333333"/>
                </a:solidFill>
                <a:latin typeface="Georgia" panose="02040502050405020303" pitchFamily="18" charset="0"/>
              </a:rPr>
              <a:t> Spike</a:t>
            </a:r>
            <a:endParaRPr lang="en-US" b="0" i="0" dirty="0">
              <a:solidFill>
                <a:srgbClr val="333333"/>
              </a:solidFill>
              <a:effectLst/>
              <a:latin typeface="Georgia" panose="02040502050405020303" pitchFamily="18" charset="0"/>
            </a:endParaRPr>
          </a:p>
        </p:txBody>
      </p:sp>
    </p:spTree>
    <p:extLst>
      <p:ext uri="{BB962C8B-B14F-4D97-AF65-F5344CB8AC3E}">
        <p14:creationId xmlns:p14="http://schemas.microsoft.com/office/powerpoint/2010/main" val="3151968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81CE8CA9-D6D2-4C46-8070-9566F894E5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420DAD7-E302-4EA4-B629-C588D1BA4AEF}"/>
              </a:ext>
            </a:extLst>
          </p:cNvPr>
          <p:cNvSpPr>
            <a:spLocks noGrp="1"/>
          </p:cNvSpPr>
          <p:nvPr>
            <p:ph type="title"/>
          </p:nvPr>
        </p:nvSpPr>
        <p:spPr>
          <a:xfrm>
            <a:off x="1024129" y="585216"/>
            <a:ext cx="4091210" cy="1499616"/>
          </a:xfrm>
        </p:spPr>
        <p:txBody>
          <a:bodyPr>
            <a:normAutofit fontScale="90000"/>
          </a:bodyPr>
          <a:lstStyle/>
          <a:p>
            <a:r>
              <a:rPr lang="en-US" sz="4400" dirty="0">
                <a:solidFill>
                  <a:srgbClr val="FFFFFF"/>
                </a:solidFill>
              </a:rPr>
              <a:t>Ortho VITROS SARS-CoV-2 I</a:t>
            </a:r>
            <a:r>
              <a:rPr lang="en-US" sz="4400" cap="none" dirty="0">
                <a:solidFill>
                  <a:srgbClr val="FFFFFF"/>
                </a:solidFill>
              </a:rPr>
              <a:t>g</a:t>
            </a:r>
            <a:r>
              <a:rPr lang="en-US" sz="4400" dirty="0">
                <a:solidFill>
                  <a:srgbClr val="FFFFFF"/>
                </a:solidFill>
              </a:rPr>
              <a:t>G</a:t>
            </a:r>
            <a:br>
              <a:rPr lang="en-US" sz="4400" dirty="0">
                <a:solidFill>
                  <a:srgbClr val="FFFFFF"/>
                </a:solidFill>
              </a:rPr>
            </a:br>
            <a:endParaRPr lang="en-US" sz="4400" dirty="0">
              <a:solidFill>
                <a:schemeClr val="tx1"/>
              </a:solidFill>
            </a:endParaRPr>
          </a:p>
        </p:txBody>
      </p:sp>
      <p:cxnSp>
        <p:nvCxnSpPr>
          <p:cNvPr id="35" name="Straight Connector 34">
            <a:extLst>
              <a:ext uri="{FF2B5EF4-FFF2-40B4-BE49-F238E27FC236}">
                <a16:creationId xmlns:a16="http://schemas.microsoft.com/office/drawing/2014/main" id="{72B31CF5-BEC2-457D-A52F-6A5CCB066FE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471369F6-EDD2-46C7-A884-E22411AD6BD0}"/>
              </a:ext>
            </a:extLst>
          </p:cNvPr>
          <p:cNvSpPr>
            <a:spLocks noGrp="1"/>
          </p:cNvSpPr>
          <p:nvPr>
            <p:ph idx="1"/>
          </p:nvPr>
        </p:nvSpPr>
        <p:spPr>
          <a:xfrm>
            <a:off x="1024129" y="2340864"/>
            <a:ext cx="3791711" cy="3931920"/>
          </a:xfrm>
        </p:spPr>
        <p:txBody>
          <a:bodyPr>
            <a:normAutofit/>
          </a:bodyPr>
          <a:lstStyle/>
          <a:p>
            <a:pPr lvl="0"/>
            <a:endParaRPr lang="en-US" dirty="0">
              <a:solidFill>
                <a:srgbClr val="FFFFFF"/>
              </a:solidFill>
            </a:endParaRPr>
          </a:p>
          <a:p>
            <a:pPr lvl="0"/>
            <a:endParaRPr lang="en-US" dirty="0">
              <a:solidFill>
                <a:srgbClr val="FFFFFF"/>
              </a:solidFill>
            </a:endParaRPr>
          </a:p>
        </p:txBody>
      </p:sp>
      <p:pic>
        <p:nvPicPr>
          <p:cNvPr id="4" name="Picture 3" descr="A screenshot of a social media post&#10;&#10;Description automatically generated">
            <a:extLst>
              <a:ext uri="{FF2B5EF4-FFF2-40B4-BE49-F238E27FC236}">
                <a16:creationId xmlns:a16="http://schemas.microsoft.com/office/drawing/2014/main" id="{434966BB-0901-41F7-B2B0-669FED9898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39968" y="2084832"/>
            <a:ext cx="6395806" cy="2926080"/>
          </a:xfrm>
          <a:prstGeom prst="rect">
            <a:avLst/>
          </a:prstGeom>
        </p:spPr>
      </p:pic>
      <p:sp>
        <p:nvSpPr>
          <p:cNvPr id="7" name="TextBox 6">
            <a:extLst>
              <a:ext uri="{FF2B5EF4-FFF2-40B4-BE49-F238E27FC236}">
                <a16:creationId xmlns:a16="http://schemas.microsoft.com/office/drawing/2014/main" id="{7AB21500-C4B3-4DC0-A0CB-ACE129736FC0}"/>
              </a:ext>
            </a:extLst>
          </p:cNvPr>
          <p:cNvSpPr txBox="1"/>
          <p:nvPr/>
        </p:nvSpPr>
        <p:spPr>
          <a:xfrm>
            <a:off x="878357" y="2595842"/>
            <a:ext cx="4091210" cy="707886"/>
          </a:xfrm>
          <a:prstGeom prst="rect">
            <a:avLst/>
          </a:prstGeom>
          <a:noFill/>
        </p:spPr>
        <p:txBody>
          <a:bodyPr wrap="square" rtlCol="0">
            <a:spAutoFit/>
          </a:bodyPr>
          <a:lstStyle/>
          <a:p>
            <a:r>
              <a:rPr lang="en-US" sz="4000" cap="all" spc="100" dirty="0">
                <a:solidFill>
                  <a:srgbClr val="FFFFFF"/>
                </a:solidFill>
                <a:latin typeface="+mj-lt"/>
                <a:ea typeface="+mj-ea"/>
                <a:cs typeface="+mj-cs"/>
              </a:rPr>
              <a:t>INSTRUCTIONS FOR USE</a:t>
            </a:r>
          </a:p>
        </p:txBody>
      </p:sp>
    </p:spTree>
    <p:extLst>
      <p:ext uri="{BB962C8B-B14F-4D97-AF65-F5344CB8AC3E}">
        <p14:creationId xmlns:p14="http://schemas.microsoft.com/office/powerpoint/2010/main" val="1465157375"/>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TotalTime>
  <Words>1166</Words>
  <Application>Microsoft Office PowerPoint</Application>
  <PresentationFormat>Widescreen</PresentationFormat>
  <Paragraphs>107</Paragraphs>
  <Slides>12</Slides>
  <Notes>11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Georgia</vt:lpstr>
      <vt:lpstr>Roboto Condensed</vt:lpstr>
      <vt:lpstr>Tw Cen MT</vt:lpstr>
      <vt:lpstr>Tw Cen MT Condensed</vt:lpstr>
      <vt:lpstr>Wingdings</vt:lpstr>
      <vt:lpstr>Wingdings 3</vt:lpstr>
      <vt:lpstr>Integral</vt:lpstr>
      <vt:lpstr>CLTAC MEETING  September 11, 2020 Update on INVESTIGATIONAL COvID-19 CONVALESCENT PLASMA (CCP)</vt:lpstr>
      <vt:lpstr>State’s Therapeutics Task Force CCP Initiative </vt:lpstr>
      <vt:lpstr>CCP DONOR ELIGIBILITY </vt:lpstr>
      <vt:lpstr>TRIALS AND REGULATORY PATHWAYS FOR CCP USE</vt:lpstr>
      <vt:lpstr>TRIALS AND REGULATORY PATHWAYS FOR CCP USE</vt:lpstr>
      <vt:lpstr>CCP EMERGENCY USE AUTHORIZATION (EUA) </vt:lpstr>
      <vt:lpstr>Additional RESOURCES</vt:lpstr>
      <vt:lpstr>SEROLOGY TESTING UNDER THE EUA</vt:lpstr>
      <vt:lpstr>Ortho VITROS SARS-CoV-2 IgG </vt:lpstr>
      <vt:lpstr>Other Uses of Convalescent plasma</vt:lpstr>
      <vt:lpstr>TAKEAWAYs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CLTAC MEETING  September 11, 2020 Update on INVESTIGATIONAL COvID-19 CONVALESCENT PLASMA (CCP)</dc:title>
  <dc:creator>Khouri, Jessica@CDPH</dc:creator>
  <cp:lastModifiedBy>Khouri, Jessica@CDPH</cp:lastModifiedBy>
  <cp:revision>22</cp:revision>
  <dcterms:created xsi:type="dcterms:W3CDTF">2020-09-07T21:03:54Z</dcterms:created>
  <dcterms:modified xsi:type="dcterms:W3CDTF">2020-09-10T15:34:50Z</dcterms:modified>
</cp:coreProperties>
</file>