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2"/>
  </p:notesMasterIdLst>
  <p:sldIdLst>
    <p:sldId id="256" r:id="rId3"/>
    <p:sldId id="303" r:id="rId4"/>
    <p:sldId id="262" r:id="rId5"/>
    <p:sldId id="263" r:id="rId6"/>
    <p:sldId id="304" r:id="rId7"/>
    <p:sldId id="305" r:id="rId8"/>
    <p:sldId id="306" r:id="rId9"/>
    <p:sldId id="291" r:id="rId10"/>
    <p:sldId id="27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521235C-DFA0-4431-8FD4-74C408B5379A}">
          <p14:sldIdLst>
            <p14:sldId id="256"/>
            <p14:sldId id="303"/>
            <p14:sldId id="262"/>
          </p14:sldIdLst>
        </p14:section>
        <p14:section name="Untitled Section" id="{3A2A2811-D045-4B0A-830C-45CE3654D2E6}">
          <p14:sldIdLst>
            <p14:sldId id="263"/>
            <p14:sldId id="304"/>
            <p14:sldId id="305"/>
            <p14:sldId id="306"/>
            <p14:sldId id="291"/>
            <p14:sldId id="27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egman, Brooke@CDPH" initials="BB" lastIdx="2" clrIdx="0">
    <p:extLst>
      <p:ext uri="{19B8F6BF-5375-455C-9EA6-DF929625EA0E}">
        <p15:presenceInfo xmlns:p15="http://schemas.microsoft.com/office/powerpoint/2012/main" userId="S::Brooke.Bregman@cdph.ca.gov::987891b7-8579-403a-bd1a-f625f7b58cf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74818" autoAdjust="0"/>
  </p:normalViewPr>
  <p:slideViewPr>
    <p:cSldViewPr snapToGrid="0">
      <p:cViewPr varScale="1">
        <p:scale>
          <a:sx n="48" d="100"/>
          <a:sy n="48" d="100"/>
        </p:scale>
        <p:origin x="127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F2BB42-5907-4F88-BBB7-61DCD471B013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F079BC-9077-4073-A892-61E47ACA9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11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Sebastian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F079BC-9077-4073-A892-61E47ACA93F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942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6E298-1897-4368-89C1-0D0978248D8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709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Hilary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F079BC-9077-4073-A892-61E47ACA93F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7936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F079BC-9077-4073-A892-61E47ACA93F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71725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F079BC-9077-4073-A892-61E47ACA93F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415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13645"/>
            <a:ext cx="9144000" cy="219631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11EA3-655D-47ED-A1BC-4A04F27490B9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991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11EA3-655D-47ED-A1BC-4A04F27490B9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9B27-72D0-44EF-83BF-CC830BB3F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668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11EA3-655D-47ED-A1BC-4A04F27490B9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9B27-72D0-44EF-83BF-CC830BB3F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344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rt Headlin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8"/>
          </p:nvPr>
        </p:nvSpPr>
        <p:spPr>
          <a:xfrm>
            <a:off x="381001" y="1828802"/>
            <a:ext cx="8572500" cy="4689475"/>
          </a:xfrm>
        </p:spPr>
        <p:txBody>
          <a:bodyPr/>
          <a:lstStyle>
            <a:lvl3pPr marL="514338" indent="-230182">
              <a:buFont typeface="Graphik" panose="020B0503030202060203" pitchFamily="34" charset="0"/>
              <a:buChar char="–"/>
              <a:defRPr/>
            </a:lvl3pPr>
            <a:lvl5pPr marL="857229" indent="-177796">
              <a:buFont typeface="Graphik" panose="020B0503030202060203" pitchFamily="34" charset="0"/>
              <a:buChar char="–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81000" y="380999"/>
            <a:ext cx="5715000" cy="99060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/>
              <a:t>Copyright © 2020 Accenture.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F9AC08D-23A9-440E-BCB9-AA1E9877CC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0623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rt Headlin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Copyright © 2020 Accenture. All rights reserved.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F9AC08D-23A9-440E-BCB9-AA1E9877CC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8"/>
          </p:nvPr>
        </p:nvSpPr>
        <p:spPr>
          <a:xfrm>
            <a:off x="381000" y="1828802"/>
            <a:ext cx="5715000" cy="46894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spcAft>
                <a:spcPts val="1200"/>
              </a:spcAft>
              <a:defRPr sz="2000"/>
            </a:lvl2pPr>
            <a:lvl3pPr marL="514338" indent="-230182">
              <a:buFont typeface="Graphik" panose="020B0503030202060203" pitchFamily="34" charset="0"/>
              <a:buChar char="–"/>
              <a:defRPr sz="1600"/>
            </a:lvl3pPr>
            <a:lvl5pPr marL="857229" indent="-177796">
              <a:buFont typeface="Graphik" panose="020B0503030202060203" pitchFamily="34" charset="0"/>
              <a:buChar char="–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81000" y="380999"/>
            <a:ext cx="5715000" cy="99060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quarter" idx="19"/>
          </p:nvPr>
        </p:nvSpPr>
        <p:spPr>
          <a:xfrm>
            <a:off x="6096000" y="1828802"/>
            <a:ext cx="5715000" cy="46894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spcAft>
                <a:spcPts val="1200"/>
              </a:spcAft>
              <a:defRPr sz="2000"/>
            </a:lvl2pPr>
            <a:lvl3pPr marL="514338" indent="-230182">
              <a:buFont typeface="Graphik" panose="020B0503030202060203" pitchFamily="34" charset="0"/>
              <a:buChar char="–"/>
              <a:defRPr sz="1600"/>
            </a:lvl3pPr>
            <a:lvl5pPr marL="857229" indent="-177796">
              <a:buFont typeface="Graphik" panose="020B0503030202060203" pitchFamily="34" charset="0"/>
              <a:buChar char="–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14642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rt Headlin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Copyright © 2020 Accenture. All rights reserved.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F9AC08D-23A9-440E-BCB9-AA1E9877CC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81000" y="380999"/>
            <a:ext cx="5715000" cy="99060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430360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ng Headlin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8"/>
          </p:nvPr>
        </p:nvSpPr>
        <p:spPr>
          <a:xfrm>
            <a:off x="381001" y="1828802"/>
            <a:ext cx="8572500" cy="4689475"/>
          </a:xfrm>
        </p:spPr>
        <p:txBody>
          <a:bodyPr/>
          <a:lstStyle>
            <a:lvl3pPr marL="514338" indent="-230182">
              <a:buFont typeface="Graphik" panose="020B0503030202060203" pitchFamily="34" charset="0"/>
              <a:buChar char="–"/>
              <a:defRPr/>
            </a:lvl3pPr>
            <a:lvl5pPr marL="857229" indent="-177796">
              <a:buFont typeface="Graphik" panose="020B0503030202060203" pitchFamily="34" charset="0"/>
              <a:buChar char="–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/>
              <a:t>Copyright © 2020 Accenture.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F9AC08D-23A9-440E-BCB9-AA1E9877CC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311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ng Headlin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Copyright © 2020 Accenture. All rights reserved.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F9AC08D-23A9-440E-BCB9-AA1E9877CC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8"/>
          </p:nvPr>
        </p:nvSpPr>
        <p:spPr>
          <a:xfrm>
            <a:off x="381000" y="1828802"/>
            <a:ext cx="5715000" cy="46894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spcAft>
                <a:spcPts val="1200"/>
              </a:spcAft>
              <a:defRPr sz="2000"/>
            </a:lvl2pPr>
            <a:lvl3pPr marL="514338" indent="-230182">
              <a:buFont typeface="Graphik" panose="020B0503030202060203" pitchFamily="34" charset="0"/>
              <a:buChar char="–"/>
              <a:defRPr sz="1600"/>
            </a:lvl3pPr>
            <a:lvl5pPr marL="857229" indent="-177796">
              <a:buFont typeface="Graphik" panose="020B0503030202060203" pitchFamily="34" charset="0"/>
              <a:buChar char="–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81000" y="380999"/>
            <a:ext cx="11430000" cy="990601"/>
          </a:xfrm>
        </p:spPr>
        <p:txBody>
          <a:bodyPr/>
          <a:lstStyle>
            <a:lvl1pPr>
              <a:defRPr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quarter" idx="19"/>
          </p:nvPr>
        </p:nvSpPr>
        <p:spPr>
          <a:xfrm>
            <a:off x="6096000" y="1828802"/>
            <a:ext cx="5715000" cy="46894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spcAft>
                <a:spcPts val="1200"/>
              </a:spcAft>
              <a:defRPr sz="2000"/>
            </a:lvl2pPr>
            <a:lvl3pPr marL="514338" indent="-230182">
              <a:buFont typeface="Graphik" panose="020B0503030202060203" pitchFamily="34" charset="0"/>
              <a:buChar char="–"/>
              <a:defRPr sz="1600"/>
            </a:lvl3pPr>
            <a:lvl5pPr marL="857229" indent="-177796">
              <a:buFont typeface="Graphik" panose="020B0503030202060203" pitchFamily="34" charset="0"/>
              <a:buChar char="–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022144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ng Headlin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Copyright © 2020 Accenture. All rights reserved.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F9AC08D-23A9-440E-BCB9-AA1E9877CC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126591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ith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Accenture.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AC08D-23A9-440E-BCB9-AA1E9877CC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687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11EA3-655D-47ED-A1BC-4A04F27490B9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956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11EA3-655D-47ED-A1BC-4A04F27490B9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038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11EA3-655D-47ED-A1BC-4A04F27490B9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959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11EA3-655D-47ED-A1BC-4A04F27490B9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289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11EA3-655D-47ED-A1BC-4A04F27490B9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028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11EA3-655D-47ED-A1BC-4A04F27490B9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070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352282"/>
            <a:ext cx="3932237" cy="111927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52282"/>
            <a:ext cx="6172200" cy="450876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588654"/>
            <a:ext cx="3932237" cy="32803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11EA3-655D-47ED-A1BC-4A04F27490B9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9B27-72D0-44EF-83BF-CC830BB3F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058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11EA3-655D-47ED-A1BC-4A04F27490B9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9B27-72D0-44EF-83BF-CC830BB3F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832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11EA3-655D-47ED-A1BC-4A04F27490B9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F9B27-72D0-44EF-83BF-CC830BB3FA8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-1" y="0"/>
            <a:ext cx="12192001" cy="13007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1577" y="6287261"/>
            <a:ext cx="1678644" cy="57073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9970" y="5954511"/>
            <a:ext cx="1232030" cy="903489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1300765"/>
            <a:ext cx="381000" cy="555723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0637" y="-2479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44811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80999"/>
            <a:ext cx="11430000" cy="990601"/>
          </a:xfrm>
          <a:prstGeom prst="rect">
            <a:avLst/>
          </a:prstGeom>
        </p:spPr>
        <p:txBody>
          <a:bodyPr vert="horz" lIns="0" tIns="4572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828800"/>
            <a:ext cx="11430000" cy="4686300"/>
          </a:xfrm>
          <a:prstGeom prst="rect">
            <a:avLst/>
          </a:prstGeom>
        </p:spPr>
        <p:txBody>
          <a:bodyPr vert="horz" lIns="0" tIns="9144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1002" y="6519009"/>
            <a:ext cx="5714999" cy="20637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Copyright © 2020 Accenture.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06202" y="6519009"/>
            <a:ext cx="304799" cy="20637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00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fld id="{4F9AC08D-23A9-440E-BCB9-AA1E9877CC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601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</p:sldLayoutIdLst>
  <p:hf hdr="0" dt="0"/>
  <p:txStyles>
    <p:titleStyle>
      <a:lvl1pPr marL="0" indent="0" algn="l" defTabSz="914377" rtl="0" eaLnBrk="1" latinLnBrk="0" hangingPunct="1">
        <a:lnSpc>
          <a:spcPct val="70000"/>
        </a:lnSpc>
        <a:spcBef>
          <a:spcPct val="0"/>
        </a:spcBef>
        <a:buNone/>
        <a:defRPr sz="4000" b="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561" indent="0" algn="l" defTabSz="914377" rtl="0" eaLnBrk="1" latinLnBrk="0" hangingPunct="1">
        <a:lnSpc>
          <a:spcPct val="850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sz="2800" b="1" kern="1200" cap="none" baseline="0">
          <a:solidFill>
            <a:schemeClr val="tx1"/>
          </a:solidFill>
          <a:latin typeface="+mn-lt"/>
          <a:ea typeface="+mn-ea"/>
          <a:cs typeface="+mn-cs"/>
        </a:defRPr>
      </a:lvl1pPr>
      <a:lvl2pPr marL="285744" indent="-230182" algn="l" defTabSz="914377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38" indent="-230182" algn="l" defTabSz="914377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Graphik" panose="020B0503030202060203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indent="-171446" algn="l" defTabSz="914377" rtl="0" eaLnBrk="1" latinLnBrk="0" hangingPunct="1">
        <a:lnSpc>
          <a:spcPct val="11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7229" indent="-177796" algn="l" defTabSz="914377" rtl="0" eaLnBrk="1" latinLnBrk="0" hangingPunct="1">
        <a:lnSpc>
          <a:spcPct val="110000"/>
        </a:lnSpc>
        <a:spcBef>
          <a:spcPts val="0"/>
        </a:spcBef>
        <a:spcAft>
          <a:spcPts val="0"/>
        </a:spcAft>
        <a:buFont typeface="Graphik" panose="020B0503030202060203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028674" indent="-17303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55561" indent="0" algn="l" defTabSz="914377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None/>
        <a:defRPr sz="1200" b="1" kern="1200" cap="all" baseline="0">
          <a:solidFill>
            <a:schemeClr val="tx1"/>
          </a:solidFill>
          <a:latin typeface="+mj-lt"/>
          <a:ea typeface="+mn-ea"/>
          <a:cs typeface="+mn-cs"/>
        </a:defRPr>
      </a:lvl7pPr>
      <a:lvl8pPr marL="55561" indent="0" algn="l" defTabSz="914377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anose="020B0604020202020204" pitchFamily="34" charset="0"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5561" indent="0" algn="l" defTabSz="914377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52">
          <p15:clr>
            <a:srgbClr val="F26B43"/>
          </p15:clr>
        </p15:guide>
        <p15:guide id="2" pos="5640">
          <p15:clr>
            <a:srgbClr val="F26B43"/>
          </p15:clr>
        </p15:guide>
        <p15:guide id="3">
          <p15:clr>
            <a:srgbClr val="F26B43"/>
          </p15:clr>
        </p15:guide>
        <p15:guide id="6" orient="horz">
          <p15:clr>
            <a:srgbClr val="F26B43"/>
          </p15:clr>
        </p15:guide>
        <p15:guide id="8" pos="7680">
          <p15:clr>
            <a:srgbClr val="F26B43"/>
          </p15:clr>
        </p15:guide>
        <p15:guide id="9" pos="240">
          <p15:clr>
            <a:srgbClr val="F26B43"/>
          </p15:clr>
        </p15:guide>
        <p15:guide id="10" orient="horz" pos="4224">
          <p15:clr>
            <a:srgbClr val="F26B43"/>
          </p15:clr>
        </p15:guide>
        <p15:guide id="11" pos="3840">
          <p15:clr>
            <a:srgbClr val="F26B43"/>
          </p15:clr>
        </p15:guide>
        <p15:guide id="13" pos="2040">
          <p15:clr>
            <a:srgbClr val="F26B43"/>
          </p15:clr>
        </p15:guide>
        <p15:guide id="14" pos="7440">
          <p15:clr>
            <a:srgbClr val="F26B43"/>
          </p15:clr>
        </p15:guide>
        <p15:guide id="16" orient="horz" pos="240">
          <p15:clr>
            <a:srgbClr val="F26B43"/>
          </p15:clr>
        </p15:guide>
        <p15:guide id="17" orient="horz" pos="410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calrediehelp@cdph.ca.gov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Allison.Jacobsen@cdph.ca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6713" y="1313645"/>
            <a:ext cx="11231217" cy="2196318"/>
          </a:xfrm>
        </p:spPr>
        <p:txBody>
          <a:bodyPr anchor="ctr"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7300" dirty="0">
                <a:solidFill>
                  <a:schemeClr val="tx1"/>
                </a:solidFill>
              </a:rPr>
              <a:t>COVID-19 Laboratory Reporting </a:t>
            </a:r>
            <a:r>
              <a:rPr lang="en-US" sz="7300" dirty="0" smtClean="0">
                <a:solidFill>
                  <a:schemeClr val="tx1"/>
                </a:solidFill>
              </a:rPr>
              <a:t>Requirements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0321" y="4452730"/>
            <a:ext cx="9144000" cy="2166731"/>
          </a:xfrm>
        </p:spPr>
        <p:txBody>
          <a:bodyPr anchor="ctr">
            <a:normAutofit fontScale="92500" lnSpcReduction="20000"/>
          </a:bodyPr>
          <a:lstStyle/>
          <a:p>
            <a:r>
              <a:rPr lang="en-US" sz="4000" dirty="0" smtClean="0"/>
              <a:t>CLTAC Meeting</a:t>
            </a:r>
          </a:p>
          <a:p>
            <a:r>
              <a:rPr lang="en-US" sz="4000" dirty="0" smtClean="0"/>
              <a:t>September 11, 2020</a:t>
            </a:r>
          </a:p>
          <a:p>
            <a:endParaRPr lang="en-US" sz="4000" dirty="0" smtClean="0"/>
          </a:p>
          <a:p>
            <a:r>
              <a:rPr lang="en-US" sz="4000" dirty="0" smtClean="0"/>
              <a:t>Allison </a:t>
            </a:r>
            <a:r>
              <a:rPr lang="en-US" sz="4000" dirty="0"/>
              <a:t>Jacobsen, MPH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44164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Title 17 Section 2505 of California Code of Regulations</a:t>
            </a:r>
          </a:p>
          <a:p>
            <a:r>
              <a:rPr lang="en-US" dirty="0" smtClean="0"/>
              <a:t>Important Data Elements</a:t>
            </a:r>
          </a:p>
          <a:p>
            <a:r>
              <a:rPr lang="en-US" dirty="0" smtClean="0"/>
              <a:t>Options for Reporting</a:t>
            </a:r>
          </a:p>
          <a:p>
            <a:r>
              <a:rPr lang="en-US" dirty="0" smtClean="0"/>
              <a:t>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810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California Code of Regulations Title 17 Section 2505 Reporting Requirements</a:t>
            </a:r>
            <a:endParaRPr lang="en-US" dirty="0"/>
          </a:p>
        </p:txBody>
      </p:sp>
      <p:sp>
        <p:nvSpPr>
          <p:cNvPr id="7" name="Content Placeholder 22"/>
          <p:cNvSpPr>
            <a:spLocks noGrp="1"/>
          </p:cNvSpPr>
          <p:nvPr>
            <p:ph idx="1"/>
          </p:nvPr>
        </p:nvSpPr>
        <p:spPr>
          <a:xfrm>
            <a:off x="838200" y="1550504"/>
            <a:ext cx="10515600" cy="46264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1400" b="1" dirty="0"/>
          </a:p>
          <a:p>
            <a:r>
              <a:rPr lang="en-US" dirty="0" smtClean="0"/>
              <a:t>Laboratories are required to report SARS-CoV-2 results to public health.</a:t>
            </a:r>
          </a:p>
          <a:p>
            <a:pPr lvl="1"/>
            <a:r>
              <a:rPr lang="en-US" dirty="0" smtClean="0"/>
              <a:t>Report to local health department where patient resides.</a:t>
            </a:r>
          </a:p>
          <a:p>
            <a:pPr lvl="1"/>
            <a:r>
              <a:rPr lang="en-US" dirty="0" smtClean="0"/>
              <a:t>All POSITIVE and NON-POSITIVE (negative, indeterminate, etc.) results must be reported.</a:t>
            </a:r>
          </a:p>
          <a:p>
            <a:pPr lvl="1"/>
            <a:r>
              <a:rPr lang="en-US" dirty="0" smtClean="0"/>
              <a:t>Molecular (PCR), antibody, and antigen tests must be reported.</a:t>
            </a:r>
          </a:p>
          <a:p>
            <a:pPr lvl="1"/>
            <a:endParaRPr lang="en-US" dirty="0"/>
          </a:p>
          <a:p>
            <a:r>
              <a:rPr lang="en-US" dirty="0" smtClean="0"/>
              <a:t>Electronic laboratory reporting (ELR) to CalREDIE is the preferred reporting method.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841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CalREDIE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CalREDIE (California Reportable Disease Information Exchange) is the statewide communicable disease reporting system.</a:t>
            </a:r>
          </a:p>
          <a:p>
            <a:endParaRPr lang="en-US" dirty="0" smtClean="0"/>
          </a:p>
          <a:p>
            <a:r>
              <a:rPr lang="en-US" dirty="0" smtClean="0"/>
              <a:t>Used by laboratories, healthcare providers, local health departments, and CDPH for communicable disease reporting and surveillance activities.</a:t>
            </a:r>
          </a:p>
          <a:p>
            <a:endParaRPr lang="en-US" dirty="0" smtClean="0"/>
          </a:p>
          <a:p>
            <a:r>
              <a:rPr lang="en-US" dirty="0" smtClean="0"/>
              <a:t>Reporting to CalREDIE allows the reporting entity to meet their Title 17 section 2505 reporting requirements.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130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Data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Patient Name, DOB, Address, Telephone Number</a:t>
            </a:r>
          </a:p>
          <a:p>
            <a:pPr lvl="1"/>
            <a:r>
              <a:rPr lang="en-US" dirty="0" smtClean="0"/>
              <a:t>Name and DOB are important for patient matching.</a:t>
            </a:r>
          </a:p>
          <a:p>
            <a:pPr lvl="1"/>
            <a:r>
              <a:rPr lang="en-US" dirty="0" smtClean="0"/>
              <a:t>Telephone number for contacting patient.</a:t>
            </a:r>
          </a:p>
          <a:p>
            <a:pPr lvl="1"/>
            <a:r>
              <a:rPr lang="en-US" dirty="0" smtClean="0"/>
              <a:t>Address important for routing report to correct local health department.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Race, Ethnicity, Gender</a:t>
            </a:r>
          </a:p>
          <a:p>
            <a:pPr lvl="1"/>
            <a:r>
              <a:rPr lang="en-US" dirty="0" smtClean="0"/>
              <a:t>Race and Ethnicity were added to Title 17 section 2505 in August 2020.</a:t>
            </a:r>
          </a:p>
          <a:p>
            <a:pPr lvl="1"/>
            <a:r>
              <a:rPr lang="en-US" dirty="0" smtClean="0"/>
              <a:t>Used to identify health disparities.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436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Electronic Laboratory Reporting (ELR)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Method required in regulation.</a:t>
            </a:r>
          </a:p>
          <a:p>
            <a:r>
              <a:rPr lang="en-US" dirty="0" smtClean="0"/>
              <a:t>Allows for timely reporting of results.</a:t>
            </a:r>
          </a:p>
          <a:p>
            <a:r>
              <a:rPr lang="en-US" dirty="0" smtClean="0"/>
              <a:t>Over 350 laboratories currently transmitting ELR to CalREDIE.</a:t>
            </a:r>
          </a:p>
          <a:p>
            <a:r>
              <a:rPr lang="en-US" dirty="0" smtClean="0"/>
              <a:t>ALL laboratories should be working towards reporting via ELR.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801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.CSV File Submission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Laboratories that cannot report via ELR can submit results in a .CSV file.</a:t>
            </a:r>
          </a:p>
          <a:p>
            <a:r>
              <a:rPr lang="en-US" dirty="0"/>
              <a:t>When the .CSV file is formatted correctly, it can be fed into CalREDIE and results will appear as if the result came in via ELR.</a:t>
            </a:r>
          </a:p>
          <a:p>
            <a:r>
              <a:rPr lang="en-US" dirty="0"/>
              <a:t>It is labor intensive to get the labs to format the .CSV file correctly.</a:t>
            </a:r>
          </a:p>
          <a:p>
            <a:r>
              <a:rPr lang="en-US" dirty="0"/>
              <a:t>Until the .CSV file has been approved by the CalREDIE team to go into CalREDIE, labs are instructed to:</a:t>
            </a:r>
          </a:p>
          <a:p>
            <a:pPr lvl="1"/>
            <a:r>
              <a:rPr lang="en-US" dirty="0"/>
              <a:t>Submit the .CSV file to CDPH </a:t>
            </a:r>
          </a:p>
          <a:p>
            <a:pPr lvl="1"/>
            <a:r>
              <a:rPr lang="en-US" dirty="0"/>
              <a:t>Submit the .CSV file directly to the local health department.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183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37930" y="0"/>
            <a:ext cx="12960626" cy="1325563"/>
          </a:xfrm>
        </p:spPr>
        <p:txBody>
          <a:bodyPr>
            <a:normAutofit/>
          </a:bodyPr>
          <a:lstStyle/>
          <a:p>
            <a:r>
              <a:rPr lang="en-US" sz="4200" dirty="0" smtClean="0"/>
              <a:t>Manual Laboratory Reporting </a:t>
            </a:r>
            <a:r>
              <a:rPr lang="en-US" sz="4200" dirty="0" smtClean="0"/>
              <a:t>Module (MLRM)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572" y="1325563"/>
            <a:ext cx="10726271" cy="5532437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MLRM allows a user to log in to CalREDIE and submit </a:t>
            </a:r>
            <a:r>
              <a:rPr lang="en-US" dirty="0" smtClean="0"/>
              <a:t>results.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Most </a:t>
            </a:r>
            <a:r>
              <a:rPr lang="en-US" dirty="0"/>
              <a:t>appropriate for settings with small volumes and which do not have the capability to submit ELR messages.  </a:t>
            </a:r>
            <a:endParaRPr lang="en-US" dirty="0" smtClean="0"/>
          </a:p>
          <a:p>
            <a:pPr lvl="1"/>
            <a:r>
              <a:rPr lang="en-US" dirty="0" smtClean="0"/>
              <a:t>This </a:t>
            </a:r>
            <a:r>
              <a:rPr lang="en-US" dirty="0"/>
              <a:t>could be POC sites as well as small volume submitters who may find submission of a .CSV file difficult.  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smtClean="0"/>
              <a:t>CalREDIE uses the patient’s address to route the report to the local health department where the patient resides.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Each user will need to complete an account request form.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Only SARS-CoV-2 results can be reported via MLRM.</a:t>
            </a:r>
          </a:p>
          <a:p>
            <a:endParaRPr lang="en-US" dirty="0"/>
          </a:p>
          <a:p>
            <a:r>
              <a:rPr lang="en-US" dirty="0" smtClean="0"/>
              <a:t>Entities in Los Angeles County and San Diego County are not eligible for MLRM.  </a:t>
            </a:r>
          </a:p>
          <a:p>
            <a:pPr lvl="1"/>
            <a:r>
              <a:rPr lang="en-US" dirty="0" smtClean="0"/>
              <a:t>Contact Los Angeles County Public Health or San Diego County public health for instructions on how to report.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20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Questions?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hlinkClick r:id="rId3"/>
              </a:rPr>
              <a:t>calrediehelp@cdph.ca.gov</a:t>
            </a:r>
            <a:r>
              <a:rPr lang="en-US" sz="4400" dirty="0" smtClean="0"/>
              <a:t> or </a:t>
            </a:r>
            <a:r>
              <a:rPr lang="en-US" sz="4400" dirty="0" smtClean="0">
                <a:hlinkClick r:id="rId4"/>
              </a:rPr>
              <a:t>Allison.Jacobsen@cdph.ca.gov</a:t>
            </a:r>
            <a:r>
              <a:rPr lang="en-US" sz="4400" dirty="0" smtClean="0"/>
              <a:t> 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10915907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REDIE Custom 1">
      <a:majorFont>
        <a:latin typeface="Century Gothic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 Layouts">
  <a:themeElements>
    <a:clrScheme name="Accenture MasterBrand">
      <a:dk1>
        <a:sysClr val="windowText" lastClr="000000"/>
      </a:dk1>
      <a:lt1>
        <a:sysClr val="window" lastClr="FFFFFF"/>
      </a:lt1>
      <a:dk2>
        <a:srgbClr val="595959"/>
      </a:dk2>
      <a:lt2>
        <a:srgbClr val="D8D8D8"/>
      </a:lt2>
      <a:accent1>
        <a:srgbClr val="7E00FF"/>
      </a:accent1>
      <a:accent2>
        <a:srgbClr val="FF0000"/>
      </a:accent2>
      <a:accent3>
        <a:srgbClr val="2800FF"/>
      </a:accent3>
      <a:accent4>
        <a:srgbClr val="00BAFF"/>
      </a:accent4>
      <a:accent5>
        <a:srgbClr val="00FF7D"/>
      </a:accent5>
      <a:accent6>
        <a:srgbClr val="FFEA00"/>
      </a:accent6>
      <a:hlink>
        <a:srgbClr val="2800FF"/>
      </a:hlink>
      <a:folHlink>
        <a:srgbClr val="7E00FF"/>
      </a:folHlink>
    </a:clrScheme>
    <a:fontScheme name="Arial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6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45720" rtlCol="0">
        <a:spAutoFit/>
      </a:bodyPr>
      <a:lstStyle>
        <a:defPPr>
          <a:defRPr sz="1600" dirty="0" smtClean="0"/>
        </a:defPPr>
      </a:lstStyle>
    </a:txDef>
  </a:objectDefaults>
  <a:extraClrSchemeLst/>
  <a:custClrLst>
    <a:custClr name="Strategy-Orange">
      <a:srgbClr val="FF9128"/>
    </a:custClr>
    <a:custClr name="Strategy-Carmine">
      <a:srgbClr val="BD001D"/>
    </a:custClr>
    <a:custClr name="Consulting-Light Aqua">
      <a:srgbClr val="00F3FF"/>
    </a:custClr>
    <a:custClr name="Consulting-Dark Violet">
      <a:srgbClr val="7500C0"/>
    </a:custClr>
    <a:custClr name="Digital-Lime">
      <a:srgbClr val="00FF00"/>
    </a:custClr>
    <a:custClr name="Digital-Sunglow">
      <a:srgbClr val="FFD42E"/>
    </a:custClr>
    <a:custClr name="Technology-Aqua">
      <a:srgbClr val="00F3FF"/>
    </a:custClr>
    <a:custClr name="Technology-Lime">
      <a:srgbClr val="00FF00"/>
    </a:custClr>
    <a:custClr name="Operations-Aqua">
      <a:srgbClr val="00F3FF"/>
    </a:custClr>
    <a:custClr name="Operations-Navy Blue">
      <a:srgbClr val="004DFF"/>
    </a:custClr>
    <a:custClr name="Strategy-Orange Red">
      <a:srgbClr val="FF3C0F"/>
    </a:custClr>
    <a:custClr name="Strategy-Dark Carmine">
      <a:srgbClr val="920026"/>
    </a:custClr>
    <a:custClr name="Consulting-Electric Purple">
      <a:srgbClr val="A100FF"/>
    </a:custClr>
    <a:custClr name="Consulting-Indigo">
      <a:srgbClr val="5F0095"/>
    </a:custClr>
    <a:custClr name="Digital-Yellow">
      <a:srgbClr val="FFFF00"/>
    </a:custClr>
    <a:custClr name="Digital-Selective Yellow">
      <a:srgbClr val="FFB600"/>
    </a:custClr>
    <a:custClr name="Technology-Spring Green">
      <a:srgbClr val="00FF7D"/>
    </a:custClr>
    <a:custClr name="Technology-Dark Lime">
      <a:srgbClr val="00D700"/>
    </a:custClr>
    <a:custClr name="Operations-Deep Sky Blue">
      <a:srgbClr val="00BAFF"/>
    </a:custClr>
    <a:custClr name="Operations-Blue">
      <a:srgbClr val="2800FF"/>
    </a:custClr>
    <a:custClr name="Strategy-Red">
      <a:srgbClr val="FF0000"/>
    </a:custClr>
    <a:custClr name="Strategy-Burgundy">
      <a:srgbClr val="710012"/>
    </a:custClr>
    <a:custClr name="Consulting-Electric Indigo">
      <a:srgbClr val="7E00FF"/>
    </a:custClr>
    <a:custClr name="Consulting-Dark Indigo">
      <a:srgbClr val="380089"/>
    </a:custClr>
    <a:custClr name="Digital-Golden Yellow">
      <a:srgbClr val="FFEA00"/>
    </a:custClr>
    <a:custClr name="Digital-Dark Orange">
      <a:srgbClr val="FF9500"/>
    </a:custClr>
    <a:custClr name="Technology-Spring Bud">
      <a:srgbClr val="B9FF00"/>
    </a:custClr>
    <a:custClr name="Technology-British Racing Green">
      <a:srgbClr val="00530A"/>
    </a:custClr>
    <a:custClr name="Operations-Dodger Blue">
      <a:srgbClr val="008EFF"/>
    </a:custClr>
    <a:custClr name="Operations-Dark Blue">
      <a:srgbClr val="000088"/>
    </a:custClr>
  </a:custClrLst>
  <a:extLst>
    <a:ext uri="{05A4C25C-085E-4340-85A3-A5531E510DB2}">
      <thm15:themeFamily xmlns:thm15="http://schemas.microsoft.com/office/thememl/2012/main" name="Presentation3" id="{932CCE21-D339-4430-9A52-72C0CCDC5ACC}" vid="{FB7DD12B-77B7-4604-BC86-78A3B25C3A5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5313</TotalTime>
  <Words>516</Words>
  <Application>Microsoft Office PowerPoint</Application>
  <PresentationFormat>Widescreen</PresentationFormat>
  <Paragraphs>70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Arial Black</vt:lpstr>
      <vt:lpstr>Calibri</vt:lpstr>
      <vt:lpstr>Century Gothic</vt:lpstr>
      <vt:lpstr>Graphik</vt:lpstr>
      <vt:lpstr>1_Office Theme</vt:lpstr>
      <vt:lpstr>Content Layouts</vt:lpstr>
      <vt:lpstr> COVID-19 Laboratory Reporting Requirements</vt:lpstr>
      <vt:lpstr>Overview</vt:lpstr>
      <vt:lpstr>California Code of Regulations Title 17 Section 2505 Reporting Requirements</vt:lpstr>
      <vt:lpstr>CalREDIE Overview</vt:lpstr>
      <vt:lpstr>Important Data Elements</vt:lpstr>
      <vt:lpstr>Electronic Laboratory Reporting (ELR)</vt:lpstr>
      <vt:lpstr>.CSV File Submission</vt:lpstr>
      <vt:lpstr>Manual Laboratory Reporting Module (MLRM)</vt:lpstr>
      <vt:lpstr>Questions?</vt:lpstr>
    </vt:vector>
  </TitlesOfParts>
  <Company>CDPH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Dominguez, Deniz@CDPH</dc:creator>
  <cp:lastModifiedBy>Jacobsen, Allison@CDPH</cp:lastModifiedBy>
  <cp:revision>113</cp:revision>
  <dcterms:created xsi:type="dcterms:W3CDTF">2019-09-17T15:56:25Z</dcterms:created>
  <dcterms:modified xsi:type="dcterms:W3CDTF">2020-09-11T02:37:23Z</dcterms:modified>
</cp:coreProperties>
</file>