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6"/>
  </p:notesMasterIdLst>
  <p:sldIdLst>
    <p:sldId id="257" r:id="rId5"/>
  </p:sldIdLst>
  <p:sldSz cx="7772400" cy="10058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 userDrawn="1">
          <p15:clr>
            <a:srgbClr val="A4A3A4"/>
          </p15:clr>
        </p15:guide>
        <p15:guide id="2" pos="24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AEED"/>
    <a:srgbClr val="43DE2E"/>
    <a:srgbClr val="E923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03" autoAdjust="0"/>
    <p:restoredTop sz="94602" autoAdjust="0"/>
  </p:normalViewPr>
  <p:slideViewPr>
    <p:cSldViewPr>
      <p:cViewPr varScale="1">
        <p:scale>
          <a:sx n="53" d="100"/>
          <a:sy n="53" d="100"/>
        </p:scale>
        <p:origin x="1661" y="77"/>
      </p:cViewPr>
      <p:guideLst>
        <p:guide orient="horz" pos="3168"/>
        <p:guide pos="244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Calibri" panose="020F0502020204030204" pitchFamily="34" charset="0"/>
              </a:defRPr>
            </a:lvl1pPr>
          </a:lstStyle>
          <a:p>
            <a:fld id="{BFCE6C10-F243-457F-9C85-626EE02EEF5C}" type="datetimeFigureOut">
              <a:rPr lang="en-US" smtClean="0"/>
              <a:pPr/>
              <a:t>10/22/2025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03438" y="685800"/>
            <a:ext cx="26511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Calibri" panose="020F0502020204030204" pitchFamily="34" charset="0"/>
              </a:defRPr>
            </a:lvl1pPr>
          </a:lstStyle>
          <a:p>
            <a:fld id="{0663DFC2-FD5D-4486-8818-15D968A269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yer Layout 1 - WC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8AA23C6D-264C-4CF7-B4B1-3218D3EB8C4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1"/>
          </p:nvPr>
        </p:nvSpPr>
        <p:spPr>
          <a:xfrm>
            <a:off x="114300" y="117107"/>
            <a:ext cx="7543800" cy="3200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CADAC7-A69F-A4FE-048C-C8B0887BBF51}"/>
              </a:ext>
            </a:extLst>
          </p:cNvPr>
          <p:cNvSpPr/>
          <p:nvPr userDrawn="1"/>
        </p:nvSpPr>
        <p:spPr>
          <a:xfrm>
            <a:off x="114300" y="9753599"/>
            <a:ext cx="7543800" cy="18769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82B34E9-8285-7FC2-3694-2B6A61DBB0BB}"/>
              </a:ext>
            </a:extLst>
          </p:cNvPr>
          <p:cNvSpPr/>
          <p:nvPr userDrawn="1"/>
        </p:nvSpPr>
        <p:spPr>
          <a:xfrm>
            <a:off x="4876800" y="3317507"/>
            <a:ext cx="2781300" cy="64360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BA6A8FE-AFE9-0D98-FCB0-64EDACD017F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7200" y="3642760"/>
            <a:ext cx="4114800" cy="5425040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  <a:lvl2pPr>
              <a:defRPr sz="1100">
                <a:solidFill>
                  <a:schemeClr val="tx1"/>
                </a:solidFill>
              </a:defRPr>
            </a:lvl2pPr>
            <a:lvl3pPr>
              <a:defRPr sz="11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AB209CDE-828C-0AEC-35FD-5FC7AEEC4E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81600" y="3643313"/>
            <a:ext cx="2133600" cy="3599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Highlight Headline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5B636D7E-1A81-E6C7-C1D0-AAAA20AD68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81600" y="4165932"/>
            <a:ext cx="2133600" cy="4901868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  <a:lvl2pPr>
              <a:defRPr sz="1100">
                <a:solidFill>
                  <a:schemeClr val="tx1"/>
                </a:solidFill>
              </a:defRPr>
            </a:lvl2pPr>
            <a:lvl3pPr>
              <a:defRPr sz="11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154901E-37FC-B71C-2BE1-08CCD301821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601" y="9067800"/>
            <a:ext cx="2057398" cy="653902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D12B3FF-E4D0-4784-317A-47743CECAE76}"/>
              </a:ext>
            </a:extLst>
          </p:cNvPr>
          <p:cNvSpPr/>
          <p:nvPr userDrawn="1"/>
        </p:nvSpPr>
        <p:spPr>
          <a:xfrm>
            <a:off x="114300" y="1828800"/>
            <a:ext cx="7543800" cy="1488707"/>
          </a:xfrm>
          <a:prstGeom prst="rect">
            <a:avLst/>
          </a:prstGeom>
          <a:gradFill>
            <a:gsLst>
              <a:gs pos="91000">
                <a:schemeClr val="tx2"/>
              </a:gs>
              <a:gs pos="6000">
                <a:schemeClr val="accent1">
                  <a:lumMod val="5000"/>
                  <a:lumOff val="95000"/>
                  <a:alpha val="0"/>
                </a:schemeClr>
              </a:gs>
              <a:gs pos="39000">
                <a:schemeClr val="tx2">
                  <a:alpha val="67615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9FA6FF-989E-CAD9-A950-2502294E672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457200" y="2154053"/>
            <a:ext cx="6858000" cy="838200"/>
          </a:xfrm>
          <a:prstGeom prst="rect">
            <a:avLst/>
          </a:prstGeom>
        </p:spPr>
        <p:txBody>
          <a:bodyPr anchor="ctr"/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Placeholder for a One </a:t>
            </a:r>
            <a:br>
              <a:rPr lang="en-US" dirty="0"/>
            </a:br>
            <a:r>
              <a:rPr lang="en-US" dirty="0"/>
              <a:t>or Two-Line Headline</a:t>
            </a:r>
          </a:p>
        </p:txBody>
      </p:sp>
    </p:spTree>
    <p:extLst>
      <p:ext uri="{BB962C8B-B14F-4D97-AF65-F5344CB8AC3E}">
        <p14:creationId xmlns:p14="http://schemas.microsoft.com/office/powerpoint/2010/main" val="25700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yer Layout 1 - ECU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8AA23C6D-264C-4CF7-B4B1-3218D3EB8C4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1"/>
          </p:nvPr>
        </p:nvSpPr>
        <p:spPr>
          <a:xfrm>
            <a:off x="114300" y="117107"/>
            <a:ext cx="7543800" cy="3200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CADAC7-A69F-A4FE-048C-C8B0887BBF51}"/>
              </a:ext>
            </a:extLst>
          </p:cNvPr>
          <p:cNvSpPr/>
          <p:nvPr userDrawn="1"/>
        </p:nvSpPr>
        <p:spPr>
          <a:xfrm>
            <a:off x="114300" y="9753599"/>
            <a:ext cx="7543800" cy="18769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82B34E9-8285-7FC2-3694-2B6A61DBB0BB}"/>
              </a:ext>
            </a:extLst>
          </p:cNvPr>
          <p:cNvSpPr/>
          <p:nvPr userDrawn="1"/>
        </p:nvSpPr>
        <p:spPr>
          <a:xfrm>
            <a:off x="4876800" y="3317507"/>
            <a:ext cx="2781300" cy="64360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BA6A8FE-AFE9-0D98-FCB0-64EDACD017F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7200" y="3642760"/>
            <a:ext cx="4114800" cy="5425040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  <a:lvl2pPr>
              <a:defRPr sz="1100">
                <a:solidFill>
                  <a:schemeClr val="tx1"/>
                </a:solidFill>
              </a:defRPr>
            </a:lvl2pPr>
            <a:lvl3pPr>
              <a:defRPr sz="11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AB209CDE-828C-0AEC-35FD-5FC7AEEC4E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81600" y="3643313"/>
            <a:ext cx="2133600" cy="3599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Highlight Headline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5B636D7E-1A81-E6C7-C1D0-AAAA20AD68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81600" y="4165932"/>
            <a:ext cx="2133600" cy="4901868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  <a:lvl2pPr>
              <a:defRPr sz="1100">
                <a:solidFill>
                  <a:schemeClr val="tx1"/>
                </a:solidFill>
              </a:defRPr>
            </a:lvl2pPr>
            <a:lvl3pPr>
              <a:defRPr sz="11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7" name="Picture 16" descr="A purple and black logo&#10;&#10;Description automatically generated">
            <a:extLst>
              <a:ext uri="{FF2B5EF4-FFF2-40B4-BE49-F238E27FC236}">
                <a16:creationId xmlns:a16="http://schemas.microsoft.com/office/drawing/2014/main" id="{D154901E-37FC-B71C-2BE1-08CCD301821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9067800"/>
            <a:ext cx="2057400" cy="653902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D12B3FF-E4D0-4784-317A-47743CECAE76}"/>
              </a:ext>
            </a:extLst>
          </p:cNvPr>
          <p:cNvSpPr/>
          <p:nvPr userDrawn="1"/>
        </p:nvSpPr>
        <p:spPr>
          <a:xfrm>
            <a:off x="114300" y="1828800"/>
            <a:ext cx="7543800" cy="1488707"/>
          </a:xfrm>
          <a:prstGeom prst="rect">
            <a:avLst/>
          </a:prstGeom>
          <a:gradFill>
            <a:gsLst>
              <a:gs pos="91000">
                <a:schemeClr val="tx2"/>
              </a:gs>
              <a:gs pos="6000">
                <a:schemeClr val="accent1">
                  <a:lumMod val="5000"/>
                  <a:lumOff val="95000"/>
                  <a:alpha val="0"/>
                </a:schemeClr>
              </a:gs>
              <a:gs pos="39000">
                <a:schemeClr val="tx2">
                  <a:alpha val="67615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9FA6FF-989E-CAD9-A950-2502294E672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457200" y="2154053"/>
            <a:ext cx="6858000" cy="838200"/>
          </a:xfrm>
          <a:prstGeom prst="rect">
            <a:avLst/>
          </a:prstGeom>
        </p:spPr>
        <p:txBody>
          <a:bodyPr anchor="ctr"/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Placeholder for a One </a:t>
            </a:r>
            <a:br>
              <a:rPr lang="en-US" dirty="0"/>
            </a:br>
            <a:r>
              <a:rPr lang="en-US" dirty="0"/>
              <a:t>or Two-Line Headline</a:t>
            </a:r>
          </a:p>
        </p:txBody>
      </p:sp>
    </p:spTree>
    <p:extLst>
      <p:ext uri="{BB962C8B-B14F-4D97-AF65-F5344CB8AC3E}">
        <p14:creationId xmlns:p14="http://schemas.microsoft.com/office/powerpoint/2010/main" val="1361083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yer Layout 2 - WC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8AA23C6D-264C-4CF7-B4B1-3218D3EB8C4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1"/>
          </p:nvPr>
        </p:nvSpPr>
        <p:spPr>
          <a:xfrm>
            <a:off x="114300" y="117107"/>
            <a:ext cx="7543800" cy="37690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CADAC7-A69F-A4FE-048C-C8B0887BBF51}"/>
              </a:ext>
            </a:extLst>
          </p:cNvPr>
          <p:cNvSpPr/>
          <p:nvPr userDrawn="1"/>
        </p:nvSpPr>
        <p:spPr>
          <a:xfrm>
            <a:off x="114300" y="9753599"/>
            <a:ext cx="7543800" cy="18769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BA6A8FE-AFE9-0D98-FCB0-64EDACD017F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7200" y="4273864"/>
            <a:ext cx="6858000" cy="4527235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D12B3FF-E4D0-4784-317A-47743CECAE7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14300" y="2397493"/>
            <a:ext cx="7543800" cy="1488707"/>
          </a:xfrm>
          <a:prstGeom prst="rect">
            <a:avLst/>
          </a:prstGeom>
          <a:gradFill>
            <a:gsLst>
              <a:gs pos="91000">
                <a:schemeClr val="tx2"/>
              </a:gs>
              <a:gs pos="6000">
                <a:schemeClr val="accent1">
                  <a:lumMod val="5000"/>
                  <a:lumOff val="95000"/>
                  <a:alpha val="0"/>
                </a:schemeClr>
              </a:gs>
              <a:gs pos="39000">
                <a:schemeClr val="tx2">
                  <a:alpha val="67615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9FA6FF-989E-CAD9-A950-2502294E672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457200" y="2781300"/>
            <a:ext cx="6858000" cy="838200"/>
          </a:xfrm>
          <a:prstGeom prst="rect">
            <a:avLst/>
          </a:prstGeom>
        </p:spPr>
        <p:txBody>
          <a:bodyPr anchor="ctr"/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Placeholder for a One </a:t>
            </a:r>
            <a:br>
              <a:rPr lang="en-US" dirty="0"/>
            </a:br>
            <a:r>
              <a:rPr lang="en-US" dirty="0"/>
              <a:t>or Two-Line Headline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BDE4D1-BE7E-33E9-1716-4817722E99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60358" y="9067800"/>
            <a:ext cx="2057398" cy="653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395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yer Layout 2 - ECU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urple and black logo&#10;&#10;Description automatically generated">
            <a:extLst>
              <a:ext uri="{FF2B5EF4-FFF2-40B4-BE49-F238E27FC236}">
                <a16:creationId xmlns:a16="http://schemas.microsoft.com/office/drawing/2014/main" id="{86614C67-3880-10C0-2DFD-F968D6D788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0358" y="9067800"/>
            <a:ext cx="2057400" cy="653902"/>
          </a:xfrm>
          <a:prstGeom prst="rect">
            <a:avLst/>
          </a:prstGeom>
        </p:spPr>
      </p:pic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8AA23C6D-264C-4CF7-B4B1-3218D3EB8C4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1"/>
          </p:nvPr>
        </p:nvSpPr>
        <p:spPr>
          <a:xfrm>
            <a:off x="114300" y="117107"/>
            <a:ext cx="7543800" cy="37690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CADAC7-A69F-A4FE-048C-C8B0887BBF51}"/>
              </a:ext>
            </a:extLst>
          </p:cNvPr>
          <p:cNvSpPr/>
          <p:nvPr userDrawn="1"/>
        </p:nvSpPr>
        <p:spPr>
          <a:xfrm>
            <a:off x="114300" y="9753599"/>
            <a:ext cx="7543800" cy="18769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BA6A8FE-AFE9-0D98-FCB0-64EDACD017F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7200" y="4273864"/>
            <a:ext cx="6858000" cy="4527235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D12B3FF-E4D0-4784-317A-47743CECAE7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14300" y="2397493"/>
            <a:ext cx="7543800" cy="1488707"/>
          </a:xfrm>
          <a:prstGeom prst="rect">
            <a:avLst/>
          </a:prstGeom>
          <a:gradFill>
            <a:gsLst>
              <a:gs pos="91000">
                <a:schemeClr val="tx2"/>
              </a:gs>
              <a:gs pos="6000">
                <a:schemeClr val="accent1">
                  <a:lumMod val="5000"/>
                  <a:lumOff val="95000"/>
                  <a:alpha val="0"/>
                </a:schemeClr>
              </a:gs>
              <a:gs pos="39000">
                <a:schemeClr val="tx2">
                  <a:alpha val="67615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9FA6FF-989E-CAD9-A950-2502294E672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457200" y="2781300"/>
            <a:ext cx="6858000" cy="838200"/>
          </a:xfrm>
          <a:prstGeom prst="rect">
            <a:avLst/>
          </a:prstGeom>
        </p:spPr>
        <p:txBody>
          <a:bodyPr anchor="ctr"/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Placeholder for a One </a:t>
            </a:r>
            <a:br>
              <a:rPr lang="en-US" dirty="0"/>
            </a:br>
            <a:r>
              <a:rPr lang="en-US" dirty="0"/>
              <a:t>or Two-Line Headline</a:t>
            </a:r>
          </a:p>
        </p:txBody>
      </p:sp>
    </p:spTree>
    <p:extLst>
      <p:ext uri="{BB962C8B-B14F-4D97-AF65-F5344CB8AC3E}">
        <p14:creationId xmlns:p14="http://schemas.microsoft.com/office/powerpoint/2010/main" val="3727218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24446B1-0FBD-48AC-3A4D-80E08A4CAB3E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0" y="0"/>
            <a:ext cx="7772400" cy="10058400"/>
            <a:chOff x="0" y="0"/>
            <a:chExt cx="7772400" cy="10058400"/>
          </a:xfrm>
          <a:solidFill>
            <a:schemeClr val="bg1"/>
          </a:solidFill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D6FA0C8-673E-C90D-7654-C53BEE3A0EA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0" y="9939528"/>
              <a:ext cx="7772400" cy="11887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F25BFB0-28A4-D8E8-7FD4-835206BB33C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0" y="0"/>
              <a:ext cx="7772400" cy="11887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2728345-3CAD-F2A3-32C7-DEC5A506EC4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 rot="5400000">
              <a:off x="-4969764" y="4969764"/>
              <a:ext cx="10058400" cy="11887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F727ACE-75F6-9FA1-99D3-D3B7DE9AA75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 rot="5400000">
              <a:off x="2683763" y="4969764"/>
              <a:ext cx="10058400" cy="11887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B5708EC4-FF3D-B990-1D7A-5EEDFFF575C0}"/>
              </a:ext>
            </a:extLst>
          </p:cNvPr>
          <p:cNvSpPr/>
          <p:nvPr userDrawn="1"/>
        </p:nvSpPr>
        <p:spPr>
          <a:xfrm>
            <a:off x="114300" y="9753599"/>
            <a:ext cx="7543800" cy="18769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0" r:id="rId2"/>
    <p:sldLayoutId id="2147483652" r:id="rId3"/>
    <p:sldLayoutId id="2147483653" r:id="rId4"/>
  </p:sldLayoutIdLst>
  <p:hf hdr="0" dt="0"/>
  <p:txStyles>
    <p:titleStyle>
      <a:lvl1pPr algn="l" defTabSz="582930" rtl="0" eaLnBrk="1" latinLnBrk="0" hangingPunct="1">
        <a:spcBef>
          <a:spcPct val="0"/>
        </a:spcBef>
        <a:buNone/>
        <a:defRPr sz="1785" b="1" i="0" kern="1200">
          <a:solidFill>
            <a:schemeClr val="tx2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148769" indent="-148769" algn="l" defTabSz="582930" rtl="0" eaLnBrk="1" latinLnBrk="0" hangingPunct="1">
        <a:spcBef>
          <a:spcPct val="20000"/>
        </a:spcBef>
        <a:spcAft>
          <a:spcPts val="383"/>
        </a:spcAft>
        <a:buClr>
          <a:schemeClr val="accent1"/>
        </a:buClr>
        <a:buSzPct val="100000"/>
        <a:buFont typeface="Courier New" panose="02070309020205020404" pitchFamily="49" charset="0"/>
        <a:buChar char="o"/>
        <a:tabLst/>
        <a:defRPr sz="1148" b="0" i="0" kern="1200" spc="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1pPr>
      <a:lvl2pPr marL="365344" indent="-73879" algn="l" defTabSz="582930" rtl="0" eaLnBrk="1" latinLnBrk="0" hangingPunct="1">
        <a:spcBef>
          <a:spcPct val="20000"/>
        </a:spcBef>
        <a:spcAft>
          <a:spcPts val="383"/>
        </a:spcAft>
        <a:buClr>
          <a:schemeClr val="accent2"/>
        </a:buClr>
        <a:buFont typeface="Arial" pitchFamily="34" charset="0"/>
        <a:buChar char="•"/>
        <a:tabLst/>
        <a:defRPr sz="1020" b="0" i="0" kern="1200" spc="0">
          <a:solidFill>
            <a:schemeClr val="tx1">
              <a:lumMod val="60000"/>
              <a:lumOff val="40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2pPr>
      <a:lvl3pPr marL="659844" indent="-76914" algn="l" defTabSz="582930" rtl="0" eaLnBrk="1" latinLnBrk="0" hangingPunct="1">
        <a:spcBef>
          <a:spcPct val="20000"/>
        </a:spcBef>
        <a:spcAft>
          <a:spcPts val="383"/>
        </a:spcAft>
        <a:buClr>
          <a:schemeClr val="accent2"/>
        </a:buClr>
        <a:buFont typeface="System Font Regular"/>
        <a:buChar char="-"/>
        <a:tabLst/>
        <a:defRPr sz="893" b="0" i="0" kern="1200" spc="0">
          <a:solidFill>
            <a:schemeClr val="tx1">
              <a:lumMod val="60000"/>
              <a:lumOff val="40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949285" indent="-74890" algn="l" defTabSz="582930" rtl="0" eaLnBrk="1" latinLnBrk="0" hangingPunct="1">
        <a:spcBef>
          <a:spcPct val="20000"/>
        </a:spcBef>
        <a:spcAft>
          <a:spcPts val="383"/>
        </a:spcAft>
        <a:buClr>
          <a:schemeClr val="tx1">
            <a:lumMod val="60000"/>
            <a:lumOff val="40000"/>
          </a:schemeClr>
        </a:buClr>
        <a:buFont typeface="System Font Regular"/>
        <a:buChar char="-"/>
        <a:tabLst/>
        <a:defRPr sz="893" b="0" i="0" kern="1200" spc="0">
          <a:solidFill>
            <a:schemeClr val="tx1">
              <a:lumMod val="60000"/>
              <a:lumOff val="40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1242774" indent="-76914" algn="l" defTabSz="582930" rtl="0" eaLnBrk="1" latinLnBrk="0" hangingPunct="1">
        <a:spcBef>
          <a:spcPct val="20000"/>
        </a:spcBef>
        <a:spcAft>
          <a:spcPts val="383"/>
        </a:spcAft>
        <a:buClr>
          <a:schemeClr val="tx1">
            <a:lumMod val="60000"/>
            <a:lumOff val="40000"/>
          </a:schemeClr>
        </a:buClr>
        <a:buFont typeface="System Font Regular"/>
        <a:buChar char="-"/>
        <a:tabLst/>
        <a:defRPr sz="893" b="0" i="0" kern="1200" spc="0">
          <a:solidFill>
            <a:schemeClr val="tx1">
              <a:lumMod val="60000"/>
              <a:lumOff val="40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1603058" indent="-145733" algn="l" defTabSz="582930" rtl="0" eaLnBrk="1" latinLnBrk="0" hangingPunct="1">
        <a:spcBef>
          <a:spcPct val="20000"/>
        </a:spcBef>
        <a:buFont typeface="Arial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6pPr>
      <a:lvl7pPr marL="1894523" indent="-145733" algn="l" defTabSz="582930" rtl="0" eaLnBrk="1" latinLnBrk="0" hangingPunct="1">
        <a:spcBef>
          <a:spcPct val="20000"/>
        </a:spcBef>
        <a:buFont typeface="Arial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7pPr>
      <a:lvl8pPr marL="2185988" indent="-145733" algn="l" defTabSz="582930" rtl="0" eaLnBrk="1" latinLnBrk="0" hangingPunct="1">
        <a:spcBef>
          <a:spcPct val="20000"/>
        </a:spcBef>
        <a:buFont typeface="Arial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8pPr>
      <a:lvl9pPr marL="2477453" indent="-145733" algn="l" defTabSz="582930" rtl="0" eaLnBrk="1" latinLnBrk="0" hangingPunct="1">
        <a:spcBef>
          <a:spcPct val="20000"/>
        </a:spcBef>
        <a:buFont typeface="Arial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1pPr>
      <a:lvl2pPr marL="291465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2pPr>
      <a:lvl3pPr marL="582930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3pPr>
      <a:lvl4pPr marL="874395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4pPr>
      <a:lvl5pPr marL="1165860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5pPr>
      <a:lvl6pPr marL="1457325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6pPr>
      <a:lvl7pPr marL="1748790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7pPr>
      <a:lvl8pPr marL="2040255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168" userDrawn="1">
          <p15:clr>
            <a:srgbClr val="F26B43"/>
          </p15:clr>
        </p15:guide>
        <p15:guide id="2" pos="24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go.ecuhealth.org/toughconversations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03862D-5927-C40D-D7B6-9F93AF6DDC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Placeholder 18">
            <a:extLst>
              <a:ext uri="{FF2B5EF4-FFF2-40B4-BE49-F238E27FC236}">
                <a16:creationId xmlns:a16="http://schemas.microsoft.com/office/drawing/2014/main" id="{31A151EB-A106-5CF8-B5E7-013AF3B2D92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25" b="18225"/>
          <a:stretch/>
        </p:blipFill>
        <p:spPr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8ADE1DB-449F-B00C-88E5-174790A37FF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14300" y="1828800"/>
            <a:ext cx="7543800" cy="1488707"/>
          </a:xfrm>
          <a:prstGeom prst="rect">
            <a:avLst/>
          </a:prstGeom>
          <a:gradFill>
            <a:gsLst>
              <a:gs pos="91000">
                <a:schemeClr val="tx2"/>
              </a:gs>
              <a:gs pos="6000">
                <a:schemeClr val="accent1">
                  <a:lumMod val="5000"/>
                  <a:lumOff val="95000"/>
                  <a:alpha val="0"/>
                </a:schemeClr>
              </a:gs>
              <a:gs pos="39000">
                <a:schemeClr val="tx2">
                  <a:alpha val="67615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B868A7-BD67-A18D-57A4-F6892EC61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438400"/>
            <a:ext cx="6858000" cy="838200"/>
          </a:xfrm>
        </p:spPr>
        <p:txBody>
          <a:bodyPr/>
          <a:lstStyle/>
          <a:p>
            <a:r>
              <a:rPr lang="en-US" dirty="0"/>
              <a:t>VitalTalk: Mastering Tough Conversations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FFA695-4F4F-BF05-90FE-2E24DBE708C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4800" y="3615865"/>
            <a:ext cx="4572001" cy="5425040"/>
          </a:xfrm>
        </p:spPr>
        <p:txBody>
          <a:bodyPr/>
          <a:lstStyle/>
          <a:p>
            <a:r>
              <a:rPr lang="en-US" sz="1800" b="1" dirty="0">
                <a:solidFill>
                  <a:schemeClr val="tx2"/>
                </a:solidFill>
                <a:latin typeface="+mn-lt"/>
              </a:rPr>
              <a:t>Become an expert communicator with seriously ill patients and families</a:t>
            </a:r>
            <a:r>
              <a:rPr lang="en-US" sz="1800" dirty="0">
                <a:solidFill>
                  <a:schemeClr val="tx2"/>
                </a:solidFill>
              </a:rPr>
              <a:t> </a:t>
            </a:r>
            <a:endParaRPr lang="en-US" sz="1800" b="1" dirty="0">
              <a:solidFill>
                <a:schemeClr val="tx2"/>
              </a:solidFill>
              <a:latin typeface="+mn-lt"/>
            </a:endParaRPr>
          </a:p>
          <a:p>
            <a:r>
              <a:rPr lang="en-US" sz="1100" dirty="0">
                <a:cs typeface="Calibri Light" panose="020F0302020204030204" pitchFamily="34" charset="0"/>
              </a:rPr>
              <a:t>Mastering Tough Conversations is </a:t>
            </a:r>
            <a:r>
              <a:rPr lang="en-US" sz="1100">
                <a:cs typeface="Calibri Light" panose="020F0302020204030204" pitchFamily="34" charset="0"/>
              </a:rPr>
              <a:t>an evidence-based </a:t>
            </a:r>
            <a:r>
              <a:rPr lang="en-US" sz="1100" dirty="0">
                <a:cs typeface="Calibri Light" panose="020F0302020204030204" pitchFamily="34" charset="0"/>
              </a:rPr>
              <a:t>course taught by VitalTalk certified faculty to advance communication skills in difficult situations and with seriously ill patients and their families.</a:t>
            </a:r>
          </a:p>
          <a:p>
            <a:endParaRPr lang="en-US" sz="1100" dirty="0">
              <a:cs typeface="Calibri Light" panose="020F0302020204030204" pitchFamily="34" charset="0"/>
            </a:endParaRPr>
          </a:p>
          <a:p>
            <a:r>
              <a:rPr lang="en-US" sz="1800" b="1" dirty="0">
                <a:solidFill>
                  <a:schemeClr val="tx2"/>
                </a:solidFill>
                <a:latin typeface="+mn-lt"/>
              </a:rPr>
              <a:t>Who should attend?</a:t>
            </a:r>
          </a:p>
          <a:p>
            <a:r>
              <a:rPr lang="en-US" sz="1100" dirty="0">
                <a:latin typeface="Calibri Light" panose="020F0302020204030204" pitchFamily="34" charset="0"/>
                <a:cs typeface="Calibri Light" panose="020F0302020204030204" pitchFamily="34" charset="0"/>
              </a:rPr>
              <a:t>Physicians, Advanced Practice Providers, Nurses and </a:t>
            </a:r>
            <a:r>
              <a:rPr lang="en-US" sz="11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direct care team members </a:t>
            </a:r>
            <a:r>
              <a:rPr lang="en-US" sz="1100" dirty="0">
                <a:latin typeface="Calibri Light" panose="020F0302020204030204" pitchFamily="34" charset="0"/>
                <a:cs typeface="Calibri Light" panose="020F0302020204030204" pitchFamily="34" charset="0"/>
              </a:rPr>
              <a:t>in inpatient and ambulatory settings. </a:t>
            </a:r>
            <a:endParaRPr lang="en-US" dirty="0"/>
          </a:p>
          <a:p>
            <a:r>
              <a:rPr lang="en-US" sz="1100" dirty="0">
                <a:latin typeface="Calibri Light" panose="020F0302020204030204" pitchFamily="34" charset="0"/>
                <a:cs typeface="Calibri Light" panose="020F0302020204030204" pitchFamily="34" charset="0"/>
              </a:rPr>
              <a:t>This course is free for ECU Health and ECU team members.</a:t>
            </a:r>
          </a:p>
          <a:p>
            <a:endParaRPr lang="en-US" sz="11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n-US" sz="1800" b="1" dirty="0">
                <a:solidFill>
                  <a:schemeClr val="tx2"/>
                </a:solidFill>
                <a:latin typeface="+mn-lt"/>
              </a:rPr>
              <a:t>Enhance your skills to: </a:t>
            </a:r>
          </a:p>
          <a:p>
            <a:pPr marL="171450" indent="-171450" defTabSz="582930"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100" dirty="0">
                <a:latin typeface="Calibri Light" panose="020F0302020204030204" pitchFamily="34" charset="0"/>
                <a:cs typeface="Calibri Light" panose="020F0302020204030204" pitchFamily="34" charset="0"/>
              </a:rPr>
              <a:t>Communicate with patients and families in emotionally charged situations.</a:t>
            </a:r>
          </a:p>
          <a:p>
            <a:pPr marL="171450" indent="-171450" defTabSz="582930"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100" dirty="0">
                <a:latin typeface="Calibri Light" panose="020F0302020204030204" pitchFamily="34" charset="0"/>
                <a:cs typeface="Calibri Light" panose="020F0302020204030204" pitchFamily="34" charset="0"/>
              </a:rPr>
              <a:t>Deliver bad news and discuss goals of care. </a:t>
            </a:r>
          </a:p>
          <a:p>
            <a:pPr marL="171450" indent="-171450" defTabSz="582930"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100" dirty="0">
                <a:latin typeface="Calibri Light" panose="020F0302020204030204" pitchFamily="34" charset="0"/>
                <a:cs typeface="Calibri Light" panose="020F0302020204030204" pitchFamily="34" charset="0"/>
              </a:rPr>
              <a:t>Understand what matters most to patients and align care to their values.</a:t>
            </a:r>
          </a:p>
          <a:p>
            <a:pPr marL="171450" indent="-171450" defTabSz="582930"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100" dirty="0">
                <a:latin typeface="Calibri Light" panose="020F0302020204030204" pitchFamily="34" charset="0"/>
                <a:cs typeface="Calibri Light" panose="020F0302020204030204" pitchFamily="34" charset="0"/>
              </a:rPr>
              <a:t>Recognize patients’ emotional cues when conveying difficult news.</a:t>
            </a:r>
          </a:p>
          <a:p>
            <a:pPr marL="171450" indent="-171450" defTabSz="582930"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/>
              <a:t>Have s</a:t>
            </a:r>
            <a:r>
              <a:rPr lang="en-US" sz="1100" dirty="0">
                <a:latin typeface="Calibri Light" panose="020F0302020204030204" pitchFamily="34" charset="0"/>
                <a:cs typeface="Calibri Light" panose="020F0302020204030204" pitchFamily="34" charset="0"/>
              </a:rPr>
              <a:t>elf-awareness and </a:t>
            </a:r>
            <a:r>
              <a:rPr lang="en-US" dirty="0"/>
              <a:t>express </a:t>
            </a:r>
            <a:r>
              <a:rPr lang="en-US" sz="1100" dirty="0">
                <a:latin typeface="Calibri Light" panose="020F0302020204030204" pitchFamily="34" charset="0"/>
                <a:cs typeface="Calibri Light" panose="020F0302020204030204" pitchFamily="34" charset="0"/>
              </a:rPr>
              <a:t>empathy in any difficult discussion.</a:t>
            </a:r>
          </a:p>
          <a:p>
            <a:pPr marL="171450" indent="-171450" defTabSz="582930"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100" dirty="0">
                <a:latin typeface="Calibri Light" panose="020F0302020204030204" pitchFamily="34" charset="0"/>
                <a:cs typeface="Calibri Light" panose="020F0302020204030204" pitchFamily="34" charset="0"/>
              </a:rPr>
              <a:t>Develop a deeper connection with your patients </a:t>
            </a:r>
            <a:r>
              <a:rPr lang="en-US" dirty="0"/>
              <a:t>in</a:t>
            </a:r>
            <a:r>
              <a:rPr lang="en-US" sz="1100" dirty="0">
                <a:latin typeface="Calibri Light" panose="020F0302020204030204" pitchFamily="34" charset="0"/>
                <a:cs typeface="Calibri Light" panose="020F0302020204030204" pitchFamily="34" charset="0"/>
              </a:rPr>
              <a:t> making care decisions.</a:t>
            </a:r>
          </a:p>
          <a:p>
            <a:pPr marL="171450" indent="-171450" defTabSz="582930"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100" dirty="0">
                <a:latin typeface="Calibri Light" panose="020F0302020204030204" pitchFamily="34" charset="0"/>
                <a:cs typeface="Calibri Light" panose="020F0302020204030204" pitchFamily="34" charset="0"/>
              </a:rPr>
              <a:t>Discuss disposition, prognosis, early and late goals of care and treatments.</a:t>
            </a:r>
          </a:p>
          <a:p>
            <a:pPr marL="171450" indent="-171450" defTabSz="582930"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100" dirty="0">
                <a:latin typeface="Calibri Light" panose="020F0302020204030204" pitchFamily="34" charset="0"/>
                <a:cs typeface="Calibri Light" panose="020F0302020204030204" pitchFamily="34" charset="0"/>
              </a:rPr>
              <a:t>Reduce your moral distress over difficult patient and family situations. </a:t>
            </a:r>
          </a:p>
          <a:p>
            <a:pPr marL="171450" indent="-171450" defTabSz="582930"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100" dirty="0">
                <a:latin typeface="Calibri Light" panose="020F0302020204030204" pitchFamily="34" charset="0"/>
                <a:cs typeface="Calibri Light" panose="020F0302020204030204" pitchFamily="34" charset="0"/>
              </a:rPr>
              <a:t>Plus, access the VitalTalk community, resources and continued support.</a:t>
            </a:r>
            <a:endParaRPr lang="en-US" sz="1400" b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8519AB9-FDC4-22DF-E63F-BB0CB03C90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81600" y="3424384"/>
            <a:ext cx="2476500" cy="6226950"/>
          </a:xfrm>
        </p:spPr>
        <p:txBody>
          <a:bodyPr/>
          <a:lstStyle/>
          <a:p>
            <a:pPr algn="l"/>
            <a:r>
              <a:rPr lang="en-US" sz="1200" b="1" dirty="0">
                <a:cs typeface="Calibri Light" panose="020F0302020204030204" pitchFamily="34" charset="0"/>
              </a:rPr>
              <a:t>Free, 4-hour course </a:t>
            </a:r>
          </a:p>
          <a:p>
            <a:pPr algn="l"/>
            <a:r>
              <a:rPr lang="en-US" sz="1200" b="1" dirty="0">
                <a:cs typeface="Calibri Light" panose="020F0302020204030204" pitchFamily="34" charset="0"/>
              </a:rPr>
              <a:t>4 CME / Contact hours</a:t>
            </a:r>
          </a:p>
          <a:p>
            <a:pPr algn="l"/>
            <a:r>
              <a:rPr lang="en-US" sz="1200" b="1" dirty="0"/>
              <a:t>Virtual or In-Person options </a:t>
            </a:r>
          </a:p>
          <a:p>
            <a:r>
              <a:rPr lang="en-US" sz="1400" b="1" dirty="0">
                <a:solidFill>
                  <a:schemeClr val="tx2"/>
                </a:solidFill>
                <a:latin typeface="+mn-lt"/>
              </a:rPr>
              <a:t>Program Schedule:</a:t>
            </a:r>
          </a:p>
          <a:p>
            <a:r>
              <a:rPr lang="en-US" dirty="0"/>
              <a:t>Two classes are available on each date below. Choose your time: </a:t>
            </a:r>
          </a:p>
          <a:p>
            <a:r>
              <a:rPr lang="en-US" dirty="0"/>
              <a:t>8 a.m. – 12:15 p.m. or</a:t>
            </a:r>
          </a:p>
          <a:p>
            <a:r>
              <a:rPr lang="en-US" dirty="0"/>
              <a:t>12:45 – 5 p.m.</a:t>
            </a:r>
          </a:p>
          <a:p>
            <a:pPr marL="171450" indent="-171450" defTabSz="582930">
              <a:spcBef>
                <a:spcPct val="20000"/>
              </a:spcBef>
              <a:spcAft>
                <a:spcPts val="383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/>
              <a:t>Wednesday, Feb. 18, 2026</a:t>
            </a:r>
            <a:r>
              <a:rPr lang="en-US" sz="1100" dirty="0">
                <a:latin typeface="Calibri Light" panose="020F0302020204030204" pitchFamily="34" charset="0"/>
                <a:cs typeface="Calibri Light" panose="020F0302020204030204" pitchFamily="34" charset="0"/>
              </a:rPr>
              <a:t> (Virtual)</a:t>
            </a:r>
          </a:p>
          <a:p>
            <a:pPr marL="171450" indent="-171450" defTabSz="582930">
              <a:spcBef>
                <a:spcPct val="20000"/>
              </a:spcBef>
              <a:spcAft>
                <a:spcPts val="383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100" dirty="0">
                <a:latin typeface="Calibri Light" panose="020F0302020204030204" pitchFamily="34" charset="0"/>
                <a:cs typeface="Calibri Light" panose="020F0302020204030204" pitchFamily="34" charset="0"/>
              </a:rPr>
              <a:t>Tuesday, March </a:t>
            </a:r>
            <a:r>
              <a:rPr lang="en-US" dirty="0"/>
              <a:t>17, 2026</a:t>
            </a:r>
            <a:r>
              <a:rPr lang="en-US" sz="1100" dirty="0">
                <a:latin typeface="Calibri Light" panose="020F0302020204030204" pitchFamily="34" charset="0"/>
                <a:cs typeface="Calibri Light" panose="020F0302020204030204" pitchFamily="34" charset="0"/>
              </a:rPr>
              <a:t> (</a:t>
            </a:r>
            <a:r>
              <a:rPr lang="en-US" dirty="0"/>
              <a:t>Virtual</a:t>
            </a:r>
            <a:r>
              <a:rPr lang="en-US" sz="1100" dirty="0">
                <a:latin typeface="Calibri Light" panose="020F0302020204030204" pitchFamily="34" charset="0"/>
                <a:cs typeface="Calibri Light" panose="020F0302020204030204" pitchFamily="34" charset="0"/>
              </a:rPr>
              <a:t>)</a:t>
            </a:r>
          </a:p>
          <a:p>
            <a:pPr marL="171450" indent="-171450" defTabSz="582930">
              <a:spcBef>
                <a:spcPct val="20000"/>
              </a:spcBef>
              <a:spcAft>
                <a:spcPts val="383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/>
              <a:t>Thursday, April 16, 2026 (Virtual)</a:t>
            </a:r>
            <a:endParaRPr lang="en-US" sz="11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 defTabSz="582930">
              <a:spcBef>
                <a:spcPct val="20000"/>
              </a:spcBef>
              <a:spcAft>
                <a:spcPts val="383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b="1" dirty="0"/>
              <a:t>Wednes</a:t>
            </a:r>
            <a:r>
              <a:rPr lang="en-US" sz="11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day, </a:t>
            </a:r>
            <a:r>
              <a:rPr lang="en-US" b="1" dirty="0"/>
              <a:t>May </a:t>
            </a:r>
            <a:r>
              <a:rPr lang="en-US" sz="11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13, 20</a:t>
            </a:r>
            <a:r>
              <a:rPr lang="en-US" b="1" dirty="0"/>
              <a:t>26</a:t>
            </a:r>
            <a:r>
              <a:rPr lang="en-US" sz="11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 (</a:t>
            </a:r>
            <a:r>
              <a:rPr lang="en-US" b="1" dirty="0"/>
              <a:t>EAHEC)</a:t>
            </a:r>
            <a:endParaRPr lang="en-US" sz="11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 defTabSz="582930">
              <a:spcBef>
                <a:spcPct val="20000"/>
              </a:spcBef>
              <a:spcAft>
                <a:spcPts val="383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/>
              <a:t>Mon</a:t>
            </a:r>
            <a:r>
              <a:rPr lang="en-US" sz="1100" dirty="0">
                <a:latin typeface="Calibri Light" panose="020F0302020204030204" pitchFamily="34" charset="0"/>
                <a:cs typeface="Calibri Light" panose="020F0302020204030204" pitchFamily="34" charset="0"/>
              </a:rPr>
              <a:t>day, </a:t>
            </a:r>
            <a:r>
              <a:rPr lang="en-US" dirty="0"/>
              <a:t>Sept</a:t>
            </a:r>
            <a:r>
              <a:rPr lang="en-US" sz="1100" dirty="0">
                <a:latin typeface="Calibri Light" panose="020F0302020204030204" pitchFamily="34" charset="0"/>
                <a:cs typeface="Calibri Light" panose="020F0302020204030204" pitchFamily="34" charset="0"/>
              </a:rPr>
              <a:t>. 7, 2026 (Virtual)</a:t>
            </a:r>
          </a:p>
          <a:p>
            <a:pPr marL="171450" indent="-171450" defTabSz="582930">
              <a:spcBef>
                <a:spcPct val="20000"/>
              </a:spcBef>
              <a:spcAft>
                <a:spcPts val="383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/>
              <a:t>Fri</a:t>
            </a:r>
            <a:r>
              <a:rPr lang="en-US" sz="1100" dirty="0">
                <a:latin typeface="Calibri Light" panose="020F0302020204030204" pitchFamily="34" charset="0"/>
                <a:cs typeface="Calibri Light" panose="020F0302020204030204" pitchFamily="34" charset="0"/>
              </a:rPr>
              <a:t>day, </a:t>
            </a:r>
            <a:r>
              <a:rPr lang="en-US" dirty="0"/>
              <a:t>Sept</a:t>
            </a:r>
            <a:r>
              <a:rPr lang="en-US" sz="1100" dirty="0">
                <a:latin typeface="Calibri Light" panose="020F0302020204030204" pitchFamily="34" charset="0"/>
                <a:cs typeface="Calibri Light" panose="020F0302020204030204" pitchFamily="34" charset="0"/>
              </a:rPr>
              <a:t>. 25, 2026 (Virtual)</a:t>
            </a:r>
          </a:p>
          <a:p>
            <a:pPr marL="171450" indent="-171450" defTabSz="582930">
              <a:spcBef>
                <a:spcPct val="20000"/>
              </a:spcBef>
              <a:spcAft>
                <a:spcPts val="383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100" dirty="0">
                <a:latin typeface="Calibri Light" panose="020F0302020204030204" pitchFamily="34" charset="0"/>
                <a:cs typeface="Calibri Light" panose="020F0302020204030204" pitchFamily="34" charset="0"/>
              </a:rPr>
              <a:t>Thursday, </a:t>
            </a:r>
            <a:r>
              <a:rPr lang="en-US" dirty="0"/>
              <a:t>Oct</a:t>
            </a:r>
            <a:r>
              <a:rPr lang="en-US" sz="1100" dirty="0">
                <a:latin typeface="Calibri Light" panose="020F0302020204030204" pitchFamily="34" charset="0"/>
                <a:cs typeface="Calibri Light" panose="020F0302020204030204" pitchFamily="34" charset="0"/>
              </a:rPr>
              <a:t>. 22</a:t>
            </a:r>
            <a:r>
              <a:rPr lang="en-US" sz="1100">
                <a:latin typeface="Calibri Light" panose="020F0302020204030204" pitchFamily="34" charset="0"/>
                <a:cs typeface="Calibri Light" panose="020F0302020204030204" pitchFamily="34" charset="0"/>
              </a:rPr>
              <a:t>, 2026 </a:t>
            </a:r>
            <a:r>
              <a:rPr lang="en-US" sz="1100" dirty="0">
                <a:latin typeface="Calibri Light" panose="020F0302020204030204" pitchFamily="34" charset="0"/>
                <a:cs typeface="Calibri Light" panose="020F0302020204030204" pitchFamily="34" charset="0"/>
              </a:rPr>
              <a:t>(</a:t>
            </a:r>
            <a:r>
              <a:rPr lang="en-US" dirty="0"/>
              <a:t>Virtual)</a:t>
            </a:r>
          </a:p>
          <a:p>
            <a:pPr marL="171450" indent="-171450" defTabSz="582930">
              <a:spcBef>
                <a:spcPct val="20000"/>
              </a:spcBef>
              <a:spcAft>
                <a:spcPts val="383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100" dirty="0">
                <a:latin typeface="Calibri Light" panose="020F0302020204030204" pitchFamily="34" charset="0"/>
                <a:cs typeface="Calibri Light" panose="020F0302020204030204" pitchFamily="34" charset="0"/>
              </a:rPr>
              <a:t>Tuesday, Nov</a:t>
            </a:r>
            <a:r>
              <a:rPr lang="en-US" dirty="0"/>
              <a:t>. 10, 2026 (Virtual)</a:t>
            </a:r>
            <a:endParaRPr lang="en-US" sz="11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en-US" sz="1000" b="1" dirty="0">
              <a:solidFill>
                <a:schemeClr val="tx2"/>
              </a:solidFill>
              <a:latin typeface="+mn-lt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The May</a:t>
            </a:r>
            <a:r>
              <a:rPr lang="en-US" b="1" dirty="0"/>
              <a:t> in-person </a:t>
            </a:r>
            <a:r>
              <a:rPr lang="en-US" dirty="0"/>
              <a:t>class will be held at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Eastern AHEC</a:t>
            </a:r>
            <a:endParaRPr lang="en-US" b="1" dirty="0">
              <a:solidFill>
                <a:schemeClr val="tx2"/>
              </a:solidFill>
              <a:latin typeface="+mn-lt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2600 W. Arlington Blvd.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Greenville, NC  27834</a:t>
            </a:r>
          </a:p>
          <a:p>
            <a:r>
              <a:rPr lang="en-US" sz="1400" b="1" dirty="0">
                <a:solidFill>
                  <a:schemeClr val="tx2"/>
                </a:solidFill>
                <a:latin typeface="+mn-lt"/>
              </a:rPr>
              <a:t>Register Here:</a:t>
            </a:r>
          </a:p>
          <a:p>
            <a:r>
              <a:rPr lang="en-US" b="1" dirty="0">
                <a:solidFill>
                  <a:schemeClr val="accent1"/>
                </a:solidFill>
                <a:latin typeface="+mn-lt"/>
                <a:cs typeface="+mn-cs"/>
                <a:hlinkClick r:id="rId3" action="ppaction://hlinkfile"/>
              </a:rPr>
              <a:t>go.ecuhealth.org/toughconversations</a:t>
            </a:r>
            <a:endParaRPr lang="en-US" b="1" dirty="0">
              <a:solidFill>
                <a:schemeClr val="accent1"/>
              </a:solidFill>
              <a:latin typeface="+mn-lt"/>
              <a:cs typeface="+mn-cs"/>
            </a:endParaRPr>
          </a:p>
          <a:p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D46586D-C8D3-3D48-4461-08FBF05255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8442" y="9212078"/>
            <a:ext cx="2219325" cy="361950"/>
          </a:xfrm>
          <a:prstGeom prst="rect">
            <a:avLst/>
          </a:prstGeom>
        </p:spPr>
      </p:pic>
      <p:pic>
        <p:nvPicPr>
          <p:cNvPr id="5" name="Picture 4" descr="A qr code with a blue and white background&#10;&#10;Description automatically generated">
            <a:extLst>
              <a:ext uri="{FF2B5EF4-FFF2-40B4-BE49-F238E27FC236}">
                <a16:creationId xmlns:a16="http://schemas.microsoft.com/office/drawing/2014/main" id="{CDF9BEEA-0BDD-2ACE-1937-B6C0E42D755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1170" y="9017882"/>
            <a:ext cx="556146" cy="556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155380"/>
      </p:ext>
    </p:extLst>
  </p:cSld>
  <p:clrMapOvr>
    <a:masterClrMapping/>
  </p:clrMapOvr>
</p:sld>
</file>

<file path=ppt/theme/theme1.xml><?xml version="1.0" encoding="utf-8"?>
<a:theme xmlns:a="http://schemas.openxmlformats.org/drawingml/2006/main" name="ECU Health Color Tab Design">
  <a:themeElements>
    <a:clrScheme name="ECU Health">
      <a:dk1>
        <a:srgbClr val="3A3A3A"/>
      </a:dk1>
      <a:lt1>
        <a:srgbClr val="FFFFFF"/>
      </a:lt1>
      <a:dk2>
        <a:srgbClr val="502C7F"/>
      </a:dk2>
      <a:lt2>
        <a:srgbClr val="EFF6F7"/>
      </a:lt2>
      <a:accent1>
        <a:srgbClr val="2F74B7"/>
      </a:accent1>
      <a:accent2>
        <a:srgbClr val="71BEC6"/>
      </a:accent2>
      <a:accent3>
        <a:srgbClr val="322E78"/>
      </a:accent3>
      <a:accent4>
        <a:srgbClr val="AFB3C5"/>
      </a:accent4>
      <a:accent5>
        <a:srgbClr val="502C7F"/>
      </a:accent5>
      <a:accent6>
        <a:srgbClr val="DCE7E7"/>
      </a:accent6>
      <a:hlink>
        <a:srgbClr val="2F74B7"/>
      </a:hlink>
      <a:folHlink>
        <a:srgbClr val="26648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and Central PPT Design 1" id="{44EB0724-A646-BC4F-A6AB-12D9448BD196}" vid="{0C7F14FC-71CC-2448-9D07-E119D11EE49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6A9F0015083947883B3E024423E3E8" ma:contentTypeVersion="11" ma:contentTypeDescription="Create a new document." ma:contentTypeScope="" ma:versionID="6ef3f895eb454fe83e70e62153f71f94">
  <xsd:schema xmlns:xsd="http://www.w3.org/2001/XMLSchema" xmlns:xs="http://www.w3.org/2001/XMLSchema" xmlns:p="http://schemas.microsoft.com/office/2006/metadata/properties" xmlns:ns3="9418653f-937d-4256-8542-c10d618625c1" targetNamespace="http://schemas.microsoft.com/office/2006/metadata/properties" ma:root="true" ma:fieldsID="2d9aa80ee22ecb48efbccd5ae96aaca1" ns3:_="">
    <xsd:import namespace="9418653f-937d-4256-8542-c10d618625c1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_activity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18653f-937d-4256-8542-c10d618625c1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  <xsd:element name="MediaServiceSystemTags" ma:index="1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9418653f-937d-4256-8542-c10d618625c1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684811F-0610-430F-9D9A-D0C7F96A0B4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418653f-937d-4256-8542-c10d618625c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BC7D233-CA46-43B1-B085-5DA2F87A73C9}">
  <ds:schemaRefs>
    <ds:schemaRef ds:uri="9418653f-937d-4256-8542-c10d618625c1"/>
    <ds:schemaRef ds:uri="http://schemas.microsoft.com/office/2006/documentManagement/types"/>
    <ds:schemaRef ds:uri="http://www.w3.org/XML/1998/namespace"/>
    <ds:schemaRef ds:uri="http://purl.org/dc/elements/1.1/"/>
    <ds:schemaRef ds:uri="http://schemas.microsoft.com/office/2006/metadata/properties"/>
    <ds:schemaRef ds:uri="http://purl.org/dc/terms/"/>
    <ds:schemaRef ds:uri="http://schemas.microsoft.com/office/infopath/2007/PartnerControls"/>
    <ds:schemaRef ds:uri="http://purl.org/dc/dcmitype/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9610DCB9-EC05-4DEC-A2C3-6AA0032BC22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ECU Health Color Tab Design</Template>
  <TotalTime>1482</TotalTime>
  <Words>338</Words>
  <Application>Microsoft Office PowerPoint</Application>
  <PresentationFormat>Custom</PresentationFormat>
  <Paragraphs>40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Courier New</vt:lpstr>
      <vt:lpstr>System Font Regular</vt:lpstr>
      <vt:lpstr>ECU Health Color Tab Design</vt:lpstr>
      <vt:lpstr>VitalTalk: Mastering Tough Conversations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ECU Health Teme</dc:subject>
  <dc:creator>Crawford, Morgan</dc:creator>
  <cp:keywords/>
  <dc:description/>
  <cp:lastModifiedBy>Ward, Ellie</cp:lastModifiedBy>
  <cp:revision>19</cp:revision>
  <dcterms:created xsi:type="dcterms:W3CDTF">2024-10-10T16:12:14Z</dcterms:created>
  <dcterms:modified xsi:type="dcterms:W3CDTF">2025-10-22T13:30:42Z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0x010100746A9F0015083947883B3E024423E3E8</vt:lpwstr>
  </property>
</Properties>
</file>