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94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A599-3EE8-728C-3AE9-F9BC4DA1F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A5C34-EE23-E148-0CE9-3C4A5AE7B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AA3F5-C3CC-92E2-E07C-7FED6F9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D3C0-1531-B371-5EA7-EAA2563A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1CF0E-6859-987E-A097-63E63187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87DF-0EA8-5193-2BBE-BAC4350A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B1041-97EA-7FAC-38F7-DC2F58595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C6FC5-2AC7-2DD0-A292-2FCBBE1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D99C-F701-B10D-D635-558F271B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53B6-4E95-22DF-D222-3CB4B691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484AD-2373-75F1-9E5D-721D909FD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FD79-7867-5386-B2F6-13FE1737A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B3522-099D-C58C-3759-0D9860C5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A9F6-1A0A-9F0B-5765-01447E49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2EF00-28F2-6C26-C418-E3C36DBE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1E78-05CF-01A2-3031-139C41AB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32345-6096-4E11-3C9B-D3507D83E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A1EC-A9E8-FD22-492C-851DAAB9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B7F6-4EBF-4E6C-385C-EE26E075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6137-B751-2E49-AE27-A03F6A9D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D027-5FCE-876B-FA74-7AFD4076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BDEB8-E1F1-D89C-3F34-A766CCE60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30CF-15A0-5529-6E0C-FD69A758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E1E0-3105-97F8-6383-6A3D728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9953-1F4B-0B6A-7B65-7E190BF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B5A6-5588-46A4-AB3B-198928AA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9D86-B48E-EA22-0050-E9C87B19A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30802-C7FC-44DA-1347-BD5761CAF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7E40E-E737-BEC5-63BA-5DA3547F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17775-D6BA-CC6B-62D1-107C6727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726A5-C70A-2B52-505B-003ABF4E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56F0-CBD9-BECE-19AE-C3A91B88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6BF8B-2652-3274-C00F-18F806A83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C74D4-33F7-5931-2E3F-BFC4D8178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2D3CB-0B3F-9200-E8EC-91B2F4743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E83C2-7B4A-0226-93A7-16356EAC3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14E1D-3C7D-2C01-F69A-072567D5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44848-F49F-417C-DF13-F64144B6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3C6FA-F427-8666-D5AD-0FF4EB31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0B94-2639-7E97-340F-2589DE2D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7E4F4-4C26-6544-A769-CA578784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8B0E7-F0B0-DE67-1F72-47E8A839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F039C-9F0C-5B2B-4163-16E7C180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A882B-A427-C14F-0DA9-54D14BB9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5477F-C4DF-DB08-3E17-590243CE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01585-B116-AEC5-73B0-69E6DFC4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9AFA-E659-014D-57A2-DBDEEC89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12409-ABAB-808A-CDFE-BB58E218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910F-4059-634A-D5B5-C9F2B4FEF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5220-DCE8-C588-8E74-EAC28C25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5039-9049-271A-AAE8-1FAF6D49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2A0D5-27A2-87A8-01F7-DA3ADFB7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667F-F95E-5452-F146-9B91A81A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EF262-9BB0-2A82-15B9-49388A277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C218E-C8FE-776C-B258-86A8ADE8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857B3-E828-C91A-35B3-B6088642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5C7B6-2807-1610-BDAA-71CDCBF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9F86D-EB25-E2A6-6F9D-1ABDC044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68468-7A7E-0E9B-31E1-1B40AE7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6C35D-1D91-C9A7-2921-8C45DB10D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EC4C-B10A-3456-20CA-A40ADC9CC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33DCA-D8CF-564D-A9E9-6CB69DB2DDF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28FA-0788-5AE0-25C2-23386BABB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3F3E-25B0-3524-5CA4-B4D0E435B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940CD-C6EB-5B4E-9A73-7678D710C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48655-DFDA-4DFA-A737-1B333EA63B35}"/>
              </a:ext>
            </a:extLst>
          </p:cNvPr>
          <p:cNvGrpSpPr/>
          <p:nvPr/>
        </p:nvGrpSpPr>
        <p:grpSpPr>
          <a:xfrm>
            <a:off x="6612081" y="4606293"/>
            <a:ext cx="5509193" cy="646331"/>
            <a:chOff x="5097182" y="5598449"/>
            <a:chExt cx="6993242" cy="820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650F31-4006-86B9-F0CA-E4040F8E6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7182" y="5753684"/>
              <a:ext cx="4501535" cy="546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ADD7D9-B101-2953-2DF4-54C1D15FED06}"/>
                </a:ext>
              </a:extLst>
            </p:cNvPr>
            <p:cNvSpPr txBox="1"/>
            <p:nvPr/>
          </p:nvSpPr>
          <p:spPr>
            <a:xfrm>
              <a:off x="9711651" y="5598449"/>
              <a:ext cx="2378773" cy="82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K-14 outreach and awareness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9B01EA-4AE5-0081-1C1E-9C55DDFA2465}"/>
              </a:ext>
            </a:extLst>
          </p:cNvPr>
          <p:cNvGrpSpPr/>
          <p:nvPr/>
        </p:nvGrpSpPr>
        <p:grpSpPr>
          <a:xfrm>
            <a:off x="6530777" y="3894234"/>
            <a:ext cx="5651067" cy="646331"/>
            <a:chOff x="2999853" y="348200"/>
            <a:chExt cx="7606072" cy="8699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2CFB3D-9EE1-57F9-CAC0-F8D10F5E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853" y="482817"/>
              <a:ext cx="3891182" cy="69037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BF2BBF-BFC7-ADB9-0E98-FB485A2EB887}"/>
                </a:ext>
              </a:extLst>
            </p:cNvPr>
            <p:cNvSpPr txBox="1"/>
            <p:nvPr/>
          </p:nvSpPr>
          <p:spPr>
            <a:xfrm>
              <a:off x="6714745" y="348200"/>
              <a:ext cx="3891180" cy="869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Internships, traineeships, and jobs with members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21B285-D6B2-0F4D-218E-6D9A7CACC20E}"/>
              </a:ext>
            </a:extLst>
          </p:cNvPr>
          <p:cNvGrpSpPr/>
          <p:nvPr/>
        </p:nvGrpSpPr>
        <p:grpSpPr>
          <a:xfrm>
            <a:off x="6463491" y="2343117"/>
            <a:ext cx="5374802" cy="1497564"/>
            <a:chOff x="481739" y="1206408"/>
            <a:chExt cx="7108803" cy="21500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F8AFD4-2498-A552-0061-F8AD4BF6E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703432" y="1283005"/>
              <a:ext cx="1364983" cy="1109846"/>
            </a:xfrm>
            <a:prstGeom prst="rect">
              <a:avLst/>
            </a:prstGeom>
          </p:spPr>
        </p:pic>
        <p:pic>
          <p:nvPicPr>
            <p:cNvPr id="7" name="Picture 6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87C6FB70-0063-DE39-270A-B976E7AF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585" y="1354453"/>
              <a:ext cx="2821642" cy="1109846"/>
            </a:xfrm>
            <a:prstGeom prst="rect">
              <a:avLst/>
            </a:prstGeom>
          </p:spPr>
        </p:pic>
        <p:pic>
          <p:nvPicPr>
            <p:cNvPr id="9" name="Picture 8" descr="A blue triangle with text and crossed axes&#10;&#10;Description automatically generated">
              <a:extLst>
                <a:ext uri="{FF2B5EF4-FFF2-40B4-BE49-F238E27FC236}">
                  <a16:creationId xmlns:a16="http://schemas.microsoft.com/office/drawing/2014/main" id="{AA67297A-3073-8711-A4D6-EAA2CDB8A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6140" y="1206408"/>
              <a:ext cx="1210415" cy="12630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93A562-26D7-8A8F-6845-9E5BE6C73CBE}"/>
                </a:ext>
              </a:extLst>
            </p:cNvPr>
            <p:cNvSpPr txBox="1"/>
            <p:nvPr/>
          </p:nvSpPr>
          <p:spPr>
            <a:xfrm>
              <a:off x="481739" y="2428523"/>
              <a:ext cx="7108803" cy="92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Hands-on education and training</a:t>
              </a:r>
            </a:p>
            <a:p>
              <a:pPr algn="ctr"/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Other universities welcome to join!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145760-9BE3-360D-CA73-326F7EB1C0F9}"/>
              </a:ext>
            </a:extLst>
          </p:cNvPr>
          <p:cNvSpPr txBox="1"/>
          <p:nvPr/>
        </p:nvSpPr>
        <p:spPr>
          <a:xfrm>
            <a:off x="0" y="1111622"/>
            <a:ext cx="12215695" cy="1138773"/>
          </a:xfrm>
          <a:prstGeom prst="rect">
            <a:avLst/>
          </a:prstGeom>
          <a:solidFill>
            <a:srgbClr val="92A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Advanced Ceramics for Defense Consortium (ACDC)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a robust and diverse workforce with specialty hands-on training in the fabrication, integration, testing, and deployment of advanced ceramics to support defense industry needs.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0023B-1992-99D4-B509-C265D7252924}"/>
              </a:ext>
            </a:extLst>
          </p:cNvPr>
          <p:cNvSpPr txBox="1"/>
          <p:nvPr/>
        </p:nvSpPr>
        <p:spPr>
          <a:xfrm>
            <a:off x="115143" y="124566"/>
            <a:ext cx="10183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Advanced ceramics enable defense technologies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microelectronics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but the U.S. is producing fewer Ceramic Engineers today than at any time in the last 70 years. The defense industry needs both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trained in advanced ceramics.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4FAF5-6C14-9D4F-1C60-287F30A8B96A}"/>
              </a:ext>
            </a:extLst>
          </p:cNvPr>
          <p:cNvSpPr txBox="1"/>
          <p:nvPr/>
        </p:nvSpPr>
        <p:spPr>
          <a:xfrm>
            <a:off x="164683" y="2306005"/>
            <a:ext cx="61019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regional nodes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specialized training facilities to support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hands-on coursework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along 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defense industry traineeship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advanced ceramic education and workforce development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financial support to acquire and/or upgrade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state-of-the-art equipment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advanced ceramics fabrication, integration, and testing in key strategic defense areas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Secure long-term sustainability by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endowing faculty lines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subject matter experts to develop and regularly offer technician and BS engineer training programs at each regional node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Ceramic Engineering BS degree-seekers by offering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first-year fellowships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national cohort building activities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2FFF66-21E8-F35F-54A6-A89C07A37B52}"/>
              </a:ext>
            </a:extLst>
          </p:cNvPr>
          <p:cNvGrpSpPr/>
          <p:nvPr/>
        </p:nvGrpSpPr>
        <p:grpSpPr>
          <a:xfrm>
            <a:off x="10411493" y="-12764"/>
            <a:ext cx="1791974" cy="1130969"/>
            <a:chOff x="7218438" y="-6812"/>
            <a:chExt cx="5007065" cy="3160109"/>
          </a:xfrm>
        </p:grpSpPr>
        <p:pic>
          <p:nvPicPr>
            <p:cNvPr id="21" name="Picture 20" descr="A person in white protective gear holding a round object&#10;&#10;Description automatically generated">
              <a:extLst>
                <a:ext uri="{FF2B5EF4-FFF2-40B4-BE49-F238E27FC236}">
                  <a16:creationId xmlns:a16="http://schemas.microsoft.com/office/drawing/2014/main" id="{C56EADB3-7C65-7848-34BD-32A4B339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18438" y="-6812"/>
              <a:ext cx="5007065" cy="316010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D1226-1831-089A-4C4D-D05874C060AA}"/>
                </a:ext>
              </a:extLst>
            </p:cNvPr>
            <p:cNvSpPr txBox="1"/>
            <p:nvPr/>
          </p:nvSpPr>
          <p:spPr>
            <a:xfrm>
              <a:off x="7218440" y="-6812"/>
              <a:ext cx="1426914" cy="68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alpha val="30000"/>
                    </a:schemeClr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image from TSMC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3D28F2-7595-C83C-944E-693C8107CE5D}"/>
              </a:ext>
            </a:extLst>
          </p:cNvPr>
          <p:cNvGrpSpPr/>
          <p:nvPr/>
        </p:nvGrpSpPr>
        <p:grpSpPr>
          <a:xfrm>
            <a:off x="6446844" y="5298344"/>
            <a:ext cx="5641773" cy="1433209"/>
            <a:chOff x="6892290" y="5411503"/>
            <a:chExt cx="5196327" cy="13200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3FF187-016C-C03D-CD25-47556E515208}"/>
                </a:ext>
              </a:extLst>
            </p:cNvPr>
            <p:cNvGrpSpPr/>
            <p:nvPr/>
          </p:nvGrpSpPr>
          <p:grpSpPr>
            <a:xfrm>
              <a:off x="6892290" y="5411503"/>
              <a:ext cx="2435448" cy="1320049"/>
              <a:chOff x="2030614" y="4391040"/>
              <a:chExt cx="4511407" cy="2445250"/>
            </a:xfrm>
          </p:grpSpPr>
          <p:pic>
            <p:nvPicPr>
              <p:cNvPr id="23" name="Picture 22" descr="A black object with a logo on it&#10;&#10;Description automatically generated">
                <a:extLst>
                  <a:ext uri="{FF2B5EF4-FFF2-40B4-BE49-F238E27FC236}">
                    <a16:creationId xmlns:a16="http://schemas.microsoft.com/office/drawing/2014/main" id="{D155DD47-071B-95F5-7391-6180B17ED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030614" y="4391040"/>
                <a:ext cx="4357326" cy="244525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489A74-F342-539D-6182-C178BCE10905}"/>
                  </a:ext>
                </a:extLst>
              </p:cNvPr>
              <p:cNvSpPr txBox="1"/>
              <p:nvPr/>
            </p:nvSpPr>
            <p:spPr>
              <a:xfrm>
                <a:off x="4383295" y="6401324"/>
                <a:ext cx="2158726" cy="37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i="1" dirty="0">
                    <a:solidFill>
                      <a:schemeClr val="tx1">
                        <a:alpha val="30000"/>
                      </a:schemeClr>
                    </a:solidFill>
                    <a:effectLst>
                      <a:glow rad="63500">
                        <a:schemeClr val="bg1">
                          <a:alpha val="80000"/>
                        </a:scheme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image from DARPA</a:t>
                </a:r>
              </a:p>
            </p:txBody>
          </p:sp>
        </p:grpSp>
        <p:pic>
          <p:nvPicPr>
            <p:cNvPr id="29" name="Picture 28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C349042A-7CD1-F17E-7930-C5EBDA4A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</a:blip>
            <a:srcRect t="35047"/>
            <a:stretch/>
          </p:blipFill>
          <p:spPr>
            <a:xfrm>
              <a:off x="9384049" y="5414033"/>
              <a:ext cx="2704568" cy="13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17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206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Brennecka</dc:creator>
  <cp:lastModifiedBy>Geoff Brennecka</cp:lastModifiedBy>
  <cp:revision>8</cp:revision>
  <dcterms:created xsi:type="dcterms:W3CDTF">2024-10-11T20:41:57Z</dcterms:created>
  <dcterms:modified xsi:type="dcterms:W3CDTF">2024-10-21T19:09:28Z</dcterms:modified>
</cp:coreProperties>
</file>