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1.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2.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2.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notesSlides/notesSlide3.xml" ContentType="application/vnd.openxmlformats-officedocument.presentationml.notesSlid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notesSlides/notesSlide6.xml" ContentType="application/vnd.openxmlformats-officedocument.presentationml.notesSlide+xml"/>
  <Override PartName="/ppt/charts/chart38.xml" ContentType="application/vnd.openxmlformats-officedocument.drawingml.chart+xml"/>
  <Override PartName="/ppt/charts/style38.xml" ContentType="application/vnd.ms-office.chartstyle+xml"/>
  <Override PartName="/ppt/charts/colors38.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9.xml" ContentType="application/vnd.openxmlformats-officedocument.drawingml.chart+xml"/>
  <Override PartName="/ppt/charts/style39.xml" ContentType="application/vnd.ms-office.chartstyle+xml"/>
  <Override PartName="/ppt/charts/colors39.xml" ContentType="application/vnd.ms-office.chartcolorstyle+xml"/>
  <Override PartName="/ppt/charts/chart40.xml" ContentType="application/vnd.openxmlformats-officedocument.drawingml.chart+xml"/>
  <Override PartName="/ppt/charts/style40.xml" ContentType="application/vnd.ms-office.chartstyle+xml"/>
  <Override PartName="/ppt/charts/colors40.xml" ContentType="application/vnd.ms-office.chartcolorstyle+xml"/>
  <Override PartName="/ppt/charts/chart41.xml" ContentType="application/vnd.openxmlformats-officedocument.drawingml.chart+xml"/>
  <Override PartName="/ppt/charts/style41.xml" ContentType="application/vnd.ms-office.chartstyle+xml"/>
  <Override PartName="/ppt/charts/colors41.xml" ContentType="application/vnd.ms-office.chartcolorstyle+xml"/>
  <Override PartName="/ppt/charts/chart42.xml" ContentType="application/vnd.openxmlformats-officedocument.drawingml.chart+xml"/>
  <Override PartName="/ppt/charts/style42.xml" ContentType="application/vnd.ms-office.chartstyle+xml"/>
  <Override PartName="/ppt/charts/colors42.xml" ContentType="application/vnd.ms-office.chartcolorstyle+xml"/>
  <Override PartName="/ppt/charts/chart43.xml" ContentType="application/vnd.openxmlformats-officedocument.drawingml.chart+xml"/>
  <Override PartName="/ppt/charts/style43.xml" ContentType="application/vnd.ms-office.chartstyle+xml"/>
  <Override PartName="/ppt/charts/colors43.xml" ContentType="application/vnd.ms-office.chartcolorstyle+xml"/>
  <Override PartName="/ppt/charts/chart44.xml" ContentType="application/vnd.openxmlformats-officedocument.drawingml.chart+xml"/>
  <Override PartName="/ppt/charts/style44.xml" ContentType="application/vnd.ms-office.chartstyle+xml"/>
  <Override PartName="/ppt/charts/colors44.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45.xml" ContentType="application/vnd.openxmlformats-officedocument.drawingml.chart+xml"/>
  <Override PartName="/ppt/charts/style45.xml" ContentType="application/vnd.ms-office.chartstyle+xml"/>
  <Override PartName="/ppt/charts/colors45.xml" ContentType="application/vnd.ms-office.chartcolorstyle+xml"/>
  <Override PartName="/ppt/notesSlides/notesSlide11.xml" ContentType="application/vnd.openxmlformats-officedocument.presentationml.notesSlide+xml"/>
  <Override PartName="/ppt/charts/chart46.xml" ContentType="application/vnd.openxmlformats-officedocument.drawingml.chart+xml"/>
  <Override PartName="/ppt/charts/style46.xml" ContentType="application/vnd.ms-office.chartstyle+xml"/>
  <Override PartName="/ppt/charts/colors46.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47.xml" ContentType="application/vnd.openxmlformats-officedocument.drawingml.chart+xml"/>
  <Override PartName="/ppt/charts/style47.xml" ContentType="application/vnd.ms-office.chartstyle+xml"/>
  <Override PartName="/ppt/charts/colors47.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3" r:id="rId2"/>
  </p:sldMasterIdLst>
  <p:notesMasterIdLst>
    <p:notesMasterId r:id="rId72"/>
  </p:notesMasterIdLst>
  <p:sldIdLst>
    <p:sldId id="272" r:id="rId3"/>
    <p:sldId id="273" r:id="rId4"/>
    <p:sldId id="280" r:id="rId5"/>
    <p:sldId id="278" r:id="rId6"/>
    <p:sldId id="281" r:id="rId7"/>
    <p:sldId id="282" r:id="rId8"/>
    <p:sldId id="283" r:id="rId9"/>
    <p:sldId id="284" r:id="rId10"/>
    <p:sldId id="285" r:id="rId11"/>
    <p:sldId id="286" r:id="rId12"/>
    <p:sldId id="287" r:id="rId13"/>
    <p:sldId id="288" r:id="rId14"/>
    <p:sldId id="297" r:id="rId15"/>
    <p:sldId id="298" r:id="rId16"/>
    <p:sldId id="290" r:id="rId17"/>
    <p:sldId id="292" r:id="rId18"/>
    <p:sldId id="291" r:id="rId19"/>
    <p:sldId id="293" r:id="rId20"/>
    <p:sldId id="294" r:id="rId21"/>
    <p:sldId id="295" r:id="rId22"/>
    <p:sldId id="296" r:id="rId23"/>
    <p:sldId id="299" r:id="rId24"/>
    <p:sldId id="300" r:id="rId25"/>
    <p:sldId id="301" r:id="rId26"/>
    <p:sldId id="302" r:id="rId27"/>
    <p:sldId id="305" r:id="rId28"/>
    <p:sldId id="306" r:id="rId29"/>
    <p:sldId id="307" r:id="rId30"/>
    <p:sldId id="308" r:id="rId31"/>
    <p:sldId id="309" r:id="rId32"/>
    <p:sldId id="310" r:id="rId33"/>
    <p:sldId id="311" r:id="rId34"/>
    <p:sldId id="312" r:id="rId35"/>
    <p:sldId id="313" r:id="rId36"/>
    <p:sldId id="314" r:id="rId37"/>
    <p:sldId id="315" r:id="rId38"/>
    <p:sldId id="316" r:id="rId39"/>
    <p:sldId id="317" r:id="rId40"/>
    <p:sldId id="318" r:id="rId41"/>
    <p:sldId id="319" r:id="rId42"/>
    <p:sldId id="320" r:id="rId43"/>
    <p:sldId id="321" r:id="rId44"/>
    <p:sldId id="322" r:id="rId45"/>
    <p:sldId id="323" r:id="rId46"/>
    <p:sldId id="324" r:id="rId47"/>
    <p:sldId id="325" r:id="rId48"/>
    <p:sldId id="326" r:id="rId49"/>
    <p:sldId id="327" r:id="rId50"/>
    <p:sldId id="329" r:id="rId51"/>
    <p:sldId id="330" r:id="rId52"/>
    <p:sldId id="331" r:id="rId53"/>
    <p:sldId id="333" r:id="rId54"/>
    <p:sldId id="334" r:id="rId55"/>
    <p:sldId id="335" r:id="rId56"/>
    <p:sldId id="336" r:id="rId57"/>
    <p:sldId id="337" r:id="rId58"/>
    <p:sldId id="338" r:id="rId59"/>
    <p:sldId id="339" r:id="rId60"/>
    <p:sldId id="340" r:id="rId61"/>
    <p:sldId id="341" r:id="rId62"/>
    <p:sldId id="342" r:id="rId63"/>
    <p:sldId id="343" r:id="rId64"/>
    <p:sldId id="344" r:id="rId65"/>
    <p:sldId id="345" r:id="rId66"/>
    <p:sldId id="346" r:id="rId67"/>
    <p:sldId id="347" r:id="rId68"/>
    <p:sldId id="348" r:id="rId69"/>
    <p:sldId id="349" r:id="rId70"/>
    <p:sldId id="350" r:id="rId7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1FBBF3-455B-4413-9567-751E3CA31C30}" v="4100" dt="2017-04-10T15:31:02.2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5" d="100"/>
          <a:sy n="45" d="100"/>
        </p:scale>
        <p:origin x="67" y="1061"/>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microsoft.com/office/2015/10/relationships/revisionInfo" Target="revisionInfo.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package" Target="../embeddings/Microsoft_Excel_Worksheet29.xlsx"/><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package" Target="../embeddings/Microsoft_Excel_Worksheet30.xlsx"/><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package" Target="../embeddings/Microsoft_Excel_Worksheet31.xlsx"/><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package" Target="../embeddings/Microsoft_Excel_Worksheet32.xlsx"/><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package" Target="../embeddings/Microsoft_Excel_Worksheet33.xlsx"/><Relationship Id="rId2" Type="http://schemas.microsoft.com/office/2011/relationships/chartColorStyle" Target="colors34.xml"/><Relationship Id="rId1" Type="http://schemas.microsoft.com/office/2011/relationships/chartStyle" Target="style34.xml"/></Relationships>
</file>

<file path=ppt/charts/_rels/chart35.xml.rels><?xml version="1.0" encoding="UTF-8" standalone="yes"?>
<Relationships xmlns="http://schemas.openxmlformats.org/package/2006/relationships"><Relationship Id="rId3" Type="http://schemas.openxmlformats.org/officeDocument/2006/relationships/package" Target="../embeddings/Microsoft_Excel_Worksheet34.xlsx"/><Relationship Id="rId2" Type="http://schemas.microsoft.com/office/2011/relationships/chartColorStyle" Target="colors35.xml"/><Relationship Id="rId1" Type="http://schemas.microsoft.com/office/2011/relationships/chartStyle" Target="style35.xml"/></Relationships>
</file>

<file path=ppt/charts/_rels/chart36.xml.rels><?xml version="1.0" encoding="UTF-8" standalone="yes"?>
<Relationships xmlns="http://schemas.openxmlformats.org/package/2006/relationships"><Relationship Id="rId3" Type="http://schemas.openxmlformats.org/officeDocument/2006/relationships/package" Target="../embeddings/Microsoft_Excel_Worksheet35.xlsx"/><Relationship Id="rId2" Type="http://schemas.microsoft.com/office/2011/relationships/chartColorStyle" Target="colors36.xml"/><Relationship Id="rId1" Type="http://schemas.microsoft.com/office/2011/relationships/chartStyle" Target="style36.xml"/></Relationships>
</file>

<file path=ppt/charts/_rels/chart37.xml.rels><?xml version="1.0" encoding="UTF-8" standalone="yes"?>
<Relationships xmlns="http://schemas.openxmlformats.org/package/2006/relationships"><Relationship Id="rId3" Type="http://schemas.openxmlformats.org/officeDocument/2006/relationships/package" Target="../embeddings/Microsoft_Excel_Worksheet36.xlsx"/><Relationship Id="rId2" Type="http://schemas.microsoft.com/office/2011/relationships/chartColorStyle" Target="colors37.xml"/><Relationship Id="rId1" Type="http://schemas.microsoft.com/office/2011/relationships/chartStyle" Target="style37.xml"/></Relationships>
</file>

<file path=ppt/charts/_rels/chart38.xml.rels><?xml version="1.0" encoding="UTF-8" standalone="yes"?>
<Relationships xmlns="http://schemas.openxmlformats.org/package/2006/relationships"><Relationship Id="rId3" Type="http://schemas.openxmlformats.org/officeDocument/2006/relationships/package" Target="../embeddings/Microsoft_Excel_Worksheet37.xlsx"/><Relationship Id="rId2" Type="http://schemas.microsoft.com/office/2011/relationships/chartColorStyle" Target="colors38.xml"/><Relationship Id="rId1" Type="http://schemas.microsoft.com/office/2011/relationships/chartStyle" Target="style38.xml"/></Relationships>
</file>

<file path=ppt/charts/_rels/chart39.xml.rels><?xml version="1.0" encoding="UTF-8" standalone="yes"?>
<Relationships xmlns="http://schemas.openxmlformats.org/package/2006/relationships"><Relationship Id="rId3" Type="http://schemas.openxmlformats.org/officeDocument/2006/relationships/package" Target="../embeddings/Microsoft_Excel_Worksheet38.xlsx"/><Relationship Id="rId2" Type="http://schemas.microsoft.com/office/2011/relationships/chartColorStyle" Target="colors39.xml"/><Relationship Id="rId1" Type="http://schemas.microsoft.com/office/2011/relationships/chartStyle" Target="style39.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40.xml.rels><?xml version="1.0" encoding="UTF-8" standalone="yes"?>
<Relationships xmlns="http://schemas.openxmlformats.org/package/2006/relationships"><Relationship Id="rId3" Type="http://schemas.openxmlformats.org/officeDocument/2006/relationships/package" Target="../embeddings/Microsoft_Excel_Worksheet39.xlsx"/><Relationship Id="rId2" Type="http://schemas.microsoft.com/office/2011/relationships/chartColorStyle" Target="colors40.xml"/><Relationship Id="rId1" Type="http://schemas.microsoft.com/office/2011/relationships/chartStyle" Target="style40.xml"/></Relationships>
</file>

<file path=ppt/charts/_rels/chart41.xml.rels><?xml version="1.0" encoding="UTF-8" standalone="yes"?>
<Relationships xmlns="http://schemas.openxmlformats.org/package/2006/relationships"><Relationship Id="rId3" Type="http://schemas.openxmlformats.org/officeDocument/2006/relationships/package" Target="../embeddings/Microsoft_Excel_Worksheet40.xlsx"/><Relationship Id="rId2" Type="http://schemas.microsoft.com/office/2011/relationships/chartColorStyle" Target="colors41.xml"/><Relationship Id="rId1" Type="http://schemas.microsoft.com/office/2011/relationships/chartStyle" Target="style41.xml"/></Relationships>
</file>

<file path=ppt/charts/_rels/chart42.xml.rels><?xml version="1.0" encoding="UTF-8" standalone="yes"?>
<Relationships xmlns="http://schemas.openxmlformats.org/package/2006/relationships"><Relationship Id="rId3" Type="http://schemas.openxmlformats.org/officeDocument/2006/relationships/package" Target="../embeddings/Microsoft_Excel_Worksheet41.xlsx"/><Relationship Id="rId2" Type="http://schemas.microsoft.com/office/2011/relationships/chartColorStyle" Target="colors42.xml"/><Relationship Id="rId1" Type="http://schemas.microsoft.com/office/2011/relationships/chartStyle" Target="style42.xml"/></Relationships>
</file>

<file path=ppt/charts/_rels/chart43.xml.rels><?xml version="1.0" encoding="UTF-8" standalone="yes"?>
<Relationships xmlns="http://schemas.openxmlformats.org/package/2006/relationships"><Relationship Id="rId3" Type="http://schemas.openxmlformats.org/officeDocument/2006/relationships/package" Target="../embeddings/Microsoft_Excel_Worksheet42.xlsx"/><Relationship Id="rId2" Type="http://schemas.microsoft.com/office/2011/relationships/chartColorStyle" Target="colors43.xml"/><Relationship Id="rId1" Type="http://schemas.microsoft.com/office/2011/relationships/chartStyle" Target="style43.xml"/></Relationships>
</file>

<file path=ppt/charts/_rels/chart44.xml.rels><?xml version="1.0" encoding="UTF-8" standalone="yes"?>
<Relationships xmlns="http://schemas.openxmlformats.org/package/2006/relationships"><Relationship Id="rId3" Type="http://schemas.openxmlformats.org/officeDocument/2006/relationships/package" Target="../embeddings/Microsoft_Excel_Worksheet43.xlsx"/><Relationship Id="rId2" Type="http://schemas.microsoft.com/office/2011/relationships/chartColorStyle" Target="colors44.xml"/><Relationship Id="rId1" Type="http://schemas.microsoft.com/office/2011/relationships/chartStyle" Target="style44.xml"/></Relationships>
</file>

<file path=ppt/charts/_rels/chart45.xml.rels><?xml version="1.0" encoding="UTF-8" standalone="yes"?>
<Relationships xmlns="http://schemas.openxmlformats.org/package/2006/relationships"><Relationship Id="rId3" Type="http://schemas.openxmlformats.org/officeDocument/2006/relationships/package" Target="../embeddings/Microsoft_Excel_Worksheet44.xlsx"/><Relationship Id="rId2" Type="http://schemas.microsoft.com/office/2011/relationships/chartColorStyle" Target="colors45.xml"/><Relationship Id="rId1" Type="http://schemas.microsoft.com/office/2011/relationships/chartStyle" Target="style45.xml"/></Relationships>
</file>

<file path=ppt/charts/_rels/chart46.xml.rels><?xml version="1.0" encoding="UTF-8" standalone="yes"?>
<Relationships xmlns="http://schemas.openxmlformats.org/package/2006/relationships"><Relationship Id="rId3" Type="http://schemas.openxmlformats.org/officeDocument/2006/relationships/package" Target="../embeddings/Microsoft_Excel_Worksheet45.xlsx"/><Relationship Id="rId2" Type="http://schemas.microsoft.com/office/2011/relationships/chartColorStyle" Target="colors46.xml"/><Relationship Id="rId1" Type="http://schemas.microsoft.com/office/2011/relationships/chartStyle" Target="style46.xml"/></Relationships>
</file>

<file path=ppt/charts/_rels/chart47.xml.rels><?xml version="1.0" encoding="UTF-8" standalone="yes"?>
<Relationships xmlns="http://schemas.openxmlformats.org/package/2006/relationships"><Relationship Id="rId3" Type="http://schemas.openxmlformats.org/officeDocument/2006/relationships/package" Target="../embeddings/Microsoft_Excel_Worksheet46.xlsx"/><Relationship Id="rId2" Type="http://schemas.microsoft.com/office/2011/relationships/chartColorStyle" Target="colors47.xml"/><Relationship Id="rId1" Type="http://schemas.microsoft.com/office/2011/relationships/chartStyle" Target="style47.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1.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571139545056869E-2"/>
          <c:y val="0.2085353998701884"/>
          <c:w val="0.95169737897346163"/>
          <c:h val="0.70169454533690767"/>
        </c:manualLayout>
      </c:layout>
      <c:barChart>
        <c:barDir val="col"/>
        <c:grouping val="clustered"/>
        <c:varyColors val="0"/>
        <c:ser>
          <c:idx val="0"/>
          <c:order val="0"/>
          <c:tx>
            <c:strRef>
              <c:f>Sheet1!$B$1</c:f>
              <c:strCache>
                <c:ptCount val="1"/>
                <c:pt idx="0">
                  <c:v>Column1</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K</c:v>
                </c:pt>
                <c:pt idx="1">
                  <c:v>1st</c:v>
                </c:pt>
                <c:pt idx="2">
                  <c:v>2nd</c:v>
                </c:pt>
                <c:pt idx="3">
                  <c:v>3rd</c:v>
                </c:pt>
                <c:pt idx="4">
                  <c:v>4th</c:v>
                </c:pt>
                <c:pt idx="5">
                  <c:v>5th</c:v>
                </c:pt>
                <c:pt idx="6">
                  <c:v>6th</c:v>
                </c:pt>
                <c:pt idx="7">
                  <c:v>7th</c:v>
                </c:pt>
                <c:pt idx="8">
                  <c:v>8th</c:v>
                </c:pt>
              </c:strCache>
            </c:strRef>
          </c:cat>
          <c:val>
            <c:numRef>
              <c:f>Sheet1!$B$2:$B$10</c:f>
              <c:numCache>
                <c:formatCode>General</c:formatCode>
                <c:ptCount val="9"/>
                <c:pt idx="0">
                  <c:v>58</c:v>
                </c:pt>
                <c:pt idx="1">
                  <c:v>66</c:v>
                </c:pt>
                <c:pt idx="2">
                  <c:v>75</c:v>
                </c:pt>
                <c:pt idx="3">
                  <c:v>63</c:v>
                </c:pt>
                <c:pt idx="4">
                  <c:v>56</c:v>
                </c:pt>
                <c:pt idx="5">
                  <c:v>75</c:v>
                </c:pt>
                <c:pt idx="6">
                  <c:v>57</c:v>
                </c:pt>
                <c:pt idx="7">
                  <c:v>38</c:v>
                </c:pt>
                <c:pt idx="8">
                  <c:v>39</c:v>
                </c:pt>
              </c:numCache>
            </c:numRef>
          </c:val>
          <c:extLst>
            <c:ext xmlns:c16="http://schemas.microsoft.com/office/drawing/2014/chart" uri="{C3380CC4-5D6E-409C-BE32-E72D297353CC}">
              <c16:uniqueId val="{00000000-4F79-4FD8-9F70-82575D9DA7E1}"/>
            </c:ext>
          </c:extLst>
        </c:ser>
        <c:dLbls>
          <c:dLblPos val="inEnd"/>
          <c:showLegendKey val="0"/>
          <c:showVal val="1"/>
          <c:showCatName val="0"/>
          <c:showSerName val="0"/>
          <c:showPercent val="0"/>
          <c:showBubbleSize val="0"/>
        </c:dLbls>
        <c:gapWidth val="100"/>
        <c:overlap val="-24"/>
        <c:axId val="318570648"/>
        <c:axId val="323076384"/>
      </c:barChart>
      <c:catAx>
        <c:axId val="31857064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23076384"/>
        <c:crosses val="autoZero"/>
        <c:auto val="1"/>
        <c:lblAlgn val="ctr"/>
        <c:lblOffset val="100"/>
        <c:noMultiLvlLbl val="0"/>
      </c:catAx>
      <c:valAx>
        <c:axId val="3230763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85706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Time is Appropriate </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B61-45DA-AFE1-8E4218AAF61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B61-45DA-AFE1-8E4218AAF61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B61-45DA-AFE1-8E4218AAF61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B61-45DA-AFE1-8E4218AAF61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B61-45DA-AFE1-8E4218AAF61D}"/>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Strongly Agree</c:v>
                </c:pt>
                <c:pt idx="1">
                  <c:v>Somewhat Agree</c:v>
                </c:pt>
                <c:pt idx="2">
                  <c:v>Neutral</c:v>
                </c:pt>
                <c:pt idx="3">
                  <c:v>Somewhat Disagree</c:v>
                </c:pt>
                <c:pt idx="4">
                  <c:v>Strongly Disagree</c:v>
                </c:pt>
              </c:strCache>
            </c:strRef>
          </c:cat>
          <c:val>
            <c:numRef>
              <c:f>Sheet1!$B$2:$B$6</c:f>
              <c:numCache>
                <c:formatCode>General</c:formatCode>
                <c:ptCount val="5"/>
                <c:pt idx="0">
                  <c:v>102</c:v>
                </c:pt>
                <c:pt idx="1">
                  <c:v>42</c:v>
                </c:pt>
                <c:pt idx="2">
                  <c:v>7</c:v>
                </c:pt>
                <c:pt idx="3">
                  <c:v>10</c:v>
                </c:pt>
                <c:pt idx="4">
                  <c:v>3</c:v>
                </c:pt>
              </c:numCache>
            </c:numRef>
          </c:val>
          <c:extLst>
            <c:ext xmlns:c16="http://schemas.microsoft.com/office/drawing/2014/chart" uri="{C3380CC4-5D6E-409C-BE32-E72D297353CC}">
              <c16:uniqueId val="{0000000A-DB61-45DA-AFE1-8E4218AAF61D}"/>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D63-4D77-A859-5C5EBD69F93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D63-4D77-A859-5C5EBD69F93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D63-4D77-A859-5C5EBD69F93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D63-4D77-A859-5C5EBD69F93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AD63-4D77-A859-5C5EBD69F930}"/>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AD63-4D77-A859-5C5EBD69F930}"/>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Strongly Agree</c:v>
                </c:pt>
                <c:pt idx="1">
                  <c:v>Somewhat Agree</c:v>
                </c:pt>
                <c:pt idx="2">
                  <c:v>Neutral</c:v>
                </c:pt>
                <c:pt idx="3">
                  <c:v>Somewhat Disagree</c:v>
                </c:pt>
                <c:pt idx="4">
                  <c:v>Strongly Disagree </c:v>
                </c:pt>
                <c:pt idx="5">
                  <c:v>Does Not Apply</c:v>
                </c:pt>
              </c:strCache>
            </c:strRef>
          </c:cat>
          <c:val>
            <c:numRef>
              <c:f>Sheet1!$B$2:$B$7</c:f>
              <c:numCache>
                <c:formatCode>General</c:formatCode>
                <c:ptCount val="6"/>
                <c:pt idx="0">
                  <c:v>118</c:v>
                </c:pt>
                <c:pt idx="1">
                  <c:v>47</c:v>
                </c:pt>
                <c:pt idx="2">
                  <c:v>3</c:v>
                </c:pt>
                <c:pt idx="3">
                  <c:v>10</c:v>
                </c:pt>
                <c:pt idx="4">
                  <c:v>3</c:v>
                </c:pt>
                <c:pt idx="5">
                  <c:v>5</c:v>
                </c:pt>
              </c:numCache>
            </c:numRef>
          </c:val>
          <c:extLst>
            <c:ext xmlns:c16="http://schemas.microsoft.com/office/drawing/2014/chart" uri="{C3380CC4-5D6E-409C-BE32-E72D297353CC}">
              <c16:uniqueId val="{0000000C-AD63-4D77-A859-5C5EBD69F930}"/>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My Child’s Needs are Being</a:t>
            </a:r>
            <a:r>
              <a:rPr lang="en-US" baseline="0" dirty="0"/>
              <a:t> Met in the BFA Curriculum 3 – 5</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Strongly 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Science</c:v>
                </c:pt>
                <c:pt idx="1">
                  <c:v>Technology</c:v>
                </c:pt>
                <c:pt idx="2">
                  <c:v>Reading</c:v>
                </c:pt>
                <c:pt idx="3">
                  <c:v>Writing</c:v>
                </c:pt>
                <c:pt idx="4">
                  <c:v>Math</c:v>
                </c:pt>
                <c:pt idx="5">
                  <c:v>Social Studies</c:v>
                </c:pt>
                <c:pt idx="6">
                  <c:v>Art</c:v>
                </c:pt>
                <c:pt idx="7">
                  <c:v>Physical Education</c:v>
                </c:pt>
                <c:pt idx="8">
                  <c:v>Music</c:v>
                </c:pt>
              </c:strCache>
            </c:strRef>
          </c:cat>
          <c:val>
            <c:numRef>
              <c:f>Sheet1!$B$2:$B$10</c:f>
              <c:numCache>
                <c:formatCode>General</c:formatCode>
                <c:ptCount val="9"/>
                <c:pt idx="0">
                  <c:v>118</c:v>
                </c:pt>
                <c:pt idx="1">
                  <c:v>83</c:v>
                </c:pt>
                <c:pt idx="2">
                  <c:v>113</c:v>
                </c:pt>
                <c:pt idx="3">
                  <c:v>95</c:v>
                </c:pt>
                <c:pt idx="4">
                  <c:v>122</c:v>
                </c:pt>
                <c:pt idx="5">
                  <c:v>128</c:v>
                </c:pt>
                <c:pt idx="6">
                  <c:v>110</c:v>
                </c:pt>
                <c:pt idx="7">
                  <c:v>109</c:v>
                </c:pt>
                <c:pt idx="8">
                  <c:v>117</c:v>
                </c:pt>
              </c:numCache>
            </c:numRef>
          </c:val>
          <c:extLst>
            <c:ext xmlns:c16="http://schemas.microsoft.com/office/drawing/2014/chart" uri="{C3380CC4-5D6E-409C-BE32-E72D297353CC}">
              <c16:uniqueId val="{00000000-3F9A-4BBC-A16E-DF7266B2CFE2}"/>
            </c:ext>
          </c:extLst>
        </c:ser>
        <c:ser>
          <c:idx val="1"/>
          <c:order val="1"/>
          <c:tx>
            <c:strRef>
              <c:f>Sheet1!$C$1</c:f>
              <c:strCache>
                <c:ptCount val="1"/>
                <c:pt idx="0">
                  <c:v>Somewhat Agree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Science</c:v>
                </c:pt>
                <c:pt idx="1">
                  <c:v>Technology</c:v>
                </c:pt>
                <c:pt idx="2">
                  <c:v>Reading</c:v>
                </c:pt>
                <c:pt idx="3">
                  <c:v>Writing</c:v>
                </c:pt>
                <c:pt idx="4">
                  <c:v>Math</c:v>
                </c:pt>
                <c:pt idx="5">
                  <c:v>Social Studies</c:v>
                </c:pt>
                <c:pt idx="6">
                  <c:v>Art</c:v>
                </c:pt>
                <c:pt idx="7">
                  <c:v>Physical Education</c:v>
                </c:pt>
                <c:pt idx="8">
                  <c:v>Music</c:v>
                </c:pt>
              </c:strCache>
            </c:strRef>
          </c:cat>
          <c:val>
            <c:numRef>
              <c:f>Sheet1!$C$2:$C$10</c:f>
              <c:numCache>
                <c:formatCode>General</c:formatCode>
                <c:ptCount val="9"/>
                <c:pt idx="0">
                  <c:v>32</c:v>
                </c:pt>
                <c:pt idx="1">
                  <c:v>65</c:v>
                </c:pt>
                <c:pt idx="2">
                  <c:v>38</c:v>
                </c:pt>
                <c:pt idx="3">
                  <c:v>46</c:v>
                </c:pt>
                <c:pt idx="4">
                  <c:v>28</c:v>
                </c:pt>
                <c:pt idx="5">
                  <c:v>30</c:v>
                </c:pt>
                <c:pt idx="6">
                  <c:v>34</c:v>
                </c:pt>
                <c:pt idx="7">
                  <c:v>29</c:v>
                </c:pt>
                <c:pt idx="8">
                  <c:v>26</c:v>
                </c:pt>
              </c:numCache>
            </c:numRef>
          </c:val>
          <c:extLst>
            <c:ext xmlns:c16="http://schemas.microsoft.com/office/drawing/2014/chart" uri="{C3380CC4-5D6E-409C-BE32-E72D297353CC}">
              <c16:uniqueId val="{00000001-3F9A-4BBC-A16E-DF7266B2CFE2}"/>
            </c:ext>
          </c:extLst>
        </c:ser>
        <c:ser>
          <c:idx val="2"/>
          <c:order val="2"/>
          <c:tx>
            <c:strRef>
              <c:f>Sheet1!$D$1</c:f>
              <c:strCache>
                <c:ptCount val="1"/>
                <c:pt idx="0">
                  <c:v>Neutral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Science</c:v>
                </c:pt>
                <c:pt idx="1">
                  <c:v>Technology</c:v>
                </c:pt>
                <c:pt idx="2">
                  <c:v>Reading</c:v>
                </c:pt>
                <c:pt idx="3">
                  <c:v>Writing</c:v>
                </c:pt>
                <c:pt idx="4">
                  <c:v>Math</c:v>
                </c:pt>
                <c:pt idx="5">
                  <c:v>Social Studies</c:v>
                </c:pt>
                <c:pt idx="6">
                  <c:v>Art</c:v>
                </c:pt>
                <c:pt idx="7">
                  <c:v>Physical Education</c:v>
                </c:pt>
                <c:pt idx="8">
                  <c:v>Music</c:v>
                </c:pt>
              </c:strCache>
            </c:strRef>
          </c:cat>
          <c:val>
            <c:numRef>
              <c:f>Sheet1!$D$2:$D$10</c:f>
              <c:numCache>
                <c:formatCode>General</c:formatCode>
                <c:ptCount val="9"/>
                <c:pt idx="0">
                  <c:v>11</c:v>
                </c:pt>
                <c:pt idx="1">
                  <c:v>11</c:v>
                </c:pt>
                <c:pt idx="2">
                  <c:v>3</c:v>
                </c:pt>
                <c:pt idx="3">
                  <c:v>11</c:v>
                </c:pt>
                <c:pt idx="4">
                  <c:v>3</c:v>
                </c:pt>
                <c:pt idx="5">
                  <c:v>3</c:v>
                </c:pt>
                <c:pt idx="6">
                  <c:v>15</c:v>
                </c:pt>
                <c:pt idx="7">
                  <c:v>17</c:v>
                </c:pt>
                <c:pt idx="8">
                  <c:v>16</c:v>
                </c:pt>
              </c:numCache>
            </c:numRef>
          </c:val>
          <c:extLst>
            <c:ext xmlns:c16="http://schemas.microsoft.com/office/drawing/2014/chart" uri="{C3380CC4-5D6E-409C-BE32-E72D297353CC}">
              <c16:uniqueId val="{00000002-3F9A-4BBC-A16E-DF7266B2CFE2}"/>
            </c:ext>
          </c:extLst>
        </c:ser>
        <c:ser>
          <c:idx val="3"/>
          <c:order val="3"/>
          <c:tx>
            <c:strRef>
              <c:f>Sheet1!$E$1</c:f>
              <c:strCache>
                <c:ptCount val="1"/>
                <c:pt idx="0">
                  <c:v>Somewhat Disagree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Science</c:v>
                </c:pt>
                <c:pt idx="1">
                  <c:v>Technology</c:v>
                </c:pt>
                <c:pt idx="2">
                  <c:v>Reading</c:v>
                </c:pt>
                <c:pt idx="3">
                  <c:v>Writing</c:v>
                </c:pt>
                <c:pt idx="4">
                  <c:v>Math</c:v>
                </c:pt>
                <c:pt idx="5">
                  <c:v>Social Studies</c:v>
                </c:pt>
                <c:pt idx="6">
                  <c:v>Art</c:v>
                </c:pt>
                <c:pt idx="7">
                  <c:v>Physical Education</c:v>
                </c:pt>
                <c:pt idx="8">
                  <c:v>Music</c:v>
                </c:pt>
              </c:strCache>
            </c:strRef>
          </c:cat>
          <c:val>
            <c:numRef>
              <c:f>Sheet1!$E$2:$E$10</c:f>
              <c:numCache>
                <c:formatCode>General</c:formatCode>
                <c:ptCount val="9"/>
                <c:pt idx="0">
                  <c:v>4</c:v>
                </c:pt>
                <c:pt idx="1">
                  <c:v>3</c:v>
                </c:pt>
                <c:pt idx="2">
                  <c:v>6</c:v>
                </c:pt>
                <c:pt idx="3">
                  <c:v>10</c:v>
                </c:pt>
                <c:pt idx="4">
                  <c:v>9</c:v>
                </c:pt>
                <c:pt idx="5">
                  <c:v>1</c:v>
                </c:pt>
                <c:pt idx="6">
                  <c:v>1</c:v>
                </c:pt>
                <c:pt idx="7">
                  <c:v>5</c:v>
                </c:pt>
                <c:pt idx="8">
                  <c:v>1</c:v>
                </c:pt>
              </c:numCache>
            </c:numRef>
          </c:val>
          <c:extLst>
            <c:ext xmlns:c16="http://schemas.microsoft.com/office/drawing/2014/chart" uri="{C3380CC4-5D6E-409C-BE32-E72D297353CC}">
              <c16:uniqueId val="{00000003-3F9A-4BBC-A16E-DF7266B2CFE2}"/>
            </c:ext>
          </c:extLst>
        </c:ser>
        <c:ser>
          <c:idx val="4"/>
          <c:order val="4"/>
          <c:tx>
            <c:strRef>
              <c:f>Sheet1!$F$1</c:f>
              <c:strCache>
                <c:ptCount val="1"/>
                <c:pt idx="0">
                  <c:v>Strongly Disagree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Science</c:v>
                </c:pt>
                <c:pt idx="1">
                  <c:v>Technology</c:v>
                </c:pt>
                <c:pt idx="2">
                  <c:v>Reading</c:v>
                </c:pt>
                <c:pt idx="3">
                  <c:v>Writing</c:v>
                </c:pt>
                <c:pt idx="4">
                  <c:v>Math</c:v>
                </c:pt>
                <c:pt idx="5">
                  <c:v>Social Studies</c:v>
                </c:pt>
                <c:pt idx="6">
                  <c:v>Art</c:v>
                </c:pt>
                <c:pt idx="7">
                  <c:v>Physical Education</c:v>
                </c:pt>
                <c:pt idx="8">
                  <c:v>Music</c:v>
                </c:pt>
              </c:strCache>
            </c:strRef>
          </c:cat>
          <c:val>
            <c:numRef>
              <c:f>Sheet1!$F$2:$F$10</c:f>
              <c:numCache>
                <c:formatCode>General</c:formatCode>
                <c:ptCount val="9"/>
                <c:pt idx="0">
                  <c:v>0</c:v>
                </c:pt>
                <c:pt idx="1">
                  <c:v>1</c:v>
                </c:pt>
                <c:pt idx="2">
                  <c:v>3</c:v>
                </c:pt>
                <c:pt idx="3">
                  <c:v>1</c:v>
                </c:pt>
                <c:pt idx="4">
                  <c:v>2</c:v>
                </c:pt>
                <c:pt idx="5">
                  <c:v>1</c:v>
                </c:pt>
                <c:pt idx="6">
                  <c:v>0</c:v>
                </c:pt>
                <c:pt idx="7">
                  <c:v>1</c:v>
                </c:pt>
                <c:pt idx="8">
                  <c:v>0</c:v>
                </c:pt>
              </c:numCache>
            </c:numRef>
          </c:val>
          <c:extLst>
            <c:ext xmlns:c16="http://schemas.microsoft.com/office/drawing/2014/chart" uri="{C3380CC4-5D6E-409C-BE32-E72D297353CC}">
              <c16:uniqueId val="{00000006-3F9A-4BBC-A16E-DF7266B2CFE2}"/>
            </c:ext>
          </c:extLst>
        </c:ser>
        <c:ser>
          <c:idx val="5"/>
          <c:order val="5"/>
          <c:tx>
            <c:strRef>
              <c:f>Sheet1!$G$1</c:f>
              <c:strCache>
                <c:ptCount val="1"/>
                <c:pt idx="0">
                  <c:v>Does Not Apply</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Science</c:v>
                </c:pt>
                <c:pt idx="1">
                  <c:v>Technology</c:v>
                </c:pt>
                <c:pt idx="2">
                  <c:v>Reading</c:v>
                </c:pt>
                <c:pt idx="3">
                  <c:v>Writing</c:v>
                </c:pt>
                <c:pt idx="4">
                  <c:v>Math</c:v>
                </c:pt>
                <c:pt idx="5">
                  <c:v>Social Studies</c:v>
                </c:pt>
                <c:pt idx="6">
                  <c:v>Art</c:v>
                </c:pt>
                <c:pt idx="7">
                  <c:v>Physical Education</c:v>
                </c:pt>
                <c:pt idx="8">
                  <c:v>Music</c:v>
                </c:pt>
              </c:strCache>
            </c:strRef>
          </c:cat>
          <c:val>
            <c:numRef>
              <c:f>Sheet1!$G$2:$G$10</c:f>
              <c:numCache>
                <c:formatCode>General</c:formatCode>
                <c:ptCount val="9"/>
                <c:pt idx="0">
                  <c:v>0</c:v>
                </c:pt>
                <c:pt idx="1">
                  <c:v>1</c:v>
                </c:pt>
                <c:pt idx="2">
                  <c:v>0</c:v>
                </c:pt>
                <c:pt idx="3">
                  <c:v>0</c:v>
                </c:pt>
                <c:pt idx="4">
                  <c:v>0</c:v>
                </c:pt>
                <c:pt idx="5">
                  <c:v>0</c:v>
                </c:pt>
                <c:pt idx="6">
                  <c:v>1</c:v>
                </c:pt>
                <c:pt idx="7">
                  <c:v>1</c:v>
                </c:pt>
                <c:pt idx="8">
                  <c:v>1</c:v>
                </c:pt>
              </c:numCache>
            </c:numRef>
          </c:val>
          <c:extLst>
            <c:ext xmlns:c16="http://schemas.microsoft.com/office/drawing/2014/chart" uri="{C3380CC4-5D6E-409C-BE32-E72D297353CC}">
              <c16:uniqueId val="{00000007-3F9A-4BBC-A16E-DF7266B2CFE2}"/>
            </c:ext>
          </c:extLst>
        </c:ser>
        <c:dLbls>
          <c:dLblPos val="outEnd"/>
          <c:showLegendKey val="0"/>
          <c:showVal val="1"/>
          <c:showCatName val="0"/>
          <c:showSerName val="0"/>
          <c:showPercent val="0"/>
          <c:showBubbleSize val="0"/>
        </c:dLbls>
        <c:gapWidth val="219"/>
        <c:overlap val="-27"/>
        <c:axId val="474058352"/>
        <c:axId val="474060648"/>
      </c:barChart>
      <c:catAx>
        <c:axId val="474058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4060648"/>
        <c:crosses val="autoZero"/>
        <c:auto val="1"/>
        <c:lblAlgn val="ctr"/>
        <c:lblOffset val="100"/>
        <c:noMultiLvlLbl val="0"/>
      </c:catAx>
      <c:valAx>
        <c:axId val="4740606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40583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Communication with</a:t>
            </a:r>
            <a:r>
              <a:rPr lang="en-US" baseline="0" dirty="0"/>
              <a:t> Teacher (4-5 Homeroom)</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Strongly 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Calls Returned</c:v>
                </c:pt>
                <c:pt idx="1">
                  <c:v>Emails Returned</c:v>
                </c:pt>
                <c:pt idx="2">
                  <c:v>Concerns Resolved</c:v>
                </c:pt>
                <c:pt idx="3">
                  <c:v>Gradelink Updated</c:v>
                </c:pt>
                <c:pt idx="4">
                  <c:v>Webpage Updated</c:v>
                </c:pt>
                <c:pt idx="5">
                  <c:v>Newsletter Updated</c:v>
                </c:pt>
              </c:strCache>
            </c:strRef>
          </c:cat>
          <c:val>
            <c:numRef>
              <c:f>Sheet1!$B$2:$B$7</c:f>
              <c:numCache>
                <c:formatCode>General</c:formatCode>
                <c:ptCount val="6"/>
                <c:pt idx="0">
                  <c:v>73</c:v>
                </c:pt>
                <c:pt idx="1">
                  <c:v>125</c:v>
                </c:pt>
                <c:pt idx="2">
                  <c:v>119</c:v>
                </c:pt>
                <c:pt idx="3">
                  <c:v>114</c:v>
                </c:pt>
                <c:pt idx="4">
                  <c:v>128</c:v>
                </c:pt>
                <c:pt idx="5">
                  <c:v>129</c:v>
                </c:pt>
              </c:numCache>
            </c:numRef>
          </c:val>
          <c:extLst>
            <c:ext xmlns:c16="http://schemas.microsoft.com/office/drawing/2014/chart" uri="{C3380CC4-5D6E-409C-BE32-E72D297353CC}">
              <c16:uniqueId val="{00000000-F50C-4638-848D-2CE17BADF3F2}"/>
            </c:ext>
          </c:extLst>
        </c:ser>
        <c:ser>
          <c:idx val="1"/>
          <c:order val="1"/>
          <c:tx>
            <c:strRef>
              <c:f>Sheet1!$C$1</c:f>
              <c:strCache>
                <c:ptCount val="1"/>
                <c:pt idx="0">
                  <c:v>Somewhat Agree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Calls Returned</c:v>
                </c:pt>
                <c:pt idx="1">
                  <c:v>Emails Returned</c:v>
                </c:pt>
                <c:pt idx="2">
                  <c:v>Concerns Resolved</c:v>
                </c:pt>
                <c:pt idx="3">
                  <c:v>Gradelink Updated</c:v>
                </c:pt>
                <c:pt idx="4">
                  <c:v>Webpage Updated</c:v>
                </c:pt>
                <c:pt idx="5">
                  <c:v>Newsletter Updated</c:v>
                </c:pt>
              </c:strCache>
            </c:strRef>
          </c:cat>
          <c:val>
            <c:numRef>
              <c:f>Sheet1!$C$2:$C$7</c:f>
              <c:numCache>
                <c:formatCode>General</c:formatCode>
                <c:ptCount val="6"/>
                <c:pt idx="0">
                  <c:v>8</c:v>
                </c:pt>
                <c:pt idx="1">
                  <c:v>23</c:v>
                </c:pt>
                <c:pt idx="2">
                  <c:v>15</c:v>
                </c:pt>
                <c:pt idx="3">
                  <c:v>19</c:v>
                </c:pt>
                <c:pt idx="4">
                  <c:v>20</c:v>
                </c:pt>
                <c:pt idx="5">
                  <c:v>21</c:v>
                </c:pt>
              </c:numCache>
            </c:numRef>
          </c:val>
          <c:extLst>
            <c:ext xmlns:c16="http://schemas.microsoft.com/office/drawing/2014/chart" uri="{C3380CC4-5D6E-409C-BE32-E72D297353CC}">
              <c16:uniqueId val="{00000001-F50C-4638-848D-2CE17BADF3F2}"/>
            </c:ext>
          </c:extLst>
        </c:ser>
        <c:ser>
          <c:idx val="2"/>
          <c:order val="2"/>
          <c:tx>
            <c:strRef>
              <c:f>Sheet1!$D$1</c:f>
              <c:strCache>
                <c:ptCount val="1"/>
                <c:pt idx="0">
                  <c:v>Neutral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Calls Returned</c:v>
                </c:pt>
                <c:pt idx="1">
                  <c:v>Emails Returned</c:v>
                </c:pt>
                <c:pt idx="2">
                  <c:v>Concerns Resolved</c:v>
                </c:pt>
                <c:pt idx="3">
                  <c:v>Gradelink Updated</c:v>
                </c:pt>
                <c:pt idx="4">
                  <c:v>Webpage Updated</c:v>
                </c:pt>
                <c:pt idx="5">
                  <c:v>Newsletter Updated</c:v>
                </c:pt>
              </c:strCache>
            </c:strRef>
          </c:cat>
          <c:val>
            <c:numRef>
              <c:f>Sheet1!$D$2:$D$7</c:f>
              <c:numCache>
                <c:formatCode>General</c:formatCode>
                <c:ptCount val="6"/>
                <c:pt idx="0">
                  <c:v>11</c:v>
                </c:pt>
                <c:pt idx="1">
                  <c:v>3</c:v>
                </c:pt>
                <c:pt idx="2">
                  <c:v>9</c:v>
                </c:pt>
                <c:pt idx="3">
                  <c:v>4</c:v>
                </c:pt>
                <c:pt idx="4">
                  <c:v>4</c:v>
                </c:pt>
                <c:pt idx="5">
                  <c:v>4</c:v>
                </c:pt>
              </c:numCache>
            </c:numRef>
          </c:val>
          <c:extLst>
            <c:ext xmlns:c16="http://schemas.microsoft.com/office/drawing/2014/chart" uri="{C3380CC4-5D6E-409C-BE32-E72D297353CC}">
              <c16:uniqueId val="{00000002-F50C-4638-848D-2CE17BADF3F2}"/>
            </c:ext>
          </c:extLst>
        </c:ser>
        <c:ser>
          <c:idx val="3"/>
          <c:order val="3"/>
          <c:tx>
            <c:strRef>
              <c:f>Sheet1!$E$1</c:f>
              <c:strCache>
                <c:ptCount val="1"/>
                <c:pt idx="0">
                  <c:v>Somewhat Disagree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Calls Returned</c:v>
                </c:pt>
                <c:pt idx="1">
                  <c:v>Emails Returned</c:v>
                </c:pt>
                <c:pt idx="2">
                  <c:v>Concerns Resolved</c:v>
                </c:pt>
                <c:pt idx="3">
                  <c:v>Gradelink Updated</c:v>
                </c:pt>
                <c:pt idx="4">
                  <c:v>Webpage Updated</c:v>
                </c:pt>
                <c:pt idx="5">
                  <c:v>Newsletter Updated</c:v>
                </c:pt>
              </c:strCache>
            </c:strRef>
          </c:cat>
          <c:val>
            <c:numRef>
              <c:f>Sheet1!$E$2:$E$7</c:f>
              <c:numCache>
                <c:formatCode>General</c:formatCode>
                <c:ptCount val="6"/>
                <c:pt idx="0">
                  <c:v>0</c:v>
                </c:pt>
                <c:pt idx="1">
                  <c:v>5</c:v>
                </c:pt>
                <c:pt idx="2">
                  <c:v>4</c:v>
                </c:pt>
                <c:pt idx="3">
                  <c:v>3</c:v>
                </c:pt>
                <c:pt idx="4">
                  <c:v>4</c:v>
                </c:pt>
                <c:pt idx="5">
                  <c:v>2</c:v>
                </c:pt>
              </c:numCache>
            </c:numRef>
          </c:val>
          <c:extLst>
            <c:ext xmlns:c16="http://schemas.microsoft.com/office/drawing/2014/chart" uri="{C3380CC4-5D6E-409C-BE32-E72D297353CC}">
              <c16:uniqueId val="{00000003-F50C-4638-848D-2CE17BADF3F2}"/>
            </c:ext>
          </c:extLst>
        </c:ser>
        <c:ser>
          <c:idx val="4"/>
          <c:order val="4"/>
          <c:tx>
            <c:strRef>
              <c:f>Sheet1!$F$1</c:f>
              <c:strCache>
                <c:ptCount val="1"/>
                <c:pt idx="0">
                  <c:v>Strongly Disagree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Calls Returned</c:v>
                </c:pt>
                <c:pt idx="1">
                  <c:v>Emails Returned</c:v>
                </c:pt>
                <c:pt idx="2">
                  <c:v>Concerns Resolved</c:v>
                </c:pt>
                <c:pt idx="3">
                  <c:v>Gradelink Updated</c:v>
                </c:pt>
                <c:pt idx="4">
                  <c:v>Webpage Updated</c:v>
                </c:pt>
                <c:pt idx="5">
                  <c:v>Newsletter Updated</c:v>
                </c:pt>
              </c:strCache>
            </c:strRef>
          </c:cat>
          <c:val>
            <c:numRef>
              <c:f>Sheet1!$F$2:$F$7</c:f>
              <c:numCache>
                <c:formatCode>General</c:formatCode>
                <c:ptCount val="6"/>
                <c:pt idx="0">
                  <c:v>0</c:v>
                </c:pt>
                <c:pt idx="1">
                  <c:v>2</c:v>
                </c:pt>
                <c:pt idx="2">
                  <c:v>1</c:v>
                </c:pt>
                <c:pt idx="3">
                  <c:v>1</c:v>
                </c:pt>
                <c:pt idx="4">
                  <c:v>0</c:v>
                </c:pt>
                <c:pt idx="5">
                  <c:v>0</c:v>
                </c:pt>
              </c:numCache>
            </c:numRef>
          </c:val>
          <c:extLst>
            <c:ext xmlns:c16="http://schemas.microsoft.com/office/drawing/2014/chart" uri="{C3380CC4-5D6E-409C-BE32-E72D297353CC}">
              <c16:uniqueId val="{00000006-F50C-4638-848D-2CE17BADF3F2}"/>
            </c:ext>
          </c:extLst>
        </c:ser>
        <c:ser>
          <c:idx val="5"/>
          <c:order val="5"/>
          <c:tx>
            <c:strRef>
              <c:f>Sheet1!$G$1</c:f>
              <c:strCache>
                <c:ptCount val="1"/>
                <c:pt idx="0">
                  <c:v>Does Not Apply</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Calls Returned</c:v>
                </c:pt>
                <c:pt idx="1">
                  <c:v>Emails Returned</c:v>
                </c:pt>
                <c:pt idx="2">
                  <c:v>Concerns Resolved</c:v>
                </c:pt>
                <c:pt idx="3">
                  <c:v>Gradelink Updated</c:v>
                </c:pt>
                <c:pt idx="4">
                  <c:v>Webpage Updated</c:v>
                </c:pt>
                <c:pt idx="5">
                  <c:v>Newsletter Updated</c:v>
                </c:pt>
              </c:strCache>
            </c:strRef>
          </c:cat>
          <c:val>
            <c:numRef>
              <c:f>Sheet1!$G$2:$G$7</c:f>
              <c:numCache>
                <c:formatCode>General</c:formatCode>
                <c:ptCount val="6"/>
                <c:pt idx="0">
                  <c:v>58</c:v>
                </c:pt>
                <c:pt idx="1">
                  <c:v>1</c:v>
                </c:pt>
                <c:pt idx="2">
                  <c:v>8</c:v>
                </c:pt>
                <c:pt idx="3">
                  <c:v>6</c:v>
                </c:pt>
                <c:pt idx="4">
                  <c:v>1</c:v>
                </c:pt>
                <c:pt idx="5">
                  <c:v>0</c:v>
                </c:pt>
              </c:numCache>
            </c:numRef>
          </c:val>
          <c:extLst>
            <c:ext xmlns:c16="http://schemas.microsoft.com/office/drawing/2014/chart" uri="{C3380CC4-5D6E-409C-BE32-E72D297353CC}">
              <c16:uniqueId val="{00000007-F50C-4638-848D-2CE17BADF3F2}"/>
            </c:ext>
          </c:extLst>
        </c:ser>
        <c:dLbls>
          <c:dLblPos val="outEnd"/>
          <c:showLegendKey val="0"/>
          <c:showVal val="1"/>
          <c:showCatName val="0"/>
          <c:showSerName val="0"/>
          <c:showPercent val="0"/>
          <c:showBubbleSize val="0"/>
        </c:dLbls>
        <c:gapWidth val="219"/>
        <c:overlap val="-27"/>
        <c:axId val="468591944"/>
        <c:axId val="468598176"/>
      </c:barChart>
      <c:catAx>
        <c:axId val="468591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8598176"/>
        <c:crosses val="autoZero"/>
        <c:auto val="1"/>
        <c:lblAlgn val="ctr"/>
        <c:lblOffset val="100"/>
        <c:noMultiLvlLbl val="0"/>
      </c:catAx>
      <c:valAx>
        <c:axId val="4685981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8591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Sheet1!$A$2:$A$10</c:f>
              <c:strCache>
                <c:ptCount val="9"/>
                <c:pt idx="0">
                  <c:v>10 min</c:v>
                </c:pt>
                <c:pt idx="1">
                  <c:v>20 min</c:v>
                </c:pt>
                <c:pt idx="2">
                  <c:v>30 min</c:v>
                </c:pt>
                <c:pt idx="3">
                  <c:v>45 min</c:v>
                </c:pt>
                <c:pt idx="4">
                  <c:v>1 hr</c:v>
                </c:pt>
                <c:pt idx="5">
                  <c:v>1.5 hrs</c:v>
                </c:pt>
                <c:pt idx="6">
                  <c:v>2 hrs </c:v>
                </c:pt>
                <c:pt idx="7">
                  <c:v>2.5 hrs</c:v>
                </c:pt>
                <c:pt idx="8">
                  <c:v>3 hrs</c:v>
                </c:pt>
              </c:strCache>
            </c:strRef>
          </c:cat>
          <c:val>
            <c:numRef>
              <c:f>Sheet1!$B$2:$B$10</c:f>
              <c:numCache>
                <c:formatCode>General</c:formatCode>
                <c:ptCount val="9"/>
                <c:pt idx="0">
                  <c:v>9</c:v>
                </c:pt>
                <c:pt idx="1">
                  <c:v>18</c:v>
                </c:pt>
                <c:pt idx="2">
                  <c:v>32</c:v>
                </c:pt>
                <c:pt idx="3">
                  <c:v>34</c:v>
                </c:pt>
                <c:pt idx="4">
                  <c:v>44</c:v>
                </c:pt>
                <c:pt idx="5">
                  <c:v>14</c:v>
                </c:pt>
                <c:pt idx="6">
                  <c:v>11</c:v>
                </c:pt>
                <c:pt idx="7">
                  <c:v>3</c:v>
                </c:pt>
              </c:numCache>
            </c:numRef>
          </c:val>
          <c:extLst>
            <c:ext xmlns:c16="http://schemas.microsoft.com/office/drawing/2014/chart" uri="{C3380CC4-5D6E-409C-BE32-E72D297353CC}">
              <c16:uniqueId val="{00000000-CD7F-4468-9E59-9BC050FB66EE}"/>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Strongly Agree</c:v>
                </c:pt>
                <c:pt idx="1">
                  <c:v>Somewhat Agree</c:v>
                </c:pt>
                <c:pt idx="2">
                  <c:v>Neutral</c:v>
                </c:pt>
                <c:pt idx="3">
                  <c:v>Somewhat Disagree</c:v>
                </c:pt>
                <c:pt idx="4">
                  <c:v>Strongly Disagree</c:v>
                </c:pt>
              </c:strCache>
            </c:strRef>
          </c:cat>
          <c:val>
            <c:numRef>
              <c:f>Sheet1!$B$2:$B$6</c:f>
              <c:numCache>
                <c:formatCode>General</c:formatCode>
                <c:ptCount val="5"/>
                <c:pt idx="0">
                  <c:v>57</c:v>
                </c:pt>
                <c:pt idx="1">
                  <c:v>43</c:v>
                </c:pt>
                <c:pt idx="2">
                  <c:v>13</c:v>
                </c:pt>
                <c:pt idx="3">
                  <c:v>29</c:v>
                </c:pt>
                <c:pt idx="4">
                  <c:v>13</c:v>
                </c:pt>
              </c:numCache>
            </c:numRef>
          </c:val>
          <c:extLst>
            <c:ext xmlns:c16="http://schemas.microsoft.com/office/drawing/2014/chart" uri="{C3380CC4-5D6E-409C-BE32-E72D297353CC}">
              <c16:uniqueId val="{00000000-C7FD-4659-80AB-7FA437FA3D8A}"/>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Sheet1!$A$2:$A$10</c:f>
              <c:strCache>
                <c:ptCount val="9"/>
                <c:pt idx="0">
                  <c:v>10 min</c:v>
                </c:pt>
                <c:pt idx="1">
                  <c:v>20 min</c:v>
                </c:pt>
                <c:pt idx="2">
                  <c:v>30 min</c:v>
                </c:pt>
                <c:pt idx="3">
                  <c:v>40 min</c:v>
                </c:pt>
                <c:pt idx="4">
                  <c:v>50 min</c:v>
                </c:pt>
                <c:pt idx="5">
                  <c:v>1 hr</c:v>
                </c:pt>
                <c:pt idx="6">
                  <c:v>1.5 hrs</c:v>
                </c:pt>
                <c:pt idx="7">
                  <c:v>2 hrs</c:v>
                </c:pt>
                <c:pt idx="8">
                  <c:v>2.5 - 4 hrs</c:v>
                </c:pt>
              </c:strCache>
            </c:strRef>
          </c:cat>
          <c:val>
            <c:numRef>
              <c:f>Sheet1!$B$2:$B$10</c:f>
              <c:numCache>
                <c:formatCode>General</c:formatCode>
                <c:ptCount val="9"/>
                <c:pt idx="0">
                  <c:v>13</c:v>
                </c:pt>
                <c:pt idx="1">
                  <c:v>31</c:v>
                </c:pt>
                <c:pt idx="2">
                  <c:v>58</c:v>
                </c:pt>
                <c:pt idx="3">
                  <c:v>17</c:v>
                </c:pt>
                <c:pt idx="4">
                  <c:v>3</c:v>
                </c:pt>
                <c:pt idx="5">
                  <c:v>29</c:v>
                </c:pt>
                <c:pt idx="6">
                  <c:v>7</c:v>
                </c:pt>
                <c:pt idx="7">
                  <c:v>4</c:v>
                </c:pt>
                <c:pt idx="8">
                  <c:v>3</c:v>
                </c:pt>
              </c:numCache>
            </c:numRef>
          </c:val>
          <c:extLst>
            <c:ext xmlns:c16="http://schemas.microsoft.com/office/drawing/2014/chart" uri="{C3380CC4-5D6E-409C-BE32-E72D297353CC}">
              <c16:uniqueId val="{00000000-9024-4629-8743-941044C3B3C0}"/>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Strongly Agree</c:v>
                </c:pt>
                <c:pt idx="1">
                  <c:v>Somewhat Agree</c:v>
                </c:pt>
                <c:pt idx="2">
                  <c:v>Neutral</c:v>
                </c:pt>
                <c:pt idx="3">
                  <c:v>Somewhat Disagree</c:v>
                </c:pt>
                <c:pt idx="4">
                  <c:v>Strongly Disagree</c:v>
                </c:pt>
              </c:strCache>
            </c:strRef>
          </c:cat>
          <c:val>
            <c:numRef>
              <c:f>Sheet1!$B$2:$B$6</c:f>
              <c:numCache>
                <c:formatCode>General</c:formatCode>
                <c:ptCount val="5"/>
                <c:pt idx="0">
                  <c:v>61</c:v>
                </c:pt>
                <c:pt idx="1">
                  <c:v>42</c:v>
                </c:pt>
                <c:pt idx="2">
                  <c:v>11</c:v>
                </c:pt>
                <c:pt idx="3">
                  <c:v>24</c:v>
                </c:pt>
              </c:numCache>
            </c:numRef>
          </c:val>
          <c:extLst>
            <c:ext xmlns:c16="http://schemas.microsoft.com/office/drawing/2014/chart" uri="{C3380CC4-5D6E-409C-BE32-E72D297353CC}">
              <c16:uniqueId val="{00000000-E990-4B69-8C80-EF4B03E9DEC2}"/>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Strongly Agree</c:v>
                </c:pt>
                <c:pt idx="1">
                  <c:v>Somewhat Agree</c:v>
                </c:pt>
                <c:pt idx="2">
                  <c:v>Neutral</c:v>
                </c:pt>
                <c:pt idx="3">
                  <c:v>Somewhat Disagree</c:v>
                </c:pt>
                <c:pt idx="4">
                  <c:v>Strongly Disagree</c:v>
                </c:pt>
              </c:strCache>
            </c:strRef>
          </c:cat>
          <c:val>
            <c:numRef>
              <c:f>Sheet1!$B$2:$B$6</c:f>
              <c:numCache>
                <c:formatCode>General</c:formatCode>
                <c:ptCount val="5"/>
                <c:pt idx="0">
                  <c:v>78</c:v>
                </c:pt>
                <c:pt idx="1">
                  <c:v>53</c:v>
                </c:pt>
                <c:pt idx="2">
                  <c:v>15</c:v>
                </c:pt>
                <c:pt idx="3">
                  <c:v>17</c:v>
                </c:pt>
                <c:pt idx="4">
                  <c:v>4</c:v>
                </c:pt>
              </c:numCache>
            </c:numRef>
          </c:val>
          <c:extLst>
            <c:ext xmlns:c16="http://schemas.microsoft.com/office/drawing/2014/chart" uri="{C3380CC4-5D6E-409C-BE32-E72D297353CC}">
              <c16:uniqueId val="{00000000-8E4C-4256-BA9C-F6A6CB7B7AD9}"/>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E90-4280-AFDA-50E7CDB9790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E90-4280-AFDA-50E7CDB9790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E90-4280-AFDA-50E7CDB97905}"/>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Yes</c:v>
                </c:pt>
                <c:pt idx="1">
                  <c:v>No</c:v>
                </c:pt>
                <c:pt idx="2">
                  <c:v>Maybe</c:v>
                </c:pt>
              </c:strCache>
            </c:strRef>
          </c:cat>
          <c:val>
            <c:numRef>
              <c:f>Sheet1!$B$2:$B$4</c:f>
              <c:numCache>
                <c:formatCode>General</c:formatCode>
                <c:ptCount val="3"/>
                <c:pt idx="0">
                  <c:v>108</c:v>
                </c:pt>
                <c:pt idx="1">
                  <c:v>4</c:v>
                </c:pt>
                <c:pt idx="2">
                  <c:v>32</c:v>
                </c:pt>
              </c:numCache>
            </c:numRef>
          </c:val>
          <c:extLst>
            <c:ext xmlns:c16="http://schemas.microsoft.com/office/drawing/2014/chart" uri="{C3380CC4-5D6E-409C-BE32-E72D297353CC}">
              <c16:uniqueId val="{00000006-DE90-4280-AFDA-50E7CDB97905}"/>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20148978660276162"/>
          <c:y val="0.90249743058461329"/>
          <c:w val="0.58735859104568455"/>
          <c:h val="5.9726916180724184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gradFill flip="none" rotWithShape="1">
              <a:gsLst>
                <a:gs pos="0">
                  <a:schemeClr val="accent6"/>
                </a:gs>
                <a:gs pos="75000">
                  <a:schemeClr val="accent6">
                    <a:lumMod val="60000"/>
                    <a:lumOff val="40000"/>
                  </a:schemeClr>
                </a:gs>
                <a:gs pos="51000">
                  <a:schemeClr val="accent6">
                    <a:alpha val="75000"/>
                  </a:schemeClr>
                </a:gs>
                <a:gs pos="100000">
                  <a:schemeClr val="accent6">
                    <a:lumMod val="20000"/>
                    <a:lumOff val="80000"/>
                    <a:alpha val="15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Sheet1!$A$2:$A$4</c:f>
              <c:numCache>
                <c:formatCode>General</c:formatCode>
                <c:ptCount val="3"/>
                <c:pt idx="0">
                  <c:v>2015</c:v>
                </c:pt>
                <c:pt idx="1">
                  <c:v>2016</c:v>
                </c:pt>
                <c:pt idx="2">
                  <c:v>2017</c:v>
                </c:pt>
              </c:numCache>
            </c:numRef>
          </c:cat>
          <c:val>
            <c:numRef>
              <c:f>Sheet1!$B$2:$B$4</c:f>
              <c:numCache>
                <c:formatCode>General</c:formatCode>
                <c:ptCount val="3"/>
                <c:pt idx="0">
                  <c:v>339</c:v>
                </c:pt>
                <c:pt idx="1">
                  <c:v>240</c:v>
                </c:pt>
                <c:pt idx="2">
                  <c:v>318</c:v>
                </c:pt>
              </c:numCache>
            </c:numRef>
          </c:val>
          <c:extLst>
            <c:ext xmlns:c16="http://schemas.microsoft.com/office/drawing/2014/chart" uri="{C3380CC4-5D6E-409C-BE32-E72D297353CC}">
              <c16:uniqueId val="{00000000-2FB1-4B6F-82D0-78DC29C7DC4B}"/>
            </c:ext>
          </c:extLst>
        </c:ser>
        <c:dLbls>
          <c:dLblPos val="outEnd"/>
          <c:showLegendKey val="0"/>
          <c:showVal val="1"/>
          <c:showCatName val="0"/>
          <c:showSerName val="0"/>
          <c:showPercent val="0"/>
          <c:showBubbleSize val="0"/>
        </c:dLbls>
        <c:gapWidth val="355"/>
        <c:overlap val="-70"/>
        <c:axId val="467039888"/>
        <c:axId val="467038248"/>
      </c:barChart>
      <c:catAx>
        <c:axId val="467039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7038248"/>
        <c:crosses val="autoZero"/>
        <c:auto val="1"/>
        <c:lblAlgn val="ctr"/>
        <c:lblOffset val="100"/>
        <c:noMultiLvlLbl val="0"/>
      </c:catAx>
      <c:valAx>
        <c:axId val="467038248"/>
        <c:scaling>
          <c:orientation val="minMax"/>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70398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Yes</c:v>
                </c:pt>
                <c:pt idx="1">
                  <c:v>No</c:v>
                </c:pt>
                <c:pt idx="2">
                  <c:v>Maybe</c:v>
                </c:pt>
              </c:strCache>
            </c:strRef>
          </c:cat>
          <c:val>
            <c:numRef>
              <c:f>Sheet1!$B$2:$B$4</c:f>
              <c:numCache>
                <c:formatCode>General</c:formatCode>
                <c:ptCount val="3"/>
                <c:pt idx="0">
                  <c:v>111</c:v>
                </c:pt>
                <c:pt idx="1">
                  <c:v>7</c:v>
                </c:pt>
                <c:pt idx="2">
                  <c:v>30</c:v>
                </c:pt>
              </c:numCache>
            </c:numRef>
          </c:val>
          <c:extLst>
            <c:ext xmlns:c16="http://schemas.microsoft.com/office/drawing/2014/chart" uri="{C3380CC4-5D6E-409C-BE32-E72D297353CC}">
              <c16:uniqueId val="{00000000-0A05-48D9-81C4-F58172A1BD6D}"/>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25449397869383972"/>
          <c:y val="0.90524937387074966"/>
          <c:w val="0.4689530260923267"/>
          <c:h val="5.9726916180724184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My Child’s Needs are Being Met in BFA</a:t>
            </a:r>
            <a:r>
              <a:rPr lang="en-US" baseline="0" dirty="0"/>
              <a:t> Courses 6-8 </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Strongly 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Science</c:v>
                </c:pt>
                <c:pt idx="1">
                  <c:v>Reading</c:v>
                </c:pt>
                <c:pt idx="2">
                  <c:v>Writing</c:v>
                </c:pt>
                <c:pt idx="3">
                  <c:v>Math</c:v>
                </c:pt>
                <c:pt idx="4">
                  <c:v>Social Studies</c:v>
                </c:pt>
              </c:strCache>
            </c:strRef>
          </c:cat>
          <c:val>
            <c:numRef>
              <c:f>Sheet1!$B$2:$B$6</c:f>
              <c:numCache>
                <c:formatCode>General</c:formatCode>
                <c:ptCount val="5"/>
                <c:pt idx="0">
                  <c:v>74</c:v>
                </c:pt>
                <c:pt idx="1">
                  <c:v>60</c:v>
                </c:pt>
                <c:pt idx="2">
                  <c:v>56</c:v>
                </c:pt>
                <c:pt idx="3">
                  <c:v>78</c:v>
                </c:pt>
                <c:pt idx="4">
                  <c:v>74</c:v>
                </c:pt>
              </c:numCache>
            </c:numRef>
          </c:val>
          <c:extLst>
            <c:ext xmlns:c16="http://schemas.microsoft.com/office/drawing/2014/chart" uri="{C3380CC4-5D6E-409C-BE32-E72D297353CC}">
              <c16:uniqueId val="{00000000-6B61-4D10-9335-83FC4370772A}"/>
            </c:ext>
          </c:extLst>
        </c:ser>
        <c:ser>
          <c:idx val="1"/>
          <c:order val="1"/>
          <c:tx>
            <c:strRef>
              <c:f>Sheet1!$C$1</c:f>
              <c:strCache>
                <c:ptCount val="1"/>
                <c:pt idx="0">
                  <c:v>Somewhat Agree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Science</c:v>
                </c:pt>
                <c:pt idx="1">
                  <c:v>Reading</c:v>
                </c:pt>
                <c:pt idx="2">
                  <c:v>Writing</c:v>
                </c:pt>
                <c:pt idx="3">
                  <c:v>Math</c:v>
                </c:pt>
                <c:pt idx="4">
                  <c:v>Social Studies</c:v>
                </c:pt>
              </c:strCache>
            </c:strRef>
          </c:cat>
          <c:val>
            <c:numRef>
              <c:f>Sheet1!$C$2:$C$6</c:f>
              <c:numCache>
                <c:formatCode>General</c:formatCode>
                <c:ptCount val="5"/>
                <c:pt idx="0">
                  <c:v>22</c:v>
                </c:pt>
                <c:pt idx="1">
                  <c:v>27</c:v>
                </c:pt>
                <c:pt idx="2">
                  <c:v>28</c:v>
                </c:pt>
                <c:pt idx="3">
                  <c:v>18</c:v>
                </c:pt>
                <c:pt idx="4">
                  <c:v>22</c:v>
                </c:pt>
              </c:numCache>
            </c:numRef>
          </c:val>
          <c:extLst>
            <c:ext xmlns:c16="http://schemas.microsoft.com/office/drawing/2014/chart" uri="{C3380CC4-5D6E-409C-BE32-E72D297353CC}">
              <c16:uniqueId val="{00000001-6B61-4D10-9335-83FC4370772A}"/>
            </c:ext>
          </c:extLst>
        </c:ser>
        <c:ser>
          <c:idx val="2"/>
          <c:order val="2"/>
          <c:tx>
            <c:strRef>
              <c:f>Sheet1!$D$1</c:f>
              <c:strCache>
                <c:ptCount val="1"/>
                <c:pt idx="0">
                  <c:v>Neutral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Science</c:v>
                </c:pt>
                <c:pt idx="1">
                  <c:v>Reading</c:v>
                </c:pt>
                <c:pt idx="2">
                  <c:v>Writing</c:v>
                </c:pt>
                <c:pt idx="3">
                  <c:v>Math</c:v>
                </c:pt>
                <c:pt idx="4">
                  <c:v>Social Studies</c:v>
                </c:pt>
              </c:strCache>
            </c:strRef>
          </c:cat>
          <c:val>
            <c:numRef>
              <c:f>Sheet1!$D$2:$D$6</c:f>
              <c:numCache>
                <c:formatCode>General</c:formatCode>
                <c:ptCount val="5"/>
                <c:pt idx="0">
                  <c:v>2</c:v>
                </c:pt>
                <c:pt idx="1">
                  <c:v>1</c:v>
                </c:pt>
                <c:pt idx="2">
                  <c:v>6</c:v>
                </c:pt>
                <c:pt idx="3">
                  <c:v>2</c:v>
                </c:pt>
                <c:pt idx="4">
                  <c:v>3</c:v>
                </c:pt>
              </c:numCache>
            </c:numRef>
          </c:val>
          <c:extLst>
            <c:ext xmlns:c16="http://schemas.microsoft.com/office/drawing/2014/chart" uri="{C3380CC4-5D6E-409C-BE32-E72D297353CC}">
              <c16:uniqueId val="{00000002-6B61-4D10-9335-83FC4370772A}"/>
            </c:ext>
          </c:extLst>
        </c:ser>
        <c:ser>
          <c:idx val="3"/>
          <c:order val="3"/>
          <c:tx>
            <c:strRef>
              <c:f>Sheet1!$E$1</c:f>
              <c:strCache>
                <c:ptCount val="1"/>
                <c:pt idx="0">
                  <c:v>Somewhat Disagree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Science</c:v>
                </c:pt>
                <c:pt idx="1">
                  <c:v>Reading</c:v>
                </c:pt>
                <c:pt idx="2">
                  <c:v>Writing</c:v>
                </c:pt>
                <c:pt idx="3">
                  <c:v>Math</c:v>
                </c:pt>
                <c:pt idx="4">
                  <c:v>Social Studies</c:v>
                </c:pt>
              </c:strCache>
            </c:strRef>
          </c:cat>
          <c:val>
            <c:numRef>
              <c:f>Sheet1!$E$2:$E$6</c:f>
              <c:numCache>
                <c:formatCode>General</c:formatCode>
                <c:ptCount val="5"/>
                <c:pt idx="0">
                  <c:v>2</c:v>
                </c:pt>
                <c:pt idx="1">
                  <c:v>11</c:v>
                </c:pt>
                <c:pt idx="2">
                  <c:v>9</c:v>
                </c:pt>
                <c:pt idx="3">
                  <c:v>4</c:v>
                </c:pt>
                <c:pt idx="4">
                  <c:v>2</c:v>
                </c:pt>
              </c:numCache>
            </c:numRef>
          </c:val>
          <c:extLst>
            <c:ext xmlns:c16="http://schemas.microsoft.com/office/drawing/2014/chart" uri="{C3380CC4-5D6E-409C-BE32-E72D297353CC}">
              <c16:uniqueId val="{00000003-6B61-4D10-9335-83FC4370772A}"/>
            </c:ext>
          </c:extLst>
        </c:ser>
        <c:ser>
          <c:idx val="4"/>
          <c:order val="4"/>
          <c:tx>
            <c:strRef>
              <c:f>Sheet1!$F$1</c:f>
              <c:strCache>
                <c:ptCount val="1"/>
                <c:pt idx="0">
                  <c:v>Strongly Disagree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Science</c:v>
                </c:pt>
                <c:pt idx="1">
                  <c:v>Reading</c:v>
                </c:pt>
                <c:pt idx="2">
                  <c:v>Writing</c:v>
                </c:pt>
                <c:pt idx="3">
                  <c:v>Math</c:v>
                </c:pt>
                <c:pt idx="4">
                  <c:v>Social Studies</c:v>
                </c:pt>
              </c:strCache>
            </c:strRef>
          </c:cat>
          <c:val>
            <c:numRef>
              <c:f>Sheet1!$F$2:$F$6</c:f>
              <c:numCache>
                <c:formatCode>General</c:formatCode>
                <c:ptCount val="5"/>
                <c:pt idx="0">
                  <c:v>3</c:v>
                </c:pt>
                <c:pt idx="1">
                  <c:v>3</c:v>
                </c:pt>
                <c:pt idx="2">
                  <c:v>3</c:v>
                </c:pt>
                <c:pt idx="3">
                  <c:v>1</c:v>
                </c:pt>
                <c:pt idx="4">
                  <c:v>1</c:v>
                </c:pt>
              </c:numCache>
            </c:numRef>
          </c:val>
          <c:extLst>
            <c:ext xmlns:c16="http://schemas.microsoft.com/office/drawing/2014/chart" uri="{C3380CC4-5D6E-409C-BE32-E72D297353CC}">
              <c16:uniqueId val="{00000004-6B61-4D10-9335-83FC4370772A}"/>
            </c:ext>
          </c:extLst>
        </c:ser>
        <c:dLbls>
          <c:dLblPos val="outEnd"/>
          <c:showLegendKey val="0"/>
          <c:showVal val="1"/>
          <c:showCatName val="0"/>
          <c:showSerName val="0"/>
          <c:showPercent val="0"/>
          <c:showBubbleSize val="0"/>
        </c:dLbls>
        <c:gapWidth val="219"/>
        <c:overlap val="-27"/>
        <c:axId val="393277336"/>
        <c:axId val="393284224"/>
      </c:barChart>
      <c:catAx>
        <c:axId val="393277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3284224"/>
        <c:crosses val="autoZero"/>
        <c:auto val="1"/>
        <c:lblAlgn val="ctr"/>
        <c:lblOffset val="100"/>
        <c:noMultiLvlLbl val="0"/>
      </c:catAx>
      <c:valAx>
        <c:axId val="3932842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32773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dirty="0"/>
              <a:t>Communication with Teacher</a:t>
            </a:r>
            <a:r>
              <a:rPr lang="en-US" sz="2400" b="1" baseline="0" dirty="0"/>
              <a:t> 6-8</a:t>
            </a:r>
            <a:endParaRPr lang="en-US" sz="2400" b="1"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Strongly 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Calls timely returned</c:v>
                </c:pt>
                <c:pt idx="1">
                  <c:v>Emails timely returned</c:v>
                </c:pt>
                <c:pt idx="2">
                  <c:v>Concern resolved</c:v>
                </c:pt>
                <c:pt idx="3">
                  <c:v>Gradelink updated</c:v>
                </c:pt>
                <c:pt idx="4">
                  <c:v>Webpage updated</c:v>
                </c:pt>
                <c:pt idx="5">
                  <c:v>Newsletter updated</c:v>
                </c:pt>
              </c:strCache>
            </c:strRef>
          </c:cat>
          <c:val>
            <c:numRef>
              <c:f>Sheet1!$B$2:$B$7</c:f>
              <c:numCache>
                <c:formatCode>General</c:formatCode>
                <c:ptCount val="6"/>
                <c:pt idx="0">
                  <c:v>42</c:v>
                </c:pt>
                <c:pt idx="1">
                  <c:v>73</c:v>
                </c:pt>
                <c:pt idx="2">
                  <c:v>66</c:v>
                </c:pt>
                <c:pt idx="3">
                  <c:v>55</c:v>
                </c:pt>
                <c:pt idx="4">
                  <c:v>66</c:v>
                </c:pt>
                <c:pt idx="5">
                  <c:v>63</c:v>
                </c:pt>
              </c:numCache>
            </c:numRef>
          </c:val>
          <c:extLst>
            <c:ext xmlns:c16="http://schemas.microsoft.com/office/drawing/2014/chart" uri="{C3380CC4-5D6E-409C-BE32-E72D297353CC}">
              <c16:uniqueId val="{00000000-27FE-462D-8066-8E373F5EC9F0}"/>
            </c:ext>
          </c:extLst>
        </c:ser>
        <c:ser>
          <c:idx val="1"/>
          <c:order val="1"/>
          <c:tx>
            <c:strRef>
              <c:f>Sheet1!$C$1</c:f>
              <c:strCache>
                <c:ptCount val="1"/>
                <c:pt idx="0">
                  <c:v>Somewhat Agree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Calls timely returned</c:v>
                </c:pt>
                <c:pt idx="1">
                  <c:v>Emails timely returned</c:v>
                </c:pt>
                <c:pt idx="2">
                  <c:v>Concern resolved</c:v>
                </c:pt>
                <c:pt idx="3">
                  <c:v>Gradelink updated</c:v>
                </c:pt>
                <c:pt idx="4">
                  <c:v>Webpage updated</c:v>
                </c:pt>
                <c:pt idx="5">
                  <c:v>Newsletter updated</c:v>
                </c:pt>
              </c:strCache>
            </c:strRef>
          </c:cat>
          <c:val>
            <c:numRef>
              <c:f>Sheet1!$C$2:$C$7</c:f>
              <c:numCache>
                <c:formatCode>General</c:formatCode>
                <c:ptCount val="6"/>
                <c:pt idx="0">
                  <c:v>6</c:v>
                </c:pt>
                <c:pt idx="1">
                  <c:v>13</c:v>
                </c:pt>
                <c:pt idx="2">
                  <c:v>18</c:v>
                </c:pt>
                <c:pt idx="3">
                  <c:v>25</c:v>
                </c:pt>
                <c:pt idx="4">
                  <c:v>18</c:v>
                </c:pt>
                <c:pt idx="5">
                  <c:v>18</c:v>
                </c:pt>
              </c:numCache>
            </c:numRef>
          </c:val>
          <c:extLst>
            <c:ext xmlns:c16="http://schemas.microsoft.com/office/drawing/2014/chart" uri="{C3380CC4-5D6E-409C-BE32-E72D297353CC}">
              <c16:uniqueId val="{00000001-27FE-462D-8066-8E373F5EC9F0}"/>
            </c:ext>
          </c:extLst>
        </c:ser>
        <c:ser>
          <c:idx val="2"/>
          <c:order val="2"/>
          <c:tx>
            <c:strRef>
              <c:f>Sheet1!$D$1</c:f>
              <c:strCache>
                <c:ptCount val="1"/>
                <c:pt idx="0">
                  <c:v>Neutral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Calls timely returned</c:v>
                </c:pt>
                <c:pt idx="1">
                  <c:v>Emails timely returned</c:v>
                </c:pt>
                <c:pt idx="2">
                  <c:v>Concern resolved</c:v>
                </c:pt>
                <c:pt idx="3">
                  <c:v>Gradelink updated</c:v>
                </c:pt>
                <c:pt idx="4">
                  <c:v>Webpage updated</c:v>
                </c:pt>
                <c:pt idx="5">
                  <c:v>Newsletter updated</c:v>
                </c:pt>
              </c:strCache>
            </c:strRef>
          </c:cat>
          <c:val>
            <c:numRef>
              <c:f>Sheet1!$D$2:$D$7</c:f>
              <c:numCache>
                <c:formatCode>General</c:formatCode>
                <c:ptCount val="6"/>
                <c:pt idx="0">
                  <c:v>7</c:v>
                </c:pt>
                <c:pt idx="1">
                  <c:v>2</c:v>
                </c:pt>
                <c:pt idx="2">
                  <c:v>5</c:v>
                </c:pt>
                <c:pt idx="3">
                  <c:v>7</c:v>
                </c:pt>
                <c:pt idx="4">
                  <c:v>7</c:v>
                </c:pt>
                <c:pt idx="5">
                  <c:v>5</c:v>
                </c:pt>
              </c:numCache>
            </c:numRef>
          </c:val>
          <c:extLst>
            <c:ext xmlns:c16="http://schemas.microsoft.com/office/drawing/2014/chart" uri="{C3380CC4-5D6E-409C-BE32-E72D297353CC}">
              <c16:uniqueId val="{00000002-27FE-462D-8066-8E373F5EC9F0}"/>
            </c:ext>
          </c:extLst>
        </c:ser>
        <c:ser>
          <c:idx val="3"/>
          <c:order val="3"/>
          <c:tx>
            <c:strRef>
              <c:f>Sheet1!$E$1</c:f>
              <c:strCache>
                <c:ptCount val="1"/>
                <c:pt idx="0">
                  <c:v>Somewhat Disagree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Calls timely returned</c:v>
                </c:pt>
                <c:pt idx="1">
                  <c:v>Emails timely returned</c:v>
                </c:pt>
                <c:pt idx="2">
                  <c:v>Concern resolved</c:v>
                </c:pt>
                <c:pt idx="3">
                  <c:v>Gradelink updated</c:v>
                </c:pt>
                <c:pt idx="4">
                  <c:v>Webpage updated</c:v>
                </c:pt>
                <c:pt idx="5">
                  <c:v>Newsletter updated</c:v>
                </c:pt>
              </c:strCache>
            </c:strRef>
          </c:cat>
          <c:val>
            <c:numRef>
              <c:f>Sheet1!$E$2:$E$7</c:f>
              <c:numCache>
                <c:formatCode>General</c:formatCode>
                <c:ptCount val="6"/>
                <c:pt idx="0">
                  <c:v>0</c:v>
                </c:pt>
                <c:pt idx="1">
                  <c:v>3</c:v>
                </c:pt>
                <c:pt idx="2">
                  <c:v>4</c:v>
                </c:pt>
                <c:pt idx="3">
                  <c:v>8</c:v>
                </c:pt>
                <c:pt idx="4">
                  <c:v>1</c:v>
                </c:pt>
                <c:pt idx="5">
                  <c:v>0</c:v>
                </c:pt>
              </c:numCache>
            </c:numRef>
          </c:val>
          <c:extLst>
            <c:ext xmlns:c16="http://schemas.microsoft.com/office/drawing/2014/chart" uri="{C3380CC4-5D6E-409C-BE32-E72D297353CC}">
              <c16:uniqueId val="{00000003-27FE-462D-8066-8E373F5EC9F0}"/>
            </c:ext>
          </c:extLst>
        </c:ser>
        <c:ser>
          <c:idx val="4"/>
          <c:order val="4"/>
          <c:tx>
            <c:strRef>
              <c:f>Sheet1!$F$1</c:f>
              <c:strCache>
                <c:ptCount val="1"/>
                <c:pt idx="0">
                  <c:v>Strongly Disagree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Calls timely returned</c:v>
                </c:pt>
                <c:pt idx="1">
                  <c:v>Emails timely returned</c:v>
                </c:pt>
                <c:pt idx="2">
                  <c:v>Concern resolved</c:v>
                </c:pt>
                <c:pt idx="3">
                  <c:v>Gradelink updated</c:v>
                </c:pt>
                <c:pt idx="4">
                  <c:v>Webpage updated</c:v>
                </c:pt>
                <c:pt idx="5">
                  <c:v>Newsletter updated</c:v>
                </c:pt>
              </c:strCache>
            </c:strRef>
          </c:cat>
          <c:val>
            <c:numRef>
              <c:f>Sheet1!$F$2:$F$7</c:f>
              <c:numCache>
                <c:formatCode>General</c:formatCode>
                <c:ptCount val="6"/>
                <c:pt idx="0">
                  <c:v>0</c:v>
                </c:pt>
                <c:pt idx="1">
                  <c:v>0</c:v>
                </c:pt>
                <c:pt idx="2">
                  <c:v>0</c:v>
                </c:pt>
                <c:pt idx="3">
                  <c:v>4</c:v>
                </c:pt>
                <c:pt idx="4">
                  <c:v>1</c:v>
                </c:pt>
                <c:pt idx="5">
                  <c:v>1</c:v>
                </c:pt>
              </c:numCache>
            </c:numRef>
          </c:val>
          <c:extLst>
            <c:ext xmlns:c16="http://schemas.microsoft.com/office/drawing/2014/chart" uri="{C3380CC4-5D6E-409C-BE32-E72D297353CC}">
              <c16:uniqueId val="{00000004-27FE-462D-8066-8E373F5EC9F0}"/>
            </c:ext>
          </c:extLst>
        </c:ser>
        <c:ser>
          <c:idx val="5"/>
          <c:order val="5"/>
          <c:tx>
            <c:strRef>
              <c:f>Sheet1!$G$1</c:f>
              <c:strCache>
                <c:ptCount val="1"/>
                <c:pt idx="0">
                  <c:v>Does Not Apply</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Calls timely returned</c:v>
                </c:pt>
                <c:pt idx="1">
                  <c:v>Emails timely returned</c:v>
                </c:pt>
                <c:pt idx="2">
                  <c:v>Concern resolved</c:v>
                </c:pt>
                <c:pt idx="3">
                  <c:v>Gradelink updated</c:v>
                </c:pt>
                <c:pt idx="4">
                  <c:v>Webpage updated</c:v>
                </c:pt>
                <c:pt idx="5">
                  <c:v>Newsletter updated</c:v>
                </c:pt>
              </c:strCache>
            </c:strRef>
          </c:cat>
          <c:val>
            <c:numRef>
              <c:f>Sheet1!$G$2:$G$7</c:f>
              <c:numCache>
                <c:formatCode>General</c:formatCode>
                <c:ptCount val="6"/>
                <c:pt idx="0">
                  <c:v>41</c:v>
                </c:pt>
                <c:pt idx="1">
                  <c:v>7</c:v>
                </c:pt>
                <c:pt idx="2">
                  <c:v>5</c:v>
                </c:pt>
                <c:pt idx="3">
                  <c:v>0</c:v>
                </c:pt>
                <c:pt idx="4">
                  <c:v>5</c:v>
                </c:pt>
              </c:numCache>
            </c:numRef>
          </c:val>
          <c:extLst>
            <c:ext xmlns:c16="http://schemas.microsoft.com/office/drawing/2014/chart" uri="{C3380CC4-5D6E-409C-BE32-E72D297353CC}">
              <c16:uniqueId val="{00000005-27FE-462D-8066-8E373F5EC9F0}"/>
            </c:ext>
          </c:extLst>
        </c:ser>
        <c:dLbls>
          <c:dLblPos val="outEnd"/>
          <c:showLegendKey val="0"/>
          <c:showVal val="1"/>
          <c:showCatName val="0"/>
          <c:showSerName val="0"/>
          <c:showPercent val="0"/>
          <c:showBubbleSize val="0"/>
        </c:dLbls>
        <c:gapWidth val="219"/>
        <c:overlap val="-27"/>
        <c:axId val="468203856"/>
        <c:axId val="468205168"/>
      </c:barChart>
      <c:catAx>
        <c:axId val="468203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8205168"/>
        <c:crosses val="autoZero"/>
        <c:auto val="1"/>
        <c:lblAlgn val="ctr"/>
        <c:lblOffset val="100"/>
        <c:noMultiLvlLbl val="0"/>
      </c:catAx>
      <c:valAx>
        <c:axId val="4682051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82038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dirty="0"/>
              <a:t>Time Spent on HW</a:t>
            </a:r>
            <a:r>
              <a:rPr lang="en-US" sz="2400" b="1" baseline="0" dirty="0"/>
              <a:t> / Day</a:t>
            </a:r>
            <a:endParaRPr lang="en-US" sz="2400" b="1" dirty="0"/>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Sheet1!$A$2:$A$12</c:f>
              <c:strCache>
                <c:ptCount val="11"/>
                <c:pt idx="0">
                  <c:v>10 min</c:v>
                </c:pt>
                <c:pt idx="1">
                  <c:v>20 min</c:v>
                </c:pt>
                <c:pt idx="2">
                  <c:v>30 min</c:v>
                </c:pt>
                <c:pt idx="3">
                  <c:v>45 min</c:v>
                </c:pt>
                <c:pt idx="4">
                  <c:v>1 hr</c:v>
                </c:pt>
                <c:pt idx="5">
                  <c:v>1.5 hrs</c:v>
                </c:pt>
                <c:pt idx="6">
                  <c:v>2 hrs</c:v>
                </c:pt>
                <c:pt idx="7">
                  <c:v>2.5 hrs</c:v>
                </c:pt>
                <c:pt idx="8">
                  <c:v>3 hrs</c:v>
                </c:pt>
                <c:pt idx="9">
                  <c:v>3.5 hrs</c:v>
                </c:pt>
                <c:pt idx="10">
                  <c:v>4 hrs</c:v>
                </c:pt>
              </c:strCache>
            </c:strRef>
          </c:cat>
          <c:val>
            <c:numRef>
              <c:f>Sheet1!$B$2:$B$12</c:f>
              <c:numCache>
                <c:formatCode>General</c:formatCode>
                <c:ptCount val="11"/>
                <c:pt idx="0">
                  <c:v>1</c:v>
                </c:pt>
                <c:pt idx="1">
                  <c:v>1</c:v>
                </c:pt>
                <c:pt idx="2">
                  <c:v>5</c:v>
                </c:pt>
                <c:pt idx="3">
                  <c:v>4</c:v>
                </c:pt>
                <c:pt idx="4">
                  <c:v>13</c:v>
                </c:pt>
                <c:pt idx="5">
                  <c:v>19</c:v>
                </c:pt>
                <c:pt idx="6">
                  <c:v>17</c:v>
                </c:pt>
                <c:pt idx="7">
                  <c:v>6</c:v>
                </c:pt>
                <c:pt idx="8">
                  <c:v>3</c:v>
                </c:pt>
                <c:pt idx="9">
                  <c:v>1</c:v>
                </c:pt>
                <c:pt idx="10">
                  <c:v>1</c:v>
                </c:pt>
              </c:numCache>
            </c:numRef>
          </c:val>
          <c:extLst>
            <c:ext xmlns:c16="http://schemas.microsoft.com/office/drawing/2014/chart" uri="{C3380CC4-5D6E-409C-BE32-E72D297353CC}">
              <c16:uniqueId val="{00000000-AD05-4772-BA41-E67C410E7A5F}"/>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Time is Appropriate</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Strongly Agree</c:v>
                </c:pt>
                <c:pt idx="1">
                  <c:v>Somewhat Agree</c:v>
                </c:pt>
                <c:pt idx="2">
                  <c:v>Neutral</c:v>
                </c:pt>
                <c:pt idx="3">
                  <c:v>Somewhat Disagree</c:v>
                </c:pt>
                <c:pt idx="4">
                  <c:v>Strongly Disagree</c:v>
                </c:pt>
              </c:strCache>
            </c:strRef>
          </c:cat>
          <c:val>
            <c:numRef>
              <c:f>Sheet1!$B$2:$B$6</c:f>
              <c:numCache>
                <c:formatCode>General</c:formatCode>
                <c:ptCount val="5"/>
                <c:pt idx="0">
                  <c:v>13</c:v>
                </c:pt>
                <c:pt idx="1">
                  <c:v>17</c:v>
                </c:pt>
                <c:pt idx="2">
                  <c:v>3</c:v>
                </c:pt>
                <c:pt idx="3">
                  <c:v>17</c:v>
                </c:pt>
                <c:pt idx="4">
                  <c:v>17</c:v>
                </c:pt>
              </c:numCache>
            </c:numRef>
          </c:val>
          <c:extLst>
            <c:ext xmlns:c16="http://schemas.microsoft.com/office/drawing/2014/chart" uri="{C3380CC4-5D6E-409C-BE32-E72D297353CC}">
              <c16:uniqueId val="{00000000-69E4-407D-A554-316D7FAE875C}"/>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Time on Reading, Studying, and Projects / Day</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Sheet1!$A$2:$A$9</c:f>
              <c:strCache>
                <c:ptCount val="8"/>
                <c:pt idx="0">
                  <c:v>10 min</c:v>
                </c:pt>
                <c:pt idx="1">
                  <c:v>20 min</c:v>
                </c:pt>
                <c:pt idx="2">
                  <c:v>30 min</c:v>
                </c:pt>
                <c:pt idx="3">
                  <c:v>40 min</c:v>
                </c:pt>
                <c:pt idx="4">
                  <c:v>50 min</c:v>
                </c:pt>
                <c:pt idx="5">
                  <c:v>1 hr</c:v>
                </c:pt>
                <c:pt idx="6">
                  <c:v>1.5 hrs</c:v>
                </c:pt>
                <c:pt idx="7">
                  <c:v>2 hrs</c:v>
                </c:pt>
              </c:strCache>
            </c:strRef>
          </c:cat>
          <c:val>
            <c:numRef>
              <c:f>Sheet1!$B$2:$B$9</c:f>
              <c:numCache>
                <c:formatCode>General</c:formatCode>
                <c:ptCount val="8"/>
                <c:pt idx="0">
                  <c:v>1</c:v>
                </c:pt>
                <c:pt idx="1">
                  <c:v>5</c:v>
                </c:pt>
                <c:pt idx="2">
                  <c:v>17</c:v>
                </c:pt>
                <c:pt idx="3">
                  <c:v>7</c:v>
                </c:pt>
                <c:pt idx="4">
                  <c:v>1</c:v>
                </c:pt>
                <c:pt idx="5">
                  <c:v>20</c:v>
                </c:pt>
                <c:pt idx="6">
                  <c:v>8</c:v>
                </c:pt>
                <c:pt idx="7">
                  <c:v>4</c:v>
                </c:pt>
              </c:numCache>
            </c:numRef>
          </c:val>
          <c:extLst>
            <c:ext xmlns:c16="http://schemas.microsoft.com/office/drawing/2014/chart" uri="{C3380CC4-5D6E-409C-BE32-E72D297353CC}">
              <c16:uniqueId val="{00000000-F781-4FCC-A659-2580A2BE2A3C}"/>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Time is Appropriate</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Strongly Agree</c:v>
                </c:pt>
                <c:pt idx="1">
                  <c:v>Somewhat Agree</c:v>
                </c:pt>
                <c:pt idx="2">
                  <c:v>Neutral</c:v>
                </c:pt>
                <c:pt idx="3">
                  <c:v>Somewhat Disagree</c:v>
                </c:pt>
                <c:pt idx="4">
                  <c:v>Strongly Disagree</c:v>
                </c:pt>
              </c:strCache>
            </c:strRef>
          </c:cat>
          <c:val>
            <c:numRef>
              <c:f>Sheet1!$B$2:$B$6</c:f>
              <c:numCache>
                <c:formatCode>General</c:formatCode>
                <c:ptCount val="5"/>
                <c:pt idx="0">
                  <c:v>14</c:v>
                </c:pt>
                <c:pt idx="1">
                  <c:v>20</c:v>
                </c:pt>
                <c:pt idx="2">
                  <c:v>6</c:v>
                </c:pt>
                <c:pt idx="3">
                  <c:v>9</c:v>
                </c:pt>
              </c:numCache>
            </c:numRef>
          </c:val>
          <c:extLst>
            <c:ext xmlns:c16="http://schemas.microsoft.com/office/drawing/2014/chart" uri="{C3380CC4-5D6E-409C-BE32-E72D297353CC}">
              <c16:uniqueId val="{00000000-6DCB-4106-A52B-7465333E32A8}"/>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Strongly Agree</c:v>
                </c:pt>
                <c:pt idx="1">
                  <c:v>Somewhat Agree</c:v>
                </c:pt>
                <c:pt idx="2">
                  <c:v>Neutral</c:v>
                </c:pt>
                <c:pt idx="3">
                  <c:v>Somewhat Disagree</c:v>
                </c:pt>
                <c:pt idx="4">
                  <c:v>Strongly Disagree</c:v>
                </c:pt>
              </c:strCache>
            </c:strRef>
          </c:cat>
          <c:val>
            <c:numRef>
              <c:f>Sheet1!$B$2:$B$6</c:f>
              <c:numCache>
                <c:formatCode>General</c:formatCode>
                <c:ptCount val="5"/>
                <c:pt idx="0">
                  <c:v>41</c:v>
                </c:pt>
                <c:pt idx="1">
                  <c:v>32</c:v>
                </c:pt>
                <c:pt idx="2">
                  <c:v>9</c:v>
                </c:pt>
                <c:pt idx="3">
                  <c:v>15</c:v>
                </c:pt>
                <c:pt idx="4">
                  <c:v>6</c:v>
                </c:pt>
              </c:numCache>
            </c:numRef>
          </c:val>
          <c:extLst>
            <c:ext xmlns:c16="http://schemas.microsoft.com/office/drawing/2014/chart" uri="{C3380CC4-5D6E-409C-BE32-E72D297353CC}">
              <c16:uniqueId val="{00000000-56AE-4DBB-AB0D-9B37373F18A9}"/>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Very Satisfied</c:v>
                </c:pt>
                <c:pt idx="1">
                  <c:v>Somewhat Satisfied</c:v>
                </c:pt>
                <c:pt idx="2">
                  <c:v>Neutral</c:v>
                </c:pt>
                <c:pt idx="3">
                  <c:v>Somewhat Dissatisfied</c:v>
                </c:pt>
                <c:pt idx="4">
                  <c:v>Very Dissatisfied</c:v>
                </c:pt>
              </c:strCache>
            </c:strRef>
          </c:cat>
          <c:val>
            <c:numRef>
              <c:f>Sheet1!$B$2:$B$6</c:f>
              <c:numCache>
                <c:formatCode>General</c:formatCode>
                <c:ptCount val="5"/>
                <c:pt idx="0">
                  <c:v>46</c:v>
                </c:pt>
                <c:pt idx="1">
                  <c:v>35</c:v>
                </c:pt>
                <c:pt idx="2">
                  <c:v>12</c:v>
                </c:pt>
                <c:pt idx="3">
                  <c:v>6</c:v>
                </c:pt>
              </c:numCache>
            </c:numRef>
          </c:val>
          <c:extLst>
            <c:ext xmlns:c16="http://schemas.microsoft.com/office/drawing/2014/chart" uri="{C3380CC4-5D6E-409C-BE32-E72D297353CC}">
              <c16:uniqueId val="{00000000-3F64-487B-B157-7DCFC59FC039}"/>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E90-4280-AFDA-50E7CDB9790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E90-4280-AFDA-50E7CDB9790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E90-4280-AFDA-50E7CDB97905}"/>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Yes</c:v>
                </c:pt>
                <c:pt idx="1">
                  <c:v>No</c:v>
                </c:pt>
                <c:pt idx="2">
                  <c:v>Maybe</c:v>
                </c:pt>
              </c:strCache>
            </c:strRef>
          </c:cat>
          <c:val>
            <c:numRef>
              <c:f>Sheet1!$B$2:$B$4</c:f>
              <c:numCache>
                <c:formatCode>General</c:formatCode>
                <c:ptCount val="3"/>
                <c:pt idx="0">
                  <c:v>74</c:v>
                </c:pt>
                <c:pt idx="1">
                  <c:v>4</c:v>
                </c:pt>
                <c:pt idx="2">
                  <c:v>22</c:v>
                </c:pt>
              </c:numCache>
            </c:numRef>
          </c:val>
          <c:extLst>
            <c:ext xmlns:c16="http://schemas.microsoft.com/office/drawing/2014/chart" uri="{C3380CC4-5D6E-409C-BE32-E72D297353CC}">
              <c16:uniqueId val="{00000006-DE90-4280-AFDA-50E7CDB97905}"/>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20148978660276162"/>
          <c:y val="0.90249743058461329"/>
          <c:w val="0.58735859104568455"/>
          <c:h val="5.9726916180724184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BFA Adheres</a:t>
            </a:r>
            <a:r>
              <a:rPr lang="en-US" baseline="0" dirty="0"/>
              <a:t> to its M</a:t>
            </a:r>
            <a:r>
              <a:rPr lang="en-US" dirty="0"/>
              <a:t>ission Statement</a:t>
            </a:r>
          </a:p>
        </c:rich>
      </c:tx>
      <c:layout>
        <c:manualLayout>
          <c:xMode val="edge"/>
          <c:yMode val="edge"/>
          <c:x val="0.15495080445966783"/>
          <c:y val="1.7359857311996959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Strongly Agree</c:v>
                </c:pt>
                <c:pt idx="1">
                  <c:v>Somewhat Agree</c:v>
                </c:pt>
                <c:pt idx="2">
                  <c:v>Neutral</c:v>
                </c:pt>
                <c:pt idx="3">
                  <c:v>Somewhat Disagree</c:v>
                </c:pt>
                <c:pt idx="4">
                  <c:v>Strongly Disagree</c:v>
                </c:pt>
              </c:strCache>
            </c:strRef>
          </c:cat>
          <c:val>
            <c:numRef>
              <c:f>Sheet1!$B$2:$B$6</c:f>
              <c:numCache>
                <c:formatCode>General</c:formatCode>
                <c:ptCount val="5"/>
                <c:pt idx="0">
                  <c:v>201</c:v>
                </c:pt>
                <c:pt idx="1">
                  <c:v>99</c:v>
                </c:pt>
                <c:pt idx="2">
                  <c:v>12</c:v>
                </c:pt>
                <c:pt idx="3">
                  <c:v>3</c:v>
                </c:pt>
                <c:pt idx="4">
                  <c:v>1</c:v>
                </c:pt>
              </c:numCache>
            </c:numRef>
          </c:val>
          <c:extLst>
            <c:ext xmlns:c16="http://schemas.microsoft.com/office/drawing/2014/chart" uri="{C3380CC4-5D6E-409C-BE32-E72D297353CC}">
              <c16:uniqueId val="{00000000-944E-4E10-8BBA-9C6DA0C79F82}"/>
            </c:ext>
          </c:extLst>
        </c:ser>
        <c:dLbls>
          <c:showLegendKey val="0"/>
          <c:showVal val="0"/>
          <c:showCatName val="0"/>
          <c:showSerName val="0"/>
          <c:showPercent val="0"/>
          <c:showBubbleSize val="0"/>
        </c:dLbls>
        <c:gapWidth val="150"/>
        <c:axId val="224032528"/>
        <c:axId val="224034168"/>
      </c:barChart>
      <c:catAx>
        <c:axId val="224032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4034168"/>
        <c:crosses val="autoZero"/>
        <c:auto val="1"/>
        <c:lblAlgn val="ctr"/>
        <c:lblOffset val="100"/>
        <c:noMultiLvlLbl val="0"/>
      </c:catAx>
      <c:valAx>
        <c:axId val="2240341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40325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Yes</c:v>
                </c:pt>
                <c:pt idx="1">
                  <c:v>No</c:v>
                </c:pt>
                <c:pt idx="2">
                  <c:v>Maybe</c:v>
                </c:pt>
              </c:strCache>
            </c:strRef>
          </c:cat>
          <c:val>
            <c:numRef>
              <c:f>Sheet1!$B$2:$B$4</c:f>
              <c:numCache>
                <c:formatCode>General</c:formatCode>
                <c:ptCount val="3"/>
                <c:pt idx="0">
                  <c:v>59</c:v>
                </c:pt>
                <c:pt idx="1">
                  <c:v>18</c:v>
                </c:pt>
                <c:pt idx="2">
                  <c:v>12</c:v>
                </c:pt>
              </c:numCache>
            </c:numRef>
          </c:val>
          <c:extLst>
            <c:ext xmlns:c16="http://schemas.microsoft.com/office/drawing/2014/chart" uri="{C3380CC4-5D6E-409C-BE32-E72D297353CC}">
              <c16:uniqueId val="{00000000-0A05-48D9-81C4-F58172A1BD6D}"/>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25449397869383972"/>
          <c:y val="0.90524937387074966"/>
          <c:w val="0.4689530260923267"/>
          <c:h val="5.9726916180724184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Strongly Agree</c:v>
                </c:pt>
              </c:strCache>
            </c:strRef>
          </c:tx>
          <c:spPr>
            <a:solidFill>
              <a:schemeClr val="accent1"/>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Calls timely returned</c:v>
                </c:pt>
                <c:pt idx="1">
                  <c:v>Emails timely returned</c:v>
                </c:pt>
                <c:pt idx="2">
                  <c:v>Info is accurate</c:v>
                </c:pt>
                <c:pt idx="3">
                  <c:v>Helpful</c:v>
                </c:pt>
              </c:strCache>
            </c:strRef>
          </c:cat>
          <c:val>
            <c:numRef>
              <c:f>Sheet1!$B$2:$B$5</c:f>
              <c:numCache>
                <c:formatCode>General</c:formatCode>
                <c:ptCount val="4"/>
                <c:pt idx="0">
                  <c:v>159</c:v>
                </c:pt>
                <c:pt idx="1">
                  <c:v>178</c:v>
                </c:pt>
                <c:pt idx="2">
                  <c:v>205</c:v>
                </c:pt>
                <c:pt idx="3">
                  <c:v>224</c:v>
                </c:pt>
              </c:numCache>
            </c:numRef>
          </c:val>
          <c:extLst>
            <c:ext xmlns:c16="http://schemas.microsoft.com/office/drawing/2014/chart" uri="{C3380CC4-5D6E-409C-BE32-E72D297353CC}">
              <c16:uniqueId val="{00000000-A886-4747-8E6B-6B01E2CCEEE3}"/>
            </c:ext>
          </c:extLst>
        </c:ser>
        <c:ser>
          <c:idx val="1"/>
          <c:order val="1"/>
          <c:tx>
            <c:strRef>
              <c:f>Sheet1!$C$1</c:f>
              <c:strCache>
                <c:ptCount val="1"/>
                <c:pt idx="0">
                  <c:v>Somewhat Agree</c:v>
                </c:pt>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Calls timely returned</c:v>
                </c:pt>
                <c:pt idx="1">
                  <c:v>Emails timely returned</c:v>
                </c:pt>
                <c:pt idx="2">
                  <c:v>Info is accurate</c:v>
                </c:pt>
                <c:pt idx="3">
                  <c:v>Helpful</c:v>
                </c:pt>
              </c:strCache>
            </c:strRef>
          </c:cat>
          <c:val>
            <c:numRef>
              <c:f>Sheet1!$C$2:$C$5</c:f>
              <c:numCache>
                <c:formatCode>General</c:formatCode>
                <c:ptCount val="4"/>
                <c:pt idx="0">
                  <c:v>15</c:v>
                </c:pt>
                <c:pt idx="1">
                  <c:v>22</c:v>
                </c:pt>
                <c:pt idx="2">
                  <c:v>29</c:v>
                </c:pt>
                <c:pt idx="3">
                  <c:v>25</c:v>
                </c:pt>
              </c:numCache>
            </c:numRef>
          </c:val>
          <c:extLst>
            <c:ext xmlns:c16="http://schemas.microsoft.com/office/drawing/2014/chart" uri="{C3380CC4-5D6E-409C-BE32-E72D297353CC}">
              <c16:uniqueId val="{00000001-A886-4747-8E6B-6B01E2CCEEE3}"/>
            </c:ext>
          </c:extLst>
        </c:ser>
        <c:ser>
          <c:idx val="2"/>
          <c:order val="2"/>
          <c:tx>
            <c:strRef>
              <c:f>Sheet1!$D$1</c:f>
              <c:strCache>
                <c:ptCount val="1"/>
                <c:pt idx="0">
                  <c:v>Neutral</c:v>
                </c:pt>
              </c:strCache>
            </c:strRef>
          </c:tx>
          <c:spPr>
            <a:solidFill>
              <a:schemeClr val="accent3"/>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Calls timely returned</c:v>
                </c:pt>
                <c:pt idx="1">
                  <c:v>Emails timely returned</c:v>
                </c:pt>
                <c:pt idx="2">
                  <c:v>Info is accurate</c:v>
                </c:pt>
                <c:pt idx="3">
                  <c:v>Helpful</c:v>
                </c:pt>
              </c:strCache>
            </c:strRef>
          </c:cat>
          <c:val>
            <c:numRef>
              <c:f>Sheet1!$D$2:$D$5</c:f>
              <c:numCache>
                <c:formatCode>General</c:formatCode>
                <c:ptCount val="4"/>
                <c:pt idx="0">
                  <c:v>11</c:v>
                </c:pt>
                <c:pt idx="1">
                  <c:v>5</c:v>
                </c:pt>
                <c:pt idx="2">
                  <c:v>11</c:v>
                </c:pt>
                <c:pt idx="3">
                  <c:v>8</c:v>
                </c:pt>
              </c:numCache>
            </c:numRef>
          </c:val>
          <c:extLst>
            <c:ext xmlns:c16="http://schemas.microsoft.com/office/drawing/2014/chart" uri="{C3380CC4-5D6E-409C-BE32-E72D297353CC}">
              <c16:uniqueId val="{00000002-A886-4747-8E6B-6B01E2CCEEE3}"/>
            </c:ext>
          </c:extLst>
        </c:ser>
        <c:ser>
          <c:idx val="3"/>
          <c:order val="3"/>
          <c:tx>
            <c:strRef>
              <c:f>Sheet1!$E$1</c:f>
              <c:strCache>
                <c:ptCount val="1"/>
                <c:pt idx="0">
                  <c:v>Somewhat Disagree</c:v>
                </c:pt>
              </c:strCache>
            </c:strRef>
          </c:tx>
          <c:spPr>
            <a:solidFill>
              <a:schemeClr val="accent4"/>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Calls timely returned</c:v>
                </c:pt>
                <c:pt idx="1">
                  <c:v>Emails timely returned</c:v>
                </c:pt>
                <c:pt idx="2">
                  <c:v>Info is accurate</c:v>
                </c:pt>
                <c:pt idx="3">
                  <c:v>Helpful</c:v>
                </c:pt>
              </c:strCache>
            </c:strRef>
          </c:cat>
          <c:val>
            <c:numRef>
              <c:f>Sheet1!$E$2:$E$5</c:f>
              <c:numCache>
                <c:formatCode>General</c:formatCode>
                <c:ptCount val="4"/>
                <c:pt idx="0">
                  <c:v>2</c:v>
                </c:pt>
                <c:pt idx="1">
                  <c:v>3</c:v>
                </c:pt>
                <c:pt idx="2">
                  <c:v>3</c:v>
                </c:pt>
                <c:pt idx="3">
                  <c:v>3</c:v>
                </c:pt>
              </c:numCache>
            </c:numRef>
          </c:val>
          <c:extLst>
            <c:ext xmlns:c16="http://schemas.microsoft.com/office/drawing/2014/chart" uri="{C3380CC4-5D6E-409C-BE32-E72D297353CC}">
              <c16:uniqueId val="{00000003-A886-4747-8E6B-6B01E2CCEEE3}"/>
            </c:ext>
          </c:extLst>
        </c:ser>
        <c:ser>
          <c:idx val="4"/>
          <c:order val="4"/>
          <c:tx>
            <c:strRef>
              <c:f>Sheet1!$F$1</c:f>
              <c:strCache>
                <c:ptCount val="1"/>
                <c:pt idx="0">
                  <c:v>Strongly Disagree</c:v>
                </c:pt>
              </c:strCache>
            </c:strRef>
          </c:tx>
          <c:spPr>
            <a:solidFill>
              <a:schemeClr val="accent5"/>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Calls timely returned</c:v>
                </c:pt>
                <c:pt idx="1">
                  <c:v>Emails timely returned</c:v>
                </c:pt>
                <c:pt idx="2">
                  <c:v>Info is accurate</c:v>
                </c:pt>
                <c:pt idx="3">
                  <c:v>Helpful</c:v>
                </c:pt>
              </c:strCache>
            </c:strRef>
          </c:cat>
          <c:val>
            <c:numRef>
              <c:f>Sheet1!$F$2:$F$5</c:f>
              <c:numCache>
                <c:formatCode>General</c:formatCode>
                <c:ptCount val="4"/>
                <c:pt idx="0">
                  <c:v>0</c:v>
                </c:pt>
                <c:pt idx="1">
                  <c:v>2</c:v>
                </c:pt>
                <c:pt idx="2">
                  <c:v>2</c:v>
                </c:pt>
                <c:pt idx="3">
                  <c:v>0</c:v>
                </c:pt>
              </c:numCache>
            </c:numRef>
          </c:val>
          <c:extLst>
            <c:ext xmlns:c16="http://schemas.microsoft.com/office/drawing/2014/chart" uri="{C3380CC4-5D6E-409C-BE32-E72D297353CC}">
              <c16:uniqueId val="{00000004-A886-4747-8E6B-6B01E2CCEEE3}"/>
            </c:ext>
          </c:extLst>
        </c:ser>
        <c:ser>
          <c:idx val="5"/>
          <c:order val="5"/>
          <c:tx>
            <c:strRef>
              <c:f>Sheet1!$G$1</c:f>
              <c:strCache>
                <c:ptCount val="1"/>
                <c:pt idx="0">
                  <c:v>Does Not Apply</c:v>
                </c:pt>
              </c:strCache>
            </c:strRef>
          </c:tx>
          <c:spPr>
            <a:solidFill>
              <a:schemeClr val="accent6"/>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Calls timely returned</c:v>
                </c:pt>
                <c:pt idx="1">
                  <c:v>Emails timely returned</c:v>
                </c:pt>
                <c:pt idx="2">
                  <c:v>Info is accurate</c:v>
                </c:pt>
                <c:pt idx="3">
                  <c:v>Helpful</c:v>
                </c:pt>
              </c:strCache>
            </c:strRef>
          </c:cat>
          <c:val>
            <c:numRef>
              <c:f>Sheet1!$G$2:$G$5</c:f>
              <c:numCache>
                <c:formatCode>General</c:formatCode>
                <c:ptCount val="4"/>
                <c:pt idx="0">
                  <c:v>75</c:v>
                </c:pt>
                <c:pt idx="1">
                  <c:v>52</c:v>
                </c:pt>
                <c:pt idx="2">
                  <c:v>11</c:v>
                </c:pt>
                <c:pt idx="3">
                  <c:v>3</c:v>
                </c:pt>
              </c:numCache>
            </c:numRef>
          </c:val>
          <c:extLst>
            <c:ext xmlns:c16="http://schemas.microsoft.com/office/drawing/2014/chart" uri="{C3380CC4-5D6E-409C-BE32-E72D297353CC}">
              <c16:uniqueId val="{00000005-A886-4747-8E6B-6B01E2CCEEE3}"/>
            </c:ext>
          </c:extLst>
        </c:ser>
        <c:dLbls>
          <c:dLblPos val="outEnd"/>
          <c:showLegendKey val="0"/>
          <c:showVal val="1"/>
          <c:showCatName val="0"/>
          <c:showSerName val="0"/>
          <c:showPercent val="0"/>
          <c:showBubbleSize val="0"/>
        </c:dLbls>
        <c:gapWidth val="150"/>
        <c:axId val="395781128"/>
        <c:axId val="395777848"/>
      </c:barChart>
      <c:catAx>
        <c:axId val="39578112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5777848"/>
        <c:auto val="1"/>
        <c:lblAlgn val="ctr"/>
        <c:lblOffset val="100"/>
        <c:noMultiLvlLbl val="0"/>
      </c:catAx>
      <c:valAx>
        <c:axId val="3957778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5781128"/>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Strongly 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Calls timely returned</c:v>
                </c:pt>
                <c:pt idx="1">
                  <c:v>Emails timely returned</c:v>
                </c:pt>
                <c:pt idx="2">
                  <c:v>Info is accurate</c:v>
                </c:pt>
                <c:pt idx="3">
                  <c:v>Helpful</c:v>
                </c:pt>
              </c:strCache>
            </c:strRef>
          </c:cat>
          <c:val>
            <c:numRef>
              <c:f>Sheet1!$B$2:$B$5</c:f>
              <c:numCache>
                <c:formatCode>General</c:formatCode>
                <c:ptCount val="4"/>
                <c:pt idx="0">
                  <c:v>62</c:v>
                </c:pt>
                <c:pt idx="1">
                  <c:v>69</c:v>
                </c:pt>
                <c:pt idx="2">
                  <c:v>93</c:v>
                </c:pt>
                <c:pt idx="3">
                  <c:v>111</c:v>
                </c:pt>
              </c:numCache>
            </c:numRef>
          </c:val>
          <c:extLst>
            <c:ext xmlns:c16="http://schemas.microsoft.com/office/drawing/2014/chart" uri="{C3380CC4-5D6E-409C-BE32-E72D297353CC}">
              <c16:uniqueId val="{00000000-8493-4452-BFF4-99BA51A603B4}"/>
            </c:ext>
          </c:extLst>
        </c:ser>
        <c:ser>
          <c:idx val="1"/>
          <c:order val="1"/>
          <c:tx>
            <c:strRef>
              <c:f>Sheet1!$C$1</c:f>
              <c:strCache>
                <c:ptCount val="1"/>
                <c:pt idx="0">
                  <c:v>Somewhat Agree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Calls timely returned</c:v>
                </c:pt>
                <c:pt idx="1">
                  <c:v>Emails timely returned</c:v>
                </c:pt>
                <c:pt idx="2">
                  <c:v>Info is accurate</c:v>
                </c:pt>
                <c:pt idx="3">
                  <c:v>Helpful</c:v>
                </c:pt>
              </c:strCache>
            </c:strRef>
          </c:cat>
          <c:val>
            <c:numRef>
              <c:f>Sheet1!$C$2:$C$5</c:f>
              <c:numCache>
                <c:formatCode>General</c:formatCode>
                <c:ptCount val="4"/>
                <c:pt idx="0">
                  <c:v>7</c:v>
                </c:pt>
                <c:pt idx="1">
                  <c:v>11</c:v>
                </c:pt>
                <c:pt idx="2">
                  <c:v>13</c:v>
                </c:pt>
                <c:pt idx="3">
                  <c:v>11</c:v>
                </c:pt>
              </c:numCache>
            </c:numRef>
          </c:val>
          <c:extLst>
            <c:ext xmlns:c16="http://schemas.microsoft.com/office/drawing/2014/chart" uri="{C3380CC4-5D6E-409C-BE32-E72D297353CC}">
              <c16:uniqueId val="{00000001-8493-4452-BFF4-99BA51A603B4}"/>
            </c:ext>
          </c:extLst>
        </c:ser>
        <c:ser>
          <c:idx val="2"/>
          <c:order val="2"/>
          <c:tx>
            <c:strRef>
              <c:f>Sheet1!$D$1</c:f>
              <c:strCache>
                <c:ptCount val="1"/>
                <c:pt idx="0">
                  <c:v>Neutral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Calls timely returned</c:v>
                </c:pt>
                <c:pt idx="1">
                  <c:v>Emails timely returned</c:v>
                </c:pt>
                <c:pt idx="2">
                  <c:v>Info is accurate</c:v>
                </c:pt>
                <c:pt idx="3">
                  <c:v>Helpful</c:v>
                </c:pt>
              </c:strCache>
            </c:strRef>
          </c:cat>
          <c:val>
            <c:numRef>
              <c:f>Sheet1!$D$2:$D$5</c:f>
              <c:numCache>
                <c:formatCode>General</c:formatCode>
                <c:ptCount val="4"/>
                <c:pt idx="0">
                  <c:v>9</c:v>
                </c:pt>
                <c:pt idx="1">
                  <c:v>8</c:v>
                </c:pt>
                <c:pt idx="2">
                  <c:v>9</c:v>
                </c:pt>
                <c:pt idx="3">
                  <c:v>18</c:v>
                </c:pt>
              </c:numCache>
            </c:numRef>
          </c:val>
          <c:extLst>
            <c:ext xmlns:c16="http://schemas.microsoft.com/office/drawing/2014/chart" uri="{C3380CC4-5D6E-409C-BE32-E72D297353CC}">
              <c16:uniqueId val="{00000002-8493-4452-BFF4-99BA51A603B4}"/>
            </c:ext>
          </c:extLst>
        </c:ser>
        <c:ser>
          <c:idx val="3"/>
          <c:order val="3"/>
          <c:tx>
            <c:strRef>
              <c:f>Sheet1!$E$1</c:f>
              <c:strCache>
                <c:ptCount val="1"/>
                <c:pt idx="0">
                  <c:v>Somewhat Disagree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Calls timely returned</c:v>
                </c:pt>
                <c:pt idx="1">
                  <c:v>Emails timely returned</c:v>
                </c:pt>
                <c:pt idx="2">
                  <c:v>Info is accurate</c:v>
                </c:pt>
                <c:pt idx="3">
                  <c:v>Helpful</c:v>
                </c:pt>
              </c:strCache>
            </c:strRef>
          </c:cat>
          <c:val>
            <c:numRef>
              <c:f>Sheet1!$E$2:$E$5</c:f>
              <c:numCache>
                <c:formatCode>General</c:formatCode>
                <c:ptCount val="4"/>
                <c:pt idx="0">
                  <c:v>2</c:v>
                </c:pt>
                <c:pt idx="1">
                  <c:v>2</c:v>
                </c:pt>
                <c:pt idx="2">
                  <c:v>1</c:v>
                </c:pt>
                <c:pt idx="3">
                  <c:v>3</c:v>
                </c:pt>
              </c:numCache>
            </c:numRef>
          </c:val>
          <c:extLst>
            <c:ext xmlns:c16="http://schemas.microsoft.com/office/drawing/2014/chart" uri="{C3380CC4-5D6E-409C-BE32-E72D297353CC}">
              <c16:uniqueId val="{00000003-8493-4452-BFF4-99BA51A603B4}"/>
            </c:ext>
          </c:extLst>
        </c:ser>
        <c:ser>
          <c:idx val="4"/>
          <c:order val="4"/>
          <c:tx>
            <c:strRef>
              <c:f>Sheet1!$F$1</c:f>
              <c:strCache>
                <c:ptCount val="1"/>
                <c:pt idx="0">
                  <c:v>Strongly Disagree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Calls timely returned</c:v>
                </c:pt>
                <c:pt idx="1">
                  <c:v>Emails timely returned</c:v>
                </c:pt>
                <c:pt idx="2">
                  <c:v>Info is accurate</c:v>
                </c:pt>
                <c:pt idx="3">
                  <c:v>Helpful</c:v>
                </c:pt>
              </c:strCache>
            </c:strRef>
          </c:cat>
          <c:val>
            <c:numRef>
              <c:f>Sheet1!$F$2:$F$5</c:f>
              <c:numCache>
                <c:formatCode>General</c:formatCode>
                <c:ptCount val="4"/>
                <c:pt idx="0">
                  <c:v>0</c:v>
                </c:pt>
                <c:pt idx="1">
                  <c:v>2</c:v>
                </c:pt>
                <c:pt idx="2">
                  <c:v>0</c:v>
                </c:pt>
                <c:pt idx="3">
                  <c:v>1</c:v>
                </c:pt>
              </c:numCache>
            </c:numRef>
          </c:val>
          <c:extLst>
            <c:ext xmlns:c16="http://schemas.microsoft.com/office/drawing/2014/chart" uri="{C3380CC4-5D6E-409C-BE32-E72D297353CC}">
              <c16:uniqueId val="{00000005-8493-4452-BFF4-99BA51A603B4}"/>
            </c:ext>
          </c:extLst>
        </c:ser>
        <c:ser>
          <c:idx val="5"/>
          <c:order val="5"/>
          <c:tx>
            <c:strRef>
              <c:f>Sheet1!$G$1</c:f>
              <c:strCache>
                <c:ptCount val="1"/>
                <c:pt idx="0">
                  <c:v>Does Not Apply</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Calls timely returned</c:v>
                </c:pt>
                <c:pt idx="1">
                  <c:v>Emails timely returned</c:v>
                </c:pt>
                <c:pt idx="2">
                  <c:v>Info is accurate</c:v>
                </c:pt>
                <c:pt idx="3">
                  <c:v>Helpful</c:v>
                </c:pt>
              </c:strCache>
            </c:strRef>
          </c:cat>
          <c:val>
            <c:numRef>
              <c:f>Sheet1!$G$2:$G$5</c:f>
              <c:numCache>
                <c:formatCode>General</c:formatCode>
                <c:ptCount val="4"/>
                <c:pt idx="0">
                  <c:v>113</c:v>
                </c:pt>
                <c:pt idx="1">
                  <c:v>101</c:v>
                </c:pt>
                <c:pt idx="2">
                  <c:v>77</c:v>
                </c:pt>
                <c:pt idx="3">
                  <c:v>49</c:v>
                </c:pt>
              </c:numCache>
            </c:numRef>
          </c:val>
          <c:extLst>
            <c:ext xmlns:c16="http://schemas.microsoft.com/office/drawing/2014/chart" uri="{C3380CC4-5D6E-409C-BE32-E72D297353CC}">
              <c16:uniqueId val="{00000006-8493-4452-BFF4-99BA51A603B4}"/>
            </c:ext>
          </c:extLst>
        </c:ser>
        <c:dLbls>
          <c:dLblPos val="outEnd"/>
          <c:showLegendKey val="0"/>
          <c:showVal val="1"/>
          <c:showCatName val="0"/>
          <c:showSerName val="0"/>
          <c:showPercent val="0"/>
          <c:showBubbleSize val="0"/>
        </c:dLbls>
        <c:gapWidth val="219"/>
        <c:overlap val="-27"/>
        <c:axId val="575903960"/>
        <c:axId val="575904944"/>
      </c:barChart>
      <c:catAx>
        <c:axId val="575903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5904944"/>
        <c:crosses val="autoZero"/>
        <c:auto val="1"/>
        <c:lblAlgn val="ctr"/>
        <c:lblOffset val="100"/>
        <c:noMultiLvlLbl val="0"/>
      </c:catAx>
      <c:valAx>
        <c:axId val="5759049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59039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Strongly Agree</c:v>
                </c:pt>
              </c:strCache>
            </c:strRef>
          </c:tx>
          <c:spPr>
            <a:solidFill>
              <a:schemeClr val="accent1"/>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Calls timely returned</c:v>
                </c:pt>
                <c:pt idx="1">
                  <c:v>Emails timely returned</c:v>
                </c:pt>
                <c:pt idx="2">
                  <c:v>Info is accurate</c:v>
                </c:pt>
                <c:pt idx="3">
                  <c:v>Helpful</c:v>
                </c:pt>
              </c:strCache>
            </c:strRef>
          </c:cat>
          <c:val>
            <c:numRef>
              <c:f>Sheet1!$B$2:$B$5</c:f>
              <c:numCache>
                <c:formatCode>General</c:formatCode>
                <c:ptCount val="4"/>
                <c:pt idx="0">
                  <c:v>54</c:v>
                </c:pt>
                <c:pt idx="1">
                  <c:v>80</c:v>
                </c:pt>
                <c:pt idx="2">
                  <c:v>89</c:v>
                </c:pt>
                <c:pt idx="3">
                  <c:v>93</c:v>
                </c:pt>
              </c:numCache>
            </c:numRef>
          </c:val>
          <c:extLst>
            <c:ext xmlns:c16="http://schemas.microsoft.com/office/drawing/2014/chart" uri="{C3380CC4-5D6E-409C-BE32-E72D297353CC}">
              <c16:uniqueId val="{00000000-A886-4747-8E6B-6B01E2CCEEE3}"/>
            </c:ext>
          </c:extLst>
        </c:ser>
        <c:ser>
          <c:idx val="1"/>
          <c:order val="1"/>
          <c:tx>
            <c:strRef>
              <c:f>Sheet1!$C$1</c:f>
              <c:strCache>
                <c:ptCount val="1"/>
                <c:pt idx="0">
                  <c:v>Somewhat Agree</c:v>
                </c:pt>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Calls timely returned</c:v>
                </c:pt>
                <c:pt idx="1">
                  <c:v>Emails timely returned</c:v>
                </c:pt>
                <c:pt idx="2">
                  <c:v>Info is accurate</c:v>
                </c:pt>
                <c:pt idx="3">
                  <c:v>Helpful</c:v>
                </c:pt>
              </c:strCache>
            </c:strRef>
          </c:cat>
          <c:val>
            <c:numRef>
              <c:f>Sheet1!$C$2:$C$5</c:f>
              <c:numCache>
                <c:formatCode>General</c:formatCode>
                <c:ptCount val="4"/>
                <c:pt idx="0">
                  <c:v>9</c:v>
                </c:pt>
                <c:pt idx="1">
                  <c:v>16</c:v>
                </c:pt>
                <c:pt idx="2">
                  <c:v>18</c:v>
                </c:pt>
                <c:pt idx="3">
                  <c:v>17</c:v>
                </c:pt>
              </c:numCache>
            </c:numRef>
          </c:val>
          <c:extLst>
            <c:ext xmlns:c16="http://schemas.microsoft.com/office/drawing/2014/chart" uri="{C3380CC4-5D6E-409C-BE32-E72D297353CC}">
              <c16:uniqueId val="{00000001-A886-4747-8E6B-6B01E2CCEEE3}"/>
            </c:ext>
          </c:extLst>
        </c:ser>
        <c:ser>
          <c:idx val="2"/>
          <c:order val="2"/>
          <c:tx>
            <c:strRef>
              <c:f>Sheet1!$D$1</c:f>
              <c:strCache>
                <c:ptCount val="1"/>
                <c:pt idx="0">
                  <c:v>Neutral</c:v>
                </c:pt>
              </c:strCache>
            </c:strRef>
          </c:tx>
          <c:spPr>
            <a:solidFill>
              <a:schemeClr val="accent3"/>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Calls timely returned</c:v>
                </c:pt>
                <c:pt idx="1">
                  <c:v>Emails timely returned</c:v>
                </c:pt>
                <c:pt idx="2">
                  <c:v>Info is accurate</c:v>
                </c:pt>
                <c:pt idx="3">
                  <c:v>Helpful</c:v>
                </c:pt>
              </c:strCache>
            </c:strRef>
          </c:cat>
          <c:val>
            <c:numRef>
              <c:f>Sheet1!$D$2:$D$5</c:f>
              <c:numCache>
                <c:formatCode>General</c:formatCode>
                <c:ptCount val="4"/>
                <c:pt idx="0">
                  <c:v>7</c:v>
                </c:pt>
                <c:pt idx="1">
                  <c:v>1</c:v>
                </c:pt>
                <c:pt idx="2">
                  <c:v>7</c:v>
                </c:pt>
                <c:pt idx="3">
                  <c:v>8</c:v>
                </c:pt>
              </c:numCache>
            </c:numRef>
          </c:val>
          <c:extLst>
            <c:ext xmlns:c16="http://schemas.microsoft.com/office/drawing/2014/chart" uri="{C3380CC4-5D6E-409C-BE32-E72D297353CC}">
              <c16:uniqueId val="{00000002-A886-4747-8E6B-6B01E2CCEEE3}"/>
            </c:ext>
          </c:extLst>
        </c:ser>
        <c:ser>
          <c:idx val="3"/>
          <c:order val="3"/>
          <c:tx>
            <c:strRef>
              <c:f>Sheet1!$E$1</c:f>
              <c:strCache>
                <c:ptCount val="1"/>
                <c:pt idx="0">
                  <c:v>Somewhat Disagree</c:v>
                </c:pt>
              </c:strCache>
            </c:strRef>
          </c:tx>
          <c:spPr>
            <a:solidFill>
              <a:schemeClr val="accent4"/>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Calls timely returned</c:v>
                </c:pt>
                <c:pt idx="1">
                  <c:v>Emails timely returned</c:v>
                </c:pt>
                <c:pt idx="2">
                  <c:v>Info is accurate</c:v>
                </c:pt>
                <c:pt idx="3">
                  <c:v>Helpful</c:v>
                </c:pt>
              </c:strCache>
            </c:strRef>
          </c:cat>
          <c:val>
            <c:numRef>
              <c:f>Sheet1!$E$2:$E$5</c:f>
              <c:numCache>
                <c:formatCode>General</c:formatCode>
                <c:ptCount val="4"/>
                <c:pt idx="0">
                  <c:v>4</c:v>
                </c:pt>
                <c:pt idx="1">
                  <c:v>4</c:v>
                </c:pt>
                <c:pt idx="2">
                  <c:v>1</c:v>
                </c:pt>
                <c:pt idx="3">
                  <c:v>3</c:v>
                </c:pt>
              </c:numCache>
            </c:numRef>
          </c:val>
          <c:extLst>
            <c:ext xmlns:c16="http://schemas.microsoft.com/office/drawing/2014/chart" uri="{C3380CC4-5D6E-409C-BE32-E72D297353CC}">
              <c16:uniqueId val="{00000003-A886-4747-8E6B-6B01E2CCEEE3}"/>
            </c:ext>
          </c:extLst>
        </c:ser>
        <c:ser>
          <c:idx val="4"/>
          <c:order val="4"/>
          <c:tx>
            <c:strRef>
              <c:f>Sheet1!$F$1</c:f>
              <c:strCache>
                <c:ptCount val="1"/>
                <c:pt idx="0">
                  <c:v>Strongly Disagree</c:v>
                </c:pt>
              </c:strCache>
            </c:strRef>
          </c:tx>
          <c:spPr>
            <a:solidFill>
              <a:schemeClr val="accent5"/>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Calls timely returned</c:v>
                </c:pt>
                <c:pt idx="1">
                  <c:v>Emails timely returned</c:v>
                </c:pt>
                <c:pt idx="2">
                  <c:v>Info is accurate</c:v>
                </c:pt>
                <c:pt idx="3">
                  <c:v>Helpful</c:v>
                </c:pt>
              </c:strCache>
            </c:strRef>
          </c:cat>
          <c:val>
            <c:numRef>
              <c:f>Sheet1!$F$2:$F$5</c:f>
              <c:numCache>
                <c:formatCode>General</c:formatCode>
                <c:ptCount val="4"/>
                <c:pt idx="0">
                  <c:v>0</c:v>
                </c:pt>
                <c:pt idx="1">
                  <c:v>2</c:v>
                </c:pt>
                <c:pt idx="2">
                  <c:v>3</c:v>
                </c:pt>
                <c:pt idx="3">
                  <c:v>3</c:v>
                </c:pt>
              </c:numCache>
            </c:numRef>
          </c:val>
          <c:extLst>
            <c:ext xmlns:c16="http://schemas.microsoft.com/office/drawing/2014/chart" uri="{C3380CC4-5D6E-409C-BE32-E72D297353CC}">
              <c16:uniqueId val="{00000004-A886-4747-8E6B-6B01E2CCEEE3}"/>
            </c:ext>
          </c:extLst>
        </c:ser>
        <c:ser>
          <c:idx val="5"/>
          <c:order val="5"/>
          <c:tx>
            <c:strRef>
              <c:f>Sheet1!$G$1</c:f>
              <c:strCache>
                <c:ptCount val="1"/>
                <c:pt idx="0">
                  <c:v>Does Not Apply</c:v>
                </c:pt>
              </c:strCache>
            </c:strRef>
          </c:tx>
          <c:spPr>
            <a:solidFill>
              <a:schemeClr val="accent6"/>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Calls timely returned</c:v>
                </c:pt>
                <c:pt idx="1">
                  <c:v>Emails timely returned</c:v>
                </c:pt>
                <c:pt idx="2">
                  <c:v>Info is accurate</c:v>
                </c:pt>
                <c:pt idx="3">
                  <c:v>Helpful</c:v>
                </c:pt>
              </c:strCache>
            </c:strRef>
          </c:cat>
          <c:val>
            <c:numRef>
              <c:f>Sheet1!$G$2:$G$5</c:f>
              <c:numCache>
                <c:formatCode>General</c:formatCode>
                <c:ptCount val="4"/>
                <c:pt idx="0">
                  <c:v>74</c:v>
                </c:pt>
                <c:pt idx="1">
                  <c:v>43</c:v>
                </c:pt>
                <c:pt idx="2">
                  <c:v>26</c:v>
                </c:pt>
                <c:pt idx="3">
                  <c:v>22</c:v>
                </c:pt>
              </c:numCache>
            </c:numRef>
          </c:val>
          <c:extLst>
            <c:ext xmlns:c16="http://schemas.microsoft.com/office/drawing/2014/chart" uri="{C3380CC4-5D6E-409C-BE32-E72D297353CC}">
              <c16:uniqueId val="{00000005-A886-4747-8E6B-6B01E2CCEEE3}"/>
            </c:ext>
          </c:extLst>
        </c:ser>
        <c:dLbls>
          <c:dLblPos val="outEnd"/>
          <c:showLegendKey val="0"/>
          <c:showVal val="1"/>
          <c:showCatName val="0"/>
          <c:showSerName val="0"/>
          <c:showPercent val="0"/>
          <c:showBubbleSize val="0"/>
        </c:dLbls>
        <c:gapWidth val="150"/>
        <c:axId val="395781128"/>
        <c:axId val="395777848"/>
      </c:barChart>
      <c:catAx>
        <c:axId val="39578112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5777848"/>
        <c:auto val="1"/>
        <c:lblAlgn val="ctr"/>
        <c:lblOffset val="100"/>
        <c:noMultiLvlLbl val="0"/>
      </c:catAx>
      <c:valAx>
        <c:axId val="3957778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5781128"/>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Strongly 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Calls timely returned</c:v>
                </c:pt>
                <c:pt idx="1">
                  <c:v>Emails timely returned</c:v>
                </c:pt>
                <c:pt idx="2">
                  <c:v>Info is accurate</c:v>
                </c:pt>
                <c:pt idx="3">
                  <c:v>Helpful</c:v>
                </c:pt>
              </c:strCache>
            </c:strRef>
          </c:cat>
          <c:val>
            <c:numRef>
              <c:f>Sheet1!$B$2:$B$5</c:f>
              <c:numCache>
                <c:formatCode>General</c:formatCode>
                <c:ptCount val="4"/>
                <c:pt idx="0">
                  <c:v>59</c:v>
                </c:pt>
                <c:pt idx="1">
                  <c:v>62</c:v>
                </c:pt>
                <c:pt idx="2">
                  <c:v>122</c:v>
                </c:pt>
                <c:pt idx="3">
                  <c:v>130</c:v>
                </c:pt>
              </c:numCache>
            </c:numRef>
          </c:val>
          <c:extLst>
            <c:ext xmlns:c16="http://schemas.microsoft.com/office/drawing/2014/chart" uri="{C3380CC4-5D6E-409C-BE32-E72D297353CC}">
              <c16:uniqueId val="{00000000-8493-4452-BFF4-99BA51A603B4}"/>
            </c:ext>
          </c:extLst>
        </c:ser>
        <c:ser>
          <c:idx val="1"/>
          <c:order val="1"/>
          <c:tx>
            <c:strRef>
              <c:f>Sheet1!$C$1</c:f>
              <c:strCache>
                <c:ptCount val="1"/>
                <c:pt idx="0">
                  <c:v>Somewhat Agree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Calls timely returned</c:v>
                </c:pt>
                <c:pt idx="1">
                  <c:v>Emails timely returned</c:v>
                </c:pt>
                <c:pt idx="2">
                  <c:v>Info is accurate</c:v>
                </c:pt>
                <c:pt idx="3">
                  <c:v>Helpful</c:v>
                </c:pt>
              </c:strCache>
            </c:strRef>
          </c:cat>
          <c:val>
            <c:numRef>
              <c:f>Sheet1!$C$2:$C$5</c:f>
              <c:numCache>
                <c:formatCode>General</c:formatCode>
                <c:ptCount val="4"/>
                <c:pt idx="0">
                  <c:v>3</c:v>
                </c:pt>
                <c:pt idx="1">
                  <c:v>9</c:v>
                </c:pt>
                <c:pt idx="2">
                  <c:v>14</c:v>
                </c:pt>
                <c:pt idx="3">
                  <c:v>17</c:v>
                </c:pt>
              </c:numCache>
            </c:numRef>
          </c:val>
          <c:extLst>
            <c:ext xmlns:c16="http://schemas.microsoft.com/office/drawing/2014/chart" uri="{C3380CC4-5D6E-409C-BE32-E72D297353CC}">
              <c16:uniqueId val="{00000001-8493-4452-BFF4-99BA51A603B4}"/>
            </c:ext>
          </c:extLst>
        </c:ser>
        <c:ser>
          <c:idx val="2"/>
          <c:order val="2"/>
          <c:tx>
            <c:strRef>
              <c:f>Sheet1!$D$1</c:f>
              <c:strCache>
                <c:ptCount val="1"/>
                <c:pt idx="0">
                  <c:v>Neutral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Calls timely returned</c:v>
                </c:pt>
                <c:pt idx="1">
                  <c:v>Emails timely returned</c:v>
                </c:pt>
                <c:pt idx="2">
                  <c:v>Info is accurate</c:v>
                </c:pt>
                <c:pt idx="3">
                  <c:v>Helpful</c:v>
                </c:pt>
              </c:strCache>
            </c:strRef>
          </c:cat>
          <c:val>
            <c:numRef>
              <c:f>Sheet1!$D$2:$D$5</c:f>
              <c:numCache>
                <c:formatCode>General</c:formatCode>
                <c:ptCount val="4"/>
                <c:pt idx="0">
                  <c:v>13</c:v>
                </c:pt>
                <c:pt idx="1">
                  <c:v>13</c:v>
                </c:pt>
                <c:pt idx="2">
                  <c:v>14</c:v>
                </c:pt>
                <c:pt idx="3">
                  <c:v>17</c:v>
                </c:pt>
              </c:numCache>
            </c:numRef>
          </c:val>
          <c:extLst>
            <c:ext xmlns:c16="http://schemas.microsoft.com/office/drawing/2014/chart" uri="{C3380CC4-5D6E-409C-BE32-E72D297353CC}">
              <c16:uniqueId val="{00000002-8493-4452-BFF4-99BA51A603B4}"/>
            </c:ext>
          </c:extLst>
        </c:ser>
        <c:ser>
          <c:idx val="3"/>
          <c:order val="3"/>
          <c:tx>
            <c:strRef>
              <c:f>Sheet1!$E$1</c:f>
              <c:strCache>
                <c:ptCount val="1"/>
                <c:pt idx="0">
                  <c:v>Somewhat Disagree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Calls timely returned</c:v>
                </c:pt>
                <c:pt idx="1">
                  <c:v>Emails timely returned</c:v>
                </c:pt>
                <c:pt idx="2">
                  <c:v>Info is accurate</c:v>
                </c:pt>
                <c:pt idx="3">
                  <c:v>Helpful</c:v>
                </c:pt>
              </c:strCache>
            </c:strRef>
          </c:cat>
          <c:val>
            <c:numRef>
              <c:f>Sheet1!$E$2:$E$5</c:f>
              <c:numCache>
                <c:formatCode>General</c:formatCode>
                <c:ptCount val="4"/>
                <c:pt idx="0">
                  <c:v>0</c:v>
                </c:pt>
                <c:pt idx="1">
                  <c:v>6</c:v>
                </c:pt>
                <c:pt idx="2">
                  <c:v>2</c:v>
                </c:pt>
                <c:pt idx="3">
                  <c:v>8</c:v>
                </c:pt>
              </c:numCache>
            </c:numRef>
          </c:val>
          <c:extLst>
            <c:ext xmlns:c16="http://schemas.microsoft.com/office/drawing/2014/chart" uri="{C3380CC4-5D6E-409C-BE32-E72D297353CC}">
              <c16:uniqueId val="{00000003-8493-4452-BFF4-99BA51A603B4}"/>
            </c:ext>
          </c:extLst>
        </c:ser>
        <c:ser>
          <c:idx val="4"/>
          <c:order val="4"/>
          <c:tx>
            <c:strRef>
              <c:f>Sheet1!$F$1</c:f>
              <c:strCache>
                <c:ptCount val="1"/>
                <c:pt idx="0">
                  <c:v>Strongly Disagree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Calls timely returned</c:v>
                </c:pt>
                <c:pt idx="1">
                  <c:v>Emails timely returned</c:v>
                </c:pt>
                <c:pt idx="2">
                  <c:v>Info is accurate</c:v>
                </c:pt>
                <c:pt idx="3">
                  <c:v>Helpful</c:v>
                </c:pt>
              </c:strCache>
            </c:strRef>
          </c:cat>
          <c:val>
            <c:numRef>
              <c:f>Sheet1!$F$2:$F$5</c:f>
              <c:numCache>
                <c:formatCode>General</c:formatCode>
                <c:ptCount val="4"/>
                <c:pt idx="0">
                  <c:v>2</c:v>
                </c:pt>
                <c:pt idx="1">
                  <c:v>9</c:v>
                </c:pt>
                <c:pt idx="2">
                  <c:v>1</c:v>
                </c:pt>
                <c:pt idx="3">
                  <c:v>3</c:v>
                </c:pt>
              </c:numCache>
            </c:numRef>
          </c:val>
          <c:extLst>
            <c:ext xmlns:c16="http://schemas.microsoft.com/office/drawing/2014/chart" uri="{C3380CC4-5D6E-409C-BE32-E72D297353CC}">
              <c16:uniqueId val="{00000005-8493-4452-BFF4-99BA51A603B4}"/>
            </c:ext>
          </c:extLst>
        </c:ser>
        <c:ser>
          <c:idx val="5"/>
          <c:order val="5"/>
          <c:tx>
            <c:strRef>
              <c:f>Sheet1!$G$1</c:f>
              <c:strCache>
                <c:ptCount val="1"/>
                <c:pt idx="0">
                  <c:v>Does Not Apply</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Calls timely returned</c:v>
                </c:pt>
                <c:pt idx="1">
                  <c:v>Emails timely returned</c:v>
                </c:pt>
                <c:pt idx="2">
                  <c:v>Info is accurate</c:v>
                </c:pt>
                <c:pt idx="3">
                  <c:v>Helpful</c:v>
                </c:pt>
              </c:strCache>
            </c:strRef>
          </c:cat>
          <c:val>
            <c:numRef>
              <c:f>Sheet1!$G$2:$G$5</c:f>
              <c:numCache>
                <c:formatCode>General</c:formatCode>
                <c:ptCount val="4"/>
                <c:pt idx="0">
                  <c:v>165</c:v>
                </c:pt>
                <c:pt idx="1">
                  <c:v>143</c:v>
                </c:pt>
                <c:pt idx="2">
                  <c:v>90</c:v>
                </c:pt>
                <c:pt idx="3">
                  <c:v>68</c:v>
                </c:pt>
              </c:numCache>
            </c:numRef>
          </c:val>
          <c:extLst>
            <c:ext xmlns:c16="http://schemas.microsoft.com/office/drawing/2014/chart" uri="{C3380CC4-5D6E-409C-BE32-E72D297353CC}">
              <c16:uniqueId val="{00000006-8493-4452-BFF4-99BA51A603B4}"/>
            </c:ext>
          </c:extLst>
        </c:ser>
        <c:dLbls>
          <c:dLblPos val="outEnd"/>
          <c:showLegendKey val="0"/>
          <c:showVal val="1"/>
          <c:showCatName val="0"/>
          <c:showSerName val="0"/>
          <c:showPercent val="0"/>
          <c:showBubbleSize val="0"/>
        </c:dLbls>
        <c:gapWidth val="219"/>
        <c:overlap val="-27"/>
        <c:axId val="575903960"/>
        <c:axId val="575904944"/>
      </c:barChart>
      <c:catAx>
        <c:axId val="575903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5904944"/>
        <c:crosses val="autoZero"/>
        <c:auto val="1"/>
        <c:lblAlgn val="ctr"/>
        <c:lblOffset val="100"/>
        <c:noMultiLvlLbl val="0"/>
      </c:catAx>
      <c:valAx>
        <c:axId val="5759049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59039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dirty="0"/>
              <a:t>The Board of Directors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Strongly 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Upholds the mission and vision</c:v>
                </c:pt>
                <c:pt idx="1">
                  <c:v>Values parent and stakeholder feedback</c:v>
                </c:pt>
              </c:strCache>
            </c:strRef>
          </c:cat>
          <c:val>
            <c:numRef>
              <c:f>Sheet1!$B$2:$B$3</c:f>
              <c:numCache>
                <c:formatCode>General</c:formatCode>
                <c:ptCount val="2"/>
                <c:pt idx="0">
                  <c:v>152</c:v>
                </c:pt>
                <c:pt idx="1">
                  <c:v>125</c:v>
                </c:pt>
              </c:numCache>
            </c:numRef>
          </c:val>
          <c:extLst>
            <c:ext xmlns:c16="http://schemas.microsoft.com/office/drawing/2014/chart" uri="{C3380CC4-5D6E-409C-BE32-E72D297353CC}">
              <c16:uniqueId val="{00000000-27FE-462D-8066-8E373F5EC9F0}"/>
            </c:ext>
          </c:extLst>
        </c:ser>
        <c:ser>
          <c:idx val="1"/>
          <c:order val="1"/>
          <c:tx>
            <c:strRef>
              <c:f>Sheet1!$C$1</c:f>
              <c:strCache>
                <c:ptCount val="1"/>
                <c:pt idx="0">
                  <c:v>Somewhat Agree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Upholds the mission and vision</c:v>
                </c:pt>
                <c:pt idx="1">
                  <c:v>Values parent and stakeholder feedback</c:v>
                </c:pt>
              </c:strCache>
            </c:strRef>
          </c:cat>
          <c:val>
            <c:numRef>
              <c:f>Sheet1!$C$2:$C$3</c:f>
              <c:numCache>
                <c:formatCode>General</c:formatCode>
                <c:ptCount val="2"/>
                <c:pt idx="0">
                  <c:v>27</c:v>
                </c:pt>
                <c:pt idx="1">
                  <c:v>34</c:v>
                </c:pt>
              </c:numCache>
            </c:numRef>
          </c:val>
          <c:extLst>
            <c:ext xmlns:c16="http://schemas.microsoft.com/office/drawing/2014/chart" uri="{C3380CC4-5D6E-409C-BE32-E72D297353CC}">
              <c16:uniqueId val="{00000001-27FE-462D-8066-8E373F5EC9F0}"/>
            </c:ext>
          </c:extLst>
        </c:ser>
        <c:ser>
          <c:idx val="2"/>
          <c:order val="2"/>
          <c:tx>
            <c:strRef>
              <c:f>Sheet1!$D$1</c:f>
              <c:strCache>
                <c:ptCount val="1"/>
                <c:pt idx="0">
                  <c:v>Neutral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Upholds the mission and vision</c:v>
                </c:pt>
                <c:pt idx="1">
                  <c:v>Values parent and stakeholder feedback</c:v>
                </c:pt>
              </c:strCache>
            </c:strRef>
          </c:cat>
          <c:val>
            <c:numRef>
              <c:f>Sheet1!$D$2:$D$3</c:f>
              <c:numCache>
                <c:formatCode>General</c:formatCode>
                <c:ptCount val="2"/>
                <c:pt idx="0">
                  <c:v>30</c:v>
                </c:pt>
                <c:pt idx="1">
                  <c:v>33</c:v>
                </c:pt>
              </c:numCache>
            </c:numRef>
          </c:val>
          <c:extLst>
            <c:ext xmlns:c16="http://schemas.microsoft.com/office/drawing/2014/chart" uri="{C3380CC4-5D6E-409C-BE32-E72D297353CC}">
              <c16:uniqueId val="{00000002-27FE-462D-8066-8E373F5EC9F0}"/>
            </c:ext>
          </c:extLst>
        </c:ser>
        <c:ser>
          <c:idx val="3"/>
          <c:order val="3"/>
          <c:tx>
            <c:strRef>
              <c:f>Sheet1!$E$1</c:f>
              <c:strCache>
                <c:ptCount val="1"/>
                <c:pt idx="0">
                  <c:v>Somewhat Disagree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Upholds the mission and vision</c:v>
                </c:pt>
                <c:pt idx="1">
                  <c:v>Values parent and stakeholder feedback</c:v>
                </c:pt>
              </c:strCache>
            </c:strRef>
          </c:cat>
          <c:val>
            <c:numRef>
              <c:f>Sheet1!$E$2:$E$3</c:f>
              <c:numCache>
                <c:formatCode>General</c:formatCode>
                <c:ptCount val="2"/>
                <c:pt idx="0">
                  <c:v>3</c:v>
                </c:pt>
                <c:pt idx="1">
                  <c:v>13</c:v>
                </c:pt>
              </c:numCache>
            </c:numRef>
          </c:val>
          <c:extLst>
            <c:ext xmlns:c16="http://schemas.microsoft.com/office/drawing/2014/chart" uri="{C3380CC4-5D6E-409C-BE32-E72D297353CC}">
              <c16:uniqueId val="{00000003-27FE-462D-8066-8E373F5EC9F0}"/>
            </c:ext>
          </c:extLst>
        </c:ser>
        <c:ser>
          <c:idx val="4"/>
          <c:order val="4"/>
          <c:tx>
            <c:strRef>
              <c:f>Sheet1!$F$1</c:f>
              <c:strCache>
                <c:ptCount val="1"/>
                <c:pt idx="0">
                  <c:v>Strongly Disagree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Upholds the mission and vision</c:v>
                </c:pt>
                <c:pt idx="1">
                  <c:v>Values parent and stakeholder feedback</c:v>
                </c:pt>
              </c:strCache>
            </c:strRef>
          </c:cat>
          <c:val>
            <c:numRef>
              <c:f>Sheet1!$F$2:$F$3</c:f>
              <c:numCache>
                <c:formatCode>General</c:formatCode>
                <c:ptCount val="2"/>
                <c:pt idx="0">
                  <c:v>2</c:v>
                </c:pt>
                <c:pt idx="1">
                  <c:v>4</c:v>
                </c:pt>
              </c:numCache>
            </c:numRef>
          </c:val>
          <c:extLst>
            <c:ext xmlns:c16="http://schemas.microsoft.com/office/drawing/2014/chart" uri="{C3380CC4-5D6E-409C-BE32-E72D297353CC}">
              <c16:uniqueId val="{00000004-27FE-462D-8066-8E373F5EC9F0}"/>
            </c:ext>
          </c:extLst>
        </c:ser>
        <c:ser>
          <c:idx val="5"/>
          <c:order val="5"/>
          <c:tx>
            <c:strRef>
              <c:f>Sheet1!$G$1</c:f>
              <c:strCache>
                <c:ptCount val="1"/>
                <c:pt idx="0">
                  <c:v>Does Not Apply</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Upholds the mission and vision</c:v>
                </c:pt>
                <c:pt idx="1">
                  <c:v>Values parent and stakeholder feedback</c:v>
                </c:pt>
              </c:strCache>
            </c:strRef>
          </c:cat>
          <c:val>
            <c:numRef>
              <c:f>Sheet1!$G$2:$G$3</c:f>
              <c:numCache>
                <c:formatCode>General</c:formatCode>
                <c:ptCount val="2"/>
                <c:pt idx="0">
                  <c:v>37</c:v>
                </c:pt>
                <c:pt idx="1">
                  <c:v>40</c:v>
                </c:pt>
              </c:numCache>
            </c:numRef>
          </c:val>
          <c:extLst>
            <c:ext xmlns:c16="http://schemas.microsoft.com/office/drawing/2014/chart" uri="{C3380CC4-5D6E-409C-BE32-E72D297353CC}">
              <c16:uniqueId val="{00000005-27FE-462D-8066-8E373F5EC9F0}"/>
            </c:ext>
          </c:extLst>
        </c:ser>
        <c:dLbls>
          <c:dLblPos val="outEnd"/>
          <c:showLegendKey val="0"/>
          <c:showVal val="1"/>
          <c:showCatName val="0"/>
          <c:showSerName val="0"/>
          <c:showPercent val="0"/>
          <c:showBubbleSize val="0"/>
        </c:dLbls>
        <c:gapWidth val="219"/>
        <c:overlap val="-27"/>
        <c:axId val="468203856"/>
        <c:axId val="468205168"/>
      </c:barChart>
      <c:catAx>
        <c:axId val="468203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468205168"/>
        <c:crosses val="autoZero"/>
        <c:auto val="1"/>
        <c:lblAlgn val="ctr"/>
        <c:lblOffset val="100"/>
        <c:noMultiLvlLbl val="0"/>
      </c:catAx>
      <c:valAx>
        <c:axId val="4682051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82038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dirty="0"/>
              <a:t>Ranking of BOD focus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Financial stability of BFA</c:v>
                </c:pt>
                <c:pt idx="1">
                  <c:v>Improve educational experiences for students</c:v>
                </c:pt>
                <c:pt idx="2">
                  <c:v>Building expansion project</c:v>
                </c:pt>
                <c:pt idx="3">
                  <c:v>Mission and Vision</c:v>
                </c:pt>
                <c:pt idx="4">
                  <c:v>Maintain and develop facility</c:v>
                </c:pt>
                <c:pt idx="5">
                  <c:v>Increase parent satisfaction &amp; demand for enrollement</c:v>
                </c:pt>
                <c:pt idx="6">
                  <c:v>Meet annual goals of charter contract</c:v>
                </c:pt>
                <c:pt idx="7">
                  <c:v>Promotion of staff and professional development</c:v>
                </c:pt>
                <c:pt idx="8">
                  <c:v>Other</c:v>
                </c:pt>
              </c:strCache>
            </c:strRef>
          </c:cat>
          <c:val>
            <c:numRef>
              <c:f>Sheet1!$B$2:$B$10</c:f>
              <c:numCache>
                <c:formatCode>General</c:formatCode>
                <c:ptCount val="9"/>
                <c:pt idx="0">
                  <c:v>7.35</c:v>
                </c:pt>
                <c:pt idx="1">
                  <c:v>6.49</c:v>
                </c:pt>
                <c:pt idx="2">
                  <c:v>6.05</c:v>
                </c:pt>
                <c:pt idx="3">
                  <c:v>5.77</c:v>
                </c:pt>
                <c:pt idx="4">
                  <c:v>5.14</c:v>
                </c:pt>
                <c:pt idx="5">
                  <c:v>4.7300000000000004</c:v>
                </c:pt>
                <c:pt idx="6">
                  <c:v>4.71</c:v>
                </c:pt>
                <c:pt idx="7">
                  <c:v>4.38</c:v>
                </c:pt>
                <c:pt idx="8">
                  <c:v>2.56</c:v>
                </c:pt>
              </c:numCache>
            </c:numRef>
          </c:val>
          <c:extLst>
            <c:ext xmlns:c16="http://schemas.microsoft.com/office/drawing/2014/chart" uri="{C3380CC4-5D6E-409C-BE32-E72D297353CC}">
              <c16:uniqueId val="{00000000-EB97-45BF-A4EA-8E4F10015941}"/>
            </c:ext>
          </c:extLst>
        </c:ser>
        <c:dLbls>
          <c:dLblPos val="outEnd"/>
          <c:showLegendKey val="0"/>
          <c:showVal val="1"/>
          <c:showCatName val="0"/>
          <c:showSerName val="0"/>
          <c:showPercent val="0"/>
          <c:showBubbleSize val="0"/>
        </c:dLbls>
        <c:gapWidth val="219"/>
        <c:axId val="669154872"/>
        <c:axId val="669163400"/>
      </c:barChart>
      <c:catAx>
        <c:axId val="669154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669163400"/>
        <c:crosses val="autoZero"/>
        <c:auto val="1"/>
        <c:lblAlgn val="ctr"/>
        <c:lblOffset val="100"/>
        <c:noMultiLvlLbl val="0"/>
      </c:catAx>
      <c:valAx>
        <c:axId val="6691634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91548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dirty="0"/>
              <a:t>How</a:t>
            </a:r>
            <a:r>
              <a:rPr lang="en-US" sz="2400" b="1" baseline="0" dirty="0"/>
              <a:t> Parents stay informed on BOD activities</a:t>
            </a:r>
            <a:endParaRPr lang="en-US" sz="2400" b="1"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Series 1</c:v>
                </c:pt>
              </c:strCache>
            </c:strRef>
          </c:tx>
          <c:dPt>
            <c:idx val="0"/>
            <c:bubble3D val="0"/>
            <c:spPr>
              <a:solidFill>
                <a:schemeClr val="accent1"/>
              </a:solidFill>
              <a:ln>
                <a:noFill/>
              </a:ln>
              <a:effectLst/>
            </c:spPr>
          </c:dPt>
          <c:dPt>
            <c:idx val="1"/>
            <c:bubble3D val="0"/>
            <c:spPr>
              <a:solidFill>
                <a:schemeClr val="accent2"/>
              </a:solidFill>
              <a:ln>
                <a:noFill/>
              </a:ln>
              <a:effectLst/>
            </c:spPr>
          </c:dPt>
          <c:dPt>
            <c:idx val="2"/>
            <c:bubble3D val="0"/>
            <c:spPr>
              <a:solidFill>
                <a:schemeClr val="accent3"/>
              </a:solidFill>
              <a:ln>
                <a:noFill/>
              </a:ln>
              <a:effectLst/>
            </c:spPr>
          </c:dPt>
          <c:dPt>
            <c:idx val="3"/>
            <c:bubble3D val="0"/>
            <c:spPr>
              <a:solidFill>
                <a:schemeClr val="accent4"/>
              </a:solidFill>
              <a:ln>
                <a:noFill/>
              </a:ln>
              <a:effectLst/>
            </c:spPr>
          </c:dPt>
          <c:dPt>
            <c:idx val="4"/>
            <c:bubble3D val="0"/>
            <c:spPr>
              <a:solidFill>
                <a:schemeClr val="accent5"/>
              </a:solidFill>
              <a:ln>
                <a:noFill/>
              </a:ln>
              <a:effectLst/>
            </c:spPr>
          </c:dPt>
          <c:dPt>
            <c:idx val="5"/>
            <c:bubble3D val="0"/>
            <c:spPr>
              <a:solidFill>
                <a:schemeClr val="accent6"/>
              </a:solidFill>
              <a:ln>
                <a:noFill/>
              </a:ln>
              <a:effectLst/>
            </c:spPr>
          </c:dPt>
          <c:dPt>
            <c:idx val="6"/>
            <c:bubble3D val="0"/>
            <c:spPr>
              <a:solidFill>
                <a:schemeClr val="accent1">
                  <a:lumMod val="60000"/>
                </a:schemeClr>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Sheet1!$A$2:$A$8</c:f>
              <c:strCache>
                <c:ptCount val="7"/>
                <c:pt idx="0">
                  <c:v>Attend meeting</c:v>
                </c:pt>
                <c:pt idx="1">
                  <c:v>Read articles in Principal Barber's newsletter</c:v>
                </c:pt>
                <c:pt idx="2">
                  <c:v>Read agendas / minutes on the website</c:v>
                </c:pt>
                <c:pt idx="3">
                  <c:v>Speak with a Director</c:v>
                </c:pt>
                <c:pt idx="4">
                  <c:v>Speak with a School Administrator</c:v>
                </c:pt>
                <c:pt idx="5">
                  <c:v>Speak with a Teacher or Staff Member</c:v>
                </c:pt>
                <c:pt idx="6">
                  <c:v>Not informed on what the BFA BOD does</c:v>
                </c:pt>
              </c:strCache>
            </c:strRef>
          </c:cat>
          <c:val>
            <c:numRef>
              <c:f>Sheet1!$B$2:$B$8</c:f>
              <c:numCache>
                <c:formatCode>General</c:formatCode>
                <c:ptCount val="7"/>
                <c:pt idx="0">
                  <c:v>16</c:v>
                </c:pt>
                <c:pt idx="1">
                  <c:v>196</c:v>
                </c:pt>
                <c:pt idx="2">
                  <c:v>54</c:v>
                </c:pt>
                <c:pt idx="3">
                  <c:v>26</c:v>
                </c:pt>
                <c:pt idx="4">
                  <c:v>30</c:v>
                </c:pt>
                <c:pt idx="5">
                  <c:v>44</c:v>
                </c:pt>
                <c:pt idx="6">
                  <c:v>44</c:v>
                </c:pt>
              </c:numCache>
            </c:numRef>
          </c:val>
          <c:extLst>
            <c:ext xmlns:c16="http://schemas.microsoft.com/office/drawing/2014/chart" uri="{C3380CC4-5D6E-409C-BE32-E72D297353CC}">
              <c16:uniqueId val="{00000000-DC2C-4D6E-A0D3-D1A35226A436}"/>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1.2772642550116016E-2"/>
          <c:y val="0.80039326629544738"/>
          <c:w val="0.98653200958575826"/>
          <c:h val="0.18649556302154327"/>
        </c:manualLayout>
      </c:layout>
      <c:overlay val="0"/>
      <c:spPr>
        <a:noFill/>
        <a:ln>
          <a:noFill/>
        </a:ln>
        <a:effectLst/>
      </c:spPr>
      <c:txPr>
        <a:bodyPr rot="0" spcFirstLastPara="1" vertOverflow="ellipsis" vert="horz" wrap="square" anchor="ctr" anchorCtr="1"/>
        <a:lstStyle/>
        <a:p>
          <a:pPr>
            <a:defRPr sz="13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dirty="0"/>
              <a:t>Involvement as a Parent at</a:t>
            </a:r>
            <a:r>
              <a:rPr lang="en-US" sz="2400" b="1" baseline="0" dirty="0"/>
              <a:t> BFA</a:t>
            </a:r>
            <a:endParaRPr lang="en-US" sz="2400" b="1"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Strongly 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 like the BFA website</c:v>
                </c:pt>
                <c:pt idx="1">
                  <c:v>I like the BFA App</c:v>
                </c:pt>
                <c:pt idx="2">
                  <c:v>I can easily purchase services on the website</c:v>
                </c:pt>
                <c:pt idx="3">
                  <c:v>I feel welcome</c:v>
                </c:pt>
                <c:pt idx="4">
                  <c:v>BFA is a safe environment</c:v>
                </c:pt>
                <c:pt idx="5">
                  <c:v>I am satisfied with the quality of education</c:v>
                </c:pt>
              </c:strCache>
            </c:strRef>
          </c:cat>
          <c:val>
            <c:numRef>
              <c:f>Sheet1!$B$2:$B$7</c:f>
              <c:numCache>
                <c:formatCode>General</c:formatCode>
                <c:ptCount val="6"/>
                <c:pt idx="0">
                  <c:v>117</c:v>
                </c:pt>
                <c:pt idx="1">
                  <c:v>117</c:v>
                </c:pt>
                <c:pt idx="2">
                  <c:v>137</c:v>
                </c:pt>
                <c:pt idx="3">
                  <c:v>181</c:v>
                </c:pt>
                <c:pt idx="4">
                  <c:v>206</c:v>
                </c:pt>
                <c:pt idx="5">
                  <c:v>209</c:v>
                </c:pt>
              </c:numCache>
            </c:numRef>
          </c:val>
          <c:extLst>
            <c:ext xmlns:c16="http://schemas.microsoft.com/office/drawing/2014/chart" uri="{C3380CC4-5D6E-409C-BE32-E72D297353CC}">
              <c16:uniqueId val="{00000000-27FE-462D-8066-8E373F5EC9F0}"/>
            </c:ext>
          </c:extLst>
        </c:ser>
        <c:ser>
          <c:idx val="1"/>
          <c:order val="1"/>
          <c:tx>
            <c:strRef>
              <c:f>Sheet1!$C$1</c:f>
              <c:strCache>
                <c:ptCount val="1"/>
                <c:pt idx="0">
                  <c:v>Somewhat Agree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 like the BFA website</c:v>
                </c:pt>
                <c:pt idx="1">
                  <c:v>I like the BFA App</c:v>
                </c:pt>
                <c:pt idx="2">
                  <c:v>I can easily purchase services on the website</c:v>
                </c:pt>
                <c:pt idx="3">
                  <c:v>I feel welcome</c:v>
                </c:pt>
                <c:pt idx="4">
                  <c:v>BFA is a safe environment</c:v>
                </c:pt>
                <c:pt idx="5">
                  <c:v>I am satisfied with the quality of education</c:v>
                </c:pt>
              </c:strCache>
            </c:strRef>
          </c:cat>
          <c:val>
            <c:numRef>
              <c:f>Sheet1!$C$2:$C$7</c:f>
              <c:numCache>
                <c:formatCode>General</c:formatCode>
                <c:ptCount val="6"/>
                <c:pt idx="0">
                  <c:v>102</c:v>
                </c:pt>
                <c:pt idx="1">
                  <c:v>70</c:v>
                </c:pt>
                <c:pt idx="2">
                  <c:v>80</c:v>
                </c:pt>
                <c:pt idx="3">
                  <c:v>48</c:v>
                </c:pt>
                <c:pt idx="4">
                  <c:v>38</c:v>
                </c:pt>
                <c:pt idx="5">
                  <c:v>31</c:v>
                </c:pt>
              </c:numCache>
            </c:numRef>
          </c:val>
          <c:extLst>
            <c:ext xmlns:c16="http://schemas.microsoft.com/office/drawing/2014/chart" uri="{C3380CC4-5D6E-409C-BE32-E72D297353CC}">
              <c16:uniqueId val="{00000001-27FE-462D-8066-8E373F5EC9F0}"/>
            </c:ext>
          </c:extLst>
        </c:ser>
        <c:ser>
          <c:idx val="2"/>
          <c:order val="2"/>
          <c:tx>
            <c:strRef>
              <c:f>Sheet1!$D$1</c:f>
              <c:strCache>
                <c:ptCount val="1"/>
                <c:pt idx="0">
                  <c:v>Neutral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 like the BFA website</c:v>
                </c:pt>
                <c:pt idx="1">
                  <c:v>I like the BFA App</c:v>
                </c:pt>
                <c:pt idx="2">
                  <c:v>I can easily purchase services on the website</c:v>
                </c:pt>
                <c:pt idx="3">
                  <c:v>I feel welcome</c:v>
                </c:pt>
                <c:pt idx="4">
                  <c:v>BFA is a safe environment</c:v>
                </c:pt>
                <c:pt idx="5">
                  <c:v>I am satisfied with the quality of education</c:v>
                </c:pt>
              </c:strCache>
            </c:strRef>
          </c:cat>
          <c:val>
            <c:numRef>
              <c:f>Sheet1!$D$2:$D$7</c:f>
              <c:numCache>
                <c:formatCode>General</c:formatCode>
                <c:ptCount val="6"/>
                <c:pt idx="0">
                  <c:v>23</c:v>
                </c:pt>
                <c:pt idx="1">
                  <c:v>21</c:v>
                </c:pt>
                <c:pt idx="2">
                  <c:v>14</c:v>
                </c:pt>
                <c:pt idx="3">
                  <c:v>13</c:v>
                </c:pt>
                <c:pt idx="4">
                  <c:v>4</c:v>
                </c:pt>
                <c:pt idx="5">
                  <c:v>6</c:v>
                </c:pt>
              </c:numCache>
            </c:numRef>
          </c:val>
          <c:extLst>
            <c:ext xmlns:c16="http://schemas.microsoft.com/office/drawing/2014/chart" uri="{C3380CC4-5D6E-409C-BE32-E72D297353CC}">
              <c16:uniqueId val="{00000002-27FE-462D-8066-8E373F5EC9F0}"/>
            </c:ext>
          </c:extLst>
        </c:ser>
        <c:ser>
          <c:idx val="3"/>
          <c:order val="3"/>
          <c:tx>
            <c:strRef>
              <c:f>Sheet1!$E$1</c:f>
              <c:strCache>
                <c:ptCount val="1"/>
                <c:pt idx="0">
                  <c:v>Somewhat Disagree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 like the BFA website</c:v>
                </c:pt>
                <c:pt idx="1">
                  <c:v>I like the BFA App</c:v>
                </c:pt>
                <c:pt idx="2">
                  <c:v>I can easily purchase services on the website</c:v>
                </c:pt>
                <c:pt idx="3">
                  <c:v>I feel welcome</c:v>
                </c:pt>
                <c:pt idx="4">
                  <c:v>BFA is a safe environment</c:v>
                </c:pt>
                <c:pt idx="5">
                  <c:v>I am satisfied with the quality of education</c:v>
                </c:pt>
              </c:strCache>
            </c:strRef>
          </c:cat>
          <c:val>
            <c:numRef>
              <c:f>Sheet1!$E$2:$E$7</c:f>
              <c:numCache>
                <c:formatCode>General</c:formatCode>
                <c:ptCount val="6"/>
                <c:pt idx="0">
                  <c:v>10</c:v>
                </c:pt>
                <c:pt idx="1">
                  <c:v>7</c:v>
                </c:pt>
                <c:pt idx="2">
                  <c:v>19</c:v>
                </c:pt>
                <c:pt idx="3">
                  <c:v>8</c:v>
                </c:pt>
                <c:pt idx="4">
                  <c:v>3</c:v>
                </c:pt>
                <c:pt idx="5">
                  <c:v>6</c:v>
                </c:pt>
              </c:numCache>
            </c:numRef>
          </c:val>
          <c:extLst>
            <c:ext xmlns:c16="http://schemas.microsoft.com/office/drawing/2014/chart" uri="{C3380CC4-5D6E-409C-BE32-E72D297353CC}">
              <c16:uniqueId val="{00000003-27FE-462D-8066-8E373F5EC9F0}"/>
            </c:ext>
          </c:extLst>
        </c:ser>
        <c:ser>
          <c:idx val="4"/>
          <c:order val="4"/>
          <c:tx>
            <c:strRef>
              <c:f>Sheet1!$F$1</c:f>
              <c:strCache>
                <c:ptCount val="1"/>
                <c:pt idx="0">
                  <c:v>Strongly Disagree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 like the BFA website</c:v>
                </c:pt>
                <c:pt idx="1">
                  <c:v>I like the BFA App</c:v>
                </c:pt>
                <c:pt idx="2">
                  <c:v>I can easily purchase services on the website</c:v>
                </c:pt>
                <c:pt idx="3">
                  <c:v>I feel welcome</c:v>
                </c:pt>
                <c:pt idx="4">
                  <c:v>BFA is a safe environment</c:v>
                </c:pt>
                <c:pt idx="5">
                  <c:v>I am satisfied with the quality of education</c:v>
                </c:pt>
              </c:strCache>
            </c:strRef>
          </c:cat>
          <c:val>
            <c:numRef>
              <c:f>Sheet1!$F$2:$F$7</c:f>
              <c:numCache>
                <c:formatCode>General</c:formatCode>
                <c:ptCount val="6"/>
                <c:pt idx="0">
                  <c:v>0</c:v>
                </c:pt>
                <c:pt idx="1">
                  <c:v>1</c:v>
                </c:pt>
                <c:pt idx="2">
                  <c:v>2</c:v>
                </c:pt>
                <c:pt idx="3">
                  <c:v>1</c:v>
                </c:pt>
                <c:pt idx="4">
                  <c:v>1</c:v>
                </c:pt>
                <c:pt idx="5">
                  <c:v>0</c:v>
                </c:pt>
              </c:numCache>
            </c:numRef>
          </c:val>
          <c:extLst>
            <c:ext xmlns:c16="http://schemas.microsoft.com/office/drawing/2014/chart" uri="{C3380CC4-5D6E-409C-BE32-E72D297353CC}">
              <c16:uniqueId val="{00000004-27FE-462D-8066-8E373F5EC9F0}"/>
            </c:ext>
          </c:extLst>
        </c:ser>
        <c:ser>
          <c:idx val="5"/>
          <c:order val="5"/>
          <c:tx>
            <c:strRef>
              <c:f>Sheet1!$G$1</c:f>
              <c:strCache>
                <c:ptCount val="1"/>
                <c:pt idx="0">
                  <c:v>Does Not Apply</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 like the BFA website</c:v>
                </c:pt>
                <c:pt idx="1">
                  <c:v>I like the BFA App</c:v>
                </c:pt>
                <c:pt idx="2">
                  <c:v>I can easily purchase services on the website</c:v>
                </c:pt>
                <c:pt idx="3">
                  <c:v>I feel welcome</c:v>
                </c:pt>
                <c:pt idx="4">
                  <c:v>BFA is a safe environment</c:v>
                </c:pt>
                <c:pt idx="5">
                  <c:v>I am satisfied with the quality of education</c:v>
                </c:pt>
              </c:strCache>
            </c:strRef>
          </c:cat>
          <c:val>
            <c:numRef>
              <c:f>Sheet1!$G$2:$G$7</c:f>
              <c:numCache>
                <c:formatCode>General</c:formatCode>
                <c:ptCount val="6"/>
                <c:pt idx="0">
                  <c:v>0</c:v>
                </c:pt>
                <c:pt idx="1">
                  <c:v>34</c:v>
                </c:pt>
                <c:pt idx="2">
                  <c:v>0</c:v>
                </c:pt>
                <c:pt idx="3">
                  <c:v>0</c:v>
                </c:pt>
                <c:pt idx="4">
                  <c:v>0</c:v>
                </c:pt>
                <c:pt idx="5">
                  <c:v>1</c:v>
                </c:pt>
              </c:numCache>
            </c:numRef>
          </c:val>
          <c:extLst>
            <c:ext xmlns:c16="http://schemas.microsoft.com/office/drawing/2014/chart" uri="{C3380CC4-5D6E-409C-BE32-E72D297353CC}">
              <c16:uniqueId val="{00000005-27FE-462D-8066-8E373F5EC9F0}"/>
            </c:ext>
          </c:extLst>
        </c:ser>
        <c:dLbls>
          <c:dLblPos val="outEnd"/>
          <c:showLegendKey val="0"/>
          <c:showVal val="1"/>
          <c:showCatName val="0"/>
          <c:showSerName val="0"/>
          <c:showPercent val="0"/>
          <c:showBubbleSize val="0"/>
        </c:dLbls>
        <c:gapWidth val="219"/>
        <c:overlap val="-27"/>
        <c:axId val="468203856"/>
        <c:axId val="468205168"/>
      </c:barChart>
      <c:catAx>
        <c:axId val="468203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468205168"/>
        <c:crosses val="autoZero"/>
        <c:auto val="1"/>
        <c:lblAlgn val="ctr"/>
        <c:lblOffset val="100"/>
        <c:noMultiLvlLbl val="0"/>
      </c:catAx>
      <c:valAx>
        <c:axId val="4682051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82038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409119259868618"/>
          <c:y val="3.3729394165032109E-2"/>
          <c:w val="0.46620129912305414"/>
          <c:h val="0.87824678617061036"/>
        </c:manualLayout>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Other</c:v>
                </c:pt>
                <c:pt idx="1">
                  <c:v>There are a lack of opportunities for me to complete my volunteer hours</c:v>
                </c:pt>
                <c:pt idx="2">
                  <c:v>Volunteer opportunities do not fit into my schedule</c:v>
                </c:pt>
                <c:pt idx="3">
                  <c:v>I can't volunteer because I don't have childcare for my younger child(ren).</c:v>
                </c:pt>
                <c:pt idx="4">
                  <c:v>I can't volunteer because I work full time</c:v>
                </c:pt>
              </c:strCache>
            </c:strRef>
          </c:cat>
          <c:val>
            <c:numRef>
              <c:f>Sheet1!$B$2:$B$6</c:f>
              <c:numCache>
                <c:formatCode>General</c:formatCode>
                <c:ptCount val="5"/>
                <c:pt idx="0">
                  <c:v>9</c:v>
                </c:pt>
                <c:pt idx="1">
                  <c:v>0</c:v>
                </c:pt>
                <c:pt idx="2">
                  <c:v>6</c:v>
                </c:pt>
                <c:pt idx="3">
                  <c:v>5</c:v>
                </c:pt>
                <c:pt idx="4">
                  <c:v>18</c:v>
                </c:pt>
              </c:numCache>
            </c:numRef>
          </c:val>
          <c:extLst>
            <c:ext xmlns:c16="http://schemas.microsoft.com/office/drawing/2014/chart" uri="{C3380CC4-5D6E-409C-BE32-E72D297353CC}">
              <c16:uniqueId val="{00000000-8AAB-4A8E-A5FF-7F2F9691CC6C}"/>
            </c:ext>
          </c:extLst>
        </c:ser>
        <c:dLbls>
          <c:dLblPos val="outEnd"/>
          <c:showLegendKey val="0"/>
          <c:showVal val="1"/>
          <c:showCatName val="0"/>
          <c:showSerName val="0"/>
          <c:showPercent val="0"/>
          <c:showBubbleSize val="0"/>
        </c:dLbls>
        <c:gapWidth val="182"/>
        <c:axId val="575902976"/>
        <c:axId val="575905272"/>
      </c:barChart>
      <c:catAx>
        <c:axId val="5759029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5905272"/>
        <c:crosses val="autoZero"/>
        <c:auto val="1"/>
        <c:lblAlgn val="ctr"/>
        <c:lblOffset val="100"/>
        <c:noMultiLvlLbl val="0"/>
      </c:catAx>
      <c:valAx>
        <c:axId val="57590527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59029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BFA Adheres t</a:t>
            </a:r>
            <a:r>
              <a:rPr lang="en-US" baseline="0" dirty="0"/>
              <a:t>o its </a:t>
            </a:r>
            <a:r>
              <a:rPr lang="en-US" dirty="0"/>
              <a:t>Vision</a:t>
            </a:r>
            <a:r>
              <a:rPr lang="en-US" baseline="0" dirty="0"/>
              <a:t> Statement</a:t>
            </a:r>
            <a:endParaRPr lang="en-US" dirty="0"/>
          </a:p>
        </c:rich>
      </c:tx>
      <c:layout>
        <c:manualLayout>
          <c:xMode val="edge"/>
          <c:yMode val="edge"/>
          <c:x val="0.19170148002333043"/>
          <c:y val="3.6873164577373455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4996536891221927E-2"/>
          <c:y val="0.1480458674473385"/>
          <c:w val="0.88954050014581509"/>
          <c:h val="0.71814184264427272"/>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Strongly Agree</c:v>
                </c:pt>
                <c:pt idx="1">
                  <c:v>Somewhat Agree</c:v>
                </c:pt>
                <c:pt idx="2">
                  <c:v>Neutral</c:v>
                </c:pt>
                <c:pt idx="3">
                  <c:v>Somewhat Disagree</c:v>
                </c:pt>
                <c:pt idx="4">
                  <c:v>Strongly Disagree</c:v>
                </c:pt>
              </c:strCache>
            </c:strRef>
          </c:cat>
          <c:val>
            <c:numRef>
              <c:f>Sheet1!$B$2:$B$6</c:f>
              <c:numCache>
                <c:formatCode>General</c:formatCode>
                <c:ptCount val="5"/>
                <c:pt idx="0">
                  <c:v>220</c:v>
                </c:pt>
                <c:pt idx="1">
                  <c:v>79</c:v>
                </c:pt>
                <c:pt idx="2">
                  <c:v>7</c:v>
                </c:pt>
                <c:pt idx="3">
                  <c:v>7</c:v>
                </c:pt>
                <c:pt idx="4">
                  <c:v>3</c:v>
                </c:pt>
              </c:numCache>
            </c:numRef>
          </c:val>
          <c:extLst>
            <c:ext xmlns:c16="http://schemas.microsoft.com/office/drawing/2014/chart" uri="{C3380CC4-5D6E-409C-BE32-E72D297353CC}">
              <c16:uniqueId val="{00000000-B023-456E-A934-3C62B503D8BD}"/>
            </c:ext>
          </c:extLst>
        </c:ser>
        <c:dLbls>
          <c:dLblPos val="outEnd"/>
          <c:showLegendKey val="0"/>
          <c:showVal val="1"/>
          <c:showCatName val="0"/>
          <c:showSerName val="0"/>
          <c:showPercent val="0"/>
          <c:showBubbleSize val="0"/>
        </c:dLbls>
        <c:gapWidth val="150"/>
        <c:axId val="474060320"/>
        <c:axId val="474055400"/>
      </c:barChart>
      <c:catAx>
        <c:axId val="474060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4055400"/>
        <c:crosses val="autoZero"/>
        <c:auto val="1"/>
        <c:lblAlgn val="ctr"/>
        <c:lblOffset val="100"/>
        <c:noMultiLvlLbl val="0"/>
      </c:catAx>
      <c:valAx>
        <c:axId val="4740554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40603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309-4F07-AECF-849AF873505E}"/>
              </c:ext>
            </c:extLst>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Yes</c:v>
                </c:pt>
                <c:pt idx="1">
                  <c:v>No</c:v>
                </c:pt>
                <c:pt idx="2">
                  <c:v>Unsure</c:v>
                </c:pt>
              </c:strCache>
            </c:strRef>
          </c:cat>
          <c:val>
            <c:numRef>
              <c:f>Sheet1!$B$2:$B$4</c:f>
              <c:numCache>
                <c:formatCode>General</c:formatCode>
                <c:ptCount val="3"/>
                <c:pt idx="0">
                  <c:v>230</c:v>
                </c:pt>
                <c:pt idx="1">
                  <c:v>2</c:v>
                </c:pt>
                <c:pt idx="2">
                  <c:v>23</c:v>
                </c:pt>
              </c:numCache>
            </c:numRef>
          </c:val>
          <c:extLst>
            <c:ext xmlns:c16="http://schemas.microsoft.com/office/drawing/2014/chart" uri="{C3380CC4-5D6E-409C-BE32-E72D297353CC}">
              <c16:uniqueId val="{00000000-C309-4F07-AECF-849AF873505E}"/>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Weekly</c:v>
                </c:pt>
                <c:pt idx="1">
                  <c:v>Every 2-3 weeks</c:v>
                </c:pt>
                <c:pt idx="2">
                  <c:v>Monthly</c:v>
                </c:pt>
                <c:pt idx="3">
                  <c:v>Never</c:v>
                </c:pt>
              </c:strCache>
            </c:strRef>
          </c:cat>
          <c:val>
            <c:numRef>
              <c:f>Sheet1!$B$2:$B$5</c:f>
              <c:numCache>
                <c:formatCode>General</c:formatCode>
                <c:ptCount val="4"/>
                <c:pt idx="0">
                  <c:v>232</c:v>
                </c:pt>
                <c:pt idx="1">
                  <c:v>14</c:v>
                </c:pt>
                <c:pt idx="2">
                  <c:v>8</c:v>
                </c:pt>
                <c:pt idx="3">
                  <c:v>2</c:v>
                </c:pt>
              </c:numCache>
            </c:numRef>
          </c:val>
          <c:extLst>
            <c:ext xmlns:c16="http://schemas.microsoft.com/office/drawing/2014/chart" uri="{C3380CC4-5D6E-409C-BE32-E72D297353CC}">
              <c16:uniqueId val="{00000000-BDFA-4893-9DC8-20EFDB676250}"/>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Excellent</c:v>
                </c:pt>
                <c:pt idx="1">
                  <c:v>Good</c:v>
                </c:pt>
                <c:pt idx="2">
                  <c:v>Average</c:v>
                </c:pt>
                <c:pt idx="3">
                  <c:v>Below Average</c:v>
                </c:pt>
                <c:pt idx="4">
                  <c:v>Poor</c:v>
                </c:pt>
                <c:pt idx="5">
                  <c:v>Don't Know</c:v>
                </c:pt>
              </c:strCache>
            </c:strRef>
          </c:cat>
          <c:val>
            <c:numRef>
              <c:f>Sheet1!$B$2:$B$7</c:f>
              <c:numCache>
                <c:formatCode>General</c:formatCode>
                <c:ptCount val="6"/>
                <c:pt idx="0">
                  <c:v>149</c:v>
                </c:pt>
                <c:pt idx="1">
                  <c:v>88</c:v>
                </c:pt>
                <c:pt idx="2">
                  <c:v>13</c:v>
                </c:pt>
                <c:pt idx="3">
                  <c:v>1</c:v>
                </c:pt>
                <c:pt idx="4">
                  <c:v>1</c:v>
                </c:pt>
                <c:pt idx="5">
                  <c:v>1</c:v>
                </c:pt>
              </c:numCache>
            </c:numRef>
          </c:val>
          <c:extLst>
            <c:ext xmlns:c16="http://schemas.microsoft.com/office/drawing/2014/chart" uri="{C3380CC4-5D6E-409C-BE32-E72D297353CC}">
              <c16:uniqueId val="{00000000-DBD5-4365-80A4-000DA8C0B891}"/>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Several times / week</c:v>
                </c:pt>
                <c:pt idx="1">
                  <c:v>Once weekly</c:v>
                </c:pt>
                <c:pt idx="2">
                  <c:v>Every 2-3 weeks</c:v>
                </c:pt>
                <c:pt idx="3">
                  <c:v>Monthly</c:v>
                </c:pt>
                <c:pt idx="4">
                  <c:v>Never</c:v>
                </c:pt>
              </c:strCache>
            </c:strRef>
          </c:cat>
          <c:val>
            <c:numRef>
              <c:f>Sheet1!$B$2:$B$6</c:f>
              <c:numCache>
                <c:formatCode>General</c:formatCode>
                <c:ptCount val="5"/>
                <c:pt idx="0">
                  <c:v>106</c:v>
                </c:pt>
                <c:pt idx="1">
                  <c:v>86</c:v>
                </c:pt>
                <c:pt idx="2">
                  <c:v>42</c:v>
                </c:pt>
                <c:pt idx="3">
                  <c:v>16</c:v>
                </c:pt>
                <c:pt idx="4">
                  <c:v>4</c:v>
                </c:pt>
              </c:numCache>
            </c:numRef>
          </c:val>
          <c:extLst>
            <c:ext xmlns:c16="http://schemas.microsoft.com/office/drawing/2014/chart" uri="{C3380CC4-5D6E-409C-BE32-E72D297353CC}">
              <c16:uniqueId val="{00000000-BDFA-4893-9DC8-20EFDB676250}"/>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Several times / week</c:v>
                </c:pt>
                <c:pt idx="1">
                  <c:v>Once weekly</c:v>
                </c:pt>
                <c:pt idx="2">
                  <c:v>Every 2-3 weeks</c:v>
                </c:pt>
                <c:pt idx="3">
                  <c:v>Monthly</c:v>
                </c:pt>
                <c:pt idx="4">
                  <c:v>Never</c:v>
                </c:pt>
              </c:strCache>
            </c:strRef>
          </c:cat>
          <c:val>
            <c:numRef>
              <c:f>Sheet1!$B$2:$B$6</c:f>
              <c:numCache>
                <c:formatCode>General</c:formatCode>
                <c:ptCount val="5"/>
                <c:pt idx="0">
                  <c:v>75</c:v>
                </c:pt>
                <c:pt idx="1">
                  <c:v>82</c:v>
                </c:pt>
                <c:pt idx="2">
                  <c:v>30</c:v>
                </c:pt>
                <c:pt idx="3">
                  <c:v>12</c:v>
                </c:pt>
                <c:pt idx="4">
                  <c:v>57</c:v>
                </c:pt>
              </c:numCache>
            </c:numRef>
          </c:val>
          <c:extLst>
            <c:ext xmlns:c16="http://schemas.microsoft.com/office/drawing/2014/chart" uri="{C3380CC4-5D6E-409C-BE32-E72D297353CC}">
              <c16:uniqueId val="{00000000-DBD5-4365-80A4-000DA8C0B891}"/>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Academic Programs</c:v>
                </c:pt>
                <c:pt idx="1">
                  <c:v>Admin, Teachers, Staff</c:v>
                </c:pt>
                <c:pt idx="2">
                  <c:v>Parent Involvement</c:v>
                </c:pt>
                <c:pt idx="3">
                  <c:v>School Climate</c:v>
                </c:pt>
                <c:pt idx="4">
                  <c:v>Safety</c:v>
                </c:pt>
                <c:pt idx="5">
                  <c:v>Student to Teacher Ratio</c:v>
                </c:pt>
                <c:pt idx="6">
                  <c:v>Communication</c:v>
                </c:pt>
                <c:pt idx="7">
                  <c:v>Extra Curricular Programs</c:v>
                </c:pt>
                <c:pt idx="8">
                  <c:v>Consistency Enforcing Rules</c:v>
                </c:pt>
                <c:pt idx="9">
                  <c:v>Other</c:v>
                </c:pt>
              </c:strCache>
            </c:strRef>
          </c:cat>
          <c:val>
            <c:numRef>
              <c:f>Sheet1!$B$2:$B$11</c:f>
              <c:numCache>
                <c:formatCode>General</c:formatCode>
                <c:ptCount val="10"/>
                <c:pt idx="0">
                  <c:v>225</c:v>
                </c:pt>
                <c:pt idx="1">
                  <c:v>182</c:v>
                </c:pt>
                <c:pt idx="2">
                  <c:v>171</c:v>
                </c:pt>
                <c:pt idx="3">
                  <c:v>131</c:v>
                </c:pt>
                <c:pt idx="4">
                  <c:v>111</c:v>
                </c:pt>
                <c:pt idx="5">
                  <c:v>99</c:v>
                </c:pt>
                <c:pt idx="6">
                  <c:v>93</c:v>
                </c:pt>
                <c:pt idx="7">
                  <c:v>52</c:v>
                </c:pt>
                <c:pt idx="8">
                  <c:v>39</c:v>
                </c:pt>
                <c:pt idx="9">
                  <c:v>6</c:v>
                </c:pt>
              </c:numCache>
            </c:numRef>
          </c:val>
          <c:extLst>
            <c:ext xmlns:c16="http://schemas.microsoft.com/office/drawing/2014/chart" uri="{C3380CC4-5D6E-409C-BE32-E72D297353CC}">
              <c16:uniqueId val="{00000000-5529-460E-AE7D-8072C63DD2B1}"/>
            </c:ext>
          </c:extLst>
        </c:ser>
        <c:dLbls>
          <c:dLblPos val="outEnd"/>
          <c:showLegendKey val="0"/>
          <c:showVal val="1"/>
          <c:showCatName val="0"/>
          <c:showSerName val="0"/>
          <c:showPercent val="0"/>
          <c:showBubbleSize val="0"/>
        </c:dLbls>
        <c:gapWidth val="75"/>
        <c:overlap val="-25"/>
        <c:axId val="662744184"/>
        <c:axId val="662737624"/>
      </c:barChart>
      <c:catAx>
        <c:axId val="662744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2737624"/>
        <c:crosses val="autoZero"/>
        <c:auto val="1"/>
        <c:lblAlgn val="ctr"/>
        <c:lblOffset val="100"/>
        <c:noMultiLvlLbl val="0"/>
      </c:catAx>
      <c:valAx>
        <c:axId val="6627376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27441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Sheet1!$A$2:$A$11</c:f>
              <c:strCache>
                <c:ptCount val="10"/>
                <c:pt idx="0">
                  <c:v>Extra Curricular Programs</c:v>
                </c:pt>
                <c:pt idx="1">
                  <c:v>Consistency Enforcing Rules</c:v>
                </c:pt>
                <c:pt idx="2">
                  <c:v>Academic Programs</c:v>
                </c:pt>
                <c:pt idx="3">
                  <c:v>Student to Teacher Ratio</c:v>
                </c:pt>
                <c:pt idx="4">
                  <c:v>Communication</c:v>
                </c:pt>
                <c:pt idx="5">
                  <c:v>School Climate</c:v>
                </c:pt>
                <c:pt idx="6">
                  <c:v>Admin, Teachers, Staff</c:v>
                </c:pt>
                <c:pt idx="7">
                  <c:v>Parent Involvement</c:v>
                </c:pt>
                <c:pt idx="8">
                  <c:v>Safety</c:v>
                </c:pt>
                <c:pt idx="9">
                  <c:v>Other</c:v>
                </c:pt>
              </c:strCache>
            </c:strRef>
          </c:cat>
          <c:val>
            <c:numRef>
              <c:f>Sheet1!$B$2:$B$11</c:f>
              <c:numCache>
                <c:formatCode>General</c:formatCode>
                <c:ptCount val="10"/>
                <c:pt idx="0">
                  <c:v>7.7</c:v>
                </c:pt>
                <c:pt idx="1">
                  <c:v>7.34</c:v>
                </c:pt>
                <c:pt idx="2">
                  <c:v>6.82</c:v>
                </c:pt>
                <c:pt idx="3">
                  <c:v>6.65</c:v>
                </c:pt>
                <c:pt idx="4">
                  <c:v>6.32</c:v>
                </c:pt>
                <c:pt idx="5">
                  <c:v>5.91</c:v>
                </c:pt>
                <c:pt idx="6">
                  <c:v>5.42</c:v>
                </c:pt>
                <c:pt idx="7">
                  <c:v>5.4</c:v>
                </c:pt>
                <c:pt idx="8">
                  <c:v>5.19</c:v>
                </c:pt>
                <c:pt idx="9">
                  <c:v>3.31</c:v>
                </c:pt>
              </c:numCache>
            </c:numRef>
          </c:val>
          <c:extLst>
            <c:ext xmlns:c16="http://schemas.microsoft.com/office/drawing/2014/chart" uri="{C3380CC4-5D6E-409C-BE32-E72D297353CC}">
              <c16:uniqueId val="{00000000-F0D5-49EB-BB6C-6E6F1DA07A9C}"/>
            </c:ext>
          </c:extLst>
        </c:ser>
        <c:dLbls>
          <c:showLegendKey val="0"/>
          <c:showVal val="0"/>
          <c:showCatName val="0"/>
          <c:showSerName val="0"/>
          <c:showPercent val="0"/>
          <c:showBubbleSize val="0"/>
        </c:dLbls>
        <c:gapWidth val="182"/>
        <c:axId val="467035952"/>
        <c:axId val="467042184"/>
      </c:barChart>
      <c:catAx>
        <c:axId val="467035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467042184"/>
        <c:crosses val="autoZero"/>
        <c:auto val="1"/>
        <c:lblAlgn val="ctr"/>
        <c:lblOffset val="100"/>
        <c:noMultiLvlLbl val="0"/>
      </c:catAx>
      <c:valAx>
        <c:axId val="4670421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70359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Strongly Satisfied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Back to School Picnic at Civic Green</c:v>
                </c:pt>
                <c:pt idx="1">
                  <c:v>BooHoo/Yahoo</c:v>
                </c:pt>
                <c:pt idx="2">
                  <c:v>Goodies with Grandparents</c:v>
                </c:pt>
                <c:pt idx="3">
                  <c:v>Mornings with Mom</c:v>
                </c:pt>
                <c:pt idx="4">
                  <c:v>Veteran's Day</c:v>
                </c:pt>
                <c:pt idx="5">
                  <c:v>Daybreak with Dad</c:v>
                </c:pt>
              </c:strCache>
            </c:strRef>
          </c:cat>
          <c:val>
            <c:numRef>
              <c:f>Sheet1!$B$2:$B$7</c:f>
              <c:numCache>
                <c:formatCode>General</c:formatCode>
                <c:ptCount val="6"/>
                <c:pt idx="0">
                  <c:v>76</c:v>
                </c:pt>
                <c:pt idx="1">
                  <c:v>61</c:v>
                </c:pt>
                <c:pt idx="2">
                  <c:v>76</c:v>
                </c:pt>
                <c:pt idx="3">
                  <c:v>92</c:v>
                </c:pt>
                <c:pt idx="4">
                  <c:v>122</c:v>
                </c:pt>
                <c:pt idx="5">
                  <c:v>102</c:v>
                </c:pt>
              </c:numCache>
            </c:numRef>
          </c:val>
          <c:extLst>
            <c:ext xmlns:c16="http://schemas.microsoft.com/office/drawing/2014/chart" uri="{C3380CC4-5D6E-409C-BE32-E72D297353CC}">
              <c16:uniqueId val="{00000000-C997-4B45-B087-58BBF37169CF}"/>
            </c:ext>
          </c:extLst>
        </c:ser>
        <c:ser>
          <c:idx val="1"/>
          <c:order val="1"/>
          <c:tx>
            <c:strRef>
              <c:f>Sheet1!$C$1</c:f>
              <c:strCache>
                <c:ptCount val="1"/>
                <c:pt idx="0">
                  <c:v>Somewhat Satisfied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Back to School Picnic at Civic Green</c:v>
                </c:pt>
                <c:pt idx="1">
                  <c:v>BooHoo/Yahoo</c:v>
                </c:pt>
                <c:pt idx="2">
                  <c:v>Goodies with Grandparents</c:v>
                </c:pt>
                <c:pt idx="3">
                  <c:v>Mornings with Mom</c:v>
                </c:pt>
                <c:pt idx="4">
                  <c:v>Veteran's Day</c:v>
                </c:pt>
                <c:pt idx="5">
                  <c:v>Daybreak with Dad</c:v>
                </c:pt>
              </c:strCache>
            </c:strRef>
          </c:cat>
          <c:val>
            <c:numRef>
              <c:f>Sheet1!$C$2:$C$7</c:f>
              <c:numCache>
                <c:formatCode>General</c:formatCode>
                <c:ptCount val="6"/>
                <c:pt idx="0">
                  <c:v>24</c:v>
                </c:pt>
                <c:pt idx="1">
                  <c:v>13</c:v>
                </c:pt>
                <c:pt idx="2">
                  <c:v>21</c:v>
                </c:pt>
                <c:pt idx="3">
                  <c:v>32</c:v>
                </c:pt>
                <c:pt idx="4">
                  <c:v>21</c:v>
                </c:pt>
                <c:pt idx="5">
                  <c:v>38</c:v>
                </c:pt>
              </c:numCache>
            </c:numRef>
          </c:val>
          <c:extLst>
            <c:ext xmlns:c16="http://schemas.microsoft.com/office/drawing/2014/chart" uri="{C3380CC4-5D6E-409C-BE32-E72D297353CC}">
              <c16:uniqueId val="{00000001-C997-4B45-B087-58BBF37169CF}"/>
            </c:ext>
          </c:extLst>
        </c:ser>
        <c:ser>
          <c:idx val="2"/>
          <c:order val="2"/>
          <c:tx>
            <c:strRef>
              <c:f>Sheet1!$D$1</c:f>
              <c:strCache>
                <c:ptCount val="1"/>
                <c:pt idx="0">
                  <c:v>Neutral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Back to School Picnic at Civic Green</c:v>
                </c:pt>
                <c:pt idx="1">
                  <c:v>BooHoo/Yahoo</c:v>
                </c:pt>
                <c:pt idx="2">
                  <c:v>Goodies with Grandparents</c:v>
                </c:pt>
                <c:pt idx="3">
                  <c:v>Mornings with Mom</c:v>
                </c:pt>
                <c:pt idx="4">
                  <c:v>Veteran's Day</c:v>
                </c:pt>
                <c:pt idx="5">
                  <c:v>Daybreak with Dad</c:v>
                </c:pt>
              </c:strCache>
            </c:strRef>
          </c:cat>
          <c:val>
            <c:numRef>
              <c:f>Sheet1!$D$2:$D$7</c:f>
              <c:numCache>
                <c:formatCode>General</c:formatCode>
                <c:ptCount val="6"/>
                <c:pt idx="0">
                  <c:v>30</c:v>
                </c:pt>
                <c:pt idx="1">
                  <c:v>28</c:v>
                </c:pt>
                <c:pt idx="2">
                  <c:v>22</c:v>
                </c:pt>
                <c:pt idx="3">
                  <c:v>26</c:v>
                </c:pt>
                <c:pt idx="4">
                  <c:v>12</c:v>
                </c:pt>
                <c:pt idx="5">
                  <c:v>21</c:v>
                </c:pt>
              </c:numCache>
            </c:numRef>
          </c:val>
          <c:extLst>
            <c:ext xmlns:c16="http://schemas.microsoft.com/office/drawing/2014/chart" uri="{C3380CC4-5D6E-409C-BE32-E72D297353CC}">
              <c16:uniqueId val="{00000002-C997-4B45-B087-58BBF37169CF}"/>
            </c:ext>
          </c:extLst>
        </c:ser>
        <c:ser>
          <c:idx val="3"/>
          <c:order val="3"/>
          <c:tx>
            <c:strRef>
              <c:f>Sheet1!$E$1</c:f>
              <c:strCache>
                <c:ptCount val="1"/>
                <c:pt idx="0">
                  <c:v>Somewhat Dissatisfied</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Back to School Picnic at Civic Green</c:v>
                </c:pt>
                <c:pt idx="1">
                  <c:v>BooHoo/Yahoo</c:v>
                </c:pt>
                <c:pt idx="2">
                  <c:v>Goodies with Grandparents</c:v>
                </c:pt>
                <c:pt idx="3">
                  <c:v>Mornings with Mom</c:v>
                </c:pt>
                <c:pt idx="4">
                  <c:v>Veteran's Day</c:v>
                </c:pt>
                <c:pt idx="5">
                  <c:v>Daybreak with Dad</c:v>
                </c:pt>
              </c:strCache>
            </c:strRef>
          </c:cat>
          <c:val>
            <c:numRef>
              <c:f>Sheet1!$E$2:$E$7</c:f>
              <c:numCache>
                <c:formatCode>General</c:formatCode>
                <c:ptCount val="6"/>
                <c:pt idx="0">
                  <c:v>4</c:v>
                </c:pt>
                <c:pt idx="1">
                  <c:v>3</c:v>
                </c:pt>
                <c:pt idx="2">
                  <c:v>1</c:v>
                </c:pt>
                <c:pt idx="3">
                  <c:v>3</c:v>
                </c:pt>
                <c:pt idx="4">
                  <c:v>1</c:v>
                </c:pt>
                <c:pt idx="5">
                  <c:v>3</c:v>
                </c:pt>
              </c:numCache>
            </c:numRef>
          </c:val>
          <c:extLst>
            <c:ext xmlns:c16="http://schemas.microsoft.com/office/drawing/2014/chart" uri="{C3380CC4-5D6E-409C-BE32-E72D297353CC}">
              <c16:uniqueId val="{00000003-C997-4B45-B087-58BBF37169CF}"/>
            </c:ext>
          </c:extLst>
        </c:ser>
        <c:ser>
          <c:idx val="4"/>
          <c:order val="4"/>
          <c:tx>
            <c:strRef>
              <c:f>Sheet1!$F$1</c:f>
              <c:strCache>
                <c:ptCount val="1"/>
                <c:pt idx="0">
                  <c:v>Strongy Dissatisfied</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Back to School Picnic at Civic Green</c:v>
                </c:pt>
                <c:pt idx="1">
                  <c:v>BooHoo/Yahoo</c:v>
                </c:pt>
                <c:pt idx="2">
                  <c:v>Goodies with Grandparents</c:v>
                </c:pt>
                <c:pt idx="3">
                  <c:v>Mornings with Mom</c:v>
                </c:pt>
                <c:pt idx="4">
                  <c:v>Veteran's Day</c:v>
                </c:pt>
                <c:pt idx="5">
                  <c:v>Daybreak with Dad</c:v>
                </c:pt>
              </c:strCache>
            </c:strRef>
          </c:cat>
          <c:val>
            <c:numRef>
              <c:f>Sheet1!$F$2:$F$7</c:f>
              <c:numCache>
                <c:formatCode>General</c:formatCode>
                <c:ptCount val="6"/>
                <c:pt idx="0">
                  <c:v>1</c:v>
                </c:pt>
                <c:pt idx="1">
                  <c:v>0</c:v>
                </c:pt>
                <c:pt idx="2">
                  <c:v>0</c:v>
                </c:pt>
                <c:pt idx="3">
                  <c:v>0</c:v>
                </c:pt>
                <c:pt idx="4">
                  <c:v>0</c:v>
                </c:pt>
                <c:pt idx="5">
                  <c:v>0</c:v>
                </c:pt>
              </c:numCache>
            </c:numRef>
          </c:val>
          <c:extLst>
            <c:ext xmlns:c16="http://schemas.microsoft.com/office/drawing/2014/chart" uri="{C3380CC4-5D6E-409C-BE32-E72D297353CC}">
              <c16:uniqueId val="{00000004-C997-4B45-B087-58BBF37169CF}"/>
            </c:ext>
          </c:extLst>
        </c:ser>
        <c:ser>
          <c:idx val="5"/>
          <c:order val="5"/>
          <c:tx>
            <c:strRef>
              <c:f>Sheet1!$G$1</c:f>
              <c:strCache>
                <c:ptCount val="1"/>
                <c:pt idx="0">
                  <c:v>I Did Not Attend</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Back to School Picnic at Civic Green</c:v>
                </c:pt>
                <c:pt idx="1">
                  <c:v>BooHoo/Yahoo</c:v>
                </c:pt>
                <c:pt idx="2">
                  <c:v>Goodies with Grandparents</c:v>
                </c:pt>
                <c:pt idx="3">
                  <c:v>Mornings with Mom</c:v>
                </c:pt>
                <c:pt idx="4">
                  <c:v>Veteran's Day</c:v>
                </c:pt>
                <c:pt idx="5">
                  <c:v>Daybreak with Dad</c:v>
                </c:pt>
              </c:strCache>
            </c:strRef>
          </c:cat>
          <c:val>
            <c:numRef>
              <c:f>Sheet1!$G$2:$G$7</c:f>
              <c:numCache>
                <c:formatCode>General</c:formatCode>
                <c:ptCount val="6"/>
                <c:pt idx="0">
                  <c:v>112</c:v>
                </c:pt>
                <c:pt idx="1">
                  <c:v>141</c:v>
                </c:pt>
                <c:pt idx="2">
                  <c:v>127</c:v>
                </c:pt>
                <c:pt idx="3">
                  <c:v>94</c:v>
                </c:pt>
                <c:pt idx="4">
                  <c:v>91</c:v>
                </c:pt>
              </c:numCache>
            </c:numRef>
          </c:val>
          <c:extLst>
            <c:ext xmlns:c16="http://schemas.microsoft.com/office/drawing/2014/chart" uri="{C3380CC4-5D6E-409C-BE32-E72D297353CC}">
              <c16:uniqueId val="{00000005-C997-4B45-B087-58BBF37169CF}"/>
            </c:ext>
          </c:extLst>
        </c:ser>
        <c:dLbls>
          <c:dLblPos val="outEnd"/>
          <c:showLegendKey val="0"/>
          <c:showVal val="1"/>
          <c:showCatName val="0"/>
          <c:showSerName val="0"/>
          <c:showPercent val="0"/>
          <c:showBubbleSize val="0"/>
        </c:dLbls>
        <c:gapWidth val="219"/>
        <c:overlap val="-27"/>
        <c:axId val="662755664"/>
        <c:axId val="662750088"/>
      </c:barChart>
      <c:catAx>
        <c:axId val="662755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662750088"/>
        <c:crosses val="autoZero"/>
        <c:auto val="1"/>
        <c:lblAlgn val="ctr"/>
        <c:lblOffset val="100"/>
        <c:noMultiLvlLbl val="0"/>
      </c:catAx>
      <c:valAx>
        <c:axId val="662750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2755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My Child’s Needs are Being Met in BFA Courses K-2</a:t>
            </a:r>
            <a:r>
              <a:rPr lang="en-US" baseline="0" dirty="0"/>
              <a:t> </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Strongly 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Science</c:v>
                </c:pt>
                <c:pt idx="1">
                  <c:v>Technology</c:v>
                </c:pt>
                <c:pt idx="2">
                  <c:v>Reading</c:v>
                </c:pt>
                <c:pt idx="3">
                  <c:v>Writing</c:v>
                </c:pt>
                <c:pt idx="4">
                  <c:v>Math</c:v>
                </c:pt>
                <c:pt idx="5">
                  <c:v>Social Studies</c:v>
                </c:pt>
                <c:pt idx="6">
                  <c:v>Art</c:v>
                </c:pt>
                <c:pt idx="7">
                  <c:v>Physical Education</c:v>
                </c:pt>
                <c:pt idx="8">
                  <c:v>Music</c:v>
                </c:pt>
              </c:strCache>
            </c:strRef>
          </c:cat>
          <c:val>
            <c:numRef>
              <c:f>Sheet1!$B$2:$B$10</c:f>
              <c:numCache>
                <c:formatCode>General</c:formatCode>
                <c:ptCount val="9"/>
                <c:pt idx="0">
                  <c:v>138</c:v>
                </c:pt>
                <c:pt idx="1">
                  <c:v>96</c:v>
                </c:pt>
                <c:pt idx="2">
                  <c:v>146</c:v>
                </c:pt>
                <c:pt idx="3">
                  <c:v>127</c:v>
                </c:pt>
                <c:pt idx="4">
                  <c:v>140</c:v>
                </c:pt>
                <c:pt idx="5">
                  <c:v>137</c:v>
                </c:pt>
                <c:pt idx="6">
                  <c:v>119</c:v>
                </c:pt>
                <c:pt idx="7">
                  <c:v>106</c:v>
                </c:pt>
                <c:pt idx="8">
                  <c:v>114</c:v>
                </c:pt>
              </c:numCache>
            </c:numRef>
          </c:val>
          <c:extLst>
            <c:ext xmlns:c16="http://schemas.microsoft.com/office/drawing/2014/chart" uri="{C3380CC4-5D6E-409C-BE32-E72D297353CC}">
              <c16:uniqueId val="{00000000-B636-4BB8-BD62-A3DE42205620}"/>
            </c:ext>
          </c:extLst>
        </c:ser>
        <c:ser>
          <c:idx val="1"/>
          <c:order val="1"/>
          <c:tx>
            <c:strRef>
              <c:f>Sheet1!$C$1</c:f>
              <c:strCache>
                <c:ptCount val="1"/>
                <c:pt idx="0">
                  <c:v>Somewhat Agree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Science</c:v>
                </c:pt>
                <c:pt idx="1">
                  <c:v>Technology</c:v>
                </c:pt>
                <c:pt idx="2">
                  <c:v>Reading</c:v>
                </c:pt>
                <c:pt idx="3">
                  <c:v>Writing</c:v>
                </c:pt>
                <c:pt idx="4">
                  <c:v>Math</c:v>
                </c:pt>
                <c:pt idx="5">
                  <c:v>Social Studies</c:v>
                </c:pt>
                <c:pt idx="6">
                  <c:v>Art</c:v>
                </c:pt>
                <c:pt idx="7">
                  <c:v>Physical Education</c:v>
                </c:pt>
                <c:pt idx="8">
                  <c:v>Music</c:v>
                </c:pt>
              </c:strCache>
            </c:strRef>
          </c:cat>
          <c:val>
            <c:numRef>
              <c:f>Sheet1!$C$2:$C$10</c:f>
              <c:numCache>
                <c:formatCode>General</c:formatCode>
                <c:ptCount val="9"/>
                <c:pt idx="0">
                  <c:v>27</c:v>
                </c:pt>
                <c:pt idx="1">
                  <c:v>48</c:v>
                </c:pt>
                <c:pt idx="2">
                  <c:v>19</c:v>
                </c:pt>
                <c:pt idx="3">
                  <c:v>39</c:v>
                </c:pt>
                <c:pt idx="4">
                  <c:v>23</c:v>
                </c:pt>
                <c:pt idx="5">
                  <c:v>26</c:v>
                </c:pt>
                <c:pt idx="6">
                  <c:v>25</c:v>
                </c:pt>
                <c:pt idx="7">
                  <c:v>24</c:v>
                </c:pt>
                <c:pt idx="8">
                  <c:v>21</c:v>
                </c:pt>
              </c:numCache>
            </c:numRef>
          </c:val>
          <c:extLst>
            <c:ext xmlns:c16="http://schemas.microsoft.com/office/drawing/2014/chart" uri="{C3380CC4-5D6E-409C-BE32-E72D297353CC}">
              <c16:uniqueId val="{00000001-B636-4BB8-BD62-A3DE42205620}"/>
            </c:ext>
          </c:extLst>
        </c:ser>
        <c:ser>
          <c:idx val="2"/>
          <c:order val="2"/>
          <c:tx>
            <c:strRef>
              <c:f>Sheet1!$D$1</c:f>
              <c:strCache>
                <c:ptCount val="1"/>
                <c:pt idx="0">
                  <c:v>Neutral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Science</c:v>
                </c:pt>
                <c:pt idx="1">
                  <c:v>Technology</c:v>
                </c:pt>
                <c:pt idx="2">
                  <c:v>Reading</c:v>
                </c:pt>
                <c:pt idx="3">
                  <c:v>Writing</c:v>
                </c:pt>
                <c:pt idx="4">
                  <c:v>Math</c:v>
                </c:pt>
                <c:pt idx="5">
                  <c:v>Social Studies</c:v>
                </c:pt>
                <c:pt idx="6">
                  <c:v>Art</c:v>
                </c:pt>
                <c:pt idx="7">
                  <c:v>Physical Education</c:v>
                </c:pt>
                <c:pt idx="8">
                  <c:v>Music</c:v>
                </c:pt>
              </c:strCache>
            </c:strRef>
          </c:cat>
          <c:val>
            <c:numRef>
              <c:f>Sheet1!$D$2:$D$10</c:f>
              <c:numCache>
                <c:formatCode>General</c:formatCode>
                <c:ptCount val="9"/>
                <c:pt idx="0">
                  <c:v>6</c:v>
                </c:pt>
                <c:pt idx="1">
                  <c:v>12</c:v>
                </c:pt>
                <c:pt idx="2">
                  <c:v>4</c:v>
                </c:pt>
                <c:pt idx="3">
                  <c:v>4</c:v>
                </c:pt>
                <c:pt idx="4">
                  <c:v>2</c:v>
                </c:pt>
                <c:pt idx="5">
                  <c:v>5</c:v>
                </c:pt>
                <c:pt idx="6">
                  <c:v>8</c:v>
                </c:pt>
                <c:pt idx="7">
                  <c:v>16</c:v>
                </c:pt>
                <c:pt idx="8">
                  <c:v>13</c:v>
                </c:pt>
              </c:numCache>
            </c:numRef>
          </c:val>
          <c:extLst>
            <c:ext xmlns:c16="http://schemas.microsoft.com/office/drawing/2014/chart" uri="{C3380CC4-5D6E-409C-BE32-E72D297353CC}">
              <c16:uniqueId val="{00000002-B636-4BB8-BD62-A3DE42205620}"/>
            </c:ext>
          </c:extLst>
        </c:ser>
        <c:ser>
          <c:idx val="3"/>
          <c:order val="3"/>
          <c:tx>
            <c:strRef>
              <c:f>Sheet1!$E$1</c:f>
              <c:strCache>
                <c:ptCount val="1"/>
                <c:pt idx="0">
                  <c:v>Somewhat Disagree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Science</c:v>
                </c:pt>
                <c:pt idx="1">
                  <c:v>Technology</c:v>
                </c:pt>
                <c:pt idx="2">
                  <c:v>Reading</c:v>
                </c:pt>
                <c:pt idx="3">
                  <c:v>Writing</c:v>
                </c:pt>
                <c:pt idx="4">
                  <c:v>Math</c:v>
                </c:pt>
                <c:pt idx="5">
                  <c:v>Social Studies</c:v>
                </c:pt>
                <c:pt idx="6">
                  <c:v>Art</c:v>
                </c:pt>
                <c:pt idx="7">
                  <c:v>Physical Education</c:v>
                </c:pt>
                <c:pt idx="8">
                  <c:v>Music</c:v>
                </c:pt>
              </c:strCache>
            </c:strRef>
          </c:cat>
          <c:val>
            <c:numRef>
              <c:f>Sheet1!$E$2:$E$10</c:f>
              <c:numCache>
                <c:formatCode>General</c:formatCode>
                <c:ptCount val="9"/>
                <c:pt idx="0">
                  <c:v>1</c:v>
                </c:pt>
                <c:pt idx="1">
                  <c:v>5</c:v>
                </c:pt>
                <c:pt idx="2">
                  <c:v>3</c:v>
                </c:pt>
                <c:pt idx="3">
                  <c:v>3</c:v>
                </c:pt>
                <c:pt idx="4">
                  <c:v>5</c:v>
                </c:pt>
                <c:pt idx="5">
                  <c:v>1</c:v>
                </c:pt>
                <c:pt idx="6">
                  <c:v>7</c:v>
                </c:pt>
                <c:pt idx="7">
                  <c:v>6</c:v>
                </c:pt>
                <c:pt idx="8">
                  <c:v>4</c:v>
                </c:pt>
              </c:numCache>
            </c:numRef>
          </c:val>
          <c:extLst>
            <c:ext xmlns:c16="http://schemas.microsoft.com/office/drawing/2014/chart" uri="{C3380CC4-5D6E-409C-BE32-E72D297353CC}">
              <c16:uniqueId val="{00000003-B636-4BB8-BD62-A3DE42205620}"/>
            </c:ext>
          </c:extLst>
        </c:ser>
        <c:ser>
          <c:idx val="4"/>
          <c:order val="4"/>
          <c:tx>
            <c:strRef>
              <c:f>Sheet1!$F$1</c:f>
              <c:strCache>
                <c:ptCount val="1"/>
                <c:pt idx="0">
                  <c:v>Strongly Disagree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Science</c:v>
                </c:pt>
                <c:pt idx="1">
                  <c:v>Technology</c:v>
                </c:pt>
                <c:pt idx="2">
                  <c:v>Reading</c:v>
                </c:pt>
                <c:pt idx="3">
                  <c:v>Writing</c:v>
                </c:pt>
                <c:pt idx="4">
                  <c:v>Math</c:v>
                </c:pt>
                <c:pt idx="5">
                  <c:v>Social Studies</c:v>
                </c:pt>
                <c:pt idx="6">
                  <c:v>Art</c:v>
                </c:pt>
                <c:pt idx="7">
                  <c:v>Physical Education</c:v>
                </c:pt>
                <c:pt idx="8">
                  <c:v>Music</c:v>
                </c:pt>
              </c:strCache>
            </c:strRef>
          </c:cat>
          <c:val>
            <c:numRef>
              <c:f>Sheet1!$F$2:$F$10</c:f>
              <c:numCache>
                <c:formatCode>General</c:formatCode>
                <c:ptCount val="9"/>
                <c:pt idx="0">
                  <c:v>0</c:v>
                </c:pt>
                <c:pt idx="1">
                  <c:v>1</c:v>
                </c:pt>
                <c:pt idx="2">
                  <c:v>1</c:v>
                </c:pt>
                <c:pt idx="3">
                  <c:v>0</c:v>
                </c:pt>
                <c:pt idx="4">
                  <c:v>2</c:v>
                </c:pt>
                <c:pt idx="5">
                  <c:v>0</c:v>
                </c:pt>
                <c:pt idx="6">
                  <c:v>1</c:v>
                </c:pt>
                <c:pt idx="7">
                  <c:v>6</c:v>
                </c:pt>
                <c:pt idx="8">
                  <c:v>6</c:v>
                </c:pt>
              </c:numCache>
            </c:numRef>
          </c:val>
          <c:extLst>
            <c:ext xmlns:c16="http://schemas.microsoft.com/office/drawing/2014/chart" uri="{C3380CC4-5D6E-409C-BE32-E72D297353CC}">
              <c16:uniqueId val="{00000006-B636-4BB8-BD62-A3DE42205620}"/>
            </c:ext>
          </c:extLst>
        </c:ser>
        <c:ser>
          <c:idx val="5"/>
          <c:order val="5"/>
          <c:tx>
            <c:strRef>
              <c:f>Sheet1!$G$1</c:f>
              <c:strCache>
                <c:ptCount val="1"/>
                <c:pt idx="0">
                  <c:v>Does Not Apply</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Science</c:v>
                </c:pt>
                <c:pt idx="1">
                  <c:v>Technology</c:v>
                </c:pt>
                <c:pt idx="2">
                  <c:v>Reading</c:v>
                </c:pt>
                <c:pt idx="3">
                  <c:v>Writing</c:v>
                </c:pt>
                <c:pt idx="4">
                  <c:v>Math</c:v>
                </c:pt>
                <c:pt idx="5">
                  <c:v>Social Studies</c:v>
                </c:pt>
                <c:pt idx="6">
                  <c:v>Art</c:v>
                </c:pt>
                <c:pt idx="7">
                  <c:v>Physical Education</c:v>
                </c:pt>
                <c:pt idx="8">
                  <c:v>Music</c:v>
                </c:pt>
              </c:strCache>
            </c:strRef>
          </c:cat>
          <c:val>
            <c:numRef>
              <c:f>Sheet1!$G$2:$G$10</c:f>
              <c:numCache>
                <c:formatCode>General</c:formatCode>
                <c:ptCount val="9"/>
                <c:pt idx="0">
                  <c:v>1</c:v>
                </c:pt>
                <c:pt idx="1">
                  <c:v>9</c:v>
                </c:pt>
                <c:pt idx="2">
                  <c:v>0</c:v>
                </c:pt>
                <c:pt idx="3">
                  <c:v>0</c:v>
                </c:pt>
                <c:pt idx="4">
                  <c:v>0</c:v>
                </c:pt>
                <c:pt idx="5">
                  <c:v>3</c:v>
                </c:pt>
                <c:pt idx="6">
                  <c:v>8</c:v>
                </c:pt>
                <c:pt idx="7">
                  <c:v>10</c:v>
                </c:pt>
                <c:pt idx="8">
                  <c:v>9</c:v>
                </c:pt>
              </c:numCache>
            </c:numRef>
          </c:val>
          <c:extLst>
            <c:ext xmlns:c16="http://schemas.microsoft.com/office/drawing/2014/chart" uri="{C3380CC4-5D6E-409C-BE32-E72D297353CC}">
              <c16:uniqueId val="{00000007-B636-4BB8-BD62-A3DE42205620}"/>
            </c:ext>
          </c:extLst>
        </c:ser>
        <c:dLbls>
          <c:dLblPos val="outEnd"/>
          <c:showLegendKey val="0"/>
          <c:showVal val="1"/>
          <c:showCatName val="0"/>
          <c:showSerName val="0"/>
          <c:showPercent val="0"/>
          <c:showBubbleSize val="0"/>
        </c:dLbls>
        <c:gapWidth val="219"/>
        <c:overlap val="-27"/>
        <c:axId val="479340992"/>
        <c:axId val="479341320"/>
      </c:barChart>
      <c:catAx>
        <c:axId val="479340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9341320"/>
        <c:crosses val="autoZero"/>
        <c:auto val="1"/>
        <c:lblAlgn val="ctr"/>
        <c:lblOffset val="100"/>
        <c:noMultiLvlLbl val="0"/>
      </c:catAx>
      <c:valAx>
        <c:axId val="4793413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93409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Communication</a:t>
            </a:r>
            <a:r>
              <a:rPr lang="en-US" baseline="0" dirty="0"/>
              <a:t> with Teaching Staff K-2</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Strongly 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Calls Timely Returned</c:v>
                </c:pt>
                <c:pt idx="1">
                  <c:v>Emails Timely Returned</c:v>
                </c:pt>
                <c:pt idx="2">
                  <c:v>Concerens Resolved</c:v>
                </c:pt>
                <c:pt idx="3">
                  <c:v>Gradelink Undated</c:v>
                </c:pt>
                <c:pt idx="4">
                  <c:v>Webpage Updated</c:v>
                </c:pt>
                <c:pt idx="5">
                  <c:v>Newsletter Updated</c:v>
                </c:pt>
              </c:strCache>
            </c:strRef>
          </c:cat>
          <c:val>
            <c:numRef>
              <c:f>Sheet1!$B$2:$B$7</c:f>
              <c:numCache>
                <c:formatCode>General</c:formatCode>
                <c:ptCount val="6"/>
                <c:pt idx="0">
                  <c:v>111</c:v>
                </c:pt>
                <c:pt idx="1">
                  <c:v>165</c:v>
                </c:pt>
                <c:pt idx="2">
                  <c:v>147</c:v>
                </c:pt>
                <c:pt idx="3">
                  <c:v>149</c:v>
                </c:pt>
                <c:pt idx="4">
                  <c:v>160</c:v>
                </c:pt>
                <c:pt idx="5">
                  <c:v>160</c:v>
                </c:pt>
              </c:numCache>
            </c:numRef>
          </c:val>
          <c:extLst>
            <c:ext xmlns:c16="http://schemas.microsoft.com/office/drawing/2014/chart" uri="{C3380CC4-5D6E-409C-BE32-E72D297353CC}">
              <c16:uniqueId val="{00000000-A902-47BA-9B04-802383E98AC6}"/>
            </c:ext>
          </c:extLst>
        </c:ser>
        <c:ser>
          <c:idx val="1"/>
          <c:order val="1"/>
          <c:tx>
            <c:strRef>
              <c:f>Sheet1!$C$1</c:f>
              <c:strCache>
                <c:ptCount val="1"/>
                <c:pt idx="0">
                  <c:v>Somewhat Agree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Calls Timely Returned</c:v>
                </c:pt>
                <c:pt idx="1">
                  <c:v>Emails Timely Returned</c:v>
                </c:pt>
                <c:pt idx="2">
                  <c:v>Concerens Resolved</c:v>
                </c:pt>
                <c:pt idx="3">
                  <c:v>Gradelink Undated</c:v>
                </c:pt>
                <c:pt idx="4">
                  <c:v>Webpage Updated</c:v>
                </c:pt>
                <c:pt idx="5">
                  <c:v>Newsletter Updated</c:v>
                </c:pt>
              </c:strCache>
            </c:strRef>
          </c:cat>
          <c:val>
            <c:numRef>
              <c:f>Sheet1!$C$2:$C$7</c:f>
              <c:numCache>
                <c:formatCode>General</c:formatCode>
                <c:ptCount val="6"/>
                <c:pt idx="0">
                  <c:v>4</c:v>
                </c:pt>
                <c:pt idx="1">
                  <c:v>6</c:v>
                </c:pt>
                <c:pt idx="2">
                  <c:v>14</c:v>
                </c:pt>
                <c:pt idx="3">
                  <c:v>11</c:v>
                </c:pt>
                <c:pt idx="4">
                  <c:v>10</c:v>
                </c:pt>
                <c:pt idx="5">
                  <c:v>7</c:v>
                </c:pt>
              </c:numCache>
            </c:numRef>
          </c:val>
          <c:extLst>
            <c:ext xmlns:c16="http://schemas.microsoft.com/office/drawing/2014/chart" uri="{C3380CC4-5D6E-409C-BE32-E72D297353CC}">
              <c16:uniqueId val="{00000001-A902-47BA-9B04-802383E98AC6}"/>
            </c:ext>
          </c:extLst>
        </c:ser>
        <c:ser>
          <c:idx val="2"/>
          <c:order val="2"/>
          <c:tx>
            <c:strRef>
              <c:f>Sheet1!$D$1</c:f>
              <c:strCache>
                <c:ptCount val="1"/>
                <c:pt idx="0">
                  <c:v>Neutral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Calls Timely Returned</c:v>
                </c:pt>
                <c:pt idx="1">
                  <c:v>Emails Timely Returned</c:v>
                </c:pt>
                <c:pt idx="2">
                  <c:v>Concerens Resolved</c:v>
                </c:pt>
                <c:pt idx="3">
                  <c:v>Gradelink Undated</c:v>
                </c:pt>
                <c:pt idx="4">
                  <c:v>Webpage Updated</c:v>
                </c:pt>
                <c:pt idx="5">
                  <c:v>Newsletter Updated</c:v>
                </c:pt>
              </c:strCache>
            </c:strRef>
          </c:cat>
          <c:val>
            <c:numRef>
              <c:f>Sheet1!$D$2:$D$7</c:f>
              <c:numCache>
                <c:formatCode>General</c:formatCode>
                <c:ptCount val="6"/>
                <c:pt idx="0">
                  <c:v>4</c:v>
                </c:pt>
                <c:pt idx="1">
                  <c:v>1</c:v>
                </c:pt>
                <c:pt idx="2">
                  <c:v>2</c:v>
                </c:pt>
                <c:pt idx="3">
                  <c:v>3</c:v>
                </c:pt>
                <c:pt idx="4">
                  <c:v>2</c:v>
                </c:pt>
                <c:pt idx="5">
                  <c:v>1</c:v>
                </c:pt>
              </c:numCache>
            </c:numRef>
          </c:val>
          <c:extLst>
            <c:ext xmlns:c16="http://schemas.microsoft.com/office/drawing/2014/chart" uri="{C3380CC4-5D6E-409C-BE32-E72D297353CC}">
              <c16:uniqueId val="{00000002-A902-47BA-9B04-802383E98AC6}"/>
            </c:ext>
          </c:extLst>
        </c:ser>
        <c:ser>
          <c:idx val="3"/>
          <c:order val="3"/>
          <c:tx>
            <c:strRef>
              <c:f>Sheet1!$E$1</c:f>
              <c:strCache>
                <c:ptCount val="1"/>
                <c:pt idx="0">
                  <c:v>Somewhat Disagree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Calls Timely Returned</c:v>
                </c:pt>
                <c:pt idx="1">
                  <c:v>Emails Timely Returned</c:v>
                </c:pt>
                <c:pt idx="2">
                  <c:v>Concerens Resolved</c:v>
                </c:pt>
                <c:pt idx="3">
                  <c:v>Gradelink Undated</c:v>
                </c:pt>
                <c:pt idx="4">
                  <c:v>Webpage Updated</c:v>
                </c:pt>
                <c:pt idx="5">
                  <c:v>Newsletter Updated</c:v>
                </c:pt>
              </c:strCache>
            </c:strRef>
          </c:cat>
          <c:val>
            <c:numRef>
              <c:f>Sheet1!$E$2:$E$7</c:f>
              <c:numCache>
                <c:formatCode>General</c:formatCode>
                <c:ptCount val="6"/>
                <c:pt idx="0">
                  <c:v>0</c:v>
                </c:pt>
                <c:pt idx="1">
                  <c:v>2</c:v>
                </c:pt>
                <c:pt idx="2">
                  <c:v>2</c:v>
                </c:pt>
                <c:pt idx="3">
                  <c:v>2</c:v>
                </c:pt>
                <c:pt idx="4">
                  <c:v>2</c:v>
                </c:pt>
                <c:pt idx="5">
                  <c:v>1</c:v>
                </c:pt>
              </c:numCache>
            </c:numRef>
          </c:val>
          <c:extLst>
            <c:ext xmlns:c16="http://schemas.microsoft.com/office/drawing/2014/chart" uri="{C3380CC4-5D6E-409C-BE32-E72D297353CC}">
              <c16:uniqueId val="{00000003-A902-47BA-9B04-802383E98AC6}"/>
            </c:ext>
          </c:extLst>
        </c:ser>
        <c:ser>
          <c:idx val="4"/>
          <c:order val="4"/>
          <c:tx>
            <c:strRef>
              <c:f>Sheet1!$F$1</c:f>
              <c:strCache>
                <c:ptCount val="1"/>
                <c:pt idx="0">
                  <c:v>Strongly Disagree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Calls Timely Returned</c:v>
                </c:pt>
                <c:pt idx="1">
                  <c:v>Emails Timely Returned</c:v>
                </c:pt>
                <c:pt idx="2">
                  <c:v>Concerens Resolved</c:v>
                </c:pt>
                <c:pt idx="3">
                  <c:v>Gradelink Undated</c:v>
                </c:pt>
                <c:pt idx="4">
                  <c:v>Webpage Updated</c:v>
                </c:pt>
                <c:pt idx="5">
                  <c:v>Newsletter Updated</c:v>
                </c:pt>
              </c:strCache>
            </c:strRef>
          </c:cat>
          <c:val>
            <c:numRef>
              <c:f>Sheet1!$F$2:$F$7</c:f>
              <c:numCache>
                <c:formatCode>General</c:formatCode>
                <c:ptCount val="6"/>
                <c:pt idx="0">
                  <c:v>0</c:v>
                </c:pt>
                <c:pt idx="1">
                  <c:v>0</c:v>
                </c:pt>
                <c:pt idx="2">
                  <c:v>0</c:v>
                </c:pt>
                <c:pt idx="3">
                  <c:v>0</c:v>
                </c:pt>
                <c:pt idx="4">
                  <c:v>1</c:v>
                </c:pt>
                <c:pt idx="5">
                  <c:v>1</c:v>
                </c:pt>
              </c:numCache>
            </c:numRef>
          </c:val>
          <c:extLst>
            <c:ext xmlns:c16="http://schemas.microsoft.com/office/drawing/2014/chart" uri="{C3380CC4-5D6E-409C-BE32-E72D297353CC}">
              <c16:uniqueId val="{00000006-A902-47BA-9B04-802383E98AC6}"/>
            </c:ext>
          </c:extLst>
        </c:ser>
        <c:ser>
          <c:idx val="5"/>
          <c:order val="5"/>
          <c:tx>
            <c:strRef>
              <c:f>Sheet1!$G$1</c:f>
              <c:strCache>
                <c:ptCount val="1"/>
                <c:pt idx="0">
                  <c:v>Does Not Apply</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Calls Timely Returned</c:v>
                </c:pt>
                <c:pt idx="1">
                  <c:v>Emails Timely Returned</c:v>
                </c:pt>
                <c:pt idx="2">
                  <c:v>Concerens Resolved</c:v>
                </c:pt>
                <c:pt idx="3">
                  <c:v>Gradelink Undated</c:v>
                </c:pt>
                <c:pt idx="4">
                  <c:v>Webpage Updated</c:v>
                </c:pt>
                <c:pt idx="5">
                  <c:v>Newsletter Updated</c:v>
                </c:pt>
              </c:strCache>
            </c:strRef>
          </c:cat>
          <c:val>
            <c:numRef>
              <c:f>Sheet1!$G$2:$G$7</c:f>
              <c:numCache>
                <c:formatCode>General</c:formatCode>
                <c:ptCount val="6"/>
                <c:pt idx="0">
                  <c:v>52</c:v>
                </c:pt>
                <c:pt idx="1">
                  <c:v>1</c:v>
                </c:pt>
                <c:pt idx="2">
                  <c:v>10</c:v>
                </c:pt>
                <c:pt idx="3">
                  <c:v>13</c:v>
                </c:pt>
                <c:pt idx="4">
                  <c:v>0</c:v>
                </c:pt>
                <c:pt idx="5">
                  <c:v>2</c:v>
                </c:pt>
              </c:numCache>
            </c:numRef>
          </c:val>
          <c:extLst>
            <c:ext xmlns:c16="http://schemas.microsoft.com/office/drawing/2014/chart" uri="{C3380CC4-5D6E-409C-BE32-E72D297353CC}">
              <c16:uniqueId val="{00000007-A902-47BA-9B04-802383E98AC6}"/>
            </c:ext>
          </c:extLst>
        </c:ser>
        <c:dLbls>
          <c:dLblPos val="outEnd"/>
          <c:showLegendKey val="0"/>
          <c:showVal val="1"/>
          <c:showCatName val="0"/>
          <c:showSerName val="0"/>
          <c:showPercent val="0"/>
          <c:showBubbleSize val="0"/>
        </c:dLbls>
        <c:gapWidth val="219"/>
        <c:overlap val="-27"/>
        <c:axId val="479401408"/>
        <c:axId val="479394192"/>
      </c:barChart>
      <c:catAx>
        <c:axId val="479401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9394192"/>
        <c:crosses val="autoZero"/>
        <c:auto val="1"/>
        <c:lblAlgn val="ctr"/>
        <c:lblOffset val="100"/>
        <c:noMultiLvlLbl val="0"/>
      </c:catAx>
      <c:valAx>
        <c:axId val="4793941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94014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Time Spent on HW / Day</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Sheet1!$A$2:$A$8</c:f>
              <c:strCache>
                <c:ptCount val="7"/>
                <c:pt idx="0">
                  <c:v>10 min</c:v>
                </c:pt>
                <c:pt idx="1">
                  <c:v>20 min</c:v>
                </c:pt>
                <c:pt idx="2">
                  <c:v>30 min</c:v>
                </c:pt>
                <c:pt idx="3">
                  <c:v>45 min </c:v>
                </c:pt>
                <c:pt idx="4">
                  <c:v>1 hr</c:v>
                </c:pt>
                <c:pt idx="5">
                  <c:v>1.5 hrs</c:v>
                </c:pt>
                <c:pt idx="6">
                  <c:v>2 hrs</c:v>
                </c:pt>
              </c:strCache>
            </c:strRef>
          </c:cat>
          <c:val>
            <c:numRef>
              <c:f>Sheet1!$B$2:$B$8</c:f>
              <c:numCache>
                <c:formatCode>General</c:formatCode>
                <c:ptCount val="7"/>
                <c:pt idx="0">
                  <c:v>50</c:v>
                </c:pt>
                <c:pt idx="1">
                  <c:v>50</c:v>
                </c:pt>
                <c:pt idx="2">
                  <c:v>45</c:v>
                </c:pt>
                <c:pt idx="3">
                  <c:v>16</c:v>
                </c:pt>
                <c:pt idx="4">
                  <c:v>13</c:v>
                </c:pt>
                <c:pt idx="5">
                  <c:v>2</c:v>
                </c:pt>
                <c:pt idx="6">
                  <c:v>1</c:v>
                </c:pt>
              </c:numCache>
            </c:numRef>
          </c:val>
          <c:extLst>
            <c:ext xmlns:c16="http://schemas.microsoft.com/office/drawing/2014/chart" uri="{C3380CC4-5D6E-409C-BE32-E72D297353CC}">
              <c16:uniqueId val="{00000000-8598-4687-A5C3-A60FB8BFB7DD}"/>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Strongly Agree</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Strongly Agree</c:v>
                </c:pt>
                <c:pt idx="1">
                  <c:v>Somewhat Agree</c:v>
                </c:pt>
                <c:pt idx="2">
                  <c:v>Neutral</c:v>
                </c:pt>
                <c:pt idx="3">
                  <c:v>Somewhat Disagree</c:v>
                </c:pt>
                <c:pt idx="4">
                  <c:v>Strongly Disagree</c:v>
                </c:pt>
              </c:strCache>
            </c:strRef>
          </c:cat>
          <c:val>
            <c:numRef>
              <c:f>Sheet1!$B$2:$B$6</c:f>
              <c:numCache>
                <c:formatCode>General</c:formatCode>
                <c:ptCount val="5"/>
                <c:pt idx="0">
                  <c:v>103</c:v>
                </c:pt>
                <c:pt idx="1">
                  <c:v>41</c:v>
                </c:pt>
                <c:pt idx="2">
                  <c:v>13</c:v>
                </c:pt>
                <c:pt idx="3">
                  <c:v>10</c:v>
                </c:pt>
                <c:pt idx="4">
                  <c:v>4</c:v>
                </c:pt>
              </c:numCache>
            </c:numRef>
          </c:val>
          <c:extLst>
            <c:ext xmlns:c16="http://schemas.microsoft.com/office/drawing/2014/chart" uri="{C3380CC4-5D6E-409C-BE32-E72D297353CC}">
              <c16:uniqueId val="{00000000-EDD9-45BD-8143-C74B9259E99A}"/>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Time Spent Reading, Studying, and Projects per Day</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Time Spent Reading, Studying, and Projects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1C8-44B0-BDFD-E8645733EE7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1C8-44B0-BDFD-E8645733EE7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1C8-44B0-BDFD-E8645733EE7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1C8-44B0-BDFD-E8645733EE77}"/>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1C8-44B0-BDFD-E8645733EE77}"/>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11C8-44B0-BDFD-E8645733EE77}"/>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11C8-44B0-BDFD-E8645733EE77}"/>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Sheet1!$A$2:$A$8</c:f>
              <c:strCache>
                <c:ptCount val="7"/>
                <c:pt idx="0">
                  <c:v>10 min</c:v>
                </c:pt>
                <c:pt idx="1">
                  <c:v>20 min</c:v>
                </c:pt>
                <c:pt idx="2">
                  <c:v>30 min</c:v>
                </c:pt>
                <c:pt idx="3">
                  <c:v>40 min</c:v>
                </c:pt>
                <c:pt idx="4">
                  <c:v>50 min</c:v>
                </c:pt>
                <c:pt idx="5">
                  <c:v>1 hr</c:v>
                </c:pt>
                <c:pt idx="6">
                  <c:v>1.5 hrs</c:v>
                </c:pt>
              </c:strCache>
            </c:strRef>
          </c:cat>
          <c:val>
            <c:numRef>
              <c:f>Sheet1!$B$2:$B$8</c:f>
              <c:numCache>
                <c:formatCode>General</c:formatCode>
                <c:ptCount val="7"/>
                <c:pt idx="0">
                  <c:v>41</c:v>
                </c:pt>
                <c:pt idx="1">
                  <c:v>51</c:v>
                </c:pt>
                <c:pt idx="2">
                  <c:v>47</c:v>
                </c:pt>
                <c:pt idx="3">
                  <c:v>13</c:v>
                </c:pt>
                <c:pt idx="4">
                  <c:v>4</c:v>
                </c:pt>
                <c:pt idx="5">
                  <c:v>11</c:v>
                </c:pt>
                <c:pt idx="6">
                  <c:v>3</c:v>
                </c:pt>
              </c:numCache>
            </c:numRef>
          </c:val>
          <c:extLst>
            <c:ext xmlns:c16="http://schemas.microsoft.com/office/drawing/2014/chart" uri="{C3380CC4-5D6E-409C-BE32-E72D297353CC}">
              <c16:uniqueId val="{0000000E-11C8-44B0-BDFD-E8645733EE77}"/>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0.12587</cdr:x>
      <cdr:y>0.24746</cdr:y>
    </cdr:from>
    <cdr:to>
      <cdr:x>0.25</cdr:x>
      <cdr:y>0.92203</cdr:y>
    </cdr:to>
    <cdr:sp macro="" textlink="">
      <cdr:nvSpPr>
        <cdr:cNvPr id="2" name="Oval 1"/>
        <cdr:cNvSpPr/>
      </cdr:nvSpPr>
      <cdr:spPr>
        <a:xfrm xmlns:a="http://schemas.openxmlformats.org/drawingml/2006/main">
          <a:off x="1381125" y="1390650"/>
          <a:ext cx="1362075" cy="3790950"/>
        </a:xfrm>
        <a:prstGeom xmlns:a="http://schemas.openxmlformats.org/drawingml/2006/main" prst="ellipse">
          <a:avLst/>
        </a:prstGeom>
        <a:noFill xmlns:a="http://schemas.openxmlformats.org/drawingml/2006/main"/>
        <a:ln xmlns:a="http://schemas.openxmlformats.org/drawingml/2006/main" w="28575">
          <a:solidFill>
            <a:srgbClr val="FF0000"/>
          </a:solidFill>
        </a:ln>
      </cdr:spPr>
      <cdr:style>
        <a:lnRef xmlns:a="http://schemas.openxmlformats.org/drawingml/2006/main" idx="1">
          <a:schemeClr val="accent3"/>
        </a:lnRef>
        <a:fillRef xmlns:a="http://schemas.openxmlformats.org/drawingml/2006/main" idx="2">
          <a:schemeClr val="accent3"/>
        </a:fillRef>
        <a:effectRef xmlns:a="http://schemas.openxmlformats.org/drawingml/2006/main" idx="1">
          <a:schemeClr val="accent3"/>
        </a:effectRef>
        <a:fontRef xmlns:a="http://schemas.openxmlformats.org/drawingml/2006/main" idx="minor">
          <a:schemeClr val="dk1"/>
        </a:fontRef>
      </cdr:style>
      <cdr:txBody>
        <a:bodyPr xmlns:a="http://schemas.openxmlformats.org/drawingml/2006/main" vertOverflow="clip" rtlCol="0" anchor="ctr"/>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0.1276</cdr:x>
      <cdr:y>0.24993</cdr:y>
    </cdr:from>
    <cdr:to>
      <cdr:x>0.2526</cdr:x>
      <cdr:y>0.93166</cdr:y>
    </cdr:to>
    <cdr:sp macro="" textlink="">
      <cdr:nvSpPr>
        <cdr:cNvPr id="2" name="Oval 1"/>
        <cdr:cNvSpPr/>
      </cdr:nvSpPr>
      <cdr:spPr>
        <a:xfrm xmlns:a="http://schemas.openxmlformats.org/drawingml/2006/main">
          <a:off x="1400175" y="1393318"/>
          <a:ext cx="1371600" cy="3800475"/>
        </a:xfrm>
        <a:prstGeom xmlns:a="http://schemas.openxmlformats.org/drawingml/2006/main" prst="ellipse">
          <a:avLst/>
        </a:prstGeom>
        <a:noFill xmlns:a="http://schemas.openxmlformats.org/drawingml/2006/main"/>
        <a:ln xmlns:a="http://schemas.openxmlformats.org/drawingml/2006/main" w="28575">
          <a:solidFill>
            <a:srgbClr val="FF0000"/>
          </a:solidFill>
        </a:ln>
      </cdr:spPr>
      <cdr:style>
        <a:lnRef xmlns:a="http://schemas.openxmlformats.org/drawingml/2006/main" idx="1">
          <a:schemeClr val="accent3"/>
        </a:lnRef>
        <a:fillRef xmlns:a="http://schemas.openxmlformats.org/drawingml/2006/main" idx="2">
          <a:schemeClr val="accent3"/>
        </a:fillRef>
        <a:effectRef xmlns:a="http://schemas.openxmlformats.org/drawingml/2006/main" idx="1">
          <a:schemeClr val="accent3"/>
        </a:effectRef>
        <a:fontRef xmlns:a="http://schemas.openxmlformats.org/drawingml/2006/main" idx="minor">
          <a:schemeClr val="dk1"/>
        </a:fontRef>
      </cdr:style>
      <cdr:txBody>
        <a:bodyPr xmlns:a="http://schemas.openxmlformats.org/drawingml/2006/main" vertOverflow="clip" rtlCol="0" anchor="ctr"/>
        <a:lstStyle xmlns:a="http://schemas.openxmlformats.org/drawingml/2006/main"/>
        <a:p xmlns:a="http://schemas.openxmlformats.org/drawingml/2006/main">
          <a:endParaRPr lang="en-US"/>
        </a:p>
      </cdr:txBody>
    </cdr:sp>
  </cdr:relSizeAnchor>
  <cdr:relSizeAnchor xmlns:cdr="http://schemas.openxmlformats.org/drawingml/2006/chartDrawing">
    <cdr:from>
      <cdr:x>0.34635</cdr:x>
      <cdr:y>0.22259</cdr:y>
    </cdr:from>
    <cdr:to>
      <cdr:x>0.46441</cdr:x>
      <cdr:y>0.93337</cdr:y>
    </cdr:to>
    <cdr:sp macro="" textlink="">
      <cdr:nvSpPr>
        <cdr:cNvPr id="3" name="Oval 2"/>
        <cdr:cNvSpPr/>
      </cdr:nvSpPr>
      <cdr:spPr>
        <a:xfrm xmlns:a="http://schemas.openxmlformats.org/drawingml/2006/main">
          <a:off x="3800475" y="1240918"/>
          <a:ext cx="1295400" cy="3962400"/>
        </a:xfrm>
        <a:prstGeom xmlns:a="http://schemas.openxmlformats.org/drawingml/2006/main" prst="ellipse">
          <a:avLst/>
        </a:prstGeom>
        <a:noFill xmlns:a="http://schemas.openxmlformats.org/drawingml/2006/main"/>
        <a:ln xmlns:a="http://schemas.openxmlformats.org/drawingml/2006/main" w="28575">
          <a:solidFill>
            <a:srgbClr val="FF0000"/>
          </a:solidFill>
        </a:ln>
      </cdr:spPr>
      <cdr:style>
        <a:lnRef xmlns:a="http://schemas.openxmlformats.org/drawingml/2006/main" idx="1">
          <a:schemeClr val="accent3"/>
        </a:lnRef>
        <a:fillRef xmlns:a="http://schemas.openxmlformats.org/drawingml/2006/main" idx="2">
          <a:schemeClr val="accent3"/>
        </a:fillRef>
        <a:effectRef xmlns:a="http://schemas.openxmlformats.org/drawingml/2006/main" idx="1">
          <a:schemeClr val="accent3"/>
        </a:effectRef>
        <a:fontRef xmlns:a="http://schemas.openxmlformats.org/drawingml/2006/main" idx="minor">
          <a:schemeClr val="dk1"/>
        </a:fontRef>
      </cdr:style>
      <cdr:txBody>
        <a:bodyPr xmlns:a="http://schemas.openxmlformats.org/drawingml/2006/main" vertOverflow="clip" rtlCol="0" anchor="ctr"/>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3/15/2017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58</a:t>
            </a:fld>
            <a:endParaRPr lang="en-US"/>
          </a:p>
        </p:txBody>
      </p:sp>
    </p:spTree>
    <p:extLst>
      <p:ext uri="{BB962C8B-B14F-4D97-AF65-F5344CB8AC3E}">
        <p14:creationId xmlns:p14="http://schemas.microsoft.com/office/powerpoint/2010/main" val="41680058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59</a:t>
            </a:fld>
            <a:endParaRPr lang="en-US"/>
          </a:p>
        </p:txBody>
      </p:sp>
    </p:spTree>
    <p:extLst>
      <p:ext uri="{BB962C8B-B14F-4D97-AF65-F5344CB8AC3E}">
        <p14:creationId xmlns:p14="http://schemas.microsoft.com/office/powerpoint/2010/main" val="350763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60</a:t>
            </a:fld>
            <a:endParaRPr lang="en-US"/>
          </a:p>
        </p:txBody>
      </p:sp>
    </p:spTree>
    <p:extLst>
      <p:ext uri="{BB962C8B-B14F-4D97-AF65-F5344CB8AC3E}">
        <p14:creationId xmlns:p14="http://schemas.microsoft.com/office/powerpoint/2010/main" val="23926289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61</a:t>
            </a:fld>
            <a:endParaRPr lang="en-US"/>
          </a:p>
        </p:txBody>
      </p:sp>
    </p:spTree>
    <p:extLst>
      <p:ext uri="{BB962C8B-B14F-4D97-AF65-F5344CB8AC3E}">
        <p14:creationId xmlns:p14="http://schemas.microsoft.com/office/powerpoint/2010/main" val="4102651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30</a:t>
            </a:fld>
            <a:endParaRPr lang="en-US"/>
          </a:p>
        </p:txBody>
      </p:sp>
    </p:spTree>
    <p:extLst>
      <p:ext uri="{BB962C8B-B14F-4D97-AF65-F5344CB8AC3E}">
        <p14:creationId xmlns:p14="http://schemas.microsoft.com/office/powerpoint/2010/main" val="2629139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38</a:t>
            </a:fld>
            <a:endParaRPr lang="en-US"/>
          </a:p>
        </p:txBody>
      </p:sp>
    </p:spTree>
    <p:extLst>
      <p:ext uri="{BB962C8B-B14F-4D97-AF65-F5344CB8AC3E}">
        <p14:creationId xmlns:p14="http://schemas.microsoft.com/office/powerpoint/2010/main" val="961144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47</a:t>
            </a:fld>
            <a:endParaRPr lang="en-US"/>
          </a:p>
        </p:txBody>
      </p:sp>
    </p:spTree>
    <p:extLst>
      <p:ext uri="{BB962C8B-B14F-4D97-AF65-F5344CB8AC3E}">
        <p14:creationId xmlns:p14="http://schemas.microsoft.com/office/powerpoint/2010/main" val="4047744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48</a:t>
            </a:fld>
            <a:endParaRPr lang="en-US"/>
          </a:p>
        </p:txBody>
      </p:sp>
    </p:spTree>
    <p:extLst>
      <p:ext uri="{BB962C8B-B14F-4D97-AF65-F5344CB8AC3E}">
        <p14:creationId xmlns:p14="http://schemas.microsoft.com/office/powerpoint/2010/main" val="789839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49</a:t>
            </a:fld>
            <a:endParaRPr lang="en-US"/>
          </a:p>
        </p:txBody>
      </p:sp>
    </p:spTree>
    <p:extLst>
      <p:ext uri="{BB962C8B-B14F-4D97-AF65-F5344CB8AC3E}">
        <p14:creationId xmlns:p14="http://schemas.microsoft.com/office/powerpoint/2010/main" val="1118870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50</a:t>
            </a:fld>
            <a:endParaRPr lang="en-US"/>
          </a:p>
        </p:txBody>
      </p:sp>
    </p:spTree>
    <p:extLst>
      <p:ext uri="{BB962C8B-B14F-4D97-AF65-F5344CB8AC3E}">
        <p14:creationId xmlns:p14="http://schemas.microsoft.com/office/powerpoint/2010/main" val="3402523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51</a:t>
            </a:fld>
            <a:endParaRPr lang="en-US"/>
          </a:p>
        </p:txBody>
      </p:sp>
    </p:spTree>
    <p:extLst>
      <p:ext uri="{BB962C8B-B14F-4D97-AF65-F5344CB8AC3E}">
        <p14:creationId xmlns:p14="http://schemas.microsoft.com/office/powerpoint/2010/main" val="1181173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57</a:t>
            </a:fld>
            <a:endParaRPr lang="en-US"/>
          </a:p>
        </p:txBody>
      </p:sp>
    </p:spTree>
    <p:extLst>
      <p:ext uri="{BB962C8B-B14F-4D97-AF65-F5344CB8AC3E}">
        <p14:creationId xmlns:p14="http://schemas.microsoft.com/office/powerpoint/2010/main" val="3737042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021A1D30-C0A0-4124-A783-34D9F15FA0FE}" type="datetime1">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cxnSp>
        <p:nvCxnSpPr>
          <p:cNvPr id="7" name="Straight Connector 6"/>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589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8D2D5871-AB0F-4B3D-8861-97E78CB7B47E}" type="datetime1">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040357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14418406-4C3F-4F3E-80BD-A22568EA37EB}" type="datetime1">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708463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65F28077-7188-48C5-8679-2287FAC952E9}" type="datetime1">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753521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47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05F6BD99-6FFD-46C5-B5E2-43A34BDA2566}" type="datetime1">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765122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E022678E-214C-4CF8-97C7-95015FB02960}" type="datetime1">
              <a:rPr lang="en-US" smtClean="0"/>
              <a:t>3/15/2017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743862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D55660E0-FA77-4473-A859-74127B089143}" type="datetime1">
              <a:rPr lang="en-US" smtClean="0"/>
              <a:t>3/15/2017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04562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3/15/2017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010772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74772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66613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146459-E3C3-4969-9224-5ED50B492D17}" type="datetime1">
              <a:rPr lang="en-US" smtClean="0"/>
              <a:t>3/15/2017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64529342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chart" Target="../charts/chart2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chart" Target="../charts/chart25.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chart" Target="../charts/chart31.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chart" Target="../charts/chart33.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chart" Target="../charts/chart42.xml"/><Relationship Id="rId2" Type="http://schemas.openxmlformats.org/officeDocument/2006/relationships/chart" Target="../charts/chart41.xml"/><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3" Type="http://schemas.openxmlformats.org/officeDocument/2006/relationships/chart" Target="../charts/chart44.xml"/><Relationship Id="rId2" Type="http://schemas.openxmlformats.org/officeDocument/2006/relationships/chart" Target="../charts/chart43.xml"/><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chart" Target="../charts/chart45.xm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3" Type="http://schemas.openxmlformats.org/officeDocument/2006/relationships/chart" Target="../charts/chart46.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chart" Target="../charts/chart47.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11199" y="1371600"/>
            <a:ext cx="11230591" cy="1828800"/>
          </a:xfrm>
        </p:spPr>
        <p:txBody>
          <a:bodyPr/>
          <a:lstStyle/>
          <a:p>
            <a:pPr algn="ctr"/>
            <a:r>
              <a:rPr lang="en-US" dirty="0"/>
              <a:t>2017 BFA Parent Survey Results</a:t>
            </a:r>
          </a:p>
        </p:txBody>
      </p:sp>
      <p:sp>
        <p:nvSpPr>
          <p:cNvPr id="5" name="Subtitle 4"/>
          <p:cNvSpPr>
            <a:spLocks noGrp="1"/>
          </p:cNvSpPr>
          <p:nvPr>
            <p:ph type="subTitle" idx="1"/>
          </p:nvPr>
        </p:nvSpPr>
        <p:spPr/>
        <p:txBody>
          <a:bodyPr/>
          <a:lstStyle/>
          <a:p>
            <a:endParaRPr lang="en-US" dirty="0"/>
          </a:p>
          <a:p>
            <a:pPr algn="ctr"/>
            <a:r>
              <a:rPr lang="en-US" dirty="0"/>
              <a:t>Conducted by the BFA School Accountability Committee</a:t>
            </a:r>
          </a:p>
          <a:p>
            <a:endParaRPr lang="en-US" dirty="0"/>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907551872"/>
              </p:ext>
            </p:extLst>
          </p:nvPr>
        </p:nvGraphicFramePr>
        <p:xfrm>
          <a:off x="609600" y="658813"/>
          <a:ext cx="10972800" cy="56657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074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Technology Comments K-2</a:t>
            </a:r>
          </a:p>
        </p:txBody>
      </p:sp>
      <p:sp>
        <p:nvSpPr>
          <p:cNvPr id="2" name="Content Placeholder 1"/>
          <p:cNvSpPr>
            <a:spLocks noGrp="1"/>
          </p:cNvSpPr>
          <p:nvPr>
            <p:ph idx="1"/>
          </p:nvPr>
        </p:nvSpPr>
        <p:spPr/>
        <p:txBody>
          <a:bodyPr vert="horz" lIns="91440" tIns="45720" rIns="91440" bIns="45720" rtlCol="0" anchor="t">
            <a:normAutofit fontScale="92500"/>
          </a:bodyPr>
          <a:lstStyle/>
          <a:p>
            <a:pPr marL="0" indent="0">
              <a:buNone/>
            </a:pPr>
            <a:r>
              <a:rPr lang="en-US" b="1"/>
              <a:t>39 responses</a:t>
            </a:r>
          </a:p>
          <a:p>
            <a:pPr marL="0" indent="0">
              <a:buNone/>
            </a:pPr>
            <a:endParaRPr lang="en-US" b="1"/>
          </a:p>
          <a:p>
            <a:pPr marL="0" indent="0">
              <a:buNone/>
            </a:pPr>
            <a:r>
              <a:rPr lang="en-US"/>
              <a:t>-Keyboarding (4)    -Nothing (16)     -Coding (4)</a:t>
            </a:r>
          </a:p>
          <a:p>
            <a:pPr marL="0" indent="0">
              <a:buNone/>
            </a:pPr>
            <a:endParaRPr lang="en-US"/>
          </a:p>
          <a:p>
            <a:r>
              <a:rPr lang="en-US"/>
              <a:t>"None. There is more than adequate technology available to the students."</a:t>
            </a:r>
          </a:p>
          <a:p>
            <a:r>
              <a:rPr lang="en-US"/>
              <a:t>"Typing lessons to improve technique, speed and proficiency."</a:t>
            </a:r>
          </a:p>
          <a:p>
            <a:r>
              <a:rPr lang="en-US"/>
              <a:t>"I am glad that the tech teachers chose to expand the week of code program. They do a great job of making technology fun at this age and keeping kids interested. I think the program for this age group is perfect."</a:t>
            </a:r>
          </a:p>
          <a:p>
            <a:pPr marL="0" indent="0">
              <a:buNone/>
            </a:pPr>
            <a:endParaRPr lang="en-US"/>
          </a:p>
          <a:p>
            <a:pPr marL="0" indent="0">
              <a:buNone/>
            </a:pPr>
            <a:endParaRPr lang="en-US" b="1"/>
          </a:p>
        </p:txBody>
      </p:sp>
    </p:spTree>
    <p:extLst>
      <p:ext uri="{BB962C8B-B14F-4D97-AF65-F5344CB8AC3E}">
        <p14:creationId xmlns:p14="http://schemas.microsoft.com/office/powerpoint/2010/main" val="3479127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704088"/>
            <a:ext cx="10972800" cy="57912"/>
          </a:xfrm>
        </p:spPr>
        <p:txBody>
          <a:bodyPr>
            <a:normAutofit fontScale="90000"/>
          </a:bodyPr>
          <a:lstStyle/>
          <a:p>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31069737"/>
              </p:ext>
            </p:extLst>
          </p:nvPr>
        </p:nvGraphicFramePr>
        <p:xfrm>
          <a:off x="609600" y="762001"/>
          <a:ext cx="5505450" cy="5562600"/>
        </p:xfrm>
        <a:graphic>
          <a:graphicData uri="http://schemas.openxmlformats.org/drawingml/2006/chart">
            <c:chart xmlns:c="http://schemas.openxmlformats.org/drawingml/2006/chart" xmlns:r="http://schemas.openxmlformats.org/officeDocument/2006/relationships" r:id="rId2"/>
          </a:graphicData>
        </a:graphic>
      </p:graphicFrame>
      <p:sp>
        <p:nvSpPr>
          <p:cNvPr id="17" name="TextBox 16"/>
          <p:cNvSpPr txBox="1"/>
          <p:nvPr/>
        </p:nvSpPr>
        <p:spPr>
          <a:xfrm>
            <a:off x="6746783" y="872609"/>
            <a:ext cx="4019550" cy="369332"/>
          </a:xfrm>
          <a:prstGeom prst="rect">
            <a:avLst/>
          </a:prstGeom>
          <a:noFill/>
          <a:ln>
            <a:solidFill>
              <a:schemeClr val="bg2"/>
            </a:solidFill>
          </a:ln>
        </p:spPr>
        <p:txBody>
          <a:bodyPr wrap="square" rtlCol="0">
            <a:spAutoFit/>
          </a:bodyPr>
          <a:lstStyle/>
          <a:p>
            <a:pPr algn="ctr"/>
            <a:r>
              <a:rPr lang="en-US" b="1" dirty="0"/>
              <a:t>Time is Appropriate</a:t>
            </a:r>
          </a:p>
        </p:txBody>
      </p:sp>
      <p:graphicFrame>
        <p:nvGraphicFramePr>
          <p:cNvPr id="20" name="Chart 19"/>
          <p:cNvGraphicFramePr/>
          <p:nvPr>
            <p:extLst>
              <p:ext uri="{D42A27DB-BD31-4B8C-83A1-F6EECF244321}">
                <p14:modId xmlns:p14="http://schemas.microsoft.com/office/powerpoint/2010/main" val="3162827518"/>
              </p:ext>
            </p:extLst>
          </p:nvPr>
        </p:nvGraphicFramePr>
        <p:xfrm>
          <a:off x="6115050" y="1352550"/>
          <a:ext cx="5467350" cy="52768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93847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flipV="1">
            <a:off x="609600" y="658369"/>
            <a:ext cx="10972800" cy="45719"/>
          </a:xfrm>
        </p:spPr>
        <p:txBody>
          <a:bodyPr>
            <a:normAutofit fontScale="90000"/>
          </a:bodyPr>
          <a:lstStyle/>
          <a:p>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536957218"/>
              </p:ext>
            </p:extLst>
          </p:nvPr>
        </p:nvGraphicFramePr>
        <p:xfrm>
          <a:off x="609600" y="704088"/>
          <a:ext cx="5384800" cy="5650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8"/>
          <p:cNvGraphicFramePr>
            <a:graphicFrameLocks noGrp="1"/>
          </p:cNvGraphicFramePr>
          <p:nvPr>
            <p:ph sz="half" idx="2"/>
            <p:extLst>
              <p:ext uri="{D42A27DB-BD31-4B8C-83A1-F6EECF244321}">
                <p14:modId xmlns:p14="http://schemas.microsoft.com/office/powerpoint/2010/main" val="3525049999"/>
              </p:ext>
            </p:extLst>
          </p:nvPr>
        </p:nvGraphicFramePr>
        <p:xfrm>
          <a:off x="6172200" y="1192768"/>
          <a:ext cx="5181600" cy="535090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7172324" y="763762"/>
            <a:ext cx="2962275" cy="369332"/>
          </a:xfrm>
          <a:prstGeom prst="rect">
            <a:avLst/>
          </a:prstGeom>
          <a:noFill/>
        </p:spPr>
        <p:txBody>
          <a:bodyPr wrap="square" rtlCol="0">
            <a:spAutoFit/>
          </a:bodyPr>
          <a:lstStyle/>
          <a:p>
            <a:pPr algn="ctr"/>
            <a:r>
              <a:rPr lang="en-US" b="1" dirty="0"/>
              <a:t>Time is Appropriate</a:t>
            </a:r>
          </a:p>
        </p:txBody>
      </p:sp>
    </p:spTree>
    <p:extLst>
      <p:ext uri="{BB962C8B-B14F-4D97-AF65-F5344CB8AC3E}">
        <p14:creationId xmlns:p14="http://schemas.microsoft.com/office/powerpoint/2010/main" val="3815373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8825"/>
          </a:xfrm>
        </p:spPr>
        <p:txBody>
          <a:bodyPr/>
          <a:lstStyle/>
          <a:p>
            <a:pPr algn="ctr"/>
            <a:r>
              <a:rPr lang="en-US" dirty="0"/>
              <a:t>Homework is Meaningful</a:t>
            </a:r>
          </a:p>
        </p:txBody>
      </p:sp>
      <p:graphicFrame>
        <p:nvGraphicFramePr>
          <p:cNvPr id="4" name="Content Placeholder 11"/>
          <p:cNvGraphicFramePr>
            <a:graphicFrameLocks noGrp="1"/>
          </p:cNvGraphicFramePr>
          <p:nvPr>
            <p:ph idx="1"/>
            <p:extLst>
              <p:ext uri="{D42A27DB-BD31-4B8C-83A1-F6EECF244321}">
                <p14:modId xmlns:p14="http://schemas.microsoft.com/office/powerpoint/2010/main" val="3422980207"/>
              </p:ext>
            </p:extLst>
          </p:nvPr>
        </p:nvGraphicFramePr>
        <p:xfrm>
          <a:off x="838200" y="1285875"/>
          <a:ext cx="10515600" cy="48910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94953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Comments about Homework</a:t>
            </a:r>
          </a:p>
        </p:txBody>
      </p:sp>
      <p:sp>
        <p:nvSpPr>
          <p:cNvPr id="2" name="Content Placeholder 1"/>
          <p:cNvSpPr>
            <a:spLocks noGrp="1"/>
          </p:cNvSpPr>
          <p:nvPr>
            <p:ph idx="1"/>
          </p:nvPr>
        </p:nvSpPr>
        <p:spPr>
          <a:xfrm>
            <a:off x="602196" y="1825625"/>
            <a:ext cx="10751604" cy="4351338"/>
          </a:xfrm>
        </p:spPr>
        <p:txBody>
          <a:bodyPr vert="horz" lIns="91440" tIns="45720" rIns="91440" bIns="45720" rtlCol="0" anchor="t">
            <a:normAutofit fontScale="92500"/>
          </a:bodyPr>
          <a:lstStyle/>
          <a:p>
            <a:pPr marL="0" indent="0">
              <a:buNone/>
            </a:pPr>
            <a:r>
              <a:rPr lang="en-US" sz="3200" b="1" dirty="0"/>
              <a:t>57 responses</a:t>
            </a:r>
          </a:p>
          <a:p>
            <a:pPr marL="0" indent="0">
              <a:buNone/>
            </a:pPr>
            <a:endParaRPr lang="en-US" b="1" dirty="0"/>
          </a:p>
          <a:p>
            <a:pPr marL="0" indent="0">
              <a:buNone/>
            </a:pPr>
            <a:r>
              <a:rPr lang="en-US" dirty="0"/>
              <a:t>-Workload enough (23)   -Too much (19)   </a:t>
            </a:r>
          </a:p>
          <a:p>
            <a:pPr marL="0" indent="0">
              <a:buNone/>
            </a:pPr>
            <a:r>
              <a:rPr lang="en-US" dirty="0"/>
              <a:t>  </a:t>
            </a:r>
          </a:p>
          <a:p>
            <a:r>
              <a:rPr lang="en-US" dirty="0"/>
              <a:t>"I feel that often the projects are completed with maximum parent supervision. I would appreciate projects that can be done independently by the student. The expectations are too high for children to complete. It would be wonderful if the projects were stressed to be 100% completed by the student and graded accordingly. Surely the teacher can tell when a parent has done an 8 year old and under project."</a:t>
            </a:r>
          </a:p>
        </p:txBody>
      </p:sp>
    </p:spTree>
    <p:extLst>
      <p:ext uri="{BB962C8B-B14F-4D97-AF65-F5344CB8AC3E}">
        <p14:creationId xmlns:p14="http://schemas.microsoft.com/office/powerpoint/2010/main" val="9130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pPr algn="ctr"/>
            <a:r>
              <a:rPr lang="en-US" dirty="0"/>
              <a:t>3-5 Results</a:t>
            </a: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757670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704088"/>
            <a:ext cx="10972800" cy="45719"/>
          </a:xfrm>
        </p:spPr>
        <p:txBody>
          <a:bodyPr>
            <a:normAutofit fontScale="90000"/>
          </a:bodyPr>
          <a:lstStyle/>
          <a:p>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11778295"/>
              </p:ext>
            </p:extLst>
          </p:nvPr>
        </p:nvGraphicFramePr>
        <p:xfrm>
          <a:off x="609600" y="749807"/>
          <a:ext cx="10972800" cy="557479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521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3-5 Curriculum Comments</a:t>
            </a:r>
          </a:p>
        </p:txBody>
      </p:sp>
      <p:sp>
        <p:nvSpPr>
          <p:cNvPr id="2" name="Content Placeholder 1"/>
          <p:cNvSpPr>
            <a:spLocks noGrp="1"/>
          </p:cNvSpPr>
          <p:nvPr>
            <p:ph idx="1"/>
          </p:nvPr>
        </p:nvSpPr>
        <p:spPr>
          <a:xfrm>
            <a:off x="838200" y="1589681"/>
            <a:ext cx="10515600" cy="4642844"/>
          </a:xfrm>
        </p:spPr>
        <p:txBody>
          <a:bodyPr vert="horz" lIns="91440" tIns="45720" rIns="91440" bIns="45720" rtlCol="0" anchor="t">
            <a:normAutofit lnSpcReduction="10000"/>
          </a:bodyPr>
          <a:lstStyle/>
          <a:p>
            <a:r>
              <a:rPr lang="en-US"/>
              <a:t>59 Responses</a:t>
            </a:r>
          </a:p>
          <a:p>
            <a:pPr marL="0" indent="0">
              <a:buNone/>
            </a:pPr>
            <a:r>
              <a:rPr lang="en-US" sz="2000"/>
              <a:t>-Math (9)   -Technology (8)   -Art (7)   -Social Studies (5)   -Science (5)   -Language Arts (3) </a:t>
            </a:r>
          </a:p>
          <a:p>
            <a:pPr marL="0" indent="0">
              <a:buNone/>
            </a:pPr>
            <a:endParaRPr lang="en-US" sz="2000"/>
          </a:p>
          <a:p>
            <a:r>
              <a:rPr lang="en-US" sz="2400"/>
              <a:t>"I'd like to see more emphasis on … teaching the process of approaching and planning projects rather than … doing projects."</a:t>
            </a:r>
          </a:p>
          <a:p>
            <a:r>
              <a:rPr lang="en-US" sz="2400"/>
              <a:t>"I really think the kids need PE more than one week per month."</a:t>
            </a:r>
          </a:p>
          <a:p>
            <a:r>
              <a:rPr lang="en-US" sz="2400"/>
              <a:t>"PE … needs to be everyday."</a:t>
            </a:r>
          </a:p>
          <a:p>
            <a:r>
              <a:rPr lang="en-US" sz="2400"/>
              <a:t>"[Like to see] improved typing skills."  "… More focus on typing.  The leap between 4th grade typing/Google Classroom and 5th grade … is not gradual but extreme."</a:t>
            </a:r>
          </a:p>
          <a:p>
            <a:r>
              <a:rPr lang="en-US" sz="2400"/>
              <a:t>"Like to see more emphasis on cursive."  "Loved that there was an assignment that had to be done all in cursive."  "Love that cursive came back."</a:t>
            </a:r>
          </a:p>
          <a:p>
            <a:pPr marL="0" indent="0">
              <a:buNone/>
            </a:pPr>
            <a:endParaRPr lang="en-US" sz="2400"/>
          </a:p>
          <a:p>
            <a:endParaRPr lang="en-US" sz="2000"/>
          </a:p>
          <a:p>
            <a:endParaRPr lang="en-US"/>
          </a:p>
        </p:txBody>
      </p:sp>
    </p:spTree>
    <p:extLst>
      <p:ext uri="{BB962C8B-B14F-4D97-AF65-F5344CB8AC3E}">
        <p14:creationId xmlns:p14="http://schemas.microsoft.com/office/powerpoint/2010/main" val="3677998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704088"/>
            <a:ext cx="10972800" cy="45719"/>
          </a:xfrm>
        </p:spPr>
        <p:txBody>
          <a:bodyPr>
            <a:normAutofit fontScale="90000"/>
          </a:bodyPr>
          <a:lstStyle/>
          <a:p>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233443889"/>
              </p:ext>
            </p:extLst>
          </p:nvPr>
        </p:nvGraphicFramePr>
        <p:xfrm>
          <a:off x="609600" y="749807"/>
          <a:ext cx="10972800" cy="557479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57805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48194"/>
            <a:ext cx="10972800" cy="859246"/>
          </a:xfrm>
        </p:spPr>
        <p:txBody>
          <a:bodyPr>
            <a:normAutofit fontScale="90000"/>
          </a:bodyPr>
          <a:lstStyle/>
          <a:p>
            <a:br>
              <a:rPr lang="en-US" dirty="0"/>
            </a:br>
            <a:br>
              <a:rPr lang="en-US" dirty="0"/>
            </a:br>
            <a:br>
              <a:rPr lang="en-US" dirty="0"/>
            </a:br>
            <a:r>
              <a:rPr lang="en-US" dirty="0"/>
              <a:t>Survey dates: February 15 – 28</a:t>
            </a:r>
            <a:br>
              <a:rPr lang="en-US" dirty="0"/>
            </a:br>
            <a:r>
              <a:rPr lang="en-US" dirty="0"/>
              <a:t>Responses received: 318</a:t>
            </a:r>
            <a:br>
              <a:rPr lang="en-US" dirty="0"/>
            </a:br>
            <a:r>
              <a:rPr lang="en-US" dirty="0"/>
              <a:t>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10180131"/>
              </p:ext>
            </p:extLst>
          </p:nvPr>
        </p:nvGraphicFramePr>
        <p:xfrm>
          <a:off x="609600" y="1815737"/>
          <a:ext cx="10972800" cy="45088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Comments about non-homeroom teachers</a:t>
            </a:r>
          </a:p>
        </p:txBody>
      </p:sp>
      <p:sp>
        <p:nvSpPr>
          <p:cNvPr id="2" name="Content Placeholder 1"/>
          <p:cNvSpPr>
            <a:spLocks noGrp="1"/>
          </p:cNvSpPr>
          <p:nvPr>
            <p:ph idx="1"/>
          </p:nvPr>
        </p:nvSpPr>
        <p:spPr>
          <a:xfrm>
            <a:off x="876300" y="1468761"/>
            <a:ext cx="10515600" cy="4739952"/>
          </a:xfrm>
        </p:spPr>
        <p:txBody>
          <a:bodyPr vert="horz" lIns="91440" tIns="45720" rIns="91440" bIns="45720" rtlCol="0" anchor="t">
            <a:normAutofit/>
          </a:bodyPr>
          <a:lstStyle/>
          <a:p>
            <a:pPr marL="0" indent="0">
              <a:buNone/>
            </a:pPr>
            <a:r>
              <a:rPr lang="en-US" sz="2400" b="1" dirty="0"/>
              <a:t>45 Responses</a:t>
            </a:r>
          </a:p>
          <a:p>
            <a:r>
              <a:rPr lang="en-US" sz="2400" dirty="0">
                <a:solidFill>
                  <a:srgbClr val="333333"/>
                </a:solidFill>
              </a:rPr>
              <a:t>"Our teachers are the best and our greatest asset at BFA."</a:t>
            </a:r>
            <a:endParaRPr lang="en-US" sz="2400">
              <a:solidFill>
                <a:srgbClr val="333333"/>
              </a:solidFill>
            </a:endParaRPr>
          </a:p>
          <a:p>
            <a:r>
              <a:rPr lang="en-US" sz="2400" dirty="0"/>
              <a:t>"Teacher websites, homework assignments due the next week and newsletters should be completed on Friday … so families can have time to complete [assignments]." </a:t>
            </a:r>
            <a:endParaRPr lang="en-US" sz="2400"/>
          </a:p>
          <a:p>
            <a:r>
              <a:rPr lang="en-US" sz="2400" dirty="0"/>
              <a:t>"It would be very beneficial to incorporate a separate conference with our student's math teacher once a year."</a:t>
            </a:r>
            <a:endParaRPr lang="en-US" sz="2400">
              <a:solidFill>
                <a:srgbClr val="000000"/>
              </a:solidFill>
              <a:latin typeface="Calibri"/>
            </a:endParaRPr>
          </a:p>
          <a:p>
            <a:r>
              <a:rPr lang="en-US" sz="2400" dirty="0"/>
              <a:t>"Provide teachers with photo version of class rosters … during conferences some teachers didn't seem to have a clue who the child was they were talking about."</a:t>
            </a:r>
            <a:endParaRPr lang="en-US" sz="2400"/>
          </a:p>
          <a:p>
            <a:r>
              <a:rPr lang="en-US" sz="2400" dirty="0">
                <a:solidFill>
                  <a:srgbClr val="333333"/>
                </a:solidFill>
                <a:latin typeface="Calibri"/>
              </a:rPr>
              <a:t>"Please utilize ONE format for tracking homework. Checking each teacher's website, Google classroom, newsletter, and child's planner is confusing for us and the kids."</a:t>
            </a:r>
            <a:endParaRPr lang="en-US" sz="2400">
              <a:solidFill>
                <a:srgbClr val="333333"/>
              </a:solidFill>
              <a:latin typeface="Calibri"/>
            </a:endParaRPr>
          </a:p>
        </p:txBody>
      </p:sp>
    </p:spTree>
    <p:extLst>
      <p:ext uri="{BB962C8B-B14F-4D97-AF65-F5344CB8AC3E}">
        <p14:creationId xmlns:p14="http://schemas.microsoft.com/office/powerpoint/2010/main" val="1374949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Comments about 3-5 Technology</a:t>
            </a:r>
          </a:p>
        </p:txBody>
      </p:sp>
      <p:sp>
        <p:nvSpPr>
          <p:cNvPr id="2" name="Content Placeholder 1"/>
          <p:cNvSpPr>
            <a:spLocks noGrp="1"/>
          </p:cNvSpPr>
          <p:nvPr>
            <p:ph idx="1"/>
          </p:nvPr>
        </p:nvSpPr>
        <p:spPr/>
        <p:txBody>
          <a:bodyPr vert="horz" lIns="91440" tIns="45720" rIns="91440" bIns="45720" rtlCol="0" anchor="t">
            <a:normAutofit lnSpcReduction="10000"/>
          </a:bodyPr>
          <a:lstStyle/>
          <a:p>
            <a:r>
              <a:rPr lang="en-US" b="1"/>
              <a:t>47 Responses</a:t>
            </a:r>
          </a:p>
          <a:p>
            <a:pPr marL="0" indent="0">
              <a:buNone/>
            </a:pPr>
            <a:r>
              <a:rPr lang="en-US"/>
              <a:t>-</a:t>
            </a:r>
            <a:r>
              <a:rPr lang="en-US" sz="2400" b="1"/>
              <a:t>Coding (7)   -None (6)   -Safety (4)   -Typing (3)   -Chromebooks (3)</a:t>
            </a:r>
          </a:p>
          <a:p>
            <a:pPr marL="0" indent="0">
              <a:buNone/>
            </a:pPr>
            <a:endParaRPr lang="en-US" sz="2400" b="1"/>
          </a:p>
          <a:p>
            <a:pPr marL="0" indent="0">
              <a:buNone/>
            </a:pPr>
            <a:r>
              <a:rPr lang="en-US" sz="2400">
                <a:solidFill>
                  <a:srgbClr val="333333"/>
                </a:solidFill>
              </a:rPr>
              <a:t>"I am pleased with the amount of tech and experiences that are offered."</a:t>
            </a:r>
            <a:r>
              <a:rPr lang="en-US" sz="2400">
                <a:solidFill>
                  <a:srgbClr val="000000"/>
                </a:solidFill>
              </a:rPr>
              <a:t> </a:t>
            </a:r>
            <a:endParaRPr lang="en-US" sz="2400"/>
          </a:p>
          <a:p>
            <a:pPr marL="0" indent="0">
              <a:buNone/>
            </a:pPr>
            <a:r>
              <a:rPr lang="en-US" sz="2400">
                <a:solidFill>
                  <a:srgbClr val="333333"/>
                </a:solidFill>
                <a:latin typeface="Calibri"/>
              </a:rPr>
              <a:t>"More ... research … write paragraphs, create google slides or power point."</a:t>
            </a:r>
          </a:p>
          <a:p>
            <a:pPr marL="0" indent="0">
              <a:buNone/>
            </a:pPr>
            <a:r>
              <a:rPr lang="en-US" sz="2400">
                <a:solidFill>
                  <a:srgbClr val="333333"/>
                </a:solidFill>
                <a:latin typeface="Calibri"/>
              </a:rPr>
              <a:t>"If the 5th grade classes are going to continue to require the use of website and apps in order to complete homework assignments, the school should provide chrome books for each student."</a:t>
            </a:r>
          </a:p>
          <a:p>
            <a:pPr marL="0" indent="0">
              <a:buNone/>
            </a:pPr>
            <a:r>
              <a:rPr lang="en-US" sz="2400">
                <a:solidFill>
                  <a:srgbClr val="333333"/>
                </a:solidFill>
                <a:latin typeface="Calibri"/>
              </a:rPr>
              <a:t>"I think the classroom websites/homework tabs need work. They are very confusing to access, difficult to view, and even harder to gather the information you want."</a:t>
            </a:r>
          </a:p>
        </p:txBody>
      </p:sp>
    </p:spTree>
    <p:extLst>
      <p:ext uri="{BB962C8B-B14F-4D97-AF65-F5344CB8AC3E}">
        <p14:creationId xmlns:p14="http://schemas.microsoft.com/office/powerpoint/2010/main" val="2798436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45719"/>
          </a:xfrm>
        </p:spPr>
        <p:txBody>
          <a:bodyPr>
            <a:normAutofit fontScale="90000"/>
          </a:bodyPr>
          <a:lstStyle/>
          <a:p>
            <a:endParaRPr lang="en-US" dirty="0"/>
          </a:p>
        </p:txBody>
      </p:sp>
      <p:sp>
        <p:nvSpPr>
          <p:cNvPr id="3" name="Text Placeholder 2"/>
          <p:cNvSpPr>
            <a:spLocks noGrp="1"/>
          </p:cNvSpPr>
          <p:nvPr>
            <p:ph type="body" idx="1"/>
          </p:nvPr>
        </p:nvSpPr>
        <p:spPr>
          <a:xfrm>
            <a:off x="839788" y="634047"/>
            <a:ext cx="5157787" cy="432753"/>
          </a:xfrm>
        </p:spPr>
        <p:txBody>
          <a:bodyPr/>
          <a:lstStyle/>
          <a:p>
            <a:pPr algn="ctr"/>
            <a:r>
              <a:rPr lang="en-US" dirty="0"/>
              <a:t>Time Spent on HW / Day	</a:t>
            </a:r>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534905723"/>
              </p:ext>
            </p:extLst>
          </p:nvPr>
        </p:nvGraphicFramePr>
        <p:xfrm>
          <a:off x="839788" y="1133475"/>
          <a:ext cx="5157787" cy="505618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p:cNvSpPr>
            <a:spLocks noGrp="1"/>
          </p:cNvSpPr>
          <p:nvPr>
            <p:ph type="body" sz="quarter" idx="3"/>
          </p:nvPr>
        </p:nvSpPr>
        <p:spPr>
          <a:xfrm>
            <a:off x="6097588" y="634047"/>
            <a:ext cx="5183188" cy="499428"/>
          </a:xfrm>
        </p:spPr>
        <p:txBody>
          <a:bodyPr/>
          <a:lstStyle/>
          <a:p>
            <a:pPr algn="ctr"/>
            <a:r>
              <a:rPr lang="en-US" dirty="0"/>
              <a:t>Time is Appropriate</a:t>
            </a:r>
          </a:p>
        </p:txBody>
      </p:sp>
      <p:graphicFrame>
        <p:nvGraphicFramePr>
          <p:cNvPr id="13" name="Content Placeholder 12"/>
          <p:cNvGraphicFramePr>
            <a:graphicFrameLocks noGrp="1"/>
          </p:cNvGraphicFramePr>
          <p:nvPr>
            <p:ph sz="quarter" idx="4"/>
            <p:extLst>
              <p:ext uri="{D42A27DB-BD31-4B8C-83A1-F6EECF244321}">
                <p14:modId xmlns:p14="http://schemas.microsoft.com/office/powerpoint/2010/main" val="2897285363"/>
              </p:ext>
            </p:extLst>
          </p:nvPr>
        </p:nvGraphicFramePr>
        <p:xfrm>
          <a:off x="6172200" y="1133475"/>
          <a:ext cx="5183188" cy="50561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70405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53975"/>
          </a:xfrm>
        </p:spPr>
        <p:txBody>
          <a:bodyPr>
            <a:normAutofit fontScale="90000"/>
          </a:bodyPr>
          <a:lstStyle/>
          <a:p>
            <a:endParaRPr lang="en-US" dirty="0"/>
          </a:p>
        </p:txBody>
      </p:sp>
      <p:sp>
        <p:nvSpPr>
          <p:cNvPr id="3" name="Text Placeholder 2"/>
          <p:cNvSpPr>
            <a:spLocks noGrp="1"/>
          </p:cNvSpPr>
          <p:nvPr>
            <p:ph type="body" idx="1"/>
          </p:nvPr>
        </p:nvSpPr>
        <p:spPr>
          <a:xfrm>
            <a:off x="839788" y="550069"/>
            <a:ext cx="5157787" cy="500062"/>
          </a:xfrm>
        </p:spPr>
        <p:txBody>
          <a:bodyPr>
            <a:normAutofit/>
          </a:bodyPr>
          <a:lstStyle/>
          <a:p>
            <a:r>
              <a:rPr lang="en-US" sz="2000" dirty="0"/>
              <a:t>Time on Reading, Studying, and Projects / Day</a:t>
            </a:r>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26376384"/>
              </p:ext>
            </p:extLst>
          </p:nvPr>
        </p:nvGraphicFramePr>
        <p:xfrm>
          <a:off x="839788" y="1050131"/>
          <a:ext cx="5157787" cy="513953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p:cNvSpPr>
            <a:spLocks noGrp="1"/>
          </p:cNvSpPr>
          <p:nvPr>
            <p:ph type="body" sz="quarter" idx="3"/>
          </p:nvPr>
        </p:nvSpPr>
        <p:spPr>
          <a:xfrm>
            <a:off x="6172200" y="676275"/>
            <a:ext cx="5183188" cy="373856"/>
          </a:xfrm>
        </p:spPr>
        <p:txBody>
          <a:bodyPr>
            <a:normAutofit fontScale="92500" lnSpcReduction="10000"/>
          </a:bodyPr>
          <a:lstStyle/>
          <a:p>
            <a:pPr algn="ctr"/>
            <a:r>
              <a:rPr lang="en-US" dirty="0"/>
              <a:t>Time is Appropriate</a:t>
            </a:r>
          </a:p>
        </p:txBody>
      </p:sp>
      <p:graphicFrame>
        <p:nvGraphicFramePr>
          <p:cNvPr id="12" name="Content Placeholder 11"/>
          <p:cNvGraphicFramePr>
            <a:graphicFrameLocks noGrp="1"/>
          </p:cNvGraphicFramePr>
          <p:nvPr>
            <p:ph sz="quarter" idx="4"/>
            <p:extLst>
              <p:ext uri="{D42A27DB-BD31-4B8C-83A1-F6EECF244321}">
                <p14:modId xmlns:p14="http://schemas.microsoft.com/office/powerpoint/2010/main" val="596254434"/>
              </p:ext>
            </p:extLst>
          </p:nvPr>
        </p:nvGraphicFramePr>
        <p:xfrm>
          <a:off x="6172200" y="1050132"/>
          <a:ext cx="5183188" cy="51395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63464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720725"/>
          </a:xfrm>
        </p:spPr>
        <p:txBody>
          <a:bodyPr>
            <a:normAutofit/>
          </a:bodyPr>
          <a:lstStyle/>
          <a:p>
            <a:pPr algn="ctr"/>
            <a:r>
              <a:rPr lang="en-US" dirty="0"/>
              <a:t>Homework is Meaningful</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3469721"/>
              </p:ext>
            </p:extLst>
          </p:nvPr>
        </p:nvGraphicFramePr>
        <p:xfrm>
          <a:off x="838200" y="1085849"/>
          <a:ext cx="10515600" cy="50911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17526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Comments on Homework 3-5</a:t>
            </a:r>
          </a:p>
        </p:txBody>
      </p:sp>
      <p:sp>
        <p:nvSpPr>
          <p:cNvPr id="3" name="Content Placeholder 2"/>
          <p:cNvSpPr>
            <a:spLocks noGrp="1"/>
          </p:cNvSpPr>
          <p:nvPr>
            <p:ph idx="1"/>
          </p:nvPr>
        </p:nvSpPr>
        <p:spPr>
          <a:xfrm>
            <a:off x="838200" y="1422400"/>
            <a:ext cx="10515600" cy="5004386"/>
          </a:xfrm>
        </p:spPr>
        <p:txBody>
          <a:bodyPr vert="horz" lIns="91440" tIns="45720" rIns="91440" bIns="45720" rtlCol="0" anchor="t">
            <a:normAutofit fontScale="77500" lnSpcReduction="20000"/>
          </a:bodyPr>
          <a:lstStyle/>
          <a:p>
            <a:r>
              <a:rPr lang="en-US" b="1"/>
              <a:t>54 Responses</a:t>
            </a:r>
          </a:p>
          <a:p>
            <a:pPr marL="0" indent="0">
              <a:buNone/>
            </a:pPr>
            <a:r>
              <a:rPr lang="en-US" b="1"/>
              <a:t>-</a:t>
            </a:r>
            <a:r>
              <a:rPr lang="en-US"/>
              <a:t>Too much (16)   -Math (14)   -Studying (11)   -Projects (10)</a:t>
            </a:r>
          </a:p>
          <a:p>
            <a:pPr marL="0" indent="0">
              <a:buNone/>
            </a:pPr>
            <a:endParaRPr lang="en-US"/>
          </a:p>
          <a:p>
            <a:pPr>
              <a:lnSpc>
                <a:spcPct val="100000"/>
              </a:lnSpc>
            </a:pPr>
            <a:r>
              <a:rPr lang="en-US" sz="2400">
                <a:solidFill>
                  <a:srgbClr val="333333"/>
                </a:solidFill>
              </a:rPr>
              <a:t>"There is a lot of homework, but we understand it is necessary. No complaints here."</a:t>
            </a:r>
            <a:r>
              <a:rPr lang="en-US" sz="2400">
                <a:solidFill>
                  <a:srgbClr val="000000"/>
                </a:solidFill>
              </a:rPr>
              <a:t> </a:t>
            </a:r>
            <a:endParaRPr lang="en-US" sz="2400"/>
          </a:p>
          <a:p>
            <a:pPr>
              <a:lnSpc>
                <a:spcPct val="100000"/>
              </a:lnSpc>
            </a:pPr>
            <a:r>
              <a:rPr lang="en-US" sz="2400">
                <a:solidFill>
                  <a:srgbClr val="333333"/>
                </a:solidFill>
                <a:latin typeface="Calibri"/>
              </a:rPr>
              <a:t>"I feel like it is hard to get all of the assigned homework/ studying done every night and still have time to eat dinner and have some kid time for my child."</a:t>
            </a:r>
            <a:endParaRPr lang="en-US" sz="2400">
              <a:latin typeface="Calibri"/>
            </a:endParaRPr>
          </a:p>
          <a:p>
            <a:pPr>
              <a:lnSpc>
                <a:spcPct val="100000"/>
              </a:lnSpc>
            </a:pPr>
            <a:r>
              <a:rPr lang="en-US" sz="2400">
                <a:solidFill>
                  <a:srgbClr val="333333"/>
                </a:solidFill>
                <a:latin typeface="Calibri"/>
              </a:rPr>
              <a:t>"Too many projects given in classes at the same time, too much homework overall, time should be reserved for family on the weekends at this age."</a:t>
            </a:r>
          </a:p>
          <a:p>
            <a:pPr>
              <a:lnSpc>
                <a:spcPct val="100000"/>
              </a:lnSpc>
            </a:pPr>
            <a:r>
              <a:rPr lang="en-US" sz="2400">
                <a:solidFill>
                  <a:srgbClr val="333333"/>
                </a:solidFill>
                <a:latin typeface="Calibri"/>
              </a:rPr>
              <a:t>"I wish they had additional time to work through math problems in class so they could ask questions … or, I hope that the teacher reviews … frequently missed problems … prior to moving on to the next lesson."</a:t>
            </a:r>
          </a:p>
          <a:p>
            <a:pPr>
              <a:lnSpc>
                <a:spcPct val="100000"/>
              </a:lnSpc>
            </a:pPr>
            <a:r>
              <a:rPr lang="en-US" sz="2400">
                <a:latin typeface="Calibri"/>
              </a:rPr>
              <a:t>"There are times that I wish the teachers collaborated more because several tests/ projects fall due on the same day."</a:t>
            </a:r>
          </a:p>
          <a:p>
            <a:pPr>
              <a:lnSpc>
                <a:spcPct val="100000"/>
              </a:lnSpc>
            </a:pPr>
            <a:r>
              <a:rPr lang="en-US" sz="2400">
                <a:latin typeface="Calibri"/>
              </a:rPr>
              <a:t>"Too much! ...Because of the amount of homework … lacking quality family time … too much of our conversations are focused on homework or arguing over homework. Limited homework was one of the things that sold us on BFA but have always felt like that BFA has never lived up to that."</a:t>
            </a:r>
          </a:p>
        </p:txBody>
      </p:sp>
    </p:spTree>
    <p:extLst>
      <p:ext uri="{BB962C8B-B14F-4D97-AF65-F5344CB8AC3E}">
        <p14:creationId xmlns:p14="http://schemas.microsoft.com/office/powerpoint/2010/main" val="615269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Will your 3-5 student participate in CMAS and PARCC?</a:t>
            </a:r>
          </a:p>
        </p:txBody>
      </p:sp>
      <p:sp>
        <p:nvSpPr>
          <p:cNvPr id="3" name="Text Placeholder 2"/>
          <p:cNvSpPr>
            <a:spLocks noGrp="1"/>
          </p:cNvSpPr>
          <p:nvPr>
            <p:ph type="body" idx="1"/>
          </p:nvPr>
        </p:nvSpPr>
        <p:spPr>
          <a:xfrm>
            <a:off x="839788" y="1681163"/>
            <a:ext cx="5157787" cy="45719"/>
          </a:xfrm>
        </p:spPr>
        <p:txBody>
          <a:bodyPr>
            <a:normAutofit fontScale="25000" lnSpcReduction="20000"/>
          </a:bodyPr>
          <a:lstStyle/>
          <a:p>
            <a:endParaRPr lang="en-US" dirty="0"/>
          </a:p>
        </p:txBody>
      </p:sp>
      <p:sp>
        <p:nvSpPr>
          <p:cNvPr id="5" name="Text Placeholder 4"/>
          <p:cNvSpPr>
            <a:spLocks noGrp="1"/>
          </p:cNvSpPr>
          <p:nvPr>
            <p:ph type="body" sz="quarter" idx="3"/>
          </p:nvPr>
        </p:nvSpPr>
        <p:spPr>
          <a:xfrm>
            <a:off x="6172200" y="962025"/>
            <a:ext cx="5183188" cy="719138"/>
          </a:xfrm>
        </p:spPr>
        <p:txBody>
          <a:bodyPr/>
          <a:lstStyle/>
          <a:p>
            <a:r>
              <a:rPr lang="en-US" dirty="0"/>
              <a:t>Comments</a:t>
            </a:r>
          </a:p>
        </p:txBody>
      </p:sp>
      <p:sp>
        <p:nvSpPr>
          <p:cNvPr id="6" name="Content Placeholder 5"/>
          <p:cNvSpPr>
            <a:spLocks noGrp="1"/>
          </p:cNvSpPr>
          <p:nvPr>
            <p:ph sz="quarter" idx="4"/>
          </p:nvPr>
        </p:nvSpPr>
        <p:spPr>
          <a:xfrm>
            <a:off x="6172200" y="1681163"/>
            <a:ext cx="5183188" cy="4508500"/>
          </a:xfrm>
        </p:spPr>
        <p:txBody>
          <a:bodyPr>
            <a:normAutofit fontScale="85000" lnSpcReduction="20000"/>
          </a:bodyPr>
          <a:lstStyle/>
          <a:p>
            <a:r>
              <a:rPr lang="en-US" dirty="0"/>
              <a:t>“…</a:t>
            </a:r>
            <a:r>
              <a:rPr lang="en-US" dirty="0"/>
              <a:t>on spectrum and has high anxiety due to testing. Tried last year and did not go well.”</a:t>
            </a:r>
          </a:p>
          <a:p>
            <a:r>
              <a:rPr lang="en-US" dirty="0"/>
              <a:t>“I recognize that test scores are helpful information, but feel like my child is overwhelmed with schoolwork as it is and don't know if he needs to sit through another long test.”</a:t>
            </a:r>
          </a:p>
          <a:p>
            <a:r>
              <a:rPr lang="en-US" dirty="0"/>
              <a:t>“I do not like any government standard test that labels children teachers know where children are not tests. But I usually let them take them just for practice”</a:t>
            </a:r>
          </a:p>
          <a:p>
            <a:r>
              <a:rPr lang="en-US" dirty="0"/>
              <a:t>“I do not understand the BENEFIT to my child or BFA.”</a:t>
            </a:r>
            <a:endParaRPr lang="en-US" dirty="0"/>
          </a:p>
        </p:txBody>
      </p:sp>
      <p:graphicFrame>
        <p:nvGraphicFramePr>
          <p:cNvPr id="9" name="Content Placeholder 5"/>
          <p:cNvGraphicFramePr>
            <a:graphicFrameLocks noGrp="1"/>
          </p:cNvGraphicFramePr>
          <p:nvPr>
            <p:ph sz="half" idx="2"/>
            <p:extLst>
              <p:ext uri="{D42A27DB-BD31-4B8C-83A1-F6EECF244321}">
                <p14:modId xmlns:p14="http://schemas.microsoft.com/office/powerpoint/2010/main" val="2992235693"/>
              </p:ext>
            </p:extLst>
          </p:nvPr>
        </p:nvGraphicFramePr>
        <p:xfrm>
          <a:off x="839788" y="1726882"/>
          <a:ext cx="5157787" cy="44627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92833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Does your 3-5 student plan to attend Middle School at BFA?</a:t>
            </a: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961306418"/>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4" name="Content Placeholder 3"/>
          <p:cNvSpPr>
            <a:spLocks noGrp="1"/>
          </p:cNvSpPr>
          <p:nvPr>
            <p:ph sz="half" idx="2"/>
          </p:nvPr>
        </p:nvSpPr>
        <p:spPr>
          <a:xfrm>
            <a:off x="6172200" y="1151467"/>
            <a:ext cx="5181600" cy="5025496"/>
          </a:xfrm>
        </p:spPr>
        <p:txBody>
          <a:bodyPr>
            <a:normAutofit fontScale="77500" lnSpcReduction="20000"/>
          </a:bodyPr>
          <a:lstStyle/>
          <a:p>
            <a:r>
              <a:rPr lang="en-US" dirty="0"/>
              <a:t>“</a:t>
            </a:r>
            <a:r>
              <a:rPr lang="en-US" dirty="0"/>
              <a:t> I love that our middle school is smaller than the neighborhood schools. My daughter would drown and get lost in a huge school.”</a:t>
            </a:r>
            <a:endParaRPr lang="en-US" dirty="0"/>
          </a:p>
          <a:p>
            <a:r>
              <a:rPr lang="en-US" dirty="0"/>
              <a:t>“</a:t>
            </a:r>
            <a:r>
              <a:rPr lang="en-US" dirty="0"/>
              <a:t> I am not sure yet, more than likely he will stay! I love the staff the teacher the school, all of it, honestly the homework is an issue for us!”</a:t>
            </a:r>
          </a:p>
          <a:p>
            <a:r>
              <a:rPr lang="en-US" dirty="0"/>
              <a:t>“…to get acclimated to a bigger school and make the high school transition easier. It will depend on what my student wants to do.”</a:t>
            </a:r>
          </a:p>
          <a:p>
            <a:r>
              <a:rPr lang="en-US" dirty="0"/>
              <a:t>“ amount of homework and quality of curriculum and athletics”</a:t>
            </a:r>
          </a:p>
          <a:p>
            <a:r>
              <a:rPr lang="en-US" dirty="0"/>
              <a:t>“Neighborhood school, I still don't feel strong about the Middle School and I want them to establish their friends for high school.”</a:t>
            </a:r>
          </a:p>
          <a:p>
            <a:endParaRPr lang="en-US" dirty="0"/>
          </a:p>
          <a:p>
            <a:endParaRPr lang="en-US" dirty="0"/>
          </a:p>
        </p:txBody>
      </p:sp>
    </p:spTree>
    <p:extLst>
      <p:ext uri="{BB962C8B-B14F-4D97-AF65-F5344CB8AC3E}">
        <p14:creationId xmlns:p14="http://schemas.microsoft.com/office/powerpoint/2010/main" val="667463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6-8 Survey Results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2022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19"/>
          </a:xfrm>
        </p:spPr>
        <p:txBody>
          <a:bodyPr>
            <a:normAutofit fontScale="90000"/>
          </a:bodyPr>
          <a:lstStyle/>
          <a:p>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0059448"/>
              </p:ext>
            </p:extLst>
          </p:nvPr>
        </p:nvGraphicFramePr>
        <p:xfrm>
          <a:off x="838200" y="862149"/>
          <a:ext cx="10515600" cy="5314814"/>
        </p:xfrm>
        <a:graphic>
          <a:graphicData uri="http://schemas.openxmlformats.org/drawingml/2006/chart">
            <c:chart xmlns:c="http://schemas.openxmlformats.org/drawingml/2006/chart" xmlns:r="http://schemas.openxmlformats.org/officeDocument/2006/relationships" r:id="rId2"/>
          </a:graphicData>
        </a:graphic>
      </p:graphicFrame>
      <p:sp>
        <p:nvSpPr>
          <p:cNvPr id="7" name="Oval 6"/>
          <p:cNvSpPr/>
          <p:nvPr/>
        </p:nvSpPr>
        <p:spPr>
          <a:xfrm>
            <a:off x="5290457" y="1771650"/>
            <a:ext cx="1926772" cy="410663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9700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205533"/>
            <a:ext cx="10972800" cy="1143000"/>
          </a:xfrm>
        </p:spPr>
        <p:txBody>
          <a:bodyPr>
            <a:normAutofit fontScale="90000"/>
          </a:bodyPr>
          <a:lstStyle/>
          <a:p>
            <a:r>
              <a:rPr lang="en-US" dirty="0"/>
              <a:t>Comparison of number of responses over the past 3 years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38437064"/>
              </p:ext>
            </p:extLst>
          </p:nvPr>
        </p:nvGraphicFramePr>
        <p:xfrm>
          <a:off x="609600" y="2713703"/>
          <a:ext cx="10972800" cy="36108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77761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6-8 Curriculum Comments</a:t>
            </a:r>
          </a:p>
        </p:txBody>
      </p:sp>
      <p:sp>
        <p:nvSpPr>
          <p:cNvPr id="4" name="Content Placeholder 3"/>
          <p:cNvSpPr>
            <a:spLocks noGrp="1"/>
          </p:cNvSpPr>
          <p:nvPr>
            <p:ph idx="1"/>
          </p:nvPr>
        </p:nvSpPr>
        <p:spPr/>
        <p:txBody>
          <a:bodyPr vert="horz" lIns="91440" tIns="45720" rIns="91440" bIns="45720" rtlCol="0" anchor="t">
            <a:normAutofit fontScale="92500" lnSpcReduction="20000"/>
          </a:bodyPr>
          <a:lstStyle/>
          <a:p>
            <a:pPr marL="0" indent="0">
              <a:buNone/>
            </a:pPr>
            <a:r>
              <a:rPr lang="en-US" b="1"/>
              <a:t>47 Responses</a:t>
            </a:r>
          </a:p>
          <a:p>
            <a:pPr marL="0" indent="0">
              <a:buNone/>
            </a:pPr>
            <a:r>
              <a:rPr lang="en-US"/>
              <a:t>-Annotations (10)   -Homework (6)    -Honors (6)</a:t>
            </a:r>
          </a:p>
          <a:p>
            <a:pPr marL="0" indent="0">
              <a:buNone/>
            </a:pPr>
            <a:r>
              <a:rPr lang="en-US"/>
              <a:t>" Methodology for placing kids in Honors is not very transparent. Data-driven requirements for Honors may not apply for each individual. Teacher discretion should be strongly considered since they are the closest to the individual."</a:t>
            </a:r>
          </a:p>
          <a:p>
            <a:pPr marL="0" indent="0">
              <a:buNone/>
            </a:pPr>
            <a:r>
              <a:rPr lang="en-US"/>
              <a:t>"My eighth grade son really doesn't read books. He over annotates the heck out of them. If I were taught, to slowly read the material and take massive amounts of notes like they are currently doing, I would not have been able to graduate college. None of the kids are reading with any type of flow. They read two pages, stop, and annotate for five minutes. I'm very confused by this process." </a:t>
            </a:r>
          </a:p>
          <a:p>
            <a:pPr marL="0" indent="0">
              <a:buNone/>
            </a:pPr>
            <a:r>
              <a:rPr lang="en-US"/>
              <a:t>"The revamping of AR goals for kids in honor lit was brilliant."</a:t>
            </a:r>
          </a:p>
        </p:txBody>
      </p:sp>
    </p:spTree>
    <p:extLst>
      <p:ext uri="{BB962C8B-B14F-4D97-AF65-F5344CB8AC3E}">
        <p14:creationId xmlns:p14="http://schemas.microsoft.com/office/powerpoint/2010/main" val="2970945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19"/>
          </a:xfrm>
        </p:spPr>
        <p:txBody>
          <a:bodyPr>
            <a:normAutofit fontScale="90000"/>
          </a:bodyPr>
          <a:lstStyle/>
          <a:p>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7077221"/>
              </p:ext>
            </p:extLst>
          </p:nvPr>
        </p:nvGraphicFramePr>
        <p:xfrm>
          <a:off x="838200" y="666206"/>
          <a:ext cx="10515600" cy="551075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66522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Technology Comments 6-8</a:t>
            </a:r>
          </a:p>
        </p:txBody>
      </p:sp>
      <p:sp>
        <p:nvSpPr>
          <p:cNvPr id="3" name="Content Placeholder 2"/>
          <p:cNvSpPr>
            <a:spLocks noGrp="1"/>
          </p:cNvSpPr>
          <p:nvPr>
            <p:ph idx="1"/>
          </p:nvPr>
        </p:nvSpPr>
        <p:spPr/>
        <p:txBody>
          <a:bodyPr vert="horz" lIns="91440" tIns="45720" rIns="91440" bIns="45720" rtlCol="0" anchor="t">
            <a:normAutofit fontScale="92500" lnSpcReduction="20000"/>
          </a:bodyPr>
          <a:lstStyle/>
          <a:p>
            <a:pPr marL="0" indent="0">
              <a:buNone/>
            </a:pPr>
            <a:r>
              <a:rPr lang="en-US" b="1"/>
              <a:t>35 Responses</a:t>
            </a:r>
          </a:p>
          <a:p>
            <a:pPr marL="0" indent="0">
              <a:buNone/>
            </a:pPr>
            <a:r>
              <a:rPr lang="en-US"/>
              <a:t>-Chromebooks (8)     -Appropriate amount (8)</a:t>
            </a:r>
          </a:p>
          <a:p>
            <a:pPr marL="0" indent="0">
              <a:buNone/>
            </a:pPr>
            <a:endParaRPr lang="en-US"/>
          </a:p>
          <a:p>
            <a:pPr marL="0" indent="0">
              <a:buNone/>
            </a:pPr>
            <a:r>
              <a:rPr lang="en-US"/>
              <a:t>"I would like there to be more training on appropriate use of technology- I feel like the 6th graders were given </a:t>
            </a:r>
            <a:r>
              <a:rPr lang="en-US" err="1"/>
              <a:t>chromebooks</a:t>
            </a:r>
            <a:r>
              <a:rPr lang="en-US"/>
              <a:t> and were expected to be able to use them responsibly without much guidance or training beforehand."</a:t>
            </a:r>
          </a:p>
          <a:p>
            <a:pPr marL="0" indent="0">
              <a:buNone/>
            </a:pPr>
            <a:endParaRPr lang="en-US"/>
          </a:p>
          <a:p>
            <a:pPr marL="0" indent="0">
              <a:buNone/>
            </a:pPr>
            <a:r>
              <a:rPr lang="en-US"/>
              <a:t>"I'd like to see a little less. Technology is good (I am an engineer) but some basic skills are being over looked - handwriting and spelling. These are some basic skills that still need practice. I'd like to see some of the writing assignments be handwritten instead of all online. I think there is value in both. "</a:t>
            </a:r>
          </a:p>
        </p:txBody>
      </p:sp>
    </p:spTree>
    <p:extLst>
      <p:ext uri="{BB962C8B-B14F-4D97-AF65-F5344CB8AC3E}">
        <p14:creationId xmlns:p14="http://schemas.microsoft.com/office/powerpoint/2010/main" val="2320772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19"/>
          </a:xfrm>
        </p:spPr>
        <p:txBody>
          <a:bodyPr>
            <a:normAutofit fontScale="90000"/>
          </a:bodyPr>
          <a:lstStyle/>
          <a:p>
            <a:endParaRPr lang="en-US"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4229887322"/>
              </p:ext>
            </p:extLst>
          </p:nvPr>
        </p:nvGraphicFramePr>
        <p:xfrm>
          <a:off x="838200" y="718457"/>
          <a:ext cx="5181600" cy="545850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2"/>
            <p:extLst>
              <p:ext uri="{D42A27DB-BD31-4B8C-83A1-F6EECF244321}">
                <p14:modId xmlns:p14="http://schemas.microsoft.com/office/powerpoint/2010/main" val="2420662168"/>
              </p:ext>
            </p:extLst>
          </p:nvPr>
        </p:nvGraphicFramePr>
        <p:xfrm>
          <a:off x="6172200" y="718457"/>
          <a:ext cx="5181600" cy="54585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31225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19"/>
          </a:xfrm>
        </p:spPr>
        <p:txBody>
          <a:bodyPr>
            <a:normAutofit fontScale="90000"/>
          </a:bodyPr>
          <a:lstStyle/>
          <a:p>
            <a:endParaRPr lang="en-US"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3812206837"/>
              </p:ext>
            </p:extLst>
          </p:nvPr>
        </p:nvGraphicFramePr>
        <p:xfrm>
          <a:off x="838200" y="410844"/>
          <a:ext cx="5181600" cy="576611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2"/>
            <p:extLst>
              <p:ext uri="{D42A27DB-BD31-4B8C-83A1-F6EECF244321}">
                <p14:modId xmlns:p14="http://schemas.microsoft.com/office/powerpoint/2010/main" val="4281554419"/>
              </p:ext>
            </p:extLst>
          </p:nvPr>
        </p:nvGraphicFramePr>
        <p:xfrm>
          <a:off x="6172200" y="410844"/>
          <a:ext cx="5181600" cy="58593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87344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Homework is Meaningful</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14587955"/>
              </p:ext>
            </p:extLst>
          </p:nvPr>
        </p:nvGraphicFramePr>
        <p:xfrm>
          <a:off x="838200" y="1410789"/>
          <a:ext cx="10515600" cy="476617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43637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Comments on Homework 6 - 8</a:t>
            </a:r>
          </a:p>
        </p:txBody>
      </p:sp>
      <p:sp>
        <p:nvSpPr>
          <p:cNvPr id="3" name="Content Placeholder 2"/>
          <p:cNvSpPr>
            <a:spLocks noGrp="1"/>
          </p:cNvSpPr>
          <p:nvPr>
            <p:ph idx="1"/>
          </p:nvPr>
        </p:nvSpPr>
        <p:spPr/>
        <p:txBody>
          <a:bodyPr vert="horz" lIns="91440" tIns="45720" rIns="91440" bIns="45720" rtlCol="0" anchor="t">
            <a:normAutofit lnSpcReduction="10000"/>
          </a:bodyPr>
          <a:lstStyle/>
          <a:p>
            <a:pPr marL="0" indent="0">
              <a:buNone/>
            </a:pPr>
            <a:r>
              <a:rPr lang="en-US" b="1"/>
              <a:t>48 Responses</a:t>
            </a:r>
          </a:p>
          <a:p>
            <a:pPr marL="0" indent="0">
              <a:buNone/>
            </a:pPr>
            <a:r>
              <a:rPr lang="en-US"/>
              <a:t>-Too Much (16)    -Annotations (8)   -Appropriate Amount (6)</a:t>
            </a:r>
          </a:p>
          <a:p>
            <a:pPr marL="0" indent="0">
              <a:buNone/>
            </a:pPr>
            <a:endParaRPr lang="en-US"/>
          </a:p>
          <a:p>
            <a:pPr marL="0" indent="0">
              <a:buNone/>
            </a:pPr>
            <a:r>
              <a:rPr lang="en-US"/>
              <a:t>"Perfect amount of homework - enough to reinforce and allow the development of time management and study habits, but not overwhelming."</a:t>
            </a:r>
          </a:p>
          <a:p>
            <a:pPr marL="0" indent="0">
              <a:buNone/>
            </a:pPr>
            <a:r>
              <a:rPr lang="en-US"/>
              <a:t>"I love that she is learning to annotate. But I feel the amount of annotations expected, per page, is high. My concern is made bigger knowing the amount gets bigger when they get to seventh grade.</a:t>
            </a:r>
          </a:p>
          <a:p>
            <a:pPr marL="0" indent="0">
              <a:buNone/>
            </a:pPr>
            <a:r>
              <a:rPr lang="en-US"/>
              <a:t>"Honors should be going deeper not wider."</a:t>
            </a:r>
          </a:p>
        </p:txBody>
      </p:sp>
    </p:spTree>
    <p:extLst>
      <p:ext uri="{BB962C8B-B14F-4D97-AF65-F5344CB8AC3E}">
        <p14:creationId xmlns:p14="http://schemas.microsoft.com/office/powerpoint/2010/main" val="1279448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Satisfaction with Middle School Electives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49153447"/>
              </p:ext>
            </p:extLst>
          </p:nvPr>
        </p:nvGraphicFramePr>
        <p:xfrm>
          <a:off x="838200" y="1384663"/>
          <a:ext cx="10515600" cy="4792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06354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Comments and Suggestions on MS Electives</a:t>
            </a:r>
          </a:p>
        </p:txBody>
      </p:sp>
      <p:sp>
        <p:nvSpPr>
          <p:cNvPr id="3" name="Content Placeholder 2"/>
          <p:cNvSpPr>
            <a:spLocks noGrp="1"/>
          </p:cNvSpPr>
          <p:nvPr>
            <p:ph idx="1"/>
          </p:nvPr>
        </p:nvSpPr>
        <p:spPr/>
        <p:txBody>
          <a:bodyPr vert="horz" lIns="91440" tIns="45720" rIns="91440" bIns="45720" rtlCol="0" anchor="t">
            <a:normAutofit lnSpcReduction="10000"/>
          </a:bodyPr>
          <a:lstStyle/>
          <a:p>
            <a:pPr marL="0" indent="0">
              <a:buNone/>
            </a:pPr>
            <a:r>
              <a:rPr lang="en-US"/>
              <a:t>"We appreciate the choices in electives, but wish the communication was better in some of them especially if a child is struggling in a certain area."</a:t>
            </a:r>
          </a:p>
          <a:p>
            <a:pPr marL="0" indent="0">
              <a:buNone/>
            </a:pPr>
            <a:r>
              <a:rPr lang="en-US"/>
              <a:t>"More PE or brain break options."</a:t>
            </a:r>
          </a:p>
          <a:p>
            <a:pPr marL="0" indent="0">
              <a:buNone/>
            </a:pPr>
            <a:r>
              <a:rPr lang="en-US"/>
              <a:t>"Solid spreadsheet skills would be more useful than some of the other technology related electives I've seen offered."</a:t>
            </a:r>
          </a:p>
          <a:p>
            <a:pPr marL="0" indent="0">
              <a:buNone/>
            </a:pPr>
            <a:r>
              <a:rPr lang="en-US"/>
              <a:t>"Debate and Current Events were wonderful!"</a:t>
            </a:r>
          </a:p>
          <a:p>
            <a:pPr marL="0" indent="0">
              <a:buNone/>
            </a:pPr>
            <a:r>
              <a:rPr lang="en-US"/>
              <a:t>"Perhaps keeping Spanish as a permanent second language year around so it can be more effective." </a:t>
            </a:r>
          </a:p>
          <a:p>
            <a:pPr marL="0" indent="0">
              <a:buNone/>
            </a:pPr>
            <a:r>
              <a:rPr lang="en-US"/>
              <a:t>"Great variety!"</a:t>
            </a:r>
          </a:p>
          <a:p>
            <a:pPr marL="0" indent="0">
              <a:buNone/>
            </a:pPr>
            <a:endParaRPr lang="en-US"/>
          </a:p>
        </p:txBody>
      </p:sp>
    </p:spTree>
    <p:extLst>
      <p:ext uri="{BB962C8B-B14F-4D97-AF65-F5344CB8AC3E}">
        <p14:creationId xmlns:p14="http://schemas.microsoft.com/office/powerpoint/2010/main" val="1803038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Will your 6-8 student participate in CMAS and PARCC?</a:t>
            </a:r>
          </a:p>
        </p:txBody>
      </p:sp>
      <p:sp>
        <p:nvSpPr>
          <p:cNvPr id="3" name="Text Placeholder 2"/>
          <p:cNvSpPr>
            <a:spLocks noGrp="1"/>
          </p:cNvSpPr>
          <p:nvPr>
            <p:ph type="body" idx="1"/>
          </p:nvPr>
        </p:nvSpPr>
        <p:spPr>
          <a:xfrm>
            <a:off x="839788" y="1681163"/>
            <a:ext cx="5157787" cy="45719"/>
          </a:xfrm>
        </p:spPr>
        <p:txBody>
          <a:bodyPr>
            <a:normAutofit fontScale="25000" lnSpcReduction="20000"/>
          </a:bodyPr>
          <a:lstStyle/>
          <a:p>
            <a:endParaRPr lang="en-US" dirty="0"/>
          </a:p>
        </p:txBody>
      </p:sp>
      <p:sp>
        <p:nvSpPr>
          <p:cNvPr id="5" name="Text Placeholder 4"/>
          <p:cNvSpPr>
            <a:spLocks noGrp="1"/>
          </p:cNvSpPr>
          <p:nvPr>
            <p:ph type="body" sz="quarter" idx="3"/>
          </p:nvPr>
        </p:nvSpPr>
        <p:spPr>
          <a:xfrm>
            <a:off x="6172200" y="962025"/>
            <a:ext cx="5183188" cy="719138"/>
          </a:xfrm>
        </p:spPr>
        <p:txBody>
          <a:bodyPr/>
          <a:lstStyle/>
          <a:p>
            <a:r>
              <a:rPr lang="en-US" dirty="0"/>
              <a:t>Comments</a:t>
            </a:r>
          </a:p>
        </p:txBody>
      </p:sp>
      <p:sp>
        <p:nvSpPr>
          <p:cNvPr id="6" name="Content Placeholder 5"/>
          <p:cNvSpPr>
            <a:spLocks noGrp="1"/>
          </p:cNvSpPr>
          <p:nvPr>
            <p:ph sz="quarter" idx="4"/>
          </p:nvPr>
        </p:nvSpPr>
        <p:spPr>
          <a:xfrm>
            <a:off x="6172200" y="1681163"/>
            <a:ext cx="5183188" cy="4508500"/>
          </a:xfrm>
        </p:spPr>
        <p:txBody>
          <a:bodyPr>
            <a:normAutofit fontScale="92500" lnSpcReduction="20000"/>
          </a:bodyPr>
          <a:lstStyle/>
          <a:p>
            <a:r>
              <a:rPr lang="en-US" dirty="0"/>
              <a:t>“</a:t>
            </a:r>
            <a:r>
              <a:rPr lang="en-US" dirty="0"/>
              <a:t>Too much pressure. My child is starting to base her self worth on these stupid tests. I likely will NOT require my seventh grader to take these anymore.”</a:t>
            </a:r>
          </a:p>
          <a:p>
            <a:r>
              <a:rPr lang="en-US" dirty="0"/>
              <a:t>“Not sure of the value of all of the tests. We feel there are too many tests that interfere with learning.”</a:t>
            </a:r>
          </a:p>
          <a:p>
            <a:r>
              <a:rPr lang="en-US" dirty="0"/>
              <a:t>“CMAS: maybe PARCC: no -ridiculous test that means nothing and tests nothing important. My daughter has never done well on these tests and really don't apply to charter schools.”</a:t>
            </a:r>
          </a:p>
          <a:p>
            <a:endParaRPr lang="en-US" dirty="0"/>
          </a:p>
        </p:txBody>
      </p:sp>
      <p:graphicFrame>
        <p:nvGraphicFramePr>
          <p:cNvPr id="9" name="Content Placeholder 5"/>
          <p:cNvGraphicFramePr>
            <a:graphicFrameLocks noGrp="1"/>
          </p:cNvGraphicFramePr>
          <p:nvPr>
            <p:ph sz="half" idx="2"/>
            <p:extLst>
              <p:ext uri="{D42A27DB-BD31-4B8C-83A1-F6EECF244321}">
                <p14:modId xmlns:p14="http://schemas.microsoft.com/office/powerpoint/2010/main" val="3624068379"/>
              </p:ext>
            </p:extLst>
          </p:nvPr>
        </p:nvGraphicFramePr>
        <p:xfrm>
          <a:off x="839788" y="1726882"/>
          <a:ext cx="5157787" cy="44627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2005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Survey Topics</a:t>
            </a:r>
          </a:p>
        </p:txBody>
      </p:sp>
      <p:sp>
        <p:nvSpPr>
          <p:cNvPr id="2" name="Content Placeholder 1"/>
          <p:cNvSpPr>
            <a:spLocks noGrp="1"/>
          </p:cNvSpPr>
          <p:nvPr>
            <p:ph idx="1"/>
          </p:nvPr>
        </p:nvSpPr>
        <p:spPr/>
        <p:txBody>
          <a:bodyPr/>
          <a:lstStyle/>
          <a:p>
            <a:r>
              <a:rPr lang="en-US" dirty="0"/>
              <a:t>BFA Mission and Vision</a:t>
            </a:r>
          </a:p>
          <a:p>
            <a:r>
              <a:rPr lang="en-US" dirty="0"/>
              <a:t>Divided into sections by K-2, 3-5, and 6-8</a:t>
            </a:r>
          </a:p>
          <a:p>
            <a:r>
              <a:rPr lang="en-US" dirty="0"/>
              <a:t>Curriculum</a:t>
            </a:r>
          </a:p>
          <a:p>
            <a:r>
              <a:rPr lang="en-US" dirty="0"/>
              <a:t>Communication with Teachers</a:t>
            </a:r>
          </a:p>
          <a:p>
            <a:r>
              <a:rPr lang="en-US" dirty="0"/>
              <a:t>Technology</a:t>
            </a:r>
          </a:p>
          <a:p>
            <a:r>
              <a:rPr lang="en-US" dirty="0"/>
              <a:t>Homework</a:t>
            </a:r>
          </a:p>
          <a:p>
            <a:r>
              <a:rPr lang="en-US" dirty="0"/>
              <a:t>(3-5, 6-8) CMAS and PARCC participation</a:t>
            </a:r>
          </a:p>
          <a:p>
            <a:r>
              <a:rPr lang="en-US" dirty="0"/>
              <a:t>(3-5, 6-8) Attending Middle School at BFA</a:t>
            </a:r>
          </a:p>
          <a:p>
            <a:endParaRPr lang="en-US" dirty="0"/>
          </a:p>
        </p:txBody>
      </p:sp>
    </p:spTree>
    <p:extLst>
      <p:ext uri="{BB962C8B-B14F-4D97-AF65-F5344CB8AC3E}">
        <p14:creationId xmlns:p14="http://schemas.microsoft.com/office/powerpoint/2010/main" val="2054880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Does your 6-8 student plan to continue attending Middle School at BFA?</a:t>
            </a: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1357638606"/>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4" name="Content Placeholder 3"/>
          <p:cNvSpPr>
            <a:spLocks noGrp="1"/>
          </p:cNvSpPr>
          <p:nvPr>
            <p:ph sz="half" idx="2"/>
          </p:nvPr>
        </p:nvSpPr>
        <p:spPr/>
        <p:txBody>
          <a:bodyPr>
            <a:normAutofit fontScale="92500" lnSpcReduction="20000"/>
          </a:bodyPr>
          <a:lstStyle/>
          <a:p>
            <a:r>
              <a:rPr lang="en-US" dirty="0"/>
              <a:t>“</a:t>
            </a:r>
            <a:r>
              <a:rPr lang="en-US" dirty="0"/>
              <a:t>currently plan to attend for 7th grade. year by year decision”</a:t>
            </a:r>
          </a:p>
          <a:p>
            <a:r>
              <a:rPr lang="en-US" dirty="0"/>
              <a:t>“</a:t>
            </a:r>
            <a:r>
              <a:rPr lang="en-US" dirty="0"/>
              <a:t> Our reason would be to have a better homework/family time balance.”</a:t>
            </a:r>
            <a:endParaRPr lang="en-US" dirty="0"/>
          </a:p>
          <a:p>
            <a:r>
              <a:rPr lang="en-US" dirty="0"/>
              <a:t>“</a:t>
            </a:r>
            <a:r>
              <a:rPr lang="en-US" dirty="0"/>
              <a:t> 3 hours of homework 7 day a week! mostly literacy too much for some kids that take longer to get done and that have sports. no time to even read a book anymore.”</a:t>
            </a:r>
          </a:p>
          <a:p>
            <a:r>
              <a:rPr lang="en-US" dirty="0"/>
              <a:t>“Mountain Ridge. Homework load too heavy and also socialization prior to </a:t>
            </a:r>
            <a:r>
              <a:rPr lang="en-US" dirty="0" err="1"/>
              <a:t>hs</a:t>
            </a:r>
            <a:r>
              <a:rPr lang="en-US" dirty="0"/>
              <a:t>.”</a:t>
            </a:r>
          </a:p>
          <a:p>
            <a:endParaRPr lang="en-US" dirty="0"/>
          </a:p>
        </p:txBody>
      </p:sp>
    </p:spTree>
    <p:extLst>
      <p:ext uri="{BB962C8B-B14F-4D97-AF65-F5344CB8AC3E}">
        <p14:creationId xmlns:p14="http://schemas.microsoft.com/office/powerpoint/2010/main" val="2132494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Communication with Front Office Staff and Administration</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95981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45719"/>
          </a:xfrm>
        </p:spPr>
        <p:txBody>
          <a:bodyPr>
            <a:normAutofit fontScale="90000"/>
          </a:bodyPr>
          <a:lstStyle/>
          <a:p>
            <a:endParaRPr lang="en-US" dirty="0"/>
          </a:p>
        </p:txBody>
      </p:sp>
      <p:sp>
        <p:nvSpPr>
          <p:cNvPr id="3" name="Text Placeholder 2"/>
          <p:cNvSpPr>
            <a:spLocks noGrp="1"/>
          </p:cNvSpPr>
          <p:nvPr>
            <p:ph type="body" idx="1"/>
          </p:nvPr>
        </p:nvSpPr>
        <p:spPr>
          <a:xfrm>
            <a:off x="839788" y="410844"/>
            <a:ext cx="5157787" cy="823912"/>
          </a:xfrm>
        </p:spPr>
        <p:txBody>
          <a:bodyPr/>
          <a:lstStyle/>
          <a:p>
            <a:r>
              <a:rPr lang="en-US" dirty="0"/>
              <a:t>Communication with Front Office Staff</a:t>
            </a:r>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3148777432"/>
              </p:ext>
            </p:extLst>
          </p:nvPr>
        </p:nvGraphicFramePr>
        <p:xfrm>
          <a:off x="839788" y="1235075"/>
          <a:ext cx="5157787" cy="495458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p:cNvSpPr>
            <a:spLocks noGrp="1"/>
          </p:cNvSpPr>
          <p:nvPr>
            <p:ph type="body" sz="quarter" idx="3"/>
          </p:nvPr>
        </p:nvSpPr>
        <p:spPr>
          <a:xfrm>
            <a:off x="6172200" y="410844"/>
            <a:ext cx="5183188" cy="823912"/>
          </a:xfrm>
        </p:spPr>
        <p:txBody>
          <a:bodyPr/>
          <a:lstStyle/>
          <a:p>
            <a:r>
              <a:rPr lang="en-US" dirty="0"/>
              <a:t>Communication with K-4 AP</a:t>
            </a:r>
          </a:p>
        </p:txBody>
      </p:sp>
      <p:graphicFrame>
        <p:nvGraphicFramePr>
          <p:cNvPr id="12" name="Content Placeholder 11"/>
          <p:cNvGraphicFramePr>
            <a:graphicFrameLocks noGrp="1"/>
          </p:cNvGraphicFramePr>
          <p:nvPr>
            <p:ph sz="quarter" idx="4"/>
            <p:extLst>
              <p:ext uri="{D42A27DB-BD31-4B8C-83A1-F6EECF244321}">
                <p14:modId xmlns:p14="http://schemas.microsoft.com/office/powerpoint/2010/main" val="1052499046"/>
              </p:ext>
            </p:extLst>
          </p:nvPr>
        </p:nvGraphicFramePr>
        <p:xfrm>
          <a:off x="6172200" y="1281113"/>
          <a:ext cx="5183188" cy="49085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17451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45719"/>
          </a:xfrm>
        </p:spPr>
        <p:txBody>
          <a:bodyPr>
            <a:normAutofit fontScale="90000"/>
          </a:bodyPr>
          <a:lstStyle/>
          <a:p>
            <a:endParaRPr lang="en-US" dirty="0"/>
          </a:p>
        </p:txBody>
      </p:sp>
      <p:sp>
        <p:nvSpPr>
          <p:cNvPr id="3" name="Text Placeholder 2"/>
          <p:cNvSpPr>
            <a:spLocks noGrp="1"/>
          </p:cNvSpPr>
          <p:nvPr>
            <p:ph type="body" idx="1"/>
          </p:nvPr>
        </p:nvSpPr>
        <p:spPr>
          <a:xfrm>
            <a:off x="839788" y="410844"/>
            <a:ext cx="5157787" cy="823912"/>
          </a:xfrm>
        </p:spPr>
        <p:txBody>
          <a:bodyPr/>
          <a:lstStyle/>
          <a:p>
            <a:r>
              <a:rPr lang="en-US" dirty="0"/>
              <a:t>Communication with 5-8 AP</a:t>
            </a:r>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2649407718"/>
              </p:ext>
            </p:extLst>
          </p:nvPr>
        </p:nvGraphicFramePr>
        <p:xfrm>
          <a:off x="839788" y="1235075"/>
          <a:ext cx="5157787" cy="495458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p:cNvSpPr>
            <a:spLocks noGrp="1"/>
          </p:cNvSpPr>
          <p:nvPr>
            <p:ph type="body" sz="quarter" idx="3"/>
          </p:nvPr>
        </p:nvSpPr>
        <p:spPr>
          <a:xfrm>
            <a:off x="6172200" y="410844"/>
            <a:ext cx="5183188" cy="823912"/>
          </a:xfrm>
        </p:spPr>
        <p:txBody>
          <a:bodyPr/>
          <a:lstStyle/>
          <a:p>
            <a:r>
              <a:rPr lang="en-US" dirty="0"/>
              <a:t>Communication with Principal</a:t>
            </a:r>
          </a:p>
        </p:txBody>
      </p:sp>
      <p:graphicFrame>
        <p:nvGraphicFramePr>
          <p:cNvPr id="12" name="Content Placeholder 11"/>
          <p:cNvGraphicFramePr>
            <a:graphicFrameLocks noGrp="1"/>
          </p:cNvGraphicFramePr>
          <p:nvPr>
            <p:ph sz="quarter" idx="4"/>
            <p:extLst>
              <p:ext uri="{D42A27DB-BD31-4B8C-83A1-F6EECF244321}">
                <p14:modId xmlns:p14="http://schemas.microsoft.com/office/powerpoint/2010/main" val="2933767774"/>
              </p:ext>
            </p:extLst>
          </p:nvPr>
        </p:nvGraphicFramePr>
        <p:xfrm>
          <a:off x="6172200" y="1281113"/>
          <a:ext cx="5183188" cy="49085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87838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Board of Directors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49351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19"/>
          </a:xfrm>
        </p:spPr>
        <p:txBody>
          <a:bodyPr>
            <a:normAutofit fontScale="90000"/>
          </a:bodyPr>
          <a:lstStyle/>
          <a:p>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60764717"/>
              </p:ext>
            </p:extLst>
          </p:nvPr>
        </p:nvGraphicFramePr>
        <p:xfrm>
          <a:off x="838200" y="666206"/>
          <a:ext cx="10515600" cy="551075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03345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19"/>
          </a:xfrm>
        </p:spPr>
        <p:txBody>
          <a:bodyPr>
            <a:normAutofit fontScale="90000"/>
          </a:bodyPr>
          <a:lstStyle/>
          <a:p>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30367771"/>
              </p:ext>
            </p:extLst>
          </p:nvPr>
        </p:nvGraphicFramePr>
        <p:xfrm>
          <a:off x="838200" y="653143"/>
          <a:ext cx="10515600" cy="55238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8749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52886"/>
          </a:xfrm>
        </p:spPr>
        <p:txBody>
          <a:bodyPr>
            <a:normAutofit fontScale="90000"/>
          </a:bodyPr>
          <a:lstStyle/>
          <a:p>
            <a:endParaRPr lang="en-US" dirty="0"/>
          </a:p>
        </p:txBody>
      </p:sp>
      <p:sp>
        <p:nvSpPr>
          <p:cNvPr id="3" name="Text Placeholder 2"/>
          <p:cNvSpPr>
            <a:spLocks noGrp="1"/>
          </p:cNvSpPr>
          <p:nvPr>
            <p:ph type="body" idx="1"/>
          </p:nvPr>
        </p:nvSpPr>
        <p:spPr>
          <a:xfrm>
            <a:off x="839787" y="418012"/>
            <a:ext cx="5157787" cy="823912"/>
          </a:xfrm>
        </p:spPr>
        <p:txBody>
          <a:bodyPr/>
          <a:lstStyle/>
          <a:p>
            <a:r>
              <a:rPr lang="en-US" dirty="0"/>
              <a:t>Comments on ranking if selected “other”</a:t>
            </a:r>
          </a:p>
        </p:txBody>
      </p:sp>
      <p:sp>
        <p:nvSpPr>
          <p:cNvPr id="4" name="Content Placeholder 3"/>
          <p:cNvSpPr>
            <a:spLocks noGrp="1"/>
          </p:cNvSpPr>
          <p:nvPr>
            <p:ph sz="half" idx="2"/>
          </p:nvPr>
        </p:nvSpPr>
        <p:spPr>
          <a:xfrm>
            <a:off x="839788" y="1294810"/>
            <a:ext cx="5157787" cy="4894853"/>
          </a:xfrm>
        </p:spPr>
        <p:txBody>
          <a:bodyPr>
            <a:normAutofit/>
          </a:bodyPr>
          <a:lstStyle/>
          <a:p>
            <a:r>
              <a:rPr lang="en-US" sz="2000" dirty="0"/>
              <a:t>“</a:t>
            </a:r>
            <a:r>
              <a:rPr lang="en-US" sz="2000" dirty="0"/>
              <a:t>As far as I can tell, the BOD is doing a great job juggling a lot of important projects this year. But because I feel removed, perhaps a social event with parent and board would be helpful to keep them connected?”</a:t>
            </a:r>
          </a:p>
          <a:p>
            <a:r>
              <a:rPr lang="en-US" sz="2000" dirty="0"/>
              <a:t>“Would like to see more detail of minutes of meetings. The vague minutes look like you are trying to hide things, even though you are not. Post them in the newsletter not just the link.”</a:t>
            </a:r>
          </a:p>
          <a:p>
            <a:r>
              <a:rPr lang="en-US" sz="2000" dirty="0"/>
              <a:t>4 comments about being unfair </a:t>
            </a:r>
            <a:r>
              <a:rPr lang="en-US" sz="2000" dirty="0" err="1"/>
              <a:t>ie</a:t>
            </a:r>
            <a:r>
              <a:rPr lang="en-US" sz="2000" dirty="0"/>
              <a:t>- looking out for own kids, founding families, and financial contributors</a:t>
            </a:r>
          </a:p>
          <a:p>
            <a:r>
              <a:rPr lang="en-US" sz="2000" dirty="0"/>
              <a:t>3 comments on uniforms – one vendor, limited options</a:t>
            </a:r>
          </a:p>
          <a:p>
            <a:endParaRPr lang="en-US" dirty="0"/>
          </a:p>
        </p:txBody>
      </p:sp>
      <p:sp>
        <p:nvSpPr>
          <p:cNvPr id="5" name="Text Placeholder 4"/>
          <p:cNvSpPr>
            <a:spLocks noGrp="1"/>
          </p:cNvSpPr>
          <p:nvPr>
            <p:ph type="body" sz="quarter" idx="3"/>
          </p:nvPr>
        </p:nvSpPr>
        <p:spPr>
          <a:xfrm>
            <a:off x="6172200" y="418012"/>
            <a:ext cx="5183188" cy="823912"/>
          </a:xfrm>
        </p:spPr>
        <p:txBody>
          <a:bodyPr/>
          <a:lstStyle/>
          <a:p>
            <a:r>
              <a:rPr lang="en-US" dirty="0"/>
              <a:t>What areas should the Board give a greater focus?</a:t>
            </a:r>
          </a:p>
        </p:txBody>
      </p:sp>
      <p:sp>
        <p:nvSpPr>
          <p:cNvPr id="6" name="Content Placeholder 5"/>
          <p:cNvSpPr>
            <a:spLocks noGrp="1"/>
          </p:cNvSpPr>
          <p:nvPr>
            <p:ph sz="quarter" idx="4"/>
          </p:nvPr>
        </p:nvSpPr>
        <p:spPr>
          <a:xfrm>
            <a:off x="6172200" y="1241924"/>
            <a:ext cx="5183188" cy="4947739"/>
          </a:xfrm>
        </p:spPr>
        <p:txBody>
          <a:bodyPr>
            <a:noAutofit/>
          </a:bodyPr>
          <a:lstStyle/>
          <a:p>
            <a:r>
              <a:rPr lang="en-US" sz="1500" dirty="0"/>
              <a:t>45% of comments say the Board is focusing on the correct things</a:t>
            </a:r>
          </a:p>
          <a:p>
            <a:r>
              <a:rPr lang="en-US" sz="1500" dirty="0"/>
              <a:t>14% want #1 focus to be students and educational improvements</a:t>
            </a:r>
          </a:p>
          <a:p>
            <a:r>
              <a:rPr lang="en-US" sz="1500" dirty="0"/>
              <a:t>11% for teachers and employees</a:t>
            </a:r>
          </a:p>
          <a:p>
            <a:r>
              <a:rPr lang="en-US" sz="1500" dirty="0"/>
              <a:t>“</a:t>
            </a:r>
            <a:r>
              <a:rPr lang="en-US" sz="1500" dirty="0"/>
              <a:t> We think that now that the expansion project is complete, the focus will shift to improving the educational experience for the students, continuing to develop our staff, and increasing the demand and parent satisfaction at our school. You are doing a fantastic job!”</a:t>
            </a:r>
          </a:p>
          <a:p>
            <a:r>
              <a:rPr lang="en-US" sz="1500" dirty="0"/>
              <a:t>“</a:t>
            </a:r>
            <a:r>
              <a:rPr lang="en-US" sz="1500" dirty="0"/>
              <a:t> I think improving the educational experience for kids and training staff members in helping kids with special needs could both use more focus.”</a:t>
            </a:r>
            <a:endParaRPr lang="en-US" sz="1500" dirty="0"/>
          </a:p>
          <a:p>
            <a:r>
              <a:rPr lang="en-US" sz="1500" dirty="0"/>
              <a:t>“ From what I can see, I think the Board needs to be more aware of the day to day activities of what is going on with the school. They need to support and stand up for the teachers more (because this school has AMAZING teachers) and not believe all the crazy, entitled parents. The teachers at this school are the most important thing BFA has to offer and I think we should keep them as happy as possible!!”</a:t>
            </a:r>
            <a:endParaRPr lang="en-US" sz="1500" dirty="0"/>
          </a:p>
        </p:txBody>
      </p:sp>
    </p:spTree>
    <p:extLst>
      <p:ext uri="{BB962C8B-B14F-4D97-AF65-F5344CB8AC3E}">
        <p14:creationId xmlns:p14="http://schemas.microsoft.com/office/powerpoint/2010/main" val="109570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415290221"/>
              </p:ext>
            </p:extLst>
          </p:nvPr>
        </p:nvGraphicFramePr>
        <p:xfrm>
          <a:off x="838200" y="365125"/>
          <a:ext cx="10515600" cy="58118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0706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19"/>
          </a:xfrm>
        </p:spPr>
        <p:txBody>
          <a:bodyPr>
            <a:normAutofit fontScale="90000"/>
          </a:bodyPr>
          <a:lstStyle/>
          <a:p>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57146525"/>
              </p:ext>
            </p:extLst>
          </p:nvPr>
        </p:nvGraphicFramePr>
        <p:xfrm>
          <a:off x="838200" y="666206"/>
          <a:ext cx="10515600" cy="551075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64322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Survey Topics cont.</a:t>
            </a:r>
          </a:p>
        </p:txBody>
      </p:sp>
      <p:sp>
        <p:nvSpPr>
          <p:cNvPr id="2" name="Content Placeholder 1"/>
          <p:cNvSpPr>
            <a:spLocks noGrp="1"/>
          </p:cNvSpPr>
          <p:nvPr>
            <p:ph idx="1"/>
          </p:nvPr>
        </p:nvSpPr>
        <p:spPr/>
        <p:txBody>
          <a:bodyPr>
            <a:normAutofit/>
          </a:bodyPr>
          <a:lstStyle/>
          <a:p>
            <a:r>
              <a:rPr lang="en-US" dirty="0"/>
              <a:t>Communication with Front Office Staff and Administration</a:t>
            </a:r>
          </a:p>
          <a:p>
            <a:r>
              <a:rPr lang="en-US" dirty="0"/>
              <a:t>Board of Directors </a:t>
            </a:r>
          </a:p>
          <a:p>
            <a:r>
              <a:rPr lang="en-US" dirty="0"/>
              <a:t>Volunteering</a:t>
            </a:r>
          </a:p>
          <a:p>
            <a:r>
              <a:rPr lang="en-US" dirty="0"/>
              <a:t>BFA Strengths and Weaknesses</a:t>
            </a:r>
          </a:p>
          <a:p>
            <a:r>
              <a:rPr lang="en-US" dirty="0"/>
              <a:t>CEC Events</a:t>
            </a:r>
          </a:p>
          <a:p>
            <a:pPr marL="0" indent="0">
              <a:buNone/>
            </a:pPr>
            <a:r>
              <a:rPr lang="en-US" dirty="0"/>
              <a:t>	</a:t>
            </a:r>
          </a:p>
          <a:p>
            <a:pPr marL="0" indent="0">
              <a:buNone/>
            </a:pPr>
            <a:r>
              <a:rPr lang="en-US" dirty="0"/>
              <a:t>	</a:t>
            </a:r>
          </a:p>
        </p:txBody>
      </p:sp>
    </p:spTree>
    <p:extLst>
      <p:ext uri="{BB962C8B-B14F-4D97-AF65-F5344CB8AC3E}">
        <p14:creationId xmlns:p14="http://schemas.microsoft.com/office/powerpoint/2010/main" val="4025878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Volunteering</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78043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19"/>
          </a:xfrm>
        </p:spPr>
        <p:txBody>
          <a:bodyPr>
            <a:normAutofit fontScale="90000"/>
          </a:bodyPr>
          <a:lstStyle/>
          <a:p>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69016" y="575021"/>
            <a:ext cx="8253968" cy="5523809"/>
          </a:xfrm>
        </p:spPr>
      </p:pic>
    </p:spTree>
    <p:extLst>
      <p:ext uri="{BB962C8B-B14F-4D97-AF65-F5344CB8AC3E}">
        <p14:creationId xmlns:p14="http://schemas.microsoft.com/office/powerpoint/2010/main" val="3569754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973818"/>
          </a:xfrm>
        </p:spPr>
        <p:txBody>
          <a:bodyPr>
            <a:normAutofit fontScale="90000"/>
          </a:bodyPr>
          <a:lstStyle/>
          <a:p>
            <a:r>
              <a:rPr lang="en-US" dirty="0"/>
              <a:t>What will prevent you from completing these hours?</a:t>
            </a:r>
          </a:p>
        </p:txBody>
      </p:sp>
      <p:sp>
        <p:nvSpPr>
          <p:cNvPr id="3" name="Text Placeholder 2"/>
          <p:cNvSpPr>
            <a:spLocks noGrp="1"/>
          </p:cNvSpPr>
          <p:nvPr>
            <p:ph type="body" idx="1"/>
          </p:nvPr>
        </p:nvSpPr>
        <p:spPr>
          <a:xfrm>
            <a:off x="839788" y="1509373"/>
            <a:ext cx="5157787" cy="368413"/>
          </a:xfrm>
        </p:spPr>
        <p:txBody>
          <a:bodyPr>
            <a:normAutofit fontScale="92500" lnSpcReduction="10000"/>
          </a:bodyPr>
          <a:lstStyle/>
          <a:p>
            <a:r>
              <a:rPr lang="en-US" dirty="0"/>
              <a:t>38 Answered</a:t>
            </a:r>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84087898"/>
              </p:ext>
            </p:extLst>
          </p:nvPr>
        </p:nvGraphicFramePr>
        <p:xfrm>
          <a:off x="839788" y="2047875"/>
          <a:ext cx="5157787" cy="414178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p:cNvSpPr>
            <a:spLocks noGrp="1"/>
          </p:cNvSpPr>
          <p:nvPr>
            <p:ph type="body" sz="quarter" idx="3"/>
          </p:nvPr>
        </p:nvSpPr>
        <p:spPr>
          <a:xfrm>
            <a:off x="6172200" y="1509373"/>
            <a:ext cx="5183188" cy="457200"/>
          </a:xfrm>
        </p:spPr>
        <p:txBody>
          <a:bodyPr/>
          <a:lstStyle/>
          <a:p>
            <a:r>
              <a:rPr lang="en-US" dirty="0"/>
              <a:t>Comments</a:t>
            </a:r>
          </a:p>
        </p:txBody>
      </p:sp>
      <p:sp>
        <p:nvSpPr>
          <p:cNvPr id="6" name="Content Placeholder 5"/>
          <p:cNvSpPr>
            <a:spLocks noGrp="1"/>
          </p:cNvSpPr>
          <p:nvPr>
            <p:ph sz="quarter" idx="4"/>
          </p:nvPr>
        </p:nvSpPr>
        <p:spPr>
          <a:xfrm>
            <a:off x="6172200" y="2047875"/>
            <a:ext cx="5183188" cy="4141788"/>
          </a:xfrm>
        </p:spPr>
        <p:txBody>
          <a:bodyPr>
            <a:normAutofit fontScale="70000" lnSpcReduction="20000"/>
          </a:bodyPr>
          <a:lstStyle/>
          <a:p>
            <a:pPr marL="0" indent="0">
              <a:buNone/>
            </a:pPr>
            <a:endParaRPr lang="en-US" dirty="0"/>
          </a:p>
          <a:p>
            <a:r>
              <a:rPr lang="en-US" dirty="0"/>
              <a:t>“</a:t>
            </a:r>
            <a:r>
              <a:rPr lang="en-US" dirty="0"/>
              <a:t> I have given up on logging hours. I volunteer because it's helpful but tracking hours is painful when you work full time. I may not get the official credit but you should look at how many hours are not logged but parents are volunteering.”</a:t>
            </a:r>
          </a:p>
          <a:p>
            <a:r>
              <a:rPr lang="en-US" dirty="0"/>
              <a:t>“Personal health concerns, and not being able to get much work to do from home. Next year will be extremely hard as I will have a new baby and no childcare for volunteering.”</a:t>
            </a:r>
          </a:p>
          <a:p>
            <a:r>
              <a:rPr lang="en-US" dirty="0"/>
              <a:t>“We are trying to meet the 30 hours, but with both of us working full time and only ONE kid at BFA so far, it's hard to sign up for everything.”</a:t>
            </a:r>
            <a:endParaRPr lang="en-US" dirty="0"/>
          </a:p>
        </p:txBody>
      </p:sp>
    </p:spTree>
    <p:extLst>
      <p:ext uri="{BB962C8B-B14F-4D97-AF65-F5344CB8AC3E}">
        <p14:creationId xmlns:p14="http://schemas.microsoft.com/office/powerpoint/2010/main" val="1466988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Would you recommend BFA to a friend or family member looking for a school?</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2862432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77455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45719"/>
          </a:xfrm>
        </p:spPr>
        <p:txBody>
          <a:bodyPr>
            <a:normAutofit fontScale="90000"/>
          </a:bodyPr>
          <a:lstStyle/>
          <a:p>
            <a:endParaRPr lang="en-US" dirty="0"/>
          </a:p>
        </p:txBody>
      </p:sp>
      <p:sp>
        <p:nvSpPr>
          <p:cNvPr id="3" name="Text Placeholder 2"/>
          <p:cNvSpPr>
            <a:spLocks noGrp="1"/>
          </p:cNvSpPr>
          <p:nvPr>
            <p:ph type="body" idx="1"/>
          </p:nvPr>
        </p:nvSpPr>
        <p:spPr>
          <a:xfrm>
            <a:off x="839787" y="449474"/>
            <a:ext cx="5157787" cy="823912"/>
          </a:xfrm>
        </p:spPr>
        <p:txBody>
          <a:bodyPr/>
          <a:lstStyle/>
          <a:p>
            <a:r>
              <a:rPr lang="en-US" dirty="0"/>
              <a:t>How often do you read Principal Barber’s newsletter?</a:t>
            </a:r>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1943567565"/>
              </p:ext>
            </p:extLst>
          </p:nvPr>
        </p:nvGraphicFramePr>
        <p:xfrm>
          <a:off x="839788" y="1311275"/>
          <a:ext cx="5157787" cy="487838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p:cNvSpPr>
            <a:spLocks noGrp="1"/>
          </p:cNvSpPr>
          <p:nvPr>
            <p:ph type="body" sz="quarter" idx="3"/>
          </p:nvPr>
        </p:nvSpPr>
        <p:spPr>
          <a:xfrm>
            <a:off x="6172200" y="449474"/>
            <a:ext cx="5183188" cy="823912"/>
          </a:xfrm>
        </p:spPr>
        <p:txBody>
          <a:bodyPr/>
          <a:lstStyle/>
          <a:p>
            <a:r>
              <a:rPr lang="en-US" dirty="0"/>
              <a:t>Please rate the informative content of the newsletter</a:t>
            </a:r>
          </a:p>
        </p:txBody>
      </p:sp>
      <p:graphicFrame>
        <p:nvGraphicFramePr>
          <p:cNvPr id="12" name="Content Placeholder 11"/>
          <p:cNvGraphicFramePr>
            <a:graphicFrameLocks noGrp="1"/>
          </p:cNvGraphicFramePr>
          <p:nvPr>
            <p:ph sz="quarter" idx="4"/>
            <p:extLst>
              <p:ext uri="{D42A27DB-BD31-4B8C-83A1-F6EECF244321}">
                <p14:modId xmlns:p14="http://schemas.microsoft.com/office/powerpoint/2010/main" val="4069343412"/>
              </p:ext>
            </p:extLst>
          </p:nvPr>
        </p:nvGraphicFramePr>
        <p:xfrm>
          <a:off x="6172200" y="1311275"/>
          <a:ext cx="5183188" cy="48783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4727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45719"/>
          </a:xfrm>
        </p:spPr>
        <p:txBody>
          <a:bodyPr>
            <a:normAutofit fontScale="90000"/>
          </a:bodyPr>
          <a:lstStyle/>
          <a:p>
            <a:endParaRPr lang="en-US" dirty="0"/>
          </a:p>
        </p:txBody>
      </p:sp>
      <p:sp>
        <p:nvSpPr>
          <p:cNvPr id="3" name="Text Placeholder 2"/>
          <p:cNvSpPr>
            <a:spLocks noGrp="1"/>
          </p:cNvSpPr>
          <p:nvPr>
            <p:ph type="body" idx="1"/>
          </p:nvPr>
        </p:nvSpPr>
        <p:spPr>
          <a:xfrm>
            <a:off x="839787" y="449474"/>
            <a:ext cx="5157787" cy="823912"/>
          </a:xfrm>
        </p:spPr>
        <p:txBody>
          <a:bodyPr/>
          <a:lstStyle/>
          <a:p>
            <a:r>
              <a:rPr lang="en-US" dirty="0"/>
              <a:t>How often do you visit the BFA website?</a:t>
            </a:r>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1348384333"/>
              </p:ext>
            </p:extLst>
          </p:nvPr>
        </p:nvGraphicFramePr>
        <p:xfrm>
          <a:off x="839788" y="1311275"/>
          <a:ext cx="5157787" cy="487838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p:cNvSpPr>
            <a:spLocks noGrp="1"/>
          </p:cNvSpPr>
          <p:nvPr>
            <p:ph type="body" sz="quarter" idx="3"/>
          </p:nvPr>
        </p:nvSpPr>
        <p:spPr>
          <a:xfrm>
            <a:off x="6172200" y="449474"/>
            <a:ext cx="5183188" cy="823911"/>
          </a:xfrm>
        </p:spPr>
        <p:txBody>
          <a:bodyPr>
            <a:normAutofit lnSpcReduction="10000"/>
          </a:bodyPr>
          <a:lstStyle/>
          <a:p>
            <a:endParaRPr lang="en-US" dirty="0"/>
          </a:p>
          <a:p>
            <a:r>
              <a:rPr lang="en-US" dirty="0"/>
              <a:t>How often do you use the BFA App?</a:t>
            </a:r>
          </a:p>
          <a:p>
            <a:endParaRPr lang="en-US" dirty="0"/>
          </a:p>
        </p:txBody>
      </p:sp>
      <p:graphicFrame>
        <p:nvGraphicFramePr>
          <p:cNvPr id="12" name="Content Placeholder 11"/>
          <p:cNvGraphicFramePr>
            <a:graphicFrameLocks noGrp="1"/>
          </p:cNvGraphicFramePr>
          <p:nvPr>
            <p:ph sz="quarter" idx="4"/>
            <p:extLst>
              <p:ext uri="{D42A27DB-BD31-4B8C-83A1-F6EECF244321}">
                <p14:modId xmlns:p14="http://schemas.microsoft.com/office/powerpoint/2010/main" val="1200004070"/>
              </p:ext>
            </p:extLst>
          </p:nvPr>
        </p:nvGraphicFramePr>
        <p:xfrm>
          <a:off x="6172200" y="1311275"/>
          <a:ext cx="5183188" cy="48783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04696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Additional comments or suggestions regarding the newsletter, website, and BFA App</a:t>
            </a:r>
          </a:p>
        </p:txBody>
      </p:sp>
      <p:sp>
        <p:nvSpPr>
          <p:cNvPr id="3" name="Content Placeholder 2"/>
          <p:cNvSpPr>
            <a:spLocks noGrp="1"/>
          </p:cNvSpPr>
          <p:nvPr>
            <p:ph idx="1"/>
          </p:nvPr>
        </p:nvSpPr>
        <p:spPr/>
        <p:txBody>
          <a:bodyPr>
            <a:normAutofit fontScale="70000" lnSpcReduction="20000"/>
          </a:bodyPr>
          <a:lstStyle/>
          <a:p>
            <a:r>
              <a:rPr lang="en-US" dirty="0"/>
              <a:t>“The App is a wonderful new addition and source for information. I use it daily. I find the new website to be harder to navigate. The newsletter is also a great source of information.”</a:t>
            </a:r>
          </a:p>
          <a:p>
            <a:r>
              <a:rPr lang="en-US" dirty="0"/>
              <a:t>“ LOVE the app. Brilliant idea. Also, I appreciate that feedback on the app was received in a positive way and changes were made to make it even more useful. Also, thank you for making the website mobile friendly. Great job!”</a:t>
            </a:r>
          </a:p>
          <a:p>
            <a:r>
              <a:rPr lang="en-US" dirty="0"/>
              <a:t>“The website, even though updated, remains hard to navigate. I often have to click through multiple buttons, tabs, </a:t>
            </a:r>
            <a:r>
              <a:rPr lang="en-US" dirty="0" err="1"/>
              <a:t>etc</a:t>
            </a:r>
            <a:r>
              <a:rPr lang="en-US" dirty="0"/>
              <a:t> to find recent updates, for example how to sign up for events to volunteer or for ticket purchasing info. 4 months into school, my 6th grader still had problems finding certain assignments.”</a:t>
            </a:r>
          </a:p>
          <a:p>
            <a:r>
              <a:rPr lang="en-US" dirty="0"/>
              <a:t>“ The website is not mobile friendly. The app does not contain the information I need such as newsletters, homework, or other information related to specific grades.”</a:t>
            </a:r>
          </a:p>
          <a:p>
            <a:r>
              <a:rPr lang="en-US" dirty="0"/>
              <a:t>“</a:t>
            </a:r>
            <a:r>
              <a:rPr lang="en-US" dirty="0"/>
              <a:t> Love the abundance of details in the newsletter. I appreciate that it includes links to sign ups/email addresses/ticket purchases...”</a:t>
            </a:r>
          </a:p>
          <a:p>
            <a:r>
              <a:rPr lang="en-US" dirty="0"/>
              <a:t>“The newsletter has a lot of information and can be too overwhelming. I suggest limiting some of the content so that it's more tangible. The website could promote the current events by posting in the slide show.”</a:t>
            </a:r>
            <a:endParaRPr lang="en-US" dirty="0"/>
          </a:p>
        </p:txBody>
      </p:sp>
    </p:spTree>
    <p:extLst>
      <p:ext uri="{BB962C8B-B14F-4D97-AF65-F5344CB8AC3E}">
        <p14:creationId xmlns:p14="http://schemas.microsoft.com/office/powerpoint/2010/main" val="2009579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BFA’s Strengths and Weaknesses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14919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45719"/>
          </a:xfrm>
        </p:spPr>
        <p:txBody>
          <a:bodyPr>
            <a:normAutofit fontScale="90000"/>
          </a:bodyPr>
          <a:lstStyle/>
          <a:p>
            <a:endParaRPr lang="en-US" dirty="0"/>
          </a:p>
        </p:txBody>
      </p:sp>
      <p:sp>
        <p:nvSpPr>
          <p:cNvPr id="3" name="Text Placeholder 2"/>
          <p:cNvSpPr>
            <a:spLocks noGrp="1"/>
          </p:cNvSpPr>
          <p:nvPr>
            <p:ph type="body" idx="1"/>
          </p:nvPr>
        </p:nvSpPr>
        <p:spPr>
          <a:xfrm>
            <a:off x="839787" y="410844"/>
            <a:ext cx="5157787" cy="823912"/>
          </a:xfrm>
        </p:spPr>
        <p:txBody>
          <a:bodyPr/>
          <a:lstStyle/>
          <a:p>
            <a:r>
              <a:rPr lang="en-US" dirty="0"/>
              <a:t>Greatest strengths of BFA</a:t>
            </a:r>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337514716"/>
              </p:ext>
            </p:extLst>
          </p:nvPr>
        </p:nvGraphicFramePr>
        <p:xfrm>
          <a:off x="839789" y="1281113"/>
          <a:ext cx="5157786" cy="490855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p:cNvSpPr>
            <a:spLocks noGrp="1"/>
          </p:cNvSpPr>
          <p:nvPr>
            <p:ph type="body" sz="quarter" idx="3"/>
          </p:nvPr>
        </p:nvSpPr>
        <p:spPr>
          <a:xfrm>
            <a:off x="6172200" y="410844"/>
            <a:ext cx="5183188" cy="823912"/>
          </a:xfrm>
        </p:spPr>
        <p:txBody>
          <a:bodyPr/>
          <a:lstStyle/>
          <a:p>
            <a:r>
              <a:rPr lang="en-US" dirty="0"/>
              <a:t>Comments</a:t>
            </a:r>
          </a:p>
        </p:txBody>
      </p:sp>
      <p:sp>
        <p:nvSpPr>
          <p:cNvPr id="6" name="Content Placeholder 5"/>
          <p:cNvSpPr>
            <a:spLocks noGrp="1"/>
          </p:cNvSpPr>
          <p:nvPr>
            <p:ph sz="quarter" idx="4"/>
          </p:nvPr>
        </p:nvSpPr>
        <p:spPr>
          <a:xfrm>
            <a:off x="6172200" y="1280475"/>
            <a:ext cx="5183187" cy="4909188"/>
          </a:xfrm>
        </p:spPr>
        <p:txBody>
          <a:bodyPr/>
          <a:lstStyle/>
          <a:p>
            <a:r>
              <a:rPr lang="en-US" dirty="0"/>
              <a:t>“</a:t>
            </a:r>
            <a:r>
              <a:rPr lang="en-US" dirty="0"/>
              <a:t>The wonderful BFA Community we've created.”</a:t>
            </a:r>
          </a:p>
          <a:p>
            <a:r>
              <a:rPr lang="en-US" dirty="0"/>
              <a:t>“There are some great teachers.”</a:t>
            </a:r>
          </a:p>
          <a:p>
            <a:r>
              <a:rPr lang="en-US" dirty="0"/>
              <a:t>“Rachel Scott Challenge &amp; 13 Virtues”</a:t>
            </a:r>
          </a:p>
          <a:p>
            <a:r>
              <a:rPr lang="en-US" dirty="0"/>
              <a:t>“I actually think class size there is quite large”</a:t>
            </a:r>
          </a:p>
          <a:p>
            <a:r>
              <a:rPr lang="en-US" dirty="0"/>
              <a:t>“…..please improve MS sports!!!!”</a:t>
            </a:r>
            <a:endParaRPr lang="en-US" dirty="0"/>
          </a:p>
        </p:txBody>
      </p:sp>
    </p:spTree>
    <p:extLst>
      <p:ext uri="{BB962C8B-B14F-4D97-AF65-F5344CB8AC3E}">
        <p14:creationId xmlns:p14="http://schemas.microsoft.com/office/powerpoint/2010/main" val="4154020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2475"/>
          </a:xfrm>
        </p:spPr>
        <p:txBody>
          <a:bodyPr/>
          <a:lstStyle/>
          <a:p>
            <a:r>
              <a:rPr lang="en-US" dirty="0"/>
              <a:t>Ranked areas in which BFA can improve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65758823"/>
              </p:ext>
            </p:extLst>
          </p:nvPr>
        </p:nvGraphicFramePr>
        <p:xfrm>
          <a:off x="838200" y="1117600"/>
          <a:ext cx="10515600" cy="50593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66045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BFA Mission and Vision Statements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75980994"/>
              </p:ext>
            </p:extLst>
          </p:nvPr>
        </p:nvGraphicFramePr>
        <p:xfrm>
          <a:off x="609600" y="1935163"/>
          <a:ext cx="5495925" cy="43894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p:cNvGraphicFramePr/>
          <p:nvPr>
            <p:extLst>
              <p:ext uri="{D42A27DB-BD31-4B8C-83A1-F6EECF244321}">
                <p14:modId xmlns:p14="http://schemas.microsoft.com/office/powerpoint/2010/main" val="1754171338"/>
              </p:ext>
            </p:extLst>
          </p:nvPr>
        </p:nvGraphicFramePr>
        <p:xfrm>
          <a:off x="5962650" y="1847088"/>
          <a:ext cx="5486400" cy="447751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42443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Community Events Committee</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91704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2475"/>
          </a:xfrm>
        </p:spPr>
        <p:txBody>
          <a:bodyPr/>
          <a:lstStyle/>
          <a:p>
            <a:r>
              <a:rPr lang="en-US" dirty="0"/>
              <a:t>Satisfaction of events organized by the CEC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01514076"/>
              </p:ext>
            </p:extLst>
          </p:nvPr>
        </p:nvGraphicFramePr>
        <p:xfrm>
          <a:off x="838200" y="1117600"/>
          <a:ext cx="10515600" cy="50593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0869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69408"/>
          </a:xfrm>
        </p:spPr>
        <p:txBody>
          <a:bodyPr/>
          <a:lstStyle/>
          <a:p>
            <a:r>
              <a:rPr lang="en-US" dirty="0"/>
              <a:t>Suggestions for future OAK party recipients</a:t>
            </a:r>
          </a:p>
        </p:txBody>
      </p:sp>
      <p:sp>
        <p:nvSpPr>
          <p:cNvPr id="3" name="Content Placeholder 2"/>
          <p:cNvSpPr>
            <a:spLocks noGrp="1"/>
          </p:cNvSpPr>
          <p:nvPr>
            <p:ph idx="1"/>
          </p:nvPr>
        </p:nvSpPr>
        <p:spPr>
          <a:xfrm>
            <a:off x="838200" y="1134534"/>
            <a:ext cx="10515600" cy="5042429"/>
          </a:xfrm>
        </p:spPr>
        <p:txBody>
          <a:bodyPr vert="horz" lIns="91440" tIns="45720" rIns="91440" bIns="45720" rtlCol="0" anchor="t">
            <a:normAutofit fontScale="92500" lnSpcReduction="10000"/>
          </a:bodyPr>
          <a:lstStyle/>
          <a:p>
            <a:r>
              <a:rPr lang="en-US" dirty="0"/>
              <a:t>“</a:t>
            </a:r>
            <a:r>
              <a:rPr lang="en-US" dirty="0"/>
              <a:t>I'd like to see BFA focus on organizations that don't receive a lot of outside funding, more non-profits, smaller organizations that often need the help but don't have the funds to make themselves known or advertise.”</a:t>
            </a:r>
          </a:p>
          <a:p>
            <a:r>
              <a:rPr lang="en-US" dirty="0"/>
              <a:t>23% of the comments recommended shelters, homeless shelters, women’s shelters, animal shelters, Dumb Friends League</a:t>
            </a:r>
          </a:p>
          <a:p>
            <a:r>
              <a:rPr lang="en-US" dirty="0"/>
              <a:t>9% for first responders / Fire Departments</a:t>
            </a:r>
          </a:p>
          <a:p>
            <a:r>
              <a:rPr lang="en-US" dirty="0"/>
              <a:t>7% for Harvest Food Bank</a:t>
            </a:r>
          </a:p>
          <a:p>
            <a:r>
              <a:rPr lang="en-US" dirty="0"/>
              <a:t>Other suggestions: </a:t>
            </a:r>
            <a:r>
              <a:rPr lang="en-US"/>
              <a:t>Sungate</a:t>
            </a:r>
            <a:r>
              <a:rPr lang="en-US" dirty="0"/>
              <a:t> Kids, Bags of Fun, Brookdale Memory Care Center, Freedom Service Dogs, Salvation Army, Denver Street School Hope Academy, foster parent families, cancer wing, Ronald McDonald House, Homes for the elderly, Dolce Foundation, Refugee children at Crawford Elementary, Urban Peak, Mercy Housing, Peanut Butter Plan, Sock it to </a:t>
            </a:r>
            <a:r>
              <a:rPr lang="en-US"/>
              <a:t>'</a:t>
            </a:r>
            <a:r>
              <a:rPr lang="en-US" err="1"/>
              <a:t>Em</a:t>
            </a:r>
            <a:r>
              <a:rPr lang="en-US" dirty="0"/>
              <a:t> Sock Campaign, Rocky Mountain Hospital for Children</a:t>
            </a:r>
          </a:p>
        </p:txBody>
      </p:sp>
    </p:spTree>
    <p:extLst>
      <p:ext uri="{BB962C8B-B14F-4D97-AF65-F5344CB8AC3E}">
        <p14:creationId xmlns:p14="http://schemas.microsoft.com/office/powerpoint/2010/main" val="1030614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69408"/>
          </a:xfrm>
        </p:spPr>
        <p:txBody>
          <a:bodyPr>
            <a:normAutofit fontScale="90000"/>
          </a:bodyPr>
          <a:lstStyle/>
          <a:p>
            <a:r>
              <a:rPr lang="en-US" dirty="0"/>
              <a:t>Suggestions for parent seminar topics and scheduling</a:t>
            </a:r>
          </a:p>
        </p:txBody>
      </p:sp>
      <p:sp>
        <p:nvSpPr>
          <p:cNvPr id="3" name="Content Placeholder 2"/>
          <p:cNvSpPr>
            <a:spLocks noGrp="1"/>
          </p:cNvSpPr>
          <p:nvPr>
            <p:ph idx="1"/>
          </p:nvPr>
        </p:nvSpPr>
        <p:spPr>
          <a:xfrm>
            <a:off x="838200" y="1354667"/>
            <a:ext cx="10515600" cy="4822296"/>
          </a:xfrm>
        </p:spPr>
        <p:txBody>
          <a:bodyPr>
            <a:normAutofit fontScale="62500" lnSpcReduction="20000"/>
          </a:bodyPr>
          <a:lstStyle/>
          <a:p>
            <a:r>
              <a:rPr lang="en-US" dirty="0"/>
              <a:t>37% of commenters want seminars on Technology, internet safety, Social Media, cyber bullying, screen time, Screenagers for MS students</a:t>
            </a:r>
          </a:p>
          <a:p>
            <a:r>
              <a:rPr lang="en-US" dirty="0"/>
              <a:t>26% of commenters requested evening seminars</a:t>
            </a:r>
          </a:p>
          <a:p>
            <a:r>
              <a:rPr lang="en-US" dirty="0"/>
              <a:t>Kindness / Connecting with our  kids, Bullying, IEP and Learning Disabilities, Core Knowledge Curriculum, Organization, Repeat Gift of Failure</a:t>
            </a:r>
          </a:p>
          <a:p>
            <a:pPr marL="0" indent="0">
              <a:buNone/>
            </a:pPr>
            <a:endParaRPr lang="en-US" dirty="0"/>
          </a:p>
          <a:p>
            <a:r>
              <a:rPr lang="en-US" dirty="0"/>
              <a:t>“</a:t>
            </a:r>
            <a:r>
              <a:rPr lang="en-US" dirty="0"/>
              <a:t> It might be beneficial to host the seminars during the day as well as in the evenings to be more flexible for people that work and/or have busy evenings with homework and other activities. ”</a:t>
            </a:r>
          </a:p>
          <a:p>
            <a:r>
              <a:rPr lang="en-US" dirty="0"/>
              <a:t>“During the day and evening. You'll catch both sets of parents-- both dual income and single income.”</a:t>
            </a:r>
          </a:p>
          <a:p>
            <a:r>
              <a:rPr lang="en-US" dirty="0"/>
              <a:t>“never been able to attend- would love to see a video of these events so those who cannot attend can still benefit!”</a:t>
            </a:r>
          </a:p>
          <a:p>
            <a:endParaRPr lang="en-US" dirty="0"/>
          </a:p>
          <a:p>
            <a:r>
              <a:rPr lang="en-US" dirty="0"/>
              <a:t>40% would use childcare for evening seminar</a:t>
            </a:r>
          </a:p>
          <a:p>
            <a:r>
              <a:rPr lang="en-US" dirty="0"/>
              <a:t>51% Doesn’t need childcare for an evening seminar</a:t>
            </a:r>
          </a:p>
          <a:p>
            <a:r>
              <a:rPr lang="en-US" dirty="0"/>
              <a:t>8% said they might need childcare</a:t>
            </a:r>
          </a:p>
          <a:p>
            <a:r>
              <a:rPr lang="en-US" dirty="0"/>
              <a:t>2 offered to provide childcare (suggested a sign up genius)</a:t>
            </a:r>
          </a:p>
          <a:p>
            <a:endParaRPr lang="en-US" dirty="0"/>
          </a:p>
        </p:txBody>
      </p:sp>
    </p:spTree>
    <p:extLst>
      <p:ext uri="{BB962C8B-B14F-4D97-AF65-F5344CB8AC3E}">
        <p14:creationId xmlns:p14="http://schemas.microsoft.com/office/powerpoint/2010/main" val="3824916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Daytime parent seminar</a:t>
            </a:r>
          </a:p>
        </p:txBody>
      </p:sp>
      <p:sp>
        <p:nvSpPr>
          <p:cNvPr id="3" name="Content Placeholder 2"/>
          <p:cNvSpPr>
            <a:spLocks noGrp="1"/>
          </p:cNvSpPr>
          <p:nvPr>
            <p:ph idx="1"/>
          </p:nvPr>
        </p:nvSpPr>
        <p:spPr>
          <a:xfrm>
            <a:off x="838200" y="1825625"/>
            <a:ext cx="5105400" cy="4351338"/>
          </a:xfrm>
        </p:spPr>
        <p:txBody>
          <a:bodyPr/>
          <a:lstStyle/>
          <a:p>
            <a:r>
              <a:rPr lang="en-US" dirty="0"/>
              <a:t>47% said Yes</a:t>
            </a:r>
          </a:p>
          <a:p>
            <a:r>
              <a:rPr lang="en-US" dirty="0"/>
              <a:t>36% said No</a:t>
            </a:r>
          </a:p>
          <a:p>
            <a:r>
              <a:rPr lang="en-US" dirty="0"/>
              <a:t>24% said they can’t because of work</a:t>
            </a:r>
          </a:p>
          <a:p>
            <a:r>
              <a:rPr lang="en-US" dirty="0"/>
              <a:t>14% said maybe</a:t>
            </a:r>
          </a:p>
          <a:p>
            <a:r>
              <a:rPr lang="en-US" dirty="0"/>
              <a:t>8% said they would need childcare to attend</a:t>
            </a:r>
          </a:p>
        </p:txBody>
      </p:sp>
      <p:sp>
        <p:nvSpPr>
          <p:cNvPr id="4" name="TextBox 3"/>
          <p:cNvSpPr txBox="1"/>
          <p:nvPr/>
        </p:nvSpPr>
        <p:spPr>
          <a:xfrm>
            <a:off x="6773333" y="1825625"/>
            <a:ext cx="4580467" cy="3970318"/>
          </a:xfrm>
          <a:prstGeom prst="rect">
            <a:avLst/>
          </a:prstGeom>
          <a:noFill/>
        </p:spPr>
        <p:txBody>
          <a:bodyPr wrap="square" rtlCol="0">
            <a:spAutoFit/>
          </a:bodyPr>
          <a:lstStyle/>
          <a:p>
            <a:r>
              <a:rPr lang="en-US" sz="2800" dirty="0"/>
              <a:t>Topics recommended listed in order of most mentioned to least:</a:t>
            </a:r>
          </a:p>
          <a:p>
            <a:endParaRPr lang="en-US" sz="2800" dirty="0"/>
          </a:p>
          <a:p>
            <a:r>
              <a:rPr lang="en-US" sz="2800" dirty="0"/>
              <a:t>Social Emotional and anxiety, internet safety, parenting skills, school and home connections, bullying, organization and study skills</a:t>
            </a:r>
          </a:p>
        </p:txBody>
      </p:sp>
    </p:spTree>
    <p:extLst>
      <p:ext uri="{BB962C8B-B14F-4D97-AF65-F5344CB8AC3E}">
        <p14:creationId xmlns:p14="http://schemas.microsoft.com/office/powerpoint/2010/main" val="3756713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feedback on CEC and their events</a:t>
            </a:r>
          </a:p>
        </p:txBody>
      </p:sp>
      <p:sp>
        <p:nvSpPr>
          <p:cNvPr id="3" name="Content Placeholder 2"/>
          <p:cNvSpPr>
            <a:spLocks noGrp="1"/>
          </p:cNvSpPr>
          <p:nvPr>
            <p:ph idx="1"/>
          </p:nvPr>
        </p:nvSpPr>
        <p:spPr>
          <a:xfrm>
            <a:off x="838200" y="1320800"/>
            <a:ext cx="10515600" cy="4856163"/>
          </a:xfrm>
        </p:spPr>
        <p:txBody>
          <a:bodyPr>
            <a:normAutofit lnSpcReduction="10000"/>
          </a:bodyPr>
          <a:lstStyle/>
          <a:p>
            <a:r>
              <a:rPr lang="en-US" dirty="0"/>
              <a:t>54% Great Job, 33% Improvements, 13% Didn’t know </a:t>
            </a:r>
          </a:p>
          <a:p>
            <a:r>
              <a:rPr lang="en-US" dirty="0"/>
              <a:t>“</a:t>
            </a:r>
            <a:r>
              <a:rPr lang="en-US" dirty="0"/>
              <a:t>We appreciate the CEC and all the work they put into planning events for students and parents.”</a:t>
            </a:r>
            <a:endParaRPr lang="en-US" dirty="0"/>
          </a:p>
          <a:p>
            <a:r>
              <a:rPr lang="en-US" dirty="0"/>
              <a:t>“</a:t>
            </a:r>
            <a:r>
              <a:rPr lang="en-US" dirty="0"/>
              <a:t>I would love to see things not centered around food or more allergy friendly options, as simple as fruit, available so all could participate.”</a:t>
            </a:r>
          </a:p>
          <a:p>
            <a:r>
              <a:rPr lang="en-US" dirty="0"/>
              <a:t>“I love the mother/son; father/daughter events. However, my daughter is not a girly girl and has never enjoyed the dances and has not gone for the last few years. She wishes they would do different things every year like the boys get to do. Ex: She would love to do something like the Amazing Race with her dad.”</a:t>
            </a:r>
          </a:p>
          <a:p>
            <a:r>
              <a:rPr lang="en-US" dirty="0"/>
              <a:t>“Mother/father events need to be sensitively named for all family dynamics for the current times, more inclusively named.”</a:t>
            </a:r>
            <a:endParaRPr lang="en-US" dirty="0"/>
          </a:p>
        </p:txBody>
      </p:sp>
    </p:spTree>
    <p:extLst>
      <p:ext uri="{BB962C8B-B14F-4D97-AF65-F5344CB8AC3E}">
        <p14:creationId xmlns:p14="http://schemas.microsoft.com/office/powerpoint/2010/main" val="3864348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comments for SAC, BOD, Admin, and staff</a:t>
            </a:r>
          </a:p>
        </p:txBody>
      </p:sp>
      <p:sp>
        <p:nvSpPr>
          <p:cNvPr id="3" name="Content Placeholder 2"/>
          <p:cNvSpPr>
            <a:spLocks noGrp="1"/>
          </p:cNvSpPr>
          <p:nvPr>
            <p:ph idx="1"/>
          </p:nvPr>
        </p:nvSpPr>
        <p:spPr>
          <a:xfrm>
            <a:off x="838200" y="1825625"/>
            <a:ext cx="10515600" cy="4913842"/>
          </a:xfrm>
        </p:spPr>
        <p:txBody>
          <a:bodyPr vert="horz" lIns="91440" tIns="45720" rIns="91440" bIns="45720" rtlCol="0" anchor="t">
            <a:normAutofit fontScale="77500" lnSpcReduction="20000"/>
          </a:bodyPr>
          <a:lstStyle/>
          <a:p>
            <a:r>
              <a:rPr lang="en-US" dirty="0"/>
              <a:t>“</a:t>
            </a:r>
            <a:r>
              <a:rPr lang="en-US" dirty="0"/>
              <a:t> I can't say enough about how blessed we are to have our children attend this school. The teaching staff is simply the best. They make each of my children feel valued. I feel like there is a deep care and concern for their learning. The office staff is amazing and I feel like they love my children like their own. BFA's reputation precedes itself. When registering our son for high </a:t>
            </a:r>
            <a:r>
              <a:rPr lang="en-US" dirty="0"/>
              <a:t>school, I</a:t>
            </a:r>
            <a:r>
              <a:rPr lang="en-US" dirty="0"/>
              <a:t> loved the responses we got from teachers and counselors when they found out he was from BFA. Great job to all and thank you!!!”</a:t>
            </a:r>
          </a:p>
          <a:p>
            <a:r>
              <a:rPr lang="en-US" dirty="0"/>
              <a:t>“There have been incidences of bullying at the school that have not been dealt with appropriately. Kids feeling unsafe and not wanting to go to school in fear of being hurt and picked on.”</a:t>
            </a:r>
          </a:p>
          <a:p>
            <a:r>
              <a:rPr lang="en-US" dirty="0"/>
              <a:t>“Less Homework!…It is just too much, they need to play, they need to be involved in sports and clubs but it is too difficult with the homework…”</a:t>
            </a:r>
          </a:p>
          <a:p>
            <a:r>
              <a:rPr lang="en-US" dirty="0"/>
              <a:t>“Please consider using the old gym as the cafeteria and the new gym for all PE classes. My kids' chief complaint is rushed lunches. Teaching kids to bolt their food is a horrible lifelong habit.”</a:t>
            </a:r>
          </a:p>
          <a:p>
            <a:r>
              <a:rPr lang="en-US" dirty="0"/>
              <a:t>“</a:t>
            </a:r>
            <a:r>
              <a:rPr lang="en-US" dirty="0"/>
              <a:t>An increase in transparency regarding changes by the board via the principals newsletter would be helpful.”</a:t>
            </a:r>
            <a:endParaRPr lang="en-US" dirty="0"/>
          </a:p>
        </p:txBody>
      </p:sp>
    </p:spTree>
    <p:extLst>
      <p:ext uri="{BB962C8B-B14F-4D97-AF65-F5344CB8AC3E}">
        <p14:creationId xmlns:p14="http://schemas.microsoft.com/office/powerpoint/2010/main" val="2379023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SAC recommendations</a:t>
            </a:r>
          </a:p>
        </p:txBody>
      </p:sp>
      <p:sp>
        <p:nvSpPr>
          <p:cNvPr id="3" name="Content Placeholder 2"/>
          <p:cNvSpPr>
            <a:spLocks noGrp="1"/>
          </p:cNvSpPr>
          <p:nvPr>
            <p:ph idx="1"/>
          </p:nvPr>
        </p:nvSpPr>
        <p:spPr>
          <a:xfrm>
            <a:off x="838200" y="1371600"/>
            <a:ext cx="10515600" cy="4805363"/>
          </a:xfrm>
        </p:spPr>
        <p:txBody>
          <a:bodyPr>
            <a:normAutofit lnSpcReduction="10000"/>
          </a:bodyPr>
          <a:lstStyle/>
          <a:p>
            <a:r>
              <a:rPr lang="en-US" dirty="0"/>
              <a:t>Across all grade levels Homework is too much. Projects should be more student led then parent assisted and spread out. Too many are due at the same time.</a:t>
            </a:r>
          </a:p>
          <a:p>
            <a:r>
              <a:rPr lang="en-US" dirty="0"/>
              <a:t>Some homework could be completed during dismissal and instead of due everyday it could be due at the end of the week so families can accommodate extra curricular activities and family time.</a:t>
            </a:r>
          </a:p>
          <a:p>
            <a:r>
              <a:rPr lang="en-US" dirty="0"/>
              <a:t>Study hall after school for 4-5 or up to 8</a:t>
            </a:r>
            <a:r>
              <a:rPr lang="en-US" baseline="30000" dirty="0"/>
              <a:t>th</a:t>
            </a:r>
            <a:r>
              <a:rPr lang="en-US" dirty="0"/>
              <a:t> with a staff rotation so struggling students can get homework done and get help from teacher.</a:t>
            </a:r>
          </a:p>
          <a:p>
            <a:r>
              <a:rPr lang="en-US" dirty="0"/>
              <a:t>Reevaluate annotations amount in 6-8.</a:t>
            </a:r>
          </a:p>
          <a:p>
            <a:r>
              <a:rPr lang="en-US" dirty="0"/>
              <a:t>Honors program more transparent.</a:t>
            </a:r>
          </a:p>
        </p:txBody>
      </p:sp>
    </p:spTree>
    <p:extLst>
      <p:ext uri="{BB962C8B-B14F-4D97-AF65-F5344CB8AC3E}">
        <p14:creationId xmlns:p14="http://schemas.microsoft.com/office/powerpoint/2010/main" val="1049065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SAC recommendations cont.</a:t>
            </a:r>
          </a:p>
        </p:txBody>
      </p:sp>
      <p:sp>
        <p:nvSpPr>
          <p:cNvPr id="3" name="Content Placeholder 2"/>
          <p:cNvSpPr>
            <a:spLocks noGrp="1"/>
          </p:cNvSpPr>
          <p:nvPr>
            <p:ph idx="1"/>
          </p:nvPr>
        </p:nvSpPr>
        <p:spPr>
          <a:xfrm>
            <a:off x="838200" y="1371600"/>
            <a:ext cx="10515600" cy="4805363"/>
          </a:xfrm>
        </p:spPr>
        <p:txBody>
          <a:bodyPr>
            <a:normAutofit lnSpcReduction="10000"/>
          </a:bodyPr>
          <a:lstStyle/>
          <a:p>
            <a:r>
              <a:rPr lang="en-US" dirty="0"/>
              <a:t>Chromebooks, students need training at the beginning of the year on how to use them and care.</a:t>
            </a:r>
          </a:p>
          <a:p>
            <a:r>
              <a:rPr lang="en-US" dirty="0"/>
              <a:t>5</a:t>
            </a:r>
            <a:r>
              <a:rPr lang="en-US" baseline="30000" dirty="0"/>
              <a:t>th</a:t>
            </a:r>
            <a:r>
              <a:rPr lang="en-US" dirty="0"/>
              <a:t> graders want Chromebooks and found finding HW extremely difficult with Google classroom. </a:t>
            </a:r>
          </a:p>
          <a:p>
            <a:r>
              <a:rPr lang="en-US" dirty="0"/>
              <a:t>Teacher training on how school or grade level will use website, newsletter, and homework communication effectively</a:t>
            </a:r>
          </a:p>
          <a:p>
            <a:r>
              <a:rPr lang="en-US" dirty="0"/>
              <a:t>MS electives: Spanish all year long, better for learning and retention.</a:t>
            </a:r>
          </a:p>
          <a:p>
            <a:r>
              <a:rPr lang="en-US" dirty="0"/>
              <a:t>More PE and a change in special scheduling. Different special /day with PE 2x’s a week.</a:t>
            </a:r>
          </a:p>
          <a:p>
            <a:r>
              <a:rPr lang="en-US" dirty="0"/>
              <a:t>Old gym cafeteria (more time for lunch – not so rushed and chaotic), new gym all PE classes.</a:t>
            </a:r>
          </a:p>
        </p:txBody>
      </p:sp>
    </p:spTree>
    <p:extLst>
      <p:ext uri="{BB962C8B-B14F-4D97-AF65-F5344CB8AC3E}">
        <p14:creationId xmlns:p14="http://schemas.microsoft.com/office/powerpoint/2010/main" val="350189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SAC recommendations cont.</a:t>
            </a:r>
          </a:p>
        </p:txBody>
      </p:sp>
      <p:sp>
        <p:nvSpPr>
          <p:cNvPr id="3" name="Content Placeholder 2"/>
          <p:cNvSpPr>
            <a:spLocks noGrp="1"/>
          </p:cNvSpPr>
          <p:nvPr>
            <p:ph idx="1"/>
          </p:nvPr>
        </p:nvSpPr>
        <p:spPr>
          <a:xfrm>
            <a:off x="838200" y="1371600"/>
            <a:ext cx="10515600" cy="4805363"/>
          </a:xfrm>
        </p:spPr>
        <p:txBody>
          <a:bodyPr>
            <a:normAutofit fontScale="70000" lnSpcReduction="20000"/>
          </a:bodyPr>
          <a:lstStyle/>
          <a:p>
            <a:r>
              <a:rPr lang="en-US" dirty="0"/>
              <a:t>Social event for parents to get to know the Board Members</a:t>
            </a:r>
          </a:p>
          <a:p>
            <a:r>
              <a:rPr lang="en-US" dirty="0"/>
              <a:t>Board corner in the weekly newsletter</a:t>
            </a:r>
          </a:p>
          <a:p>
            <a:r>
              <a:rPr lang="en-US" dirty="0"/>
              <a:t>BFA App needs the school academic calendar (not going day by day).</a:t>
            </a:r>
          </a:p>
          <a:p>
            <a:r>
              <a:rPr lang="en-US" dirty="0"/>
              <a:t>Website needs to be more user friendly, quick links alphabetized, easier to find what you’re looking for.</a:t>
            </a:r>
          </a:p>
          <a:p>
            <a:r>
              <a:rPr lang="en-US" dirty="0"/>
              <a:t>Add a link to this presentation on the Newsletter and announce our gift card winners.</a:t>
            </a:r>
          </a:p>
          <a:p>
            <a:pPr marL="0" indent="0">
              <a:buNone/>
            </a:pPr>
            <a:endParaRPr lang="en-US" dirty="0"/>
          </a:p>
          <a:p>
            <a:pPr marL="0" indent="0">
              <a:buNone/>
            </a:pPr>
            <a:r>
              <a:rPr lang="en-US" dirty="0"/>
              <a:t>Survey updates for 2018</a:t>
            </a:r>
          </a:p>
          <a:p>
            <a:r>
              <a:rPr lang="en-US" dirty="0"/>
              <a:t>Ask if 6-7 will return to MS </a:t>
            </a:r>
          </a:p>
          <a:p>
            <a:r>
              <a:rPr lang="en-US" dirty="0"/>
              <a:t>Take out BFA Areas to improve – redundant after ranked strengths and the data isn’t lining up. Possibly reword.</a:t>
            </a:r>
          </a:p>
          <a:p>
            <a:r>
              <a:rPr lang="en-US" dirty="0"/>
              <a:t>Combine some comment boxes.</a:t>
            </a:r>
          </a:p>
          <a:p>
            <a:r>
              <a:rPr lang="en-US" dirty="0"/>
              <a:t>Combine homework questions. Not divide out studying, spelling, and reading.</a:t>
            </a:r>
          </a:p>
          <a:p>
            <a:r>
              <a:rPr lang="en-US" dirty="0"/>
              <a:t>Survey too long, went from 36 – 65 questions – most from splitting by grade which is usable data. CEC needs their own survey. </a:t>
            </a:r>
          </a:p>
        </p:txBody>
      </p:sp>
    </p:spTree>
    <p:extLst>
      <p:ext uri="{BB962C8B-B14F-4D97-AF65-F5344CB8AC3E}">
        <p14:creationId xmlns:p14="http://schemas.microsoft.com/office/powerpoint/2010/main" val="3931116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pPr algn="ctr"/>
            <a:r>
              <a:rPr lang="en-US" dirty="0"/>
              <a:t>K-2 Survey Results</a:t>
            </a:r>
          </a:p>
        </p:txBody>
      </p:sp>
      <p:sp>
        <p:nvSpPr>
          <p:cNvPr id="2" name="Subtitle 1"/>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75270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680816654"/>
              </p:ext>
            </p:extLst>
          </p:nvPr>
        </p:nvGraphicFramePr>
        <p:xfrm>
          <a:off x="609600" y="704850"/>
          <a:ext cx="10972800" cy="56197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04236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K-2 Curriculum Comments</a:t>
            </a:r>
          </a:p>
        </p:txBody>
      </p:sp>
      <p:sp>
        <p:nvSpPr>
          <p:cNvPr id="2" name="Content Placeholder 1"/>
          <p:cNvSpPr>
            <a:spLocks noGrp="1"/>
          </p:cNvSpPr>
          <p:nvPr>
            <p:ph idx="1"/>
          </p:nvPr>
        </p:nvSpPr>
        <p:spPr>
          <a:xfrm>
            <a:off x="838200" y="1533525"/>
            <a:ext cx="10515600" cy="4351338"/>
          </a:xfrm>
        </p:spPr>
        <p:txBody>
          <a:bodyPr vert="horz" lIns="91440" tIns="45720" rIns="91440" bIns="45720" rtlCol="0" anchor="t">
            <a:normAutofit fontScale="70000" lnSpcReduction="20000"/>
          </a:bodyPr>
          <a:lstStyle/>
          <a:p>
            <a:pPr marL="0" indent="0">
              <a:buNone/>
            </a:pPr>
            <a:r>
              <a:rPr lang="en-US" sz="3200" b="1"/>
              <a:t>51 responses</a:t>
            </a:r>
          </a:p>
          <a:p>
            <a:pPr marL="0" indent="0">
              <a:buNone/>
            </a:pPr>
            <a:endParaRPr lang="en-US"/>
          </a:p>
          <a:p>
            <a:pPr marL="0" indent="0">
              <a:buNone/>
            </a:pPr>
            <a:r>
              <a:rPr lang="en-US"/>
              <a:t>- Specials (12)  -Physical Education (6)  -Gifted Program (7)  </a:t>
            </a:r>
          </a:p>
          <a:p>
            <a:pPr marL="0" indent="0">
              <a:buNone/>
            </a:pPr>
            <a:r>
              <a:rPr lang="en-US"/>
              <a:t> -Foreign Language (6)  -Curriculum (14)</a:t>
            </a:r>
          </a:p>
          <a:p>
            <a:pPr marL="0" indent="0">
              <a:buNone/>
            </a:pPr>
            <a:endParaRPr lang="en-US"/>
          </a:p>
          <a:p>
            <a:r>
              <a:rPr lang="en-US"/>
              <a:t>"I believe we are failing our kids by not having weekly PE classes. We fall incredibly short of every recommendation out there concerning Physical Education. This is very sad considering we have an excellent PE teacher but our kids do not have the opportunity to see her on a weekly basis and do not have regular physical activity built into the curriculum."</a:t>
            </a:r>
          </a:p>
          <a:p>
            <a:r>
              <a:rPr lang="en-US"/>
              <a:t>"For the specials, I honestly don't know what my kids do. Nothing comes home and there's no reach out from the teachers." </a:t>
            </a:r>
          </a:p>
          <a:p>
            <a:r>
              <a:rPr lang="en-US"/>
              <a:t>"Having language taught at an elementary school level would be quite beneficial."</a:t>
            </a:r>
          </a:p>
          <a:p>
            <a:r>
              <a:rPr lang="en-US"/>
              <a:t>"We are very happy with the curriculum and the level that is expected of our children."</a:t>
            </a:r>
          </a:p>
        </p:txBody>
      </p:sp>
    </p:spTree>
    <p:extLst>
      <p:ext uri="{BB962C8B-B14F-4D97-AF65-F5344CB8AC3E}">
        <p14:creationId xmlns:p14="http://schemas.microsoft.com/office/powerpoint/2010/main" val="2997319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3BE57A2-D666-4652-B423-3EEF5C79D9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1931</Words>
  <Application>Microsoft Office PowerPoint</Application>
  <PresentationFormat>Widescreen</PresentationFormat>
  <Paragraphs>291</Paragraphs>
  <Slides>69</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69</vt:i4>
      </vt:variant>
    </vt:vector>
  </HeadingPairs>
  <TitlesOfParts>
    <vt:vector size="73" baseType="lpstr">
      <vt:lpstr>Arial</vt:lpstr>
      <vt:lpstr>Calibri</vt:lpstr>
      <vt:lpstr>Calibri Light</vt:lpstr>
      <vt:lpstr>Office Theme</vt:lpstr>
      <vt:lpstr>2017 BFA Parent Survey Results</vt:lpstr>
      <vt:lpstr>   Survey dates: February 15 – 28 Responses received: 318  </vt:lpstr>
      <vt:lpstr>Comparison of number of responses over the past 3 years</vt:lpstr>
      <vt:lpstr>Survey Topics</vt:lpstr>
      <vt:lpstr>Survey Topics cont.</vt:lpstr>
      <vt:lpstr>BFA Mission and Vision Statements</vt:lpstr>
      <vt:lpstr>K-2 Survey Results</vt:lpstr>
      <vt:lpstr>PowerPoint Presentation</vt:lpstr>
      <vt:lpstr>K-2 Curriculum Comments</vt:lpstr>
      <vt:lpstr>PowerPoint Presentation</vt:lpstr>
      <vt:lpstr>Technology Comments K-2</vt:lpstr>
      <vt:lpstr>PowerPoint Presentation</vt:lpstr>
      <vt:lpstr>PowerPoint Presentation</vt:lpstr>
      <vt:lpstr>Homework is Meaningful</vt:lpstr>
      <vt:lpstr>Comments about Homework</vt:lpstr>
      <vt:lpstr>3-5 Results</vt:lpstr>
      <vt:lpstr>PowerPoint Presentation</vt:lpstr>
      <vt:lpstr>3-5 Curriculum Comments</vt:lpstr>
      <vt:lpstr>PowerPoint Presentation</vt:lpstr>
      <vt:lpstr>Comments about non-homeroom teachers</vt:lpstr>
      <vt:lpstr>Comments about 3-5 Technology</vt:lpstr>
      <vt:lpstr>PowerPoint Presentation</vt:lpstr>
      <vt:lpstr>PowerPoint Presentation</vt:lpstr>
      <vt:lpstr>Homework is Meaningful</vt:lpstr>
      <vt:lpstr>Comments on Homework 3-5</vt:lpstr>
      <vt:lpstr>Will your 3-5 student participate in CMAS and PARCC?</vt:lpstr>
      <vt:lpstr>Does your 3-5 student plan to attend Middle School at BFA?</vt:lpstr>
      <vt:lpstr>6-8 Survey Results</vt:lpstr>
      <vt:lpstr>PowerPoint Presentation</vt:lpstr>
      <vt:lpstr>6-8 Curriculum Comments</vt:lpstr>
      <vt:lpstr>PowerPoint Presentation</vt:lpstr>
      <vt:lpstr>Technology Comments 6-8</vt:lpstr>
      <vt:lpstr>PowerPoint Presentation</vt:lpstr>
      <vt:lpstr>PowerPoint Presentation</vt:lpstr>
      <vt:lpstr>Homework is Meaningful</vt:lpstr>
      <vt:lpstr>Comments on Homework 6 - 8</vt:lpstr>
      <vt:lpstr>Satisfaction with Middle School Electives</vt:lpstr>
      <vt:lpstr>Comments and Suggestions on MS Electives</vt:lpstr>
      <vt:lpstr>Will your 6-8 student participate in CMAS and PARCC?</vt:lpstr>
      <vt:lpstr>Does your 6-8 student plan to continue attending Middle School at BFA?</vt:lpstr>
      <vt:lpstr>Communication with Front Office Staff and Administration</vt:lpstr>
      <vt:lpstr>PowerPoint Presentation</vt:lpstr>
      <vt:lpstr>PowerPoint Presentation</vt:lpstr>
      <vt:lpstr>Board of Directors</vt:lpstr>
      <vt:lpstr>PowerPoint Presentation</vt:lpstr>
      <vt:lpstr>PowerPoint Presentation</vt:lpstr>
      <vt:lpstr>PowerPoint Presentation</vt:lpstr>
      <vt:lpstr>PowerPoint Presentation</vt:lpstr>
      <vt:lpstr>PowerPoint Presentation</vt:lpstr>
      <vt:lpstr>Volunteering</vt:lpstr>
      <vt:lpstr>PowerPoint Presentation</vt:lpstr>
      <vt:lpstr>What will prevent you from completing these hours?</vt:lpstr>
      <vt:lpstr>Would you recommend BFA to a friend or family member looking for a school?</vt:lpstr>
      <vt:lpstr>PowerPoint Presentation</vt:lpstr>
      <vt:lpstr>PowerPoint Presentation</vt:lpstr>
      <vt:lpstr>Additional comments or suggestions regarding the newsletter, website, and BFA App</vt:lpstr>
      <vt:lpstr>BFA’s Strengths and Weaknesses</vt:lpstr>
      <vt:lpstr>PowerPoint Presentation</vt:lpstr>
      <vt:lpstr>Ranked areas in which BFA can improve</vt:lpstr>
      <vt:lpstr>Community Events Committee</vt:lpstr>
      <vt:lpstr>Satisfaction of events organized by the CEC</vt:lpstr>
      <vt:lpstr>Suggestions for future OAK party recipients</vt:lpstr>
      <vt:lpstr>Suggestions for parent seminar topics and scheduling</vt:lpstr>
      <vt:lpstr>Daytime parent seminar</vt:lpstr>
      <vt:lpstr>General feedback on CEC and their events</vt:lpstr>
      <vt:lpstr>Additional comments for SAC, BOD, Admin, and staff</vt:lpstr>
      <vt:lpstr>SAC recommendations</vt:lpstr>
      <vt:lpstr>SAC recommendations cont.</vt:lpstr>
      <vt:lpstr>SAC recommendations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 BFA Parent Survey Results</dc:title>
  <dc:creator/>
  <cp:keywords/>
  <cp:lastModifiedBy/>
  <cp:revision>1</cp:revision>
  <dcterms:created xsi:type="dcterms:W3CDTF">2017-03-15T20:26:29Z</dcterms:created>
  <dcterms:modified xsi:type="dcterms:W3CDTF">2017-04-11T23:24:11Z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TC034606379991</vt:lpwstr>
  </property>
</Properties>
</file>