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867" r:id="rId2"/>
    <p:sldId id="918" r:id="rId3"/>
    <p:sldId id="1001" r:id="rId4"/>
    <p:sldId id="99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60385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08-4A25-8053-723EB6600B9A}"/>
              </c:ext>
            </c:extLst>
          </c:dPt>
          <c:dPt>
            <c:idx val="1"/>
            <c:bubble3D val="0"/>
            <c:spPr>
              <a:solidFill>
                <a:srgbClr val="D7BD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08-4A25-8053-723EB6600B9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F08-4A25-8053-723EB6600B9A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F08-4A25-8053-723EB6600B9A}"/>
              </c:ext>
            </c:extLst>
          </c:dPt>
          <c:dLbls>
            <c:dLbl>
              <c:idx val="1"/>
              <c:layout>
                <c:manualLayout>
                  <c:x val="-2.3038398994534123E-2"/>
                  <c:y val="8.06343903860949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08-4A25-8053-723EB6600B9A}"/>
                </c:ext>
              </c:extLst>
            </c:dLbl>
            <c:dLbl>
              <c:idx val="2"/>
              <c:layout>
                <c:manualLayout>
                  <c:x val="-0.1132721283897927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08-4A25-8053-723EB6600B9A}"/>
                </c:ext>
              </c:extLst>
            </c:dLbl>
            <c:dLbl>
              <c:idx val="3"/>
              <c:layout>
                <c:manualLayout>
                  <c:x val="3.071786532604543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08-4A25-8053-723EB6600B9A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Always yes</c:v>
                </c:pt>
                <c:pt idx="1">
                  <c:v>Most of the time</c:v>
                </c:pt>
                <c:pt idx="2">
                  <c:v>N/A</c:v>
                </c:pt>
                <c:pt idx="3">
                  <c:v>No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0.44</c:v>
                </c:pt>
                <c:pt idx="1">
                  <c:v>0.31</c:v>
                </c:pt>
                <c:pt idx="2">
                  <c:v>0.2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F08-4A25-8053-723EB6600B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60385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12-43F3-9115-05135D38FFA2}"/>
              </c:ext>
            </c:extLst>
          </c:dPt>
          <c:dPt>
            <c:idx val="1"/>
            <c:bubble3D val="0"/>
            <c:spPr>
              <a:solidFill>
                <a:srgbClr val="D7BD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C12-43F3-9115-05135D38FFA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C12-43F3-9115-05135D38FFA2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C12-43F3-9115-05135D38FFA2}"/>
              </c:ext>
            </c:extLst>
          </c:dPt>
          <c:dLbls>
            <c:dLbl>
              <c:idx val="1"/>
              <c:layout>
                <c:manualLayout>
                  <c:x val="-2.3038398994534123E-2"/>
                  <c:y val="8.06343903860949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12-43F3-9115-05135D38FFA2}"/>
                </c:ext>
              </c:extLst>
            </c:dLbl>
            <c:dLbl>
              <c:idx val="2"/>
              <c:layout>
                <c:manualLayout>
                  <c:x val="-0.1132721283897927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12-43F3-9115-05135D38FFA2}"/>
                </c:ext>
              </c:extLst>
            </c:dLbl>
            <c:dLbl>
              <c:idx val="3"/>
              <c:layout>
                <c:manualLayout>
                  <c:x val="3.071786532604543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C12-43F3-9115-05135D38FFA2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Strongly Agree</c:v>
                </c:pt>
                <c:pt idx="1">
                  <c:v>Somewhat Agree</c:v>
                </c:pt>
                <c:pt idx="2">
                  <c:v>Somewhat Disagree</c:v>
                </c:pt>
                <c:pt idx="3">
                  <c:v>Strongly Disagree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0.41</c:v>
                </c:pt>
                <c:pt idx="1">
                  <c:v>0.35</c:v>
                </c:pt>
                <c:pt idx="2">
                  <c:v>0.2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12-43F3-9115-05135D38F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60385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08-4A25-8053-723EB6600B9A}"/>
              </c:ext>
            </c:extLst>
          </c:dPt>
          <c:dPt>
            <c:idx val="1"/>
            <c:bubble3D val="0"/>
            <c:spPr>
              <a:solidFill>
                <a:srgbClr val="D7BD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08-4A25-8053-723EB6600B9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F08-4A25-8053-723EB6600B9A}"/>
              </c:ext>
            </c:extLst>
          </c:dPt>
          <c:dLbls>
            <c:dLbl>
              <c:idx val="1"/>
              <c:layout>
                <c:manualLayout>
                  <c:x val="-2.3038398994534123E-2"/>
                  <c:y val="8.06343903860949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08-4A25-8053-723EB6600B9A}"/>
                </c:ext>
              </c:extLst>
            </c:dLbl>
            <c:dLbl>
              <c:idx val="2"/>
              <c:layout>
                <c:manualLayout>
                  <c:x val="-0.1132721283897927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08-4A25-8053-723EB6600B9A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N/A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0.54</c:v>
                </c:pt>
                <c:pt idx="1">
                  <c:v>0.33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F08-4A25-8053-723EB6600B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60385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12-43F3-9115-05135D38FFA2}"/>
              </c:ext>
            </c:extLst>
          </c:dPt>
          <c:dPt>
            <c:idx val="1"/>
            <c:bubble3D val="0"/>
            <c:spPr>
              <a:solidFill>
                <a:srgbClr val="D7BD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C12-43F3-9115-05135D38FFA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C12-43F3-9115-05135D38FFA2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C12-43F3-9115-05135D38FFA2}"/>
              </c:ext>
            </c:extLst>
          </c:dPt>
          <c:dLbls>
            <c:dLbl>
              <c:idx val="1"/>
              <c:layout>
                <c:manualLayout>
                  <c:x val="-2.3038398994534123E-2"/>
                  <c:y val="8.06343903860949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12-43F3-9115-05135D38FFA2}"/>
                </c:ext>
              </c:extLst>
            </c:dLbl>
            <c:dLbl>
              <c:idx val="2"/>
              <c:layout>
                <c:manualLayout>
                  <c:x val="-0.1132721283897927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12-43F3-9115-05135D38FFA2}"/>
                </c:ext>
              </c:extLst>
            </c:dLbl>
            <c:dLbl>
              <c:idx val="3"/>
              <c:layout>
                <c:manualLayout>
                  <c:x val="3.071786532604543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C12-43F3-9115-05135D38FFA2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Strongly Agree</c:v>
                </c:pt>
                <c:pt idx="1">
                  <c:v>Somewhat Agree</c:v>
                </c:pt>
                <c:pt idx="2">
                  <c:v>Somewhat Disagree</c:v>
                </c:pt>
                <c:pt idx="3">
                  <c:v>Strongly Disagree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0.39</c:v>
                </c:pt>
                <c:pt idx="1">
                  <c:v>0.39</c:v>
                </c:pt>
                <c:pt idx="2">
                  <c:v>0.19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12-43F3-9115-05135D38F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60385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08-4A25-8053-723EB6600B9A}"/>
              </c:ext>
            </c:extLst>
          </c:dPt>
          <c:dPt>
            <c:idx val="1"/>
            <c:bubble3D val="0"/>
            <c:spPr>
              <a:solidFill>
                <a:srgbClr val="D7BD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08-4A25-8053-723EB6600B9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F08-4A25-8053-723EB6600B9A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F08-4A25-8053-723EB6600B9A}"/>
              </c:ext>
            </c:extLst>
          </c:dPt>
          <c:dPt>
            <c:idx val="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04BB-4CAD-8C36-8A6B94D1D313}"/>
              </c:ext>
            </c:extLst>
          </c:dPt>
          <c:dLbls>
            <c:dLbl>
              <c:idx val="1"/>
              <c:layout>
                <c:manualLayout>
                  <c:x val="-2.3038398994534123E-2"/>
                  <c:y val="8.06343903860949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08-4A25-8053-723EB6600B9A}"/>
                </c:ext>
              </c:extLst>
            </c:dLbl>
            <c:dLbl>
              <c:idx val="2"/>
              <c:layout>
                <c:manualLayout>
                  <c:x val="-0.1132721283897927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08-4A25-8053-723EB6600B9A}"/>
                </c:ext>
              </c:extLst>
            </c:dLbl>
            <c:dLbl>
              <c:idx val="3"/>
              <c:layout>
                <c:manualLayout>
                  <c:x val="3.071786532604543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08-4A25-8053-723EB6600B9A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Same Day</c:v>
                </c:pt>
                <c:pt idx="1">
                  <c:v>1 Business Day</c:v>
                </c:pt>
                <c:pt idx="2">
                  <c:v>3 Business Days</c:v>
                </c:pt>
                <c:pt idx="3">
                  <c:v>5 Business Days</c:v>
                </c:pt>
                <c:pt idx="4">
                  <c:v>Never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0.17</c:v>
                </c:pt>
                <c:pt idx="1">
                  <c:v>0.22</c:v>
                </c:pt>
                <c:pt idx="2">
                  <c:v>0.37</c:v>
                </c:pt>
                <c:pt idx="3">
                  <c:v>0.17</c:v>
                </c:pt>
                <c:pt idx="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F08-4A25-8053-723EB6600B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60385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12-43F3-9115-05135D38FFA2}"/>
              </c:ext>
            </c:extLst>
          </c:dPt>
          <c:dPt>
            <c:idx val="1"/>
            <c:bubble3D val="0"/>
            <c:spPr>
              <a:solidFill>
                <a:srgbClr val="D7BD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C12-43F3-9115-05135D38FFA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C12-43F3-9115-05135D38FFA2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C12-43F3-9115-05135D38FFA2}"/>
              </c:ext>
            </c:extLst>
          </c:dPt>
          <c:dLbls>
            <c:dLbl>
              <c:idx val="1"/>
              <c:layout>
                <c:manualLayout>
                  <c:x val="-2.3038398994534123E-2"/>
                  <c:y val="8.06343903860949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12-43F3-9115-05135D38FFA2}"/>
                </c:ext>
              </c:extLst>
            </c:dLbl>
            <c:dLbl>
              <c:idx val="2"/>
              <c:layout>
                <c:manualLayout>
                  <c:x val="-0.1132721283897927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12-43F3-9115-05135D38FFA2}"/>
                </c:ext>
              </c:extLst>
            </c:dLbl>
            <c:dLbl>
              <c:idx val="3"/>
              <c:layout>
                <c:manualLayout>
                  <c:x val="3.071786532604543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C12-43F3-9115-05135D38FFA2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0.94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12-43F3-9115-05135D38F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D5C75-4587-459F-B9E6-EABA941E729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17C9B-6E4E-4C05-A092-63BC7AC47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43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9227C-6793-4447-98EA-6E27F1901E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73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4700" y="1198563"/>
            <a:ext cx="5753100" cy="3235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45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1E153-B38F-2785-432B-2CD63F95D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C15485-2E72-A116-C4DE-FAC44D3DC8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74700" y="1198563"/>
            <a:ext cx="5753100" cy="32353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AF02D3-A784-11A7-08C5-DCF71CD0E7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53D3B-FD6C-6246-E7E6-54532EF7FA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38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8B73B-28C4-7E5D-72ED-5D6BBD954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C28E39-04BF-F828-7EB9-84C354C318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74700" y="1198563"/>
            <a:ext cx="5753100" cy="32353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BA335B-C9C3-7542-74C6-D72B163828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1202C-A5A4-1112-45F9-796495399D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2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55E2A-6312-D12A-5F80-90F0452F4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E9BE9-D5BF-8086-40A2-80B34957F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391D9-80E4-7043-2C44-0DBF186F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49C3A-5422-45C3-4562-6DE50605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6D71E-95BE-F861-193F-626FBC535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5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E278C-3C69-9D9F-3AFE-8836674A5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E491B7-E53B-964D-CEE7-8F62E0143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C68F1-3BB1-6FF0-7347-1845E682E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CDD0D-625F-57D6-FFEE-5748A1D6D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0820D-E68A-EEC6-2539-47726325B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5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8E09C0-BFF5-1756-7255-3EB7084D2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6E5686-F43F-9507-9D31-A1A1D55ED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6C924-90A6-8EE4-1924-12C56B2B9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82F89-1520-8092-CAAD-3B20F970C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8AF23-FDAB-7248-F197-2164F1E9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15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95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B1F74-24E5-79BF-5475-6BE686AD9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AAF26-0876-D761-3BB9-09657DFE1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6E914-F73B-5391-5841-C984F668D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9B435-6750-9109-172C-38C3F77A5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3453B-E440-C9F8-EF4B-82E3DC8A1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6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BBE7B-2ECA-712E-04E9-3123CA9C6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D94ED-CF57-54DB-DDA1-3E095690B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E4CFB-A306-DF9C-E412-C1B360642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4BB78-CCA8-C820-5A04-E9DE8B1BA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B8FBA-B77F-2E58-6A87-55B775FA0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5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0DDC1-E8F1-CC17-2EE0-253AAD3AD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F8AE8-F687-AF94-B9B3-1DCD6DAD4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92C85F-C931-3863-457F-CDDAE81B0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675B4-CEA6-5E11-BAC3-ECB22F89B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E525C-1A50-5B53-81FD-AC66D1D7E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9DE8E8-B01E-75C8-D293-DAAAD478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6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3C1A-E7B6-9BE1-4FFA-D7D201E3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354F3-92F0-5F85-0DD9-63640877C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8CCBE-CECD-9924-1F46-D20A46A1F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7220FB-B2A4-799D-AD29-94C319D4DB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2B571E-927A-1035-43ED-2FF1B29D66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873066-469F-5690-4540-ED5B2B9C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E4105F-8209-39F8-3BE3-EA4CFC26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82DD31-9E6D-BD03-AB0E-1ACE272CF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9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6869C-D9BB-F327-7994-B12B049C8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230782-A4AC-1BBB-A326-FA6A8E2C3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D79DB6-D87B-DADB-96BF-683D3BDA1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75D3D-155E-9C1D-1CB7-B5A6169AC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1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E7BE89-C44E-85D4-58A4-69730ACC4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2EE1A6-D9E2-03A9-F998-E87E1F276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82D9E-E4EA-D9CE-7745-DBAFE92B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5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EA207-609D-BB1F-135B-FE3AF6A0B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6A3CF-BAE0-2E62-7134-16C452E64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93D30-B362-C7E3-F5EA-DF6AFA94A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352DD-8D4E-6984-38CD-07716E2B7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746FD-104D-55E8-C73A-16B8D3D74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EE630F-86FA-DACB-9872-CDEE25CD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6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CE99E-7D98-BC11-371F-B7A6BB250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1F680E-98B6-0812-B0CA-0AF5845C6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08DA0-F428-EC6B-C915-F8018E30A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DD30F-F4C3-33DF-48C4-CD3166A05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9AE090-3331-78AF-3146-9F91575DE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044A5-FDD2-501C-6026-CC797623E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C56AFC-58D2-4DE4-B67F-84E018705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BDFB3-06FD-32FA-9335-FD8CFCE04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515ED-4187-34AF-DB8A-2FDB566E96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8DB6E-9FF9-4700-B4E9-29A6D1F34FC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D3251-666C-4381-2542-7A447B080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9DDE6-5BEB-A743-929A-5F63BB28E9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44921-AA5B-49D3-8AAE-B4FC86C1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3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44238"/>
            <a:ext cx="12192000" cy="35137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B809432-D5B9-4EA4-9326-8A455D52E2EA}"/>
              </a:ext>
            </a:extLst>
          </p:cNvPr>
          <p:cNvSpPr/>
          <p:nvPr/>
        </p:nvSpPr>
        <p:spPr>
          <a:xfrm>
            <a:off x="1257300" y="685800"/>
            <a:ext cx="967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7B5C6C"/>
                </a:solidFill>
              </a:rPr>
              <a:t>Provider Satisfaction Survey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18E35CDA-554C-861B-CD12-57C81EC490FF}"/>
              </a:ext>
            </a:extLst>
          </p:cNvPr>
          <p:cNvSpPr txBox="1">
            <a:spLocks/>
          </p:cNvSpPr>
          <p:nvPr/>
        </p:nvSpPr>
        <p:spPr>
          <a:xfrm>
            <a:off x="2190750" y="2684150"/>
            <a:ext cx="86106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60385B"/>
                </a:solidFill>
              </a:rPr>
              <a:t>April 2025</a:t>
            </a:r>
          </a:p>
          <a:p>
            <a:r>
              <a:rPr lang="en-US" dirty="0">
                <a:solidFill>
                  <a:srgbClr val="60385B"/>
                </a:solidFill>
              </a:rPr>
              <a:t>55 Responses</a:t>
            </a:r>
          </a:p>
          <a:p>
            <a:r>
              <a:rPr lang="en-US" dirty="0">
                <a:solidFill>
                  <a:srgbClr val="60385B"/>
                </a:solidFill>
              </a:rPr>
              <a:t>18 Providers represented</a:t>
            </a:r>
          </a:p>
          <a:p>
            <a:r>
              <a:rPr lang="en-US" dirty="0">
                <a:solidFill>
                  <a:srgbClr val="60385B"/>
                </a:solidFill>
              </a:rPr>
              <a:t>Represented total coverage area</a:t>
            </a:r>
          </a:p>
          <a:p>
            <a:r>
              <a:rPr lang="en-US" dirty="0">
                <a:solidFill>
                  <a:srgbClr val="60385B"/>
                </a:solidFill>
              </a:rPr>
              <a:t>Range of staffing levels represented </a:t>
            </a:r>
          </a:p>
          <a:p>
            <a:pPr marL="0" indent="0">
              <a:buNone/>
            </a:pPr>
            <a:endParaRPr lang="en-US" dirty="0">
              <a:solidFill>
                <a:srgbClr val="6038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72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56334F4-0D37-48C6-B0C0-B3B87408FB37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6334F4-0D37-48C6-B0C0-B3B87408FB37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988A48F-F5C9-4C06-BDF2-614430BA5F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58300"/>
            <a:ext cx="12192000" cy="3513762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B809432-D5B9-4EA4-9326-8A455D52E2EA}"/>
              </a:ext>
            </a:extLst>
          </p:cNvPr>
          <p:cNvSpPr/>
          <p:nvPr/>
        </p:nvSpPr>
        <p:spPr>
          <a:xfrm>
            <a:off x="1905000" y="273249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7B5C6C"/>
                </a:solidFill>
              </a:rPr>
              <a:t>Satisfaction Survey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56334F4-0D37-48C6-B0C0-B3B87408FB37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ABFB4A8-42D0-4637-A387-8A064A062EEB}"/>
              </a:ext>
            </a:extLst>
          </p:cNvPr>
          <p:cNvSpPr txBox="1"/>
          <p:nvPr/>
        </p:nvSpPr>
        <p:spPr>
          <a:xfrm>
            <a:off x="6781800" y="1181760"/>
            <a:ext cx="45917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Overall, I would recommend STC to family and friends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CCDB12C-6F5F-5BA2-A77C-8E348FEC6995}"/>
              </a:ext>
            </a:extLst>
          </p:cNvPr>
          <p:cNvGraphicFramePr/>
          <p:nvPr/>
        </p:nvGraphicFramePr>
        <p:xfrm>
          <a:off x="-609600" y="2127791"/>
          <a:ext cx="6615043" cy="4410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3507D98-9703-7BD0-ABF6-631BCD9DD0A3}"/>
              </a:ext>
            </a:extLst>
          </p:cNvPr>
          <p:cNvGraphicFramePr/>
          <p:nvPr/>
        </p:nvGraphicFramePr>
        <p:xfrm>
          <a:off x="5548170" y="2174722"/>
          <a:ext cx="6615043" cy="4410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DAA1C08-A191-7962-B7C2-6B7279508394}"/>
              </a:ext>
            </a:extLst>
          </p:cNvPr>
          <p:cNvSpPr txBox="1"/>
          <p:nvPr/>
        </p:nvSpPr>
        <p:spPr>
          <a:xfrm>
            <a:off x="609600" y="1231297"/>
            <a:ext cx="45917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Are you invited to the Life Plan meetings for the members you work with?</a:t>
            </a:r>
          </a:p>
        </p:txBody>
      </p:sp>
    </p:spTree>
    <p:extLst>
      <p:ext uri="{BB962C8B-B14F-4D97-AF65-F5344CB8AC3E}">
        <p14:creationId xmlns:p14="http://schemas.microsoft.com/office/powerpoint/2010/main" val="324337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8227B-B23B-4D36-A531-9021C67FC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EEB532-ADE6-67EC-B93F-9F1D6FA17980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BFB805-4DEE-24F5-9A6A-BFF58A9D5CC3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54B20B99-33B4-5BF7-8613-704B34B133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58300"/>
            <a:ext cx="12192000" cy="3513762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14DCD22C-78F4-4B9A-048E-9EC26385D147}"/>
              </a:ext>
            </a:extLst>
          </p:cNvPr>
          <p:cNvSpPr/>
          <p:nvPr/>
        </p:nvSpPr>
        <p:spPr>
          <a:xfrm>
            <a:off x="1905000" y="273249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7B5C6C"/>
                </a:solidFill>
              </a:rPr>
              <a:t>Satisfaction Survey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A49B1E-C841-8FD8-F823-641C0304FCA6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5680D1-148C-4901-A803-87EAD3AAF9EA}"/>
              </a:ext>
            </a:extLst>
          </p:cNvPr>
          <p:cNvSpPr txBox="1"/>
          <p:nvPr/>
        </p:nvSpPr>
        <p:spPr>
          <a:xfrm>
            <a:off x="6781800" y="1181760"/>
            <a:ext cx="45917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I feel STC CCMs support the independence, goals and long-term vision of the individuals they serve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F2EB931-87D2-EAB7-2A7D-E560A46057FB}"/>
              </a:ext>
            </a:extLst>
          </p:cNvPr>
          <p:cNvGraphicFramePr/>
          <p:nvPr/>
        </p:nvGraphicFramePr>
        <p:xfrm>
          <a:off x="-609600" y="2127791"/>
          <a:ext cx="6615043" cy="4410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568DE9D-BDB8-EB91-8A3E-B5E7B3064B0B}"/>
              </a:ext>
            </a:extLst>
          </p:cNvPr>
          <p:cNvGraphicFramePr/>
          <p:nvPr/>
        </p:nvGraphicFramePr>
        <p:xfrm>
          <a:off x="5548170" y="2174722"/>
          <a:ext cx="6615043" cy="4410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A340DC8-091F-2138-806E-BDC461C44D6E}"/>
              </a:ext>
            </a:extLst>
          </p:cNvPr>
          <p:cNvSpPr txBox="1"/>
          <p:nvPr/>
        </p:nvSpPr>
        <p:spPr>
          <a:xfrm>
            <a:off x="609600" y="1231297"/>
            <a:ext cx="45917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Do you receive timely copies of completed Life Plans by STC?</a:t>
            </a:r>
          </a:p>
        </p:txBody>
      </p:sp>
    </p:spTree>
    <p:extLst>
      <p:ext uri="{BB962C8B-B14F-4D97-AF65-F5344CB8AC3E}">
        <p14:creationId xmlns:p14="http://schemas.microsoft.com/office/powerpoint/2010/main" val="1482889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DC92E-5605-9191-D013-7474E5655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CE18B74-BC61-6F46-AAE1-A931FDAE0957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D7E4886-4D70-2808-6329-7552BEA15D6B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125E156-2777-F164-D0AD-DD240C6C65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58300"/>
            <a:ext cx="12192000" cy="3513762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0B8F2CD-9AF1-05EE-4F5E-4AD30BBE337F}"/>
              </a:ext>
            </a:extLst>
          </p:cNvPr>
          <p:cNvSpPr/>
          <p:nvPr/>
        </p:nvSpPr>
        <p:spPr>
          <a:xfrm>
            <a:off x="1905000" y="273249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7B5C6C"/>
                </a:solidFill>
              </a:rPr>
              <a:t>Satisfaction Survey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BB6CD37-BF97-457E-28B4-D179FE12EB9D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5327A6-B85B-0EBE-D6AC-AEE50132415E}"/>
              </a:ext>
            </a:extLst>
          </p:cNvPr>
          <p:cNvSpPr txBox="1"/>
          <p:nvPr/>
        </p:nvSpPr>
        <p:spPr>
          <a:xfrm>
            <a:off x="6781800" y="1181760"/>
            <a:ext cx="45917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Are you aware of how to reach an STC Supervisor if you are having a concern?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9E309FB-72FF-D92C-4C00-8E8BF3768061}"/>
              </a:ext>
            </a:extLst>
          </p:cNvPr>
          <p:cNvGraphicFramePr/>
          <p:nvPr/>
        </p:nvGraphicFramePr>
        <p:xfrm>
          <a:off x="-304800" y="2174721"/>
          <a:ext cx="6615043" cy="4410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8D6F0F8-C3A9-85E0-0271-EFAEC8DD2A5E}"/>
              </a:ext>
            </a:extLst>
          </p:cNvPr>
          <p:cNvGraphicFramePr/>
          <p:nvPr/>
        </p:nvGraphicFramePr>
        <p:xfrm>
          <a:off x="5770141" y="2125184"/>
          <a:ext cx="6615043" cy="4410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50EB496-66B7-2B88-182C-7F0CCD9E24B3}"/>
              </a:ext>
            </a:extLst>
          </p:cNvPr>
          <p:cNvSpPr txBox="1"/>
          <p:nvPr/>
        </p:nvSpPr>
        <p:spPr>
          <a:xfrm>
            <a:off x="609600" y="1231297"/>
            <a:ext cx="45917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When I reach out to STC staff, they generally respond: </a:t>
            </a:r>
          </a:p>
        </p:txBody>
      </p:sp>
    </p:spTree>
    <p:extLst>
      <p:ext uri="{BB962C8B-B14F-4D97-AF65-F5344CB8AC3E}">
        <p14:creationId xmlns:p14="http://schemas.microsoft.com/office/powerpoint/2010/main" val="20923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Widescreen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Colon, Jessica</dc:creator>
  <cp:lastModifiedBy>Colon, Jessica</cp:lastModifiedBy>
  <cp:revision>1</cp:revision>
  <dcterms:created xsi:type="dcterms:W3CDTF">2025-05-06T15:16:53Z</dcterms:created>
  <dcterms:modified xsi:type="dcterms:W3CDTF">2025-05-06T15:17:36Z</dcterms:modified>
</cp:coreProperties>
</file>