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  <p:sldMasterId id="2147483676" r:id="rId5"/>
  </p:sldMasterIdLst>
  <p:notesMasterIdLst>
    <p:notesMasterId r:id="rId20"/>
  </p:notesMasterIdLst>
  <p:handoutMasterIdLst>
    <p:handoutMasterId r:id="rId21"/>
  </p:handoutMasterIdLst>
  <p:sldIdLst>
    <p:sldId id="903" r:id="rId6"/>
    <p:sldId id="889" r:id="rId7"/>
    <p:sldId id="892" r:id="rId8"/>
    <p:sldId id="893" r:id="rId9"/>
    <p:sldId id="894" r:id="rId10"/>
    <p:sldId id="895" r:id="rId11"/>
    <p:sldId id="896" r:id="rId12"/>
    <p:sldId id="905" r:id="rId13"/>
    <p:sldId id="897" r:id="rId14"/>
    <p:sldId id="884" r:id="rId15"/>
    <p:sldId id="904" r:id="rId16"/>
    <p:sldId id="899" r:id="rId17"/>
    <p:sldId id="900" r:id="rId18"/>
    <p:sldId id="901" r:id="rId19"/>
  </p:sldIdLst>
  <p:sldSz cx="20104100" cy="11309350"/>
  <p:notesSz cx="9296400" cy="7010400"/>
  <p:embeddedFontLst>
    <p:embeddedFont>
      <p:font typeface="Segoe UI" panose="020B0502040204020203" pitchFamily="34" charset="0"/>
      <p:regular r:id="rId22"/>
      <p:bold r:id="rId23"/>
      <p:italic r:id="rId24"/>
      <p:boldItalic r:id="rId25"/>
    </p:embeddedFont>
    <p:embeddedFont>
      <p:font typeface="Verdana" panose="020B0604030504040204" pitchFamily="34" charset="0"/>
      <p:regular r:id="rId26"/>
      <p:bold r:id="rId27"/>
      <p:italic r:id="rId28"/>
      <p:boldItalic r:id="rId29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649B"/>
    <a:srgbClr val="F2683A"/>
    <a:srgbClr val="FF9900"/>
    <a:srgbClr val="09649A"/>
    <a:srgbClr val="F9A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69784" autoAdjust="0"/>
  </p:normalViewPr>
  <p:slideViewPr>
    <p:cSldViewPr>
      <p:cViewPr varScale="1">
        <p:scale>
          <a:sx n="33" d="100"/>
          <a:sy n="33" d="100"/>
        </p:scale>
        <p:origin x="1694" y="53"/>
      </p:cViewPr>
      <p:guideLst>
        <p:guide orient="horz" pos="288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3152" y="3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bubble3D val="0"/>
            <c:spPr>
              <a:solidFill>
                <a:srgbClr val="05649B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FA64-4B13-9BF9-E7D5E4B3D656}"/>
              </c:ext>
            </c:extLst>
          </c:dPt>
          <c:dPt>
            <c:idx val="1"/>
            <c:bubble3D val="0"/>
            <c:spPr>
              <a:solidFill>
                <a:srgbClr val="9EC3D7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A64-4B13-9BF9-E7D5E4B3D656}"/>
              </c:ext>
            </c:extLst>
          </c:dPt>
          <c:dPt>
            <c:idx val="2"/>
            <c:bubble3D val="0"/>
            <c:spPr>
              <a:solidFill>
                <a:srgbClr val="F9AF3F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FA64-4B13-9BF9-E7D5E4B3D656}"/>
              </c:ext>
            </c:extLst>
          </c:dPt>
          <c:dPt>
            <c:idx val="3"/>
            <c:bubble3D val="0"/>
            <c:spPr>
              <a:solidFill>
                <a:srgbClr val="F2683A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A64-4B13-9BF9-E7D5E4B3D656}"/>
              </c:ext>
            </c:extLst>
          </c:dPt>
          <c:dPt>
            <c:idx val="4"/>
            <c:bubble3D val="0"/>
            <c:spPr>
              <a:solidFill>
                <a:srgbClr val="EABCA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FA64-4B13-9BF9-E7D5E4B3D656}"/>
              </c:ext>
            </c:extLst>
          </c:dPt>
          <c:dPt>
            <c:idx val="5"/>
            <c:bubble3D val="0"/>
            <c:spPr>
              <a:solidFill>
                <a:srgbClr val="F6EFDA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A64-4B13-9BF9-E7D5E4B3D656}"/>
              </c:ext>
            </c:extLst>
          </c:dPt>
          <c:cat>
            <c:strRef>
              <c:f>Sheet1!$A$2:$A$7</c:f>
              <c:strCache>
                <c:ptCount val="6"/>
                <c:pt idx="0">
                  <c:v>Family Member</c:v>
                </c:pt>
                <c:pt idx="1">
                  <c:v>Self</c:v>
                </c:pt>
                <c:pt idx="2">
                  <c:v>Law Enforcement</c:v>
                </c:pt>
                <c:pt idx="3">
                  <c:v>Other, 16%</c:v>
                </c:pt>
                <c:pt idx="4">
                  <c:v>Friend, 2%</c:v>
                </c:pt>
                <c:pt idx="5">
                  <c:v>Access Line, 2%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30</c:v>
                </c:pt>
                <c:pt idx="1">
                  <c:v>26</c:v>
                </c:pt>
                <c:pt idx="2">
                  <c:v>24</c:v>
                </c:pt>
                <c:pt idx="3">
                  <c:v>16</c:v>
                </c:pt>
                <c:pt idx="4">
                  <c:v>2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64-4B13-9BF9-E7D5E4B3D6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17DB170-961A-90D1-F1A5-040CF3B7225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636" cy="351308"/>
          </a:xfrm>
          <a:prstGeom prst="rect">
            <a:avLst/>
          </a:prstGeom>
        </p:spPr>
        <p:txBody>
          <a:bodyPr vert="horz" lIns="47467" tIns="23733" rIns="47467" bIns="23733" rtlCol="0"/>
          <a:lstStyle>
            <a:lvl1pPr algn="l">
              <a:defRPr sz="6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E05A85-B943-7762-133E-B4456B8DDD8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265562" y="0"/>
            <a:ext cx="4028636" cy="351308"/>
          </a:xfrm>
          <a:prstGeom prst="rect">
            <a:avLst/>
          </a:prstGeom>
        </p:spPr>
        <p:txBody>
          <a:bodyPr vert="horz" lIns="47467" tIns="23733" rIns="47467" bIns="23733" rtlCol="0"/>
          <a:lstStyle>
            <a:lvl1pPr algn="r">
              <a:defRPr sz="600"/>
            </a:lvl1pPr>
          </a:lstStyle>
          <a:p>
            <a:fld id="{D420C91A-FA12-4452-8BDB-53483185E3D0}" type="datetimeFigureOut">
              <a:rPr lang="en-US" smtClean="0"/>
              <a:t>8/28/2025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E8E7E9-95BF-980A-AB95-0B440A61EED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659093"/>
            <a:ext cx="4028636" cy="351307"/>
          </a:xfrm>
          <a:prstGeom prst="rect">
            <a:avLst/>
          </a:prstGeom>
        </p:spPr>
        <p:txBody>
          <a:bodyPr vert="horz" lIns="47467" tIns="23733" rIns="47467" bIns="23733" rtlCol="0" anchor="b"/>
          <a:lstStyle>
            <a:lvl1pPr algn="l">
              <a:defRPr sz="6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087F33-7B7F-6074-6E0B-214B07DB90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265562" y="6659093"/>
            <a:ext cx="4028636" cy="351307"/>
          </a:xfrm>
          <a:prstGeom prst="rect">
            <a:avLst/>
          </a:prstGeom>
        </p:spPr>
        <p:txBody>
          <a:bodyPr vert="horz" lIns="47467" tIns="23733" rIns="47467" bIns="23733" rtlCol="0" anchor="b"/>
          <a:lstStyle>
            <a:lvl1pPr algn="r">
              <a:defRPr sz="600"/>
            </a:lvl1pPr>
          </a:lstStyle>
          <a:p>
            <a:fld id="{1F3AB2C9-41A1-4AD5-8F90-BE8EF62A24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2337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636" cy="351308"/>
          </a:xfrm>
          <a:prstGeom prst="rect">
            <a:avLst/>
          </a:prstGeom>
        </p:spPr>
        <p:txBody>
          <a:bodyPr vert="horz" lIns="47467" tIns="23733" rIns="47467" bIns="23733" rtlCol="0"/>
          <a:lstStyle>
            <a:lvl1pPr algn="l">
              <a:defRPr sz="6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562" y="0"/>
            <a:ext cx="4028636" cy="351308"/>
          </a:xfrm>
          <a:prstGeom prst="rect">
            <a:avLst/>
          </a:prstGeom>
        </p:spPr>
        <p:txBody>
          <a:bodyPr vert="horz" lIns="47467" tIns="23733" rIns="47467" bIns="23733" rtlCol="0"/>
          <a:lstStyle>
            <a:lvl1pPr algn="r">
              <a:defRPr sz="600"/>
            </a:lvl1pPr>
          </a:lstStyle>
          <a:p>
            <a:fld id="{398F8649-C30B-40C9-AB48-64DE5501993F}" type="datetimeFigureOut">
              <a:rPr lang="en-US" smtClean="0"/>
              <a:t>8/28/2025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7467" tIns="23733" rIns="47467" bIns="2373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347" y="3373337"/>
            <a:ext cx="7437707" cy="2761255"/>
          </a:xfrm>
          <a:prstGeom prst="rect">
            <a:avLst/>
          </a:prstGeom>
        </p:spPr>
        <p:txBody>
          <a:bodyPr vert="horz" lIns="47467" tIns="23733" rIns="47467" bIns="2373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9093"/>
            <a:ext cx="4028636" cy="351307"/>
          </a:xfrm>
          <a:prstGeom prst="rect">
            <a:avLst/>
          </a:prstGeom>
        </p:spPr>
        <p:txBody>
          <a:bodyPr vert="horz" lIns="47467" tIns="23733" rIns="47467" bIns="23733" rtlCol="0" anchor="b"/>
          <a:lstStyle>
            <a:lvl1pPr algn="l">
              <a:defRPr sz="6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562" y="6659093"/>
            <a:ext cx="4028636" cy="351307"/>
          </a:xfrm>
          <a:prstGeom prst="rect">
            <a:avLst/>
          </a:prstGeom>
        </p:spPr>
        <p:txBody>
          <a:bodyPr vert="horz" lIns="47467" tIns="23733" rIns="47467" bIns="23733" rtlCol="0" anchor="b"/>
          <a:lstStyle>
            <a:lvl1pPr algn="r">
              <a:defRPr sz="600"/>
            </a:lvl1pPr>
          </a:lstStyle>
          <a:p>
            <a:fld id="{68C41657-3A2E-4E68-AC45-B75797C6E9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643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41657-3A2E-4E68-AC45-B75797C6E9CE}" type="slidenum">
              <a:rPr kumimoji="0" lang="en-US" sz="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764640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41657-3A2E-4E68-AC45-B75797C6E9CE}" type="slidenum">
              <a:rPr kumimoji="0" lang="en-US" sz="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740750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C41657-3A2E-4E68-AC45-B75797C6E9C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984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CA82F8-2B72-7F18-3362-3D626C729B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FA2D1C-43E7-E3E9-545B-9CA147F0D9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E7BC1A-C59E-E2FA-1F91-B893D97EA7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DAB691-6541-8406-CFDD-8F95BCEE5E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C41657-3A2E-4E68-AC45-B75797C6E9C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219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C41657-3A2E-4E68-AC45-B75797C6E9C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466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C41657-3A2E-4E68-AC45-B75797C6E9C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440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C41657-3A2E-4E68-AC45-B75797C6E9C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4090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C41657-3A2E-4E68-AC45-B75797C6E9C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9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C41657-3A2E-4E68-AC45-B75797C6E9C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8589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59093A-990E-8FF9-EC08-F663ACA5F8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966356-CA44-939F-F15A-F983C8AFB0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7B4489-5E56-1056-ED85-855F0916AA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3F2CAC-292A-8A5D-DD58-1C9620EEFC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C41657-3A2E-4E68-AC45-B75797C6E9C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9734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C41657-3A2E-4E68-AC45-B75797C6E9C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585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F13DAE9-7098-94B3-54A0-B43409B49C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397"/>
            <a:ext cx="20104096" cy="11308554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2F33B5-CC0B-3489-04A2-9320552D60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D2C7B0-7384-621C-58C3-17F095EA30A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8/28/2025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1E6484-9296-B9F6-BAAB-B2CAAAAFB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7B9F0C3-5B15-BD55-50AE-5AB85B0335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109450" y="5426075"/>
            <a:ext cx="7391400" cy="677108"/>
          </a:xfrm>
        </p:spPr>
        <p:txBody>
          <a:bodyPr anchor="t"/>
          <a:lstStyle>
            <a:lvl1pPr>
              <a:defRPr sz="4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en-US" dirty="0"/>
              <a:t>Name,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7804A85D-0D36-B562-EC8B-261D7E9D54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109450" y="3168962"/>
            <a:ext cx="7391400" cy="2031325"/>
          </a:xfrm>
        </p:spPr>
        <p:txBody>
          <a:bodyPr anchor="b"/>
          <a:lstStyle>
            <a:lvl1pPr>
              <a:defRPr sz="6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en-US" dirty="0"/>
              <a:t>Presentation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159093AD-72F9-FC3F-E24D-DAB1B68421F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109450" y="7042177"/>
            <a:ext cx="7391400" cy="430887"/>
          </a:xfrm>
        </p:spPr>
        <p:txBody>
          <a:bodyPr anchor="t"/>
          <a:lstStyle>
            <a:lvl1pPr algn="r">
              <a:defRPr sz="28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6CBFEB4-6401-1D63-D34D-2EB895BB3E9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747" y="2645572"/>
            <a:ext cx="7162801" cy="4849152"/>
          </a:xfrm>
          <a:prstGeom prst="rect">
            <a:avLst/>
          </a:prstGeom>
        </p:spPr>
      </p:pic>
      <p:pic>
        <p:nvPicPr>
          <p:cNvPr id="18" name="Picture 17" descr="Text&#10;&#10;Description automatically generated with medium confidence">
            <a:extLst>
              <a:ext uri="{FF2B5EF4-FFF2-40B4-BE49-F238E27FC236}">
                <a16:creationId xmlns:a16="http://schemas.microsoft.com/office/drawing/2014/main" id="{5A56733F-1B8C-898F-83BD-654B07578EC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1944" y="8822873"/>
            <a:ext cx="5486411" cy="182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244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23050" y="549275"/>
            <a:ext cx="12475846" cy="1395383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3800" b="1" i="0">
                <a:solidFill>
                  <a:srgbClr val="05639B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647B37D-AB99-431E-0EF9-0BD4D9A3B4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08050" y="2454275"/>
            <a:ext cx="18191163" cy="184665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0453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8/28/2025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BCA2314-13FA-11E5-3D8B-B2C2D2BE6E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99250" y="930275"/>
            <a:ext cx="12399963" cy="677108"/>
          </a:xfrm>
        </p:spPr>
        <p:txBody>
          <a:bodyPr/>
          <a:lstStyle>
            <a:lvl1pPr algn="r">
              <a:defRPr sz="4400" b="1">
                <a:solidFill>
                  <a:srgbClr val="09649A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2590542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8/28/2025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315266EB-A89C-2456-5EB7-D27E13EC0DD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99250" y="5278021"/>
            <a:ext cx="12399963" cy="677108"/>
          </a:xfrm>
        </p:spPr>
        <p:txBody>
          <a:bodyPr anchor="ctr"/>
          <a:lstStyle>
            <a:lvl1pPr algn="r">
              <a:defRPr sz="4400" b="1">
                <a:solidFill>
                  <a:srgbClr val="09649A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116869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8/28/2025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03080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F13DAE9-7098-94B3-54A0-B43409B49C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397"/>
            <a:ext cx="20104096" cy="11308554"/>
          </a:xfrm>
          <a:prstGeom prst="rect">
            <a:avLst/>
          </a:prstGeom>
        </p:spPr>
      </p:pic>
      <p:sp>
        <p:nvSpPr>
          <p:cNvPr id="9" name="object 3">
            <a:extLst>
              <a:ext uri="{FF2B5EF4-FFF2-40B4-BE49-F238E27FC236}">
                <a16:creationId xmlns:a16="http://schemas.microsoft.com/office/drawing/2014/main" id="{FA18D1DD-1C9A-304A-8B9B-84CC7158F321}"/>
              </a:ext>
            </a:extLst>
          </p:cNvPr>
          <p:cNvSpPr txBox="1"/>
          <p:nvPr userDrawn="1"/>
        </p:nvSpPr>
        <p:spPr>
          <a:xfrm>
            <a:off x="1441450" y="7251777"/>
            <a:ext cx="8610600" cy="5713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lang="en-US" sz="3600" b="1" spc="60" dirty="0">
                <a:solidFill>
                  <a:srgbClr val="09649A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-Light"/>
              </a:rPr>
              <a:t>cchealth.org/a3</a:t>
            </a:r>
            <a:endParaRPr sz="3600" b="1" dirty="0">
              <a:solidFill>
                <a:srgbClr val="09649A"/>
              </a:solidFill>
              <a:latin typeface="Verdana" panose="020B0604030504040204" pitchFamily="34" charset="0"/>
              <a:ea typeface="Verdana" panose="020B0604030504040204" pitchFamily="34" charset="0"/>
              <a:cs typeface="Helvetica-Ligh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2F33B5-CC0B-3489-04A2-9320552D60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D2C7B0-7384-621C-58C3-17F095EA30A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8/28/2025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1E6484-9296-B9F6-BAAB-B2CAAAAFB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FDDF13C-660B-CBEF-9F46-E7CA79EB0E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1450" y="4419889"/>
            <a:ext cx="8399603" cy="2393779"/>
          </a:xfrm>
          <a:prstGeom prst="rect">
            <a:avLst/>
          </a:prstGeom>
        </p:spPr>
      </p:pic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7804A85D-0D36-B562-EC8B-261D7E9D54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33250" y="4878115"/>
            <a:ext cx="7391400" cy="1477328"/>
          </a:xfrm>
        </p:spPr>
        <p:txBody>
          <a:bodyPr anchor="ctr"/>
          <a:lstStyle>
            <a:lvl1pPr algn="ctr">
              <a:defRPr sz="9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989251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5049864"/>
            <a:ext cx="17088486" cy="83099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sz="5400" b="1" i="0">
                <a:solidFill>
                  <a:srgbClr val="05639B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7806" y="6333236"/>
            <a:ext cx="17088485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23050" y="549275"/>
            <a:ext cx="12475846" cy="1395383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3800" b="1" i="0">
                <a:solidFill>
                  <a:srgbClr val="05639B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647B37D-AB99-431E-0EF9-0BD4D9A3B4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08050" y="2454275"/>
            <a:ext cx="18191163" cy="184665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8/28/2025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BCA2314-13FA-11E5-3D8B-B2C2D2BE6E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99250" y="930275"/>
            <a:ext cx="12399963" cy="677108"/>
          </a:xfrm>
        </p:spPr>
        <p:txBody>
          <a:bodyPr/>
          <a:lstStyle>
            <a:lvl1pPr algn="r">
              <a:defRPr sz="4400" b="1">
                <a:solidFill>
                  <a:srgbClr val="09649A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8/28/2025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315266EB-A89C-2456-5EB7-D27E13EC0DD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99250" y="5278021"/>
            <a:ext cx="12399963" cy="677108"/>
          </a:xfrm>
        </p:spPr>
        <p:txBody>
          <a:bodyPr anchor="ctr"/>
          <a:lstStyle>
            <a:lvl1pPr algn="r">
              <a:defRPr sz="4400" b="1">
                <a:solidFill>
                  <a:srgbClr val="09649A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8/28/2025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F13DAE9-7098-94B3-54A0-B43409B49C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397"/>
            <a:ext cx="20104096" cy="11308554"/>
          </a:xfrm>
          <a:prstGeom prst="rect">
            <a:avLst/>
          </a:prstGeom>
        </p:spPr>
      </p:pic>
      <p:sp>
        <p:nvSpPr>
          <p:cNvPr id="9" name="object 3">
            <a:extLst>
              <a:ext uri="{FF2B5EF4-FFF2-40B4-BE49-F238E27FC236}">
                <a16:creationId xmlns:a16="http://schemas.microsoft.com/office/drawing/2014/main" id="{FA18D1DD-1C9A-304A-8B9B-84CC7158F321}"/>
              </a:ext>
            </a:extLst>
          </p:cNvPr>
          <p:cNvSpPr txBox="1"/>
          <p:nvPr userDrawn="1"/>
        </p:nvSpPr>
        <p:spPr>
          <a:xfrm>
            <a:off x="1441450" y="7251777"/>
            <a:ext cx="8610600" cy="5713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lang="en-US" sz="3600" b="1" spc="60" dirty="0">
                <a:solidFill>
                  <a:srgbClr val="09649A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-Light"/>
              </a:rPr>
              <a:t>cchealth.org</a:t>
            </a:r>
            <a:endParaRPr sz="3600" b="1" dirty="0">
              <a:solidFill>
                <a:srgbClr val="09649A"/>
              </a:solidFill>
              <a:latin typeface="Verdana" panose="020B0604030504040204" pitchFamily="34" charset="0"/>
              <a:ea typeface="Verdana" panose="020B0604030504040204" pitchFamily="34" charset="0"/>
              <a:cs typeface="Helvetica-Ligh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2F33B5-CC0B-3489-04A2-9320552D60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D2C7B0-7384-621C-58C3-17F095EA30A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8/28/2025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1E6484-9296-B9F6-BAAB-B2CAAAAFB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FDDF13C-660B-CBEF-9F46-E7CA79EB0E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1450" y="4419889"/>
            <a:ext cx="8399603" cy="2393779"/>
          </a:xfrm>
          <a:prstGeom prst="rect">
            <a:avLst/>
          </a:prstGeom>
        </p:spPr>
      </p:pic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7804A85D-0D36-B562-EC8B-261D7E9D54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33250" y="4878115"/>
            <a:ext cx="7391400" cy="1477328"/>
          </a:xfrm>
        </p:spPr>
        <p:txBody>
          <a:bodyPr anchor="ctr"/>
          <a:lstStyle>
            <a:lvl1pPr algn="ctr">
              <a:defRPr sz="9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666859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F13DAE9-7098-94B3-54A0-B43409B49C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397"/>
            <a:ext cx="20104096" cy="11308554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2F33B5-CC0B-3489-04A2-9320552D60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D2C7B0-7384-621C-58C3-17F095EA30A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8/28/2025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1E6484-9296-B9F6-BAAB-B2CAAAAFB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7B9F0C3-5B15-BD55-50AE-5AB85B0335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109450" y="5426075"/>
            <a:ext cx="7391400" cy="677108"/>
          </a:xfrm>
        </p:spPr>
        <p:txBody>
          <a:bodyPr anchor="t"/>
          <a:lstStyle>
            <a:lvl1pPr>
              <a:defRPr sz="4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en-US" dirty="0"/>
              <a:t>Name,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7804A85D-0D36-B562-EC8B-261D7E9D54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109450" y="3168962"/>
            <a:ext cx="7391400" cy="2031325"/>
          </a:xfrm>
        </p:spPr>
        <p:txBody>
          <a:bodyPr anchor="b"/>
          <a:lstStyle>
            <a:lvl1pPr>
              <a:defRPr sz="6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en-US" dirty="0"/>
              <a:t>Presentation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159093AD-72F9-FC3F-E24D-DAB1B68421F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109450" y="7042177"/>
            <a:ext cx="7391400" cy="430887"/>
          </a:xfrm>
        </p:spPr>
        <p:txBody>
          <a:bodyPr anchor="t"/>
          <a:lstStyle>
            <a:lvl1pPr algn="r">
              <a:defRPr sz="28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18" name="Picture 17" descr="Text&#10;&#10;Description automatically generated with medium confidence">
            <a:extLst>
              <a:ext uri="{FF2B5EF4-FFF2-40B4-BE49-F238E27FC236}">
                <a16:creationId xmlns:a16="http://schemas.microsoft.com/office/drawing/2014/main" id="{5A56733F-1B8C-898F-83BD-654B07578E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1944" y="8822873"/>
            <a:ext cx="5486411" cy="1828804"/>
          </a:xfrm>
          <a:prstGeom prst="rect">
            <a:avLst/>
          </a:prstGeom>
        </p:spPr>
      </p:pic>
      <p:pic>
        <p:nvPicPr>
          <p:cNvPr id="7" name="Picture 6" descr="Logo&#10;&#10;AI-generated content may be incorrect.">
            <a:extLst>
              <a:ext uri="{FF2B5EF4-FFF2-40B4-BE49-F238E27FC236}">
                <a16:creationId xmlns:a16="http://schemas.microsoft.com/office/drawing/2014/main" id="{CB8722AD-3506-5053-2E22-AA2EA1C82E2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085" y="2854474"/>
            <a:ext cx="6950125" cy="469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808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5049864"/>
            <a:ext cx="17088486" cy="83099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sz="5400" b="1" i="0">
                <a:solidFill>
                  <a:srgbClr val="05639B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7806" y="6333236"/>
            <a:ext cx="17088485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53713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4" y="2601150"/>
            <a:ext cx="17962245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1D8BD707-D9CF-40AE-B4C6-C98DA3205C09}" type="datetimeFigureOut">
              <a:rPr lang="en-US" smtClean="0"/>
              <a:pPr/>
              <a:t>8/28/2025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8F220FBE-5C36-2D99-3497-4AB2E356CEF4}"/>
              </a:ext>
            </a:extLst>
          </p:cNvPr>
          <p:cNvSpPr/>
          <p:nvPr userDrawn="1"/>
        </p:nvSpPr>
        <p:spPr>
          <a:xfrm>
            <a:off x="0" y="10952546"/>
            <a:ext cx="20104100" cy="356235"/>
          </a:xfrm>
          <a:custGeom>
            <a:avLst/>
            <a:gdLst/>
            <a:ahLst/>
            <a:cxnLst/>
            <a:rect l="l" t="t" r="r" b="b"/>
            <a:pathLst>
              <a:path w="20104100" h="356234">
                <a:moveTo>
                  <a:pt x="20104099" y="0"/>
                </a:moveTo>
                <a:lnTo>
                  <a:pt x="0" y="0"/>
                </a:lnTo>
                <a:lnTo>
                  <a:pt x="0" y="356010"/>
                </a:lnTo>
                <a:lnTo>
                  <a:pt x="20104099" y="356010"/>
                </a:lnTo>
                <a:lnTo>
                  <a:pt x="20104099" y="0"/>
                </a:lnTo>
                <a:close/>
              </a:path>
            </a:pathLst>
          </a:custGeom>
          <a:solidFill>
            <a:srgbClr val="05639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10" name="object 9">
            <a:extLst>
              <a:ext uri="{FF2B5EF4-FFF2-40B4-BE49-F238E27FC236}">
                <a16:creationId xmlns:a16="http://schemas.microsoft.com/office/drawing/2014/main" id="{C5250AD2-A9C6-CA26-56BF-43AEB2AF32BA}"/>
              </a:ext>
            </a:extLst>
          </p:cNvPr>
          <p:cNvGrpSpPr/>
          <p:nvPr userDrawn="1"/>
        </p:nvGrpSpPr>
        <p:grpSpPr>
          <a:xfrm>
            <a:off x="0" y="0"/>
            <a:ext cx="20104100" cy="178435"/>
            <a:chOff x="0" y="0"/>
            <a:chExt cx="20104100" cy="178435"/>
          </a:xfrm>
        </p:grpSpPr>
        <p:sp>
          <p:nvSpPr>
            <p:cNvPr id="11" name="object 10">
              <a:extLst>
                <a:ext uri="{FF2B5EF4-FFF2-40B4-BE49-F238E27FC236}">
                  <a16:creationId xmlns:a16="http://schemas.microsoft.com/office/drawing/2014/main" id="{798A8D54-9A5D-9B11-BD4E-7794EDCC71CE}"/>
                </a:ext>
              </a:extLst>
            </p:cNvPr>
            <p:cNvSpPr/>
            <p:nvPr/>
          </p:nvSpPr>
          <p:spPr>
            <a:xfrm>
              <a:off x="0" y="0"/>
              <a:ext cx="6693534" cy="178435"/>
            </a:xfrm>
            <a:custGeom>
              <a:avLst/>
              <a:gdLst/>
              <a:ahLst/>
              <a:cxnLst/>
              <a:rect l="l" t="t" r="r" b="b"/>
              <a:pathLst>
                <a:path w="6693534" h="178435">
                  <a:moveTo>
                    <a:pt x="6693272" y="0"/>
                  </a:moveTo>
                  <a:lnTo>
                    <a:pt x="0" y="0"/>
                  </a:lnTo>
                  <a:lnTo>
                    <a:pt x="0" y="178005"/>
                  </a:lnTo>
                  <a:lnTo>
                    <a:pt x="6693272" y="178005"/>
                  </a:lnTo>
                  <a:lnTo>
                    <a:pt x="6693272" y="0"/>
                  </a:lnTo>
                  <a:close/>
                </a:path>
              </a:pathLst>
            </a:custGeom>
            <a:solidFill>
              <a:srgbClr val="F9AF3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1">
              <a:extLst>
                <a:ext uri="{FF2B5EF4-FFF2-40B4-BE49-F238E27FC236}">
                  <a16:creationId xmlns:a16="http://schemas.microsoft.com/office/drawing/2014/main" id="{B3C9F212-856D-7B14-D27C-1106632ED189}"/>
                </a:ext>
              </a:extLst>
            </p:cNvPr>
            <p:cNvSpPr/>
            <p:nvPr/>
          </p:nvSpPr>
          <p:spPr>
            <a:xfrm>
              <a:off x="6705418" y="0"/>
              <a:ext cx="6693534" cy="178435"/>
            </a:xfrm>
            <a:custGeom>
              <a:avLst/>
              <a:gdLst/>
              <a:ahLst/>
              <a:cxnLst/>
              <a:rect l="l" t="t" r="r" b="b"/>
              <a:pathLst>
                <a:path w="6693534" h="178435">
                  <a:moveTo>
                    <a:pt x="6693272" y="0"/>
                  </a:moveTo>
                  <a:lnTo>
                    <a:pt x="0" y="0"/>
                  </a:lnTo>
                  <a:lnTo>
                    <a:pt x="0" y="178005"/>
                  </a:lnTo>
                  <a:lnTo>
                    <a:pt x="6693272" y="178005"/>
                  </a:lnTo>
                  <a:lnTo>
                    <a:pt x="6693272" y="0"/>
                  </a:lnTo>
                  <a:close/>
                </a:path>
              </a:pathLst>
            </a:custGeom>
            <a:solidFill>
              <a:srgbClr val="05639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object 12">
              <a:extLst>
                <a:ext uri="{FF2B5EF4-FFF2-40B4-BE49-F238E27FC236}">
                  <a16:creationId xmlns:a16="http://schemas.microsoft.com/office/drawing/2014/main" id="{A618265E-9C35-AE54-12B4-E7E5A1617D1B}"/>
                </a:ext>
              </a:extLst>
            </p:cNvPr>
            <p:cNvSpPr/>
            <p:nvPr/>
          </p:nvSpPr>
          <p:spPr>
            <a:xfrm>
              <a:off x="13410837" y="0"/>
              <a:ext cx="6693534" cy="178435"/>
            </a:xfrm>
            <a:custGeom>
              <a:avLst/>
              <a:gdLst/>
              <a:ahLst/>
              <a:cxnLst/>
              <a:rect l="l" t="t" r="r" b="b"/>
              <a:pathLst>
                <a:path w="6693534" h="178435">
                  <a:moveTo>
                    <a:pt x="6693262" y="0"/>
                  </a:moveTo>
                  <a:lnTo>
                    <a:pt x="0" y="0"/>
                  </a:lnTo>
                  <a:lnTo>
                    <a:pt x="0" y="178005"/>
                  </a:lnTo>
                  <a:lnTo>
                    <a:pt x="6693262" y="178005"/>
                  </a:lnTo>
                  <a:lnTo>
                    <a:pt x="6693262" y="0"/>
                  </a:lnTo>
                  <a:close/>
                </a:path>
              </a:pathLst>
            </a:custGeom>
            <a:solidFill>
              <a:srgbClr val="F26A3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7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 sz="2400"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4" y="2601150"/>
            <a:ext cx="17962245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1D8BD707-D9CF-40AE-B4C6-C98DA3205C09}" type="datetimeFigureOut">
              <a:rPr lang="en-US" smtClean="0"/>
              <a:pPr/>
              <a:t>8/28/2025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8F220FBE-5C36-2D99-3497-4AB2E356CEF4}"/>
              </a:ext>
            </a:extLst>
          </p:cNvPr>
          <p:cNvSpPr/>
          <p:nvPr userDrawn="1"/>
        </p:nvSpPr>
        <p:spPr>
          <a:xfrm>
            <a:off x="0" y="10952546"/>
            <a:ext cx="20104100" cy="356235"/>
          </a:xfrm>
          <a:custGeom>
            <a:avLst/>
            <a:gdLst/>
            <a:ahLst/>
            <a:cxnLst/>
            <a:rect l="l" t="t" r="r" b="b"/>
            <a:pathLst>
              <a:path w="20104100" h="356234">
                <a:moveTo>
                  <a:pt x="20104099" y="0"/>
                </a:moveTo>
                <a:lnTo>
                  <a:pt x="0" y="0"/>
                </a:lnTo>
                <a:lnTo>
                  <a:pt x="0" y="356010"/>
                </a:lnTo>
                <a:lnTo>
                  <a:pt x="20104099" y="356010"/>
                </a:lnTo>
                <a:lnTo>
                  <a:pt x="20104099" y="0"/>
                </a:lnTo>
                <a:close/>
              </a:path>
            </a:pathLst>
          </a:custGeom>
          <a:solidFill>
            <a:srgbClr val="05639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10" name="object 9">
            <a:extLst>
              <a:ext uri="{FF2B5EF4-FFF2-40B4-BE49-F238E27FC236}">
                <a16:creationId xmlns:a16="http://schemas.microsoft.com/office/drawing/2014/main" id="{C5250AD2-A9C6-CA26-56BF-43AEB2AF32BA}"/>
              </a:ext>
            </a:extLst>
          </p:cNvPr>
          <p:cNvGrpSpPr/>
          <p:nvPr userDrawn="1"/>
        </p:nvGrpSpPr>
        <p:grpSpPr>
          <a:xfrm>
            <a:off x="0" y="0"/>
            <a:ext cx="20104100" cy="178435"/>
            <a:chOff x="0" y="0"/>
            <a:chExt cx="20104100" cy="178435"/>
          </a:xfrm>
        </p:grpSpPr>
        <p:sp>
          <p:nvSpPr>
            <p:cNvPr id="11" name="object 10">
              <a:extLst>
                <a:ext uri="{FF2B5EF4-FFF2-40B4-BE49-F238E27FC236}">
                  <a16:creationId xmlns:a16="http://schemas.microsoft.com/office/drawing/2014/main" id="{798A8D54-9A5D-9B11-BD4E-7794EDCC71CE}"/>
                </a:ext>
              </a:extLst>
            </p:cNvPr>
            <p:cNvSpPr/>
            <p:nvPr/>
          </p:nvSpPr>
          <p:spPr>
            <a:xfrm>
              <a:off x="0" y="0"/>
              <a:ext cx="6693534" cy="178435"/>
            </a:xfrm>
            <a:custGeom>
              <a:avLst/>
              <a:gdLst/>
              <a:ahLst/>
              <a:cxnLst/>
              <a:rect l="l" t="t" r="r" b="b"/>
              <a:pathLst>
                <a:path w="6693534" h="178435">
                  <a:moveTo>
                    <a:pt x="6693272" y="0"/>
                  </a:moveTo>
                  <a:lnTo>
                    <a:pt x="0" y="0"/>
                  </a:lnTo>
                  <a:lnTo>
                    <a:pt x="0" y="178005"/>
                  </a:lnTo>
                  <a:lnTo>
                    <a:pt x="6693272" y="178005"/>
                  </a:lnTo>
                  <a:lnTo>
                    <a:pt x="6693272" y="0"/>
                  </a:lnTo>
                  <a:close/>
                </a:path>
              </a:pathLst>
            </a:custGeom>
            <a:solidFill>
              <a:srgbClr val="F9AF3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1">
              <a:extLst>
                <a:ext uri="{FF2B5EF4-FFF2-40B4-BE49-F238E27FC236}">
                  <a16:creationId xmlns:a16="http://schemas.microsoft.com/office/drawing/2014/main" id="{B3C9F212-856D-7B14-D27C-1106632ED189}"/>
                </a:ext>
              </a:extLst>
            </p:cNvPr>
            <p:cNvSpPr/>
            <p:nvPr/>
          </p:nvSpPr>
          <p:spPr>
            <a:xfrm>
              <a:off x="6705418" y="0"/>
              <a:ext cx="6693534" cy="178435"/>
            </a:xfrm>
            <a:custGeom>
              <a:avLst/>
              <a:gdLst/>
              <a:ahLst/>
              <a:cxnLst/>
              <a:rect l="l" t="t" r="r" b="b"/>
              <a:pathLst>
                <a:path w="6693534" h="178435">
                  <a:moveTo>
                    <a:pt x="6693272" y="0"/>
                  </a:moveTo>
                  <a:lnTo>
                    <a:pt x="0" y="0"/>
                  </a:lnTo>
                  <a:lnTo>
                    <a:pt x="0" y="178005"/>
                  </a:lnTo>
                  <a:lnTo>
                    <a:pt x="6693272" y="178005"/>
                  </a:lnTo>
                  <a:lnTo>
                    <a:pt x="6693272" y="0"/>
                  </a:lnTo>
                  <a:close/>
                </a:path>
              </a:pathLst>
            </a:custGeom>
            <a:solidFill>
              <a:srgbClr val="05639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object 12">
              <a:extLst>
                <a:ext uri="{FF2B5EF4-FFF2-40B4-BE49-F238E27FC236}">
                  <a16:creationId xmlns:a16="http://schemas.microsoft.com/office/drawing/2014/main" id="{A618265E-9C35-AE54-12B4-E7E5A1617D1B}"/>
                </a:ext>
              </a:extLst>
            </p:cNvPr>
            <p:cNvSpPr/>
            <p:nvPr/>
          </p:nvSpPr>
          <p:spPr>
            <a:xfrm>
              <a:off x="13410837" y="0"/>
              <a:ext cx="6693534" cy="178435"/>
            </a:xfrm>
            <a:custGeom>
              <a:avLst/>
              <a:gdLst/>
              <a:ahLst/>
              <a:cxnLst/>
              <a:rect l="l" t="t" r="r" b="b"/>
              <a:pathLst>
                <a:path w="6693534" h="178435">
                  <a:moveTo>
                    <a:pt x="6693262" y="0"/>
                  </a:moveTo>
                  <a:lnTo>
                    <a:pt x="0" y="0"/>
                  </a:lnTo>
                  <a:lnTo>
                    <a:pt x="0" y="178005"/>
                  </a:lnTo>
                  <a:lnTo>
                    <a:pt x="6693262" y="178005"/>
                  </a:lnTo>
                  <a:lnTo>
                    <a:pt x="6693262" y="0"/>
                  </a:lnTo>
                  <a:close/>
                </a:path>
              </a:pathLst>
            </a:custGeom>
            <a:solidFill>
              <a:srgbClr val="F26A3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073989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 sz="2400"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cchealth.org/get-care/a3-crisis-response/a3-dashboar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B6F1820-7D08-D772-3BF5-19A2672A8F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033250" y="3623350"/>
            <a:ext cx="7391400" cy="2031325"/>
          </a:xfrm>
          <a:noFill/>
        </p:spPr>
        <p:txBody>
          <a:bodyPr/>
          <a:lstStyle/>
          <a:p>
            <a:pPr algn="ctr"/>
            <a:r>
              <a:rPr lang="en-US" dirty="0"/>
              <a:t>A3 Crisis Response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72C6AC8-B254-BA86-164E-4C30622D98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652250" y="6492875"/>
            <a:ext cx="7391400" cy="553998"/>
          </a:xfrm>
        </p:spPr>
        <p:txBody>
          <a:bodyPr/>
          <a:lstStyle/>
          <a:p>
            <a:pPr algn="ctr"/>
            <a:r>
              <a:rPr lang="en-US" sz="3600" b="1"/>
              <a:t>  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978683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6B9A66-409B-0733-5F65-7C96C8875D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D70A706-CDE1-0036-7BEE-D0474A47394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3850" y="549275"/>
            <a:ext cx="2915771" cy="851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CC47AFF-006C-0C12-D288-8AC71999A3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50" y="1853752"/>
            <a:ext cx="18670595" cy="852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915666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7E1878-21EF-0557-383C-7C304584BC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01787F-8961-FB5E-D726-49F38045BD1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3850" y="549275"/>
            <a:ext cx="2915771" cy="851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F20B349-1B70-159A-C3AA-4DC0D3A36D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340" y="2930467"/>
            <a:ext cx="19918910" cy="615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098120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E0223E-4139-20DD-9D84-767D5292E3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928ECA1-D593-E122-1B26-964BE994EC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1249148"/>
              </p:ext>
            </p:extLst>
          </p:nvPr>
        </p:nvGraphicFramePr>
        <p:xfrm>
          <a:off x="3350683" y="1187097"/>
          <a:ext cx="13402733" cy="8935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0729D9C8-5CB1-B7C7-1F88-99EA563FB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319" y="1134886"/>
            <a:ext cx="5464322" cy="1395383"/>
          </a:xfrm>
        </p:spPr>
        <p:txBody>
          <a:bodyPr vert="horz" lIns="91440" tIns="45720" rIns="91440" bIns="45720" rtlCol="0" anchor="t" anchorCtr="0">
            <a:noAutofit/>
          </a:bodyPr>
          <a:lstStyle/>
          <a:p>
            <a:pPr algn="l" rtl="0">
              <a:lnSpc>
                <a:spcPct val="90000"/>
              </a:lnSpc>
              <a:spcBef>
                <a:spcPct val="0"/>
              </a:spcBef>
            </a:pPr>
            <a:r>
              <a:rPr lang="en-US" sz="3600" kern="1200" dirty="0">
                <a:solidFill>
                  <a:srgbClr val="05649B"/>
                </a:solidFill>
                <a:latin typeface="+mj-lt"/>
                <a:ea typeface="+mj-ea"/>
                <a:cs typeface="+mj-cs"/>
              </a:rPr>
              <a:t>Referring Party to A3:</a:t>
            </a:r>
            <a:br>
              <a:rPr lang="en-US" sz="3600" kern="1200" dirty="0">
                <a:solidFill>
                  <a:srgbClr val="05649B"/>
                </a:solidFill>
                <a:latin typeface="+mj-lt"/>
                <a:ea typeface="+mj-ea"/>
                <a:cs typeface="+mj-cs"/>
              </a:rPr>
            </a:br>
            <a:r>
              <a:rPr lang="en-US" sz="3600" kern="1200" dirty="0">
                <a:solidFill>
                  <a:srgbClr val="05649B"/>
                </a:solidFill>
                <a:latin typeface="+mj-lt"/>
                <a:ea typeface="+mj-ea"/>
                <a:cs typeface="+mj-cs"/>
              </a:rPr>
              <a:t>Percentage of Total Telephone Crisis Screenings</a:t>
            </a:r>
            <a:br>
              <a:rPr lang="en-US" sz="3600" kern="1200" dirty="0">
                <a:solidFill>
                  <a:srgbClr val="05649B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 dirty="0">
                <a:solidFill>
                  <a:srgbClr val="F2683A"/>
                </a:solidFill>
                <a:latin typeface="+mj-lt"/>
                <a:ea typeface="+mj-ea"/>
                <a:cs typeface="+mj-cs"/>
              </a:rPr>
              <a:t>July 1, 2023 – July 1, 2025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AA9B578-C1AB-7758-A60B-393C7FBC6B10}"/>
              </a:ext>
            </a:extLst>
          </p:cNvPr>
          <p:cNvSpPr/>
          <p:nvPr/>
        </p:nvSpPr>
        <p:spPr>
          <a:xfrm>
            <a:off x="14395450" y="2412457"/>
            <a:ext cx="3657600" cy="685800"/>
          </a:xfrm>
          <a:prstGeom prst="roundRect">
            <a:avLst/>
          </a:prstGeom>
          <a:solidFill>
            <a:srgbClr val="05649B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Family Member, </a:t>
            </a:r>
            <a:r>
              <a:rPr lang="en-US" sz="2400" b="1" dirty="0">
                <a:solidFill>
                  <a:prstClr val="white"/>
                </a:solidFill>
                <a:latin typeface="Calibri"/>
              </a:rPr>
              <a:t>21.3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394046F-48C4-910A-EBF7-89A5F26EB9EA}"/>
              </a:ext>
            </a:extLst>
          </p:cNvPr>
          <p:cNvSpPr/>
          <p:nvPr/>
        </p:nvSpPr>
        <p:spPr>
          <a:xfrm>
            <a:off x="13669433" y="9159070"/>
            <a:ext cx="3657600" cy="685800"/>
          </a:xfrm>
          <a:prstGeom prst="roundRect">
            <a:avLst/>
          </a:prstGeom>
          <a:solidFill>
            <a:srgbClr val="9EC3D7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Self, </a:t>
            </a:r>
            <a:r>
              <a:rPr lang="en-US" sz="2400" b="1" dirty="0">
                <a:solidFill>
                  <a:prstClr val="black"/>
                </a:solidFill>
                <a:latin typeface="Calibri"/>
              </a:rPr>
              <a:t>18.8%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CDC9772-DDAD-4B6C-7C06-EB047301CDE0}"/>
              </a:ext>
            </a:extLst>
          </p:cNvPr>
          <p:cNvSpPr/>
          <p:nvPr/>
        </p:nvSpPr>
        <p:spPr>
          <a:xfrm>
            <a:off x="9594850" y="449086"/>
            <a:ext cx="3657600" cy="685800"/>
          </a:xfrm>
          <a:prstGeom prst="roundRect">
            <a:avLst/>
          </a:prstGeom>
          <a:solidFill>
            <a:srgbClr val="F6EFDA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Access Line, 1.2%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5A28B81-66A8-253E-99E4-0150AF1CE8FE}"/>
              </a:ext>
            </a:extLst>
          </p:cNvPr>
          <p:cNvSpPr/>
          <p:nvPr/>
        </p:nvSpPr>
        <p:spPr>
          <a:xfrm>
            <a:off x="5708650" y="449086"/>
            <a:ext cx="3657600" cy="685800"/>
          </a:xfrm>
          <a:prstGeom prst="roundRect">
            <a:avLst/>
          </a:prstGeom>
          <a:solidFill>
            <a:srgbClr val="EABCA9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Friend, 1.5%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6642583-F9D1-E7F6-2F9F-3D9A01D45B86}"/>
              </a:ext>
            </a:extLst>
          </p:cNvPr>
          <p:cNvSpPr/>
          <p:nvPr/>
        </p:nvSpPr>
        <p:spPr>
          <a:xfrm>
            <a:off x="1593849" y="4130675"/>
            <a:ext cx="3657600" cy="685800"/>
          </a:xfrm>
          <a:prstGeom prst="roundRect">
            <a:avLst/>
          </a:prstGeom>
          <a:solidFill>
            <a:srgbClr val="F2683A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Other, </a:t>
            </a:r>
            <a:r>
              <a:rPr lang="en-US" sz="2400" b="1" dirty="0">
                <a:solidFill>
                  <a:prstClr val="white"/>
                </a:solidFill>
                <a:latin typeface="Calibri"/>
              </a:rPr>
              <a:t>40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A8D7235-8747-19EF-9A8D-8CA9D9D3B7EA}"/>
              </a:ext>
            </a:extLst>
          </p:cNvPr>
          <p:cNvSpPr/>
          <p:nvPr/>
        </p:nvSpPr>
        <p:spPr>
          <a:xfrm>
            <a:off x="2051049" y="8468481"/>
            <a:ext cx="3657600" cy="685800"/>
          </a:xfrm>
          <a:prstGeom prst="roundRect">
            <a:avLst/>
          </a:prstGeom>
          <a:solidFill>
            <a:srgbClr val="F9AF3F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Law Enforcement, </a:t>
            </a:r>
            <a:r>
              <a:rPr lang="en-US" sz="2400" b="1" dirty="0">
                <a:solidFill>
                  <a:prstClr val="black"/>
                </a:solidFill>
                <a:latin typeface="Calibri"/>
              </a:rPr>
              <a:t>16.8%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DA0020C-6925-D27D-0A75-B05A78DE2DEF}"/>
              </a:ext>
            </a:extLst>
          </p:cNvPr>
          <p:cNvCxnSpPr>
            <a:cxnSpLocks/>
          </p:cNvCxnSpPr>
          <p:nvPr/>
        </p:nvCxnSpPr>
        <p:spPr>
          <a:xfrm flipH="1">
            <a:off x="13252450" y="2606675"/>
            <a:ext cx="1524000" cy="762000"/>
          </a:xfrm>
          <a:prstGeom prst="line">
            <a:avLst/>
          </a:prstGeom>
          <a:ln w="38100">
            <a:solidFill>
              <a:srgbClr val="0564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C272B28-72F1-9949-0E00-5E8ED466DD31}"/>
              </a:ext>
            </a:extLst>
          </p:cNvPr>
          <p:cNvCxnSpPr>
            <a:cxnSpLocks/>
          </p:cNvCxnSpPr>
          <p:nvPr/>
        </p:nvCxnSpPr>
        <p:spPr>
          <a:xfrm flipH="1" flipV="1">
            <a:off x="12185650" y="8702675"/>
            <a:ext cx="1676400" cy="820890"/>
          </a:xfrm>
          <a:prstGeom prst="line">
            <a:avLst/>
          </a:prstGeom>
          <a:ln w="38100">
            <a:solidFill>
              <a:srgbClr val="9EC3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1B62ED7-363D-EDCF-F7A0-652781DC055E}"/>
              </a:ext>
            </a:extLst>
          </p:cNvPr>
          <p:cNvCxnSpPr>
            <a:cxnSpLocks/>
          </p:cNvCxnSpPr>
          <p:nvPr/>
        </p:nvCxnSpPr>
        <p:spPr>
          <a:xfrm flipV="1">
            <a:off x="4184650" y="7712075"/>
            <a:ext cx="2496608" cy="914400"/>
          </a:xfrm>
          <a:prstGeom prst="line">
            <a:avLst/>
          </a:prstGeom>
          <a:ln w="38100">
            <a:solidFill>
              <a:srgbClr val="F9AF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7CF3A74-35E1-5944-6DD9-24F55BD00456}"/>
              </a:ext>
            </a:extLst>
          </p:cNvPr>
          <p:cNvCxnSpPr>
            <a:cxnSpLocks/>
          </p:cNvCxnSpPr>
          <p:nvPr/>
        </p:nvCxnSpPr>
        <p:spPr>
          <a:xfrm flipV="1">
            <a:off x="3879849" y="2944597"/>
            <a:ext cx="3429001" cy="1296017"/>
          </a:xfrm>
          <a:prstGeom prst="line">
            <a:avLst/>
          </a:prstGeom>
          <a:ln w="38100">
            <a:solidFill>
              <a:srgbClr val="F268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42834FE-C4D4-7DEC-7E92-16CBD6FD4500}"/>
              </a:ext>
            </a:extLst>
          </p:cNvPr>
          <p:cNvCxnSpPr>
            <a:cxnSpLocks/>
          </p:cNvCxnSpPr>
          <p:nvPr/>
        </p:nvCxnSpPr>
        <p:spPr>
          <a:xfrm>
            <a:off x="9021233" y="1082675"/>
            <a:ext cx="268817" cy="685800"/>
          </a:xfrm>
          <a:prstGeom prst="line">
            <a:avLst/>
          </a:prstGeom>
          <a:ln w="38100">
            <a:solidFill>
              <a:srgbClr val="EABC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40E656A-8CAF-52D2-6E76-B982F00ED23D}"/>
              </a:ext>
            </a:extLst>
          </p:cNvPr>
          <p:cNvCxnSpPr>
            <a:cxnSpLocks/>
          </p:cNvCxnSpPr>
          <p:nvPr/>
        </p:nvCxnSpPr>
        <p:spPr>
          <a:xfrm flipH="1">
            <a:off x="9747250" y="930275"/>
            <a:ext cx="210608" cy="685800"/>
          </a:xfrm>
          <a:prstGeom prst="line">
            <a:avLst/>
          </a:prstGeom>
          <a:ln w="38100">
            <a:solidFill>
              <a:srgbClr val="F6EF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326ED164-CEE6-A0D1-8A57-955134F47C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44475"/>
            <a:ext cx="17976850" cy="1064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521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709B13A-7A1A-7EA2-1B8D-7E25DC4B6AFA}"/>
              </a:ext>
            </a:extLst>
          </p:cNvPr>
          <p:cNvSpPr/>
          <p:nvPr/>
        </p:nvSpPr>
        <p:spPr>
          <a:xfrm>
            <a:off x="8528050" y="1980197"/>
            <a:ext cx="10210801" cy="7484477"/>
          </a:xfrm>
          <a:prstGeom prst="roundRect">
            <a:avLst>
              <a:gd name="adj" fmla="val 8390"/>
            </a:avLst>
          </a:prstGeom>
          <a:solidFill>
            <a:srgbClr val="09649A"/>
          </a:solidFill>
          <a:ln w="38100">
            <a:solidFill>
              <a:srgbClr val="F2683A"/>
            </a:solidFill>
          </a:ln>
          <a:effectLst>
            <a:outerShdw dist="203200" dir="5400000" algn="t" rotWithShape="0">
              <a:srgbClr val="F2683A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BE1680-A19D-0D61-0580-2EADF58697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719468" y="3200097"/>
            <a:ext cx="7792984" cy="5539978"/>
          </a:xfrm>
        </p:spPr>
        <p:txBody>
          <a:bodyPr/>
          <a:lstStyle/>
          <a:p>
            <a:r>
              <a:rPr lang="en-US" sz="6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Providing timely, appropriate behavioral health crisis services to </a:t>
            </a:r>
            <a:r>
              <a:rPr lang="en-US" sz="6000" b="1" i="1" u="none" strike="noStrike" dirty="0">
                <a:solidFill>
                  <a:srgbClr val="F2683A"/>
                </a:solidFill>
                <a:effectLst/>
                <a:latin typeface="Calibri" panose="020F0502020204030204" pitchFamily="34" charset="0"/>
              </a:rPr>
              <a:t>anyone, anywhere</a:t>
            </a:r>
            <a:r>
              <a:rPr lang="en-US" sz="6000" b="1" i="1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6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at</a:t>
            </a:r>
            <a:r>
              <a:rPr lang="en-US" sz="6000" b="1" i="1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6000" b="1" i="1" u="none" strike="noStrike" dirty="0">
                <a:solidFill>
                  <a:srgbClr val="F2683A"/>
                </a:solidFill>
                <a:effectLst/>
                <a:latin typeface="Calibri" panose="020F0502020204030204" pitchFamily="34" charset="0"/>
              </a:rPr>
              <a:t>anytime</a:t>
            </a:r>
            <a:r>
              <a:rPr lang="en-US" sz="6000" b="1" i="1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6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in Contra Costa County.</a:t>
            </a:r>
            <a:r>
              <a:rPr lang="en-US" sz="60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6000" dirty="0">
              <a:solidFill>
                <a:schemeClr val="bg1"/>
              </a:solidFill>
            </a:endParaRPr>
          </a:p>
        </p:txBody>
      </p:sp>
      <p:pic>
        <p:nvPicPr>
          <p:cNvPr id="5" name="Picture 4" descr="Logo&#10;&#10;AI-generated content may be incorrect.">
            <a:extLst>
              <a:ext uri="{FF2B5EF4-FFF2-40B4-BE49-F238E27FC236}">
                <a16:creationId xmlns:a16="http://schemas.microsoft.com/office/drawing/2014/main" id="{A2F79770-4A9F-46C8-46F2-189712ED9F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3735387"/>
            <a:ext cx="5686425" cy="3838575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CFAE1FE-E5DF-DD4C-2C14-10C192C100FF}"/>
              </a:ext>
            </a:extLst>
          </p:cNvPr>
          <p:cNvSpPr/>
          <p:nvPr/>
        </p:nvSpPr>
        <p:spPr>
          <a:xfrm>
            <a:off x="9719468" y="1484898"/>
            <a:ext cx="7827963" cy="990600"/>
          </a:xfrm>
          <a:prstGeom prst="roundRect">
            <a:avLst>
              <a:gd name="adj" fmla="val 50000"/>
            </a:avLst>
          </a:prstGeom>
          <a:solidFill>
            <a:srgbClr val="F268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u="none" strike="noStrike" spc="600" dirty="0">
                <a:solidFill>
                  <a:schemeClr val="bg1"/>
                </a:solidFill>
                <a:effectLst/>
              </a:rPr>
              <a:t>PROVIDING HOPE</a:t>
            </a:r>
            <a:r>
              <a:rPr lang="en-US" sz="4800" b="0" spc="600" dirty="0">
                <a:solidFill>
                  <a:schemeClr val="bg1"/>
                </a:solidFill>
                <a:effectLst/>
              </a:rPr>
              <a:t>​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1680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2BC3215-7B51-8CF1-C820-410C6E3EC4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098750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4B2A26-A8AC-F812-2C4E-0018263F2C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5EB86-6B90-B94D-F7C8-FD2E30182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00244B-3138-CF8A-E7F8-4EAC49C44F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08050" y="2454275"/>
            <a:ext cx="18191163" cy="6666440"/>
          </a:xfrm>
        </p:spPr>
        <p:txBody>
          <a:bodyPr/>
          <a:lstStyle/>
          <a:p>
            <a:pPr algn="ctr"/>
            <a:r>
              <a:rPr lang="en-US" sz="48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Agenda</a:t>
            </a:r>
          </a:p>
          <a:p>
            <a:pPr algn="ctr"/>
            <a:endParaRPr lang="en-US" sz="48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1485900" lvl="1" indent="-228600" algn="l" rtl="0">
              <a:lnSpc>
                <a:spcPct val="90000"/>
              </a:lnSpc>
              <a:spcAft>
                <a:spcPts val="600"/>
              </a:spcAft>
              <a:buClr>
                <a:srgbClr val="F2683A"/>
              </a:buClr>
              <a:buFont typeface="Arial" panose="020B0604020202020204" pitchFamily="34" charset="0"/>
              <a:buChar char="•"/>
            </a:pPr>
            <a:r>
              <a:rPr lang="en-US" sz="4800" b="1" kern="1200" dirty="0">
                <a:solidFill>
                  <a:schemeClr val="tx2"/>
                </a:solidFill>
              </a:rPr>
              <a:t>The Need</a:t>
            </a:r>
          </a:p>
          <a:p>
            <a:pPr marL="1485900" lvl="1" indent="-228600" algn="l" rtl="0">
              <a:lnSpc>
                <a:spcPct val="90000"/>
              </a:lnSpc>
              <a:spcAft>
                <a:spcPts val="600"/>
              </a:spcAft>
              <a:buClr>
                <a:srgbClr val="F2683A"/>
              </a:buClr>
              <a:buFont typeface="Arial" panose="020B0604020202020204" pitchFamily="34" charset="0"/>
              <a:buChar char="•"/>
            </a:pPr>
            <a:r>
              <a:rPr lang="en-US" sz="4800" b="1" kern="1200" dirty="0">
                <a:solidFill>
                  <a:schemeClr val="tx2"/>
                </a:solidFill>
              </a:rPr>
              <a:t>History of A3 and Miles Hall Crisis Call Center</a:t>
            </a:r>
          </a:p>
          <a:p>
            <a:pPr marL="1485900" lvl="1" indent="-228600" algn="l" rtl="0">
              <a:lnSpc>
                <a:spcPct val="90000"/>
              </a:lnSpc>
              <a:spcAft>
                <a:spcPts val="600"/>
              </a:spcAft>
              <a:buClr>
                <a:srgbClr val="F2683A"/>
              </a:buClr>
              <a:buFont typeface="Arial" panose="020B0604020202020204" pitchFamily="34" charset="0"/>
              <a:buChar char="•"/>
            </a:pPr>
            <a:r>
              <a:rPr lang="en-US" sz="4800" b="1" kern="1200" dirty="0">
                <a:solidFill>
                  <a:schemeClr val="tx2"/>
                </a:solidFill>
              </a:rPr>
              <a:t>Multidisciplinary Teams</a:t>
            </a:r>
          </a:p>
          <a:p>
            <a:pPr marL="1485900" lvl="1" indent="-228600" algn="l" rtl="0">
              <a:lnSpc>
                <a:spcPct val="90000"/>
              </a:lnSpc>
              <a:spcAft>
                <a:spcPts val="600"/>
              </a:spcAft>
              <a:buClr>
                <a:srgbClr val="F2683A"/>
              </a:buClr>
              <a:buFont typeface="Arial" panose="020B0604020202020204" pitchFamily="34" charset="0"/>
              <a:buChar char="•"/>
            </a:pPr>
            <a:r>
              <a:rPr lang="en-US" sz="4800" b="1" kern="1200" dirty="0">
                <a:solidFill>
                  <a:schemeClr val="tx2"/>
                </a:solidFill>
              </a:rPr>
              <a:t>Levels of Response</a:t>
            </a:r>
          </a:p>
          <a:p>
            <a:pPr marL="1485900" lvl="1" indent="-228600" algn="l" rtl="0">
              <a:lnSpc>
                <a:spcPct val="90000"/>
              </a:lnSpc>
              <a:spcAft>
                <a:spcPts val="600"/>
              </a:spcAft>
              <a:buClr>
                <a:srgbClr val="F2683A"/>
              </a:buClr>
              <a:buFont typeface="Arial" panose="020B0604020202020204" pitchFamily="34" charset="0"/>
              <a:buChar char="•"/>
            </a:pPr>
            <a:r>
              <a:rPr lang="en-US" sz="4800" b="1" kern="1200" dirty="0">
                <a:solidFill>
                  <a:schemeClr val="tx2"/>
                </a:solidFill>
              </a:rPr>
              <a:t>Where We Stand Today</a:t>
            </a:r>
          </a:p>
          <a:p>
            <a:pPr marL="1485900" lvl="1" indent="-228600" algn="l" rtl="0">
              <a:lnSpc>
                <a:spcPct val="90000"/>
              </a:lnSpc>
              <a:spcAft>
                <a:spcPts val="600"/>
              </a:spcAft>
              <a:buClr>
                <a:srgbClr val="F2683A"/>
              </a:buClr>
              <a:buFont typeface="Arial" panose="020B0604020202020204" pitchFamily="34" charset="0"/>
              <a:buChar char="•"/>
            </a:pPr>
            <a:r>
              <a:rPr lang="en-US" sz="4800" b="1" kern="1200" dirty="0">
                <a:solidFill>
                  <a:schemeClr val="tx2"/>
                </a:solidFill>
              </a:rPr>
              <a:t>Metrics</a:t>
            </a:r>
          </a:p>
          <a:p>
            <a:pPr algn="ctr"/>
            <a:endParaRPr lang="en-US" sz="4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8FC9D2-367F-0B1A-4D74-52F6E62FEA0E}"/>
              </a:ext>
            </a:extLst>
          </p:cNvPr>
          <p:cNvSpPr txBox="1"/>
          <p:nvPr/>
        </p:nvSpPr>
        <p:spPr>
          <a:xfrm>
            <a:off x="1517650" y="6645275"/>
            <a:ext cx="3657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fontAlgn="base"/>
            <a:r>
              <a:rPr lang="en-US" b="0" i="0" dirty="0">
                <a:solidFill>
                  <a:srgbClr val="05649B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5649B"/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6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22746A3-914F-048E-7345-CC67395AB87B}"/>
              </a:ext>
            </a:extLst>
          </p:cNvPr>
          <p:cNvSpPr/>
          <p:nvPr/>
        </p:nvSpPr>
        <p:spPr>
          <a:xfrm>
            <a:off x="893488" y="5921375"/>
            <a:ext cx="4882275" cy="4031328"/>
          </a:xfrm>
          <a:prstGeom prst="roundRect">
            <a:avLst/>
          </a:prstGeom>
          <a:solidFill>
            <a:srgbClr val="FBF8EF"/>
          </a:solidFill>
          <a:ln>
            <a:noFill/>
          </a:ln>
          <a:effectLst>
            <a:outerShdw dist="254000" dir="5400000" algn="t" rotWithShape="0">
              <a:srgbClr val="EABCA9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F0F04A6-DA4B-D7A1-0C5A-88AEAF177BA0}"/>
              </a:ext>
            </a:extLst>
          </p:cNvPr>
          <p:cNvSpPr/>
          <p:nvPr/>
        </p:nvSpPr>
        <p:spPr>
          <a:xfrm>
            <a:off x="7610913" y="5890547"/>
            <a:ext cx="4882275" cy="4031328"/>
          </a:xfrm>
          <a:prstGeom prst="roundRect">
            <a:avLst/>
          </a:prstGeom>
          <a:solidFill>
            <a:srgbClr val="FBF8EF"/>
          </a:solidFill>
          <a:ln>
            <a:noFill/>
          </a:ln>
          <a:effectLst>
            <a:outerShdw dist="254000" dir="5400000" algn="t" rotWithShape="0">
              <a:srgbClr val="EABCA9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49E83C2-DAA6-7877-47DA-78E2B7CE0017}"/>
              </a:ext>
            </a:extLst>
          </p:cNvPr>
          <p:cNvSpPr/>
          <p:nvPr/>
        </p:nvSpPr>
        <p:spPr>
          <a:xfrm>
            <a:off x="14328337" y="5934823"/>
            <a:ext cx="4882275" cy="4031328"/>
          </a:xfrm>
          <a:prstGeom prst="roundRect">
            <a:avLst/>
          </a:prstGeom>
          <a:solidFill>
            <a:srgbClr val="FBF8EF"/>
          </a:solidFill>
          <a:ln>
            <a:noFill/>
          </a:ln>
          <a:effectLst>
            <a:outerShdw dist="254000" dir="5400000" algn="t" rotWithShape="0">
              <a:srgbClr val="EABCA9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5086C7-E73F-3749-B398-D9C6C3354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874D94-D3DE-A28D-9804-D2848D2C59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08050" y="2454275"/>
            <a:ext cx="18191163" cy="1477328"/>
          </a:xfrm>
        </p:spPr>
        <p:txBody>
          <a:bodyPr/>
          <a:lstStyle/>
          <a:p>
            <a:pPr algn="ctr"/>
            <a:r>
              <a:rPr lang="en-US" sz="4800" b="1" dirty="0">
                <a:solidFill>
                  <a:srgbClr val="05649B"/>
                </a:solidFill>
                <a:effectLst/>
                <a:latin typeface="Calibri" panose="020F0502020204030204" pitchFamily="34" charset="0"/>
              </a:rPr>
              <a:t>Out of Contra Costa County’s 1.2 million residents, nearly 200,000 will need mental health services.</a:t>
            </a:r>
            <a:endParaRPr lang="en-US" sz="4800" dirty="0">
              <a:solidFill>
                <a:srgbClr val="05649B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5D62D32-6C55-0906-C47F-D65012705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450" y="4625975"/>
            <a:ext cx="2057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7ADD42-30A7-BE3D-5D80-06503A9D38E9}"/>
              </a:ext>
            </a:extLst>
          </p:cNvPr>
          <p:cNvSpPr txBox="1"/>
          <p:nvPr/>
        </p:nvSpPr>
        <p:spPr>
          <a:xfrm>
            <a:off x="1165160" y="6791427"/>
            <a:ext cx="4314890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fontAlgn="base"/>
            <a:r>
              <a:rPr lang="en-US" sz="5400" b="1" i="0" u="none" strike="noStrike" dirty="0">
                <a:solidFill>
                  <a:srgbClr val="F2683A"/>
                </a:solidFill>
                <a:effectLst/>
                <a:latin typeface="Calibri" panose="020F0502020204030204" pitchFamily="34" charset="0"/>
              </a:rPr>
              <a:t>1 in 5 people </a:t>
            </a:r>
            <a:r>
              <a:rPr lang="en-US" sz="5400" b="0" i="0" dirty="0">
                <a:solidFill>
                  <a:srgbClr val="F2683A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5400" b="0" i="0" dirty="0">
              <a:solidFill>
                <a:srgbClr val="F2683A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US" sz="4000" b="0" i="0" u="none" strike="noStrike" dirty="0">
                <a:solidFill>
                  <a:srgbClr val="05649B"/>
                </a:solidFill>
                <a:effectLst/>
                <a:latin typeface="Calibri" panose="020F0502020204030204" pitchFamily="34" charset="0"/>
              </a:rPr>
              <a:t>experience mental health challenges</a:t>
            </a:r>
            <a:r>
              <a:rPr lang="en-US" b="0" i="0" u="none" strike="noStrike" dirty="0">
                <a:solidFill>
                  <a:srgbClr val="05649B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b="0" i="0" dirty="0">
                <a:solidFill>
                  <a:srgbClr val="05649B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5649B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70C735-4F27-C773-C9DF-6EE19781CA22}"/>
              </a:ext>
            </a:extLst>
          </p:cNvPr>
          <p:cNvSpPr txBox="1"/>
          <p:nvPr/>
        </p:nvSpPr>
        <p:spPr>
          <a:xfrm>
            <a:off x="7844363" y="6797675"/>
            <a:ext cx="4422338" cy="2154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fontAlgn="base"/>
            <a:r>
              <a:rPr lang="en-US" sz="5400" b="1" i="0" u="none" strike="noStrike" dirty="0">
                <a:solidFill>
                  <a:srgbClr val="F2683A"/>
                </a:solidFill>
                <a:effectLst/>
                <a:latin typeface="Calibri" panose="020F0502020204030204" pitchFamily="34" charset="0"/>
              </a:rPr>
              <a:t>Third most </a:t>
            </a:r>
            <a:r>
              <a:rPr lang="en-US" sz="5400" b="0" i="0" dirty="0">
                <a:solidFill>
                  <a:srgbClr val="F2683A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5400" b="0" i="0" dirty="0">
              <a:solidFill>
                <a:srgbClr val="F2683A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US" sz="4000" b="0" i="0" u="none" strike="noStrike" dirty="0">
                <a:solidFill>
                  <a:srgbClr val="05649B"/>
                </a:solidFill>
                <a:effectLst/>
                <a:latin typeface="Calibri" panose="020F0502020204030204" pitchFamily="34" charset="0"/>
              </a:rPr>
              <a:t>common ambulance call</a:t>
            </a:r>
            <a:r>
              <a:rPr lang="en-US" b="0" i="0" dirty="0">
                <a:solidFill>
                  <a:srgbClr val="05649B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5649B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6B5757-F4C5-4ED6-C747-E5E3A1B5EAD0}"/>
              </a:ext>
            </a:extLst>
          </p:cNvPr>
          <p:cNvSpPr txBox="1"/>
          <p:nvPr/>
        </p:nvSpPr>
        <p:spPr>
          <a:xfrm>
            <a:off x="14576360" y="6797675"/>
            <a:ext cx="4362580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F2683A"/>
                </a:solidFill>
                <a:latin typeface="Calibri" panose="020F0502020204030204" pitchFamily="34" charset="0"/>
              </a:rPr>
              <a:t>6,500</a:t>
            </a:r>
            <a:br>
              <a:rPr lang="en-US" sz="4000" b="0" i="0" dirty="0">
                <a:solidFill>
                  <a:srgbClr val="D8834E"/>
                </a:solidFill>
                <a:effectLst/>
                <a:latin typeface="Calibri" panose="020F0502020204030204" pitchFamily="34" charset="0"/>
              </a:rPr>
            </a:br>
            <a:r>
              <a:rPr lang="en-US" sz="4000" b="0" i="0" u="none" strike="noStrike" dirty="0">
                <a:solidFill>
                  <a:srgbClr val="02618D"/>
                </a:solidFill>
                <a:effectLst/>
                <a:latin typeface="Calibri" panose="020F0502020204030204" pitchFamily="34" charset="0"/>
              </a:rPr>
              <a:t>visits to Psychiatric</a:t>
            </a:r>
          </a:p>
          <a:p>
            <a:pPr algn="ctr"/>
            <a:r>
              <a:rPr lang="en-US" sz="4000" b="0" i="0" u="none" strike="noStrike" dirty="0">
                <a:solidFill>
                  <a:srgbClr val="02618D"/>
                </a:solidFill>
                <a:effectLst/>
                <a:latin typeface="Calibri" panose="020F0502020204030204" pitchFamily="34" charset="0"/>
              </a:rPr>
              <a:t> Emergency Services</a:t>
            </a:r>
            <a:endParaRPr lang="en-US" sz="4000" dirty="0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B8EA6116-2FE3-A6A8-3193-490B36C56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1085" y="4697259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4D8BFA4-90B6-8E21-5DB4-F14AE46D806F}"/>
              </a:ext>
            </a:extLst>
          </p:cNvPr>
          <p:cNvSpPr/>
          <p:nvPr/>
        </p:nvSpPr>
        <p:spPr>
          <a:xfrm flipV="1">
            <a:off x="9251949" y="5179884"/>
            <a:ext cx="838200" cy="685800"/>
          </a:xfrm>
          <a:prstGeom prst="rect">
            <a:avLst/>
          </a:prstGeom>
          <a:solidFill>
            <a:srgbClr val="F2683A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13" name="Graphic 12" descr="Ambulance with solid fill">
            <a:extLst>
              <a:ext uri="{FF2B5EF4-FFF2-40B4-BE49-F238E27FC236}">
                <a16:creationId xmlns:a16="http://schemas.microsoft.com/office/drawing/2014/main" id="{A75CF9C3-80FA-1BAF-EF72-D15EDB3042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94749" y="4441220"/>
            <a:ext cx="25146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041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ADE2244-588B-0597-4868-1EDED22B5B92}"/>
              </a:ext>
            </a:extLst>
          </p:cNvPr>
          <p:cNvSpPr/>
          <p:nvPr/>
        </p:nvSpPr>
        <p:spPr>
          <a:xfrm>
            <a:off x="893488" y="1980198"/>
            <a:ext cx="12054162" cy="7789277"/>
          </a:xfrm>
          <a:prstGeom prst="roundRect">
            <a:avLst/>
          </a:prstGeom>
          <a:solidFill>
            <a:srgbClr val="FBF8EF"/>
          </a:solidFill>
          <a:ln>
            <a:noFill/>
          </a:ln>
          <a:effectLst>
            <a:outerShdw dist="254000" dir="5400000" algn="t" rotWithShape="0">
              <a:srgbClr val="EABCA9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49633F-0434-7680-6FF1-2EF67BF04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A3 Miles Hall Crisis Call Center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B2E40E-E343-0F96-FE8D-05135745B3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31920" y="3089592"/>
            <a:ext cx="9182259" cy="4431983"/>
          </a:xfrm>
        </p:spPr>
        <p:txBody>
          <a:bodyPr/>
          <a:lstStyle/>
          <a:p>
            <a:pPr marL="342900" indent="-342900">
              <a:buClr>
                <a:srgbClr val="F2683A"/>
              </a:buClr>
              <a:buFont typeface="Arial" panose="020B0604020202020204" pitchFamily="34" charset="0"/>
              <a:buChar char="•"/>
            </a:pPr>
            <a:r>
              <a:rPr lang="en-US" sz="3600" dirty="0"/>
              <a:t>Named for Miles Hall and others in Contra Costa who face mental health crises without the right support.</a:t>
            </a:r>
            <a:br>
              <a:rPr lang="en-US" sz="3600" dirty="0"/>
            </a:br>
            <a:endParaRPr lang="en-US" sz="3600" dirty="0"/>
          </a:p>
          <a:p>
            <a:pPr marL="342900" indent="-342900">
              <a:buClr>
                <a:srgbClr val="F2683A"/>
              </a:buClr>
              <a:buFont typeface="Arial" panose="020B0604020202020204" pitchFamily="34" charset="0"/>
              <a:buChar char="•"/>
            </a:pPr>
            <a:r>
              <a:rPr lang="en-US" sz="3600" dirty="0"/>
              <a:t>Miles, a 23-year-old Black man, was killed by law enforcement during a mental health incident.</a:t>
            </a:r>
            <a:br>
              <a:rPr lang="en-US" sz="3600" dirty="0"/>
            </a:br>
            <a:endParaRPr lang="en-US" sz="3600" dirty="0"/>
          </a:p>
          <a:p>
            <a:pPr marL="342900" indent="-342900">
              <a:buClr>
                <a:srgbClr val="F2683A"/>
              </a:buClr>
              <a:buFont typeface="Arial" panose="020B0604020202020204" pitchFamily="34" charset="0"/>
              <a:buChar char="•"/>
            </a:pPr>
            <a:r>
              <a:rPr lang="en-US" sz="3600" dirty="0"/>
              <a:t>After his death, Miles’ mother, Taun, advocated for a system to prevent such tragedies.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00F743C-01CB-ABD8-8BD2-6B56FD9EC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1050" y="4892675"/>
            <a:ext cx="5257800" cy="5257800"/>
          </a:xfrm>
          <a:prstGeom prst="rect">
            <a:avLst/>
          </a:prstGeom>
          <a:noFill/>
          <a:ln>
            <a:solidFill>
              <a:srgbClr val="FBF8EF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5689B55-4F93-D222-B041-CCA6FF902DBC}"/>
              </a:ext>
            </a:extLst>
          </p:cNvPr>
          <p:cNvSpPr/>
          <p:nvPr/>
        </p:nvSpPr>
        <p:spPr>
          <a:xfrm>
            <a:off x="13481051" y="1980198"/>
            <a:ext cx="5257800" cy="2286000"/>
          </a:xfrm>
          <a:prstGeom prst="roundRect">
            <a:avLst/>
          </a:prstGeom>
          <a:solidFill>
            <a:srgbClr val="09649A"/>
          </a:solidFill>
          <a:ln w="38100">
            <a:solidFill>
              <a:srgbClr val="F2683A"/>
            </a:solidFill>
          </a:ln>
          <a:effectLst>
            <a:outerShdw dist="203200" dir="5400000" algn="t" rotWithShape="0">
              <a:srgbClr val="F2683A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630D56-8935-AB81-603A-4464EBCEDAC6}"/>
              </a:ext>
            </a:extLst>
          </p:cNvPr>
          <p:cNvSpPr txBox="1"/>
          <p:nvPr/>
        </p:nvSpPr>
        <p:spPr>
          <a:xfrm>
            <a:off x="13737275" y="2218337"/>
            <a:ext cx="47453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>
                    <a:lumMod val="95000"/>
                  </a:schemeClr>
                </a:solidFill>
              </a:rPr>
              <a:t>A3 Miles Hall </a:t>
            </a:r>
          </a:p>
          <a:p>
            <a:pPr algn="ctr"/>
            <a:r>
              <a:rPr lang="en-US" sz="3600" b="1" dirty="0">
                <a:solidFill>
                  <a:schemeClr val="bg1">
                    <a:lumMod val="95000"/>
                  </a:schemeClr>
                </a:solidFill>
              </a:rPr>
              <a:t>Crisis Call Center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99C10D-0A7B-9873-55F3-06CA9768ECE2}"/>
              </a:ext>
            </a:extLst>
          </p:cNvPr>
          <p:cNvSpPr txBox="1"/>
          <p:nvPr/>
        </p:nvSpPr>
        <p:spPr>
          <a:xfrm>
            <a:off x="13592129" y="3389743"/>
            <a:ext cx="5035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>
                    <a:lumMod val="95000"/>
                  </a:schemeClr>
                </a:solidFill>
              </a:rPr>
              <a:t>844-844-5544</a:t>
            </a:r>
          </a:p>
        </p:txBody>
      </p:sp>
    </p:spTree>
    <p:extLst>
      <p:ext uri="{BB962C8B-B14F-4D97-AF65-F5344CB8AC3E}">
        <p14:creationId xmlns:p14="http://schemas.microsoft.com/office/powerpoint/2010/main" val="1448026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rc 17">
            <a:extLst>
              <a:ext uri="{FF2B5EF4-FFF2-40B4-BE49-F238E27FC236}">
                <a16:creationId xmlns:a16="http://schemas.microsoft.com/office/drawing/2014/main" id="{52156CA3-ED91-0D37-07E4-B66E72AE92FE}"/>
              </a:ext>
            </a:extLst>
          </p:cNvPr>
          <p:cNvSpPr/>
          <p:nvPr/>
        </p:nvSpPr>
        <p:spPr>
          <a:xfrm rot="10401225">
            <a:off x="12335923" y="8171537"/>
            <a:ext cx="5398635" cy="1593463"/>
          </a:xfrm>
          <a:prstGeom prst="arc">
            <a:avLst>
              <a:gd name="adj1" fmla="val 11978908"/>
              <a:gd name="adj2" fmla="val 17763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9B0A0E1A-601C-DC12-F903-C0F9016DEB90}"/>
              </a:ext>
            </a:extLst>
          </p:cNvPr>
          <p:cNvSpPr/>
          <p:nvPr/>
        </p:nvSpPr>
        <p:spPr>
          <a:xfrm rot="1424837">
            <a:off x="16244144" y="5959696"/>
            <a:ext cx="1411993" cy="3044771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3D207FF1-9527-2C84-005E-9F962EAF188F}"/>
              </a:ext>
            </a:extLst>
          </p:cNvPr>
          <p:cNvSpPr/>
          <p:nvPr/>
        </p:nvSpPr>
        <p:spPr>
          <a:xfrm>
            <a:off x="11066898" y="2073275"/>
            <a:ext cx="6019801" cy="2451662"/>
          </a:xfrm>
          <a:prstGeom prst="arc">
            <a:avLst>
              <a:gd name="adj1" fmla="val 10806989"/>
              <a:gd name="adj2" fmla="val 2159592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A38176B7-7CCF-1A34-30B6-A9C4FAAC91B0}"/>
              </a:ext>
            </a:extLst>
          </p:cNvPr>
          <p:cNvSpPr/>
          <p:nvPr/>
        </p:nvSpPr>
        <p:spPr>
          <a:xfrm rot="9768637">
            <a:off x="10486656" y="4571158"/>
            <a:ext cx="599320" cy="3934245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Graphic 25" descr="User with solid fill">
            <a:extLst>
              <a:ext uri="{FF2B5EF4-FFF2-40B4-BE49-F238E27FC236}">
                <a16:creationId xmlns:a16="http://schemas.microsoft.com/office/drawing/2014/main" id="{566FE556-2C29-DA3F-3FB0-908BEB5074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539750" y="200439"/>
            <a:ext cx="10788235" cy="10788235"/>
          </a:xfrm>
          <a:prstGeom prst="rect">
            <a:avLst/>
          </a:prstGeom>
          <a:effectLst>
            <a:outerShdw dist="304800" dir="5400000" algn="t" rotWithShape="0">
              <a:srgbClr val="EABCA9"/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BF50FE-6C49-AAEC-D177-D09E0EF54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206" y="4968875"/>
            <a:ext cx="7772400" cy="139538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 rtl="0">
              <a:lnSpc>
                <a:spcPct val="90000"/>
              </a:lnSpc>
              <a:spcBef>
                <a:spcPct val="0"/>
              </a:spcBef>
            </a:pPr>
            <a:r>
              <a:rPr lang="en-US" sz="6000" kern="1200" dirty="0">
                <a:solidFill>
                  <a:srgbClr val="05649B"/>
                </a:solidFill>
                <a:latin typeface="+mj-lt"/>
                <a:ea typeface="+mj-ea"/>
                <a:cs typeface="+mj-cs"/>
              </a:rPr>
              <a:t>Who Are We?</a:t>
            </a:r>
            <a:br>
              <a:rPr lang="en-US" sz="6000" kern="1200" dirty="0">
                <a:solidFill>
                  <a:srgbClr val="05649B"/>
                </a:solidFill>
                <a:latin typeface="+mj-lt"/>
                <a:ea typeface="+mj-ea"/>
                <a:cs typeface="+mj-cs"/>
              </a:rPr>
            </a:br>
            <a:br>
              <a:rPr lang="en-US" sz="6000" kern="1200" dirty="0">
                <a:solidFill>
                  <a:srgbClr val="05649B"/>
                </a:solidFill>
                <a:latin typeface="+mj-lt"/>
                <a:ea typeface="+mj-ea"/>
                <a:cs typeface="+mj-cs"/>
              </a:rPr>
            </a:br>
            <a:br>
              <a:rPr lang="en-US" sz="6000" kern="1200" dirty="0">
                <a:solidFill>
                  <a:srgbClr val="05649B"/>
                </a:solidFill>
                <a:latin typeface="+mj-lt"/>
                <a:ea typeface="+mj-ea"/>
                <a:cs typeface="+mj-cs"/>
              </a:rPr>
            </a:br>
            <a:br>
              <a:rPr lang="en-US" sz="6000" kern="1200" dirty="0">
                <a:solidFill>
                  <a:srgbClr val="05649B"/>
                </a:solidFill>
                <a:latin typeface="+mj-lt"/>
                <a:ea typeface="+mj-ea"/>
                <a:cs typeface="+mj-cs"/>
              </a:rPr>
            </a:br>
            <a:br>
              <a:rPr lang="en-US" sz="6000" kern="1200" dirty="0">
                <a:solidFill>
                  <a:srgbClr val="05649B"/>
                </a:solidFill>
                <a:latin typeface="+mj-lt"/>
                <a:ea typeface="+mj-ea"/>
                <a:cs typeface="+mj-cs"/>
              </a:rPr>
            </a:br>
            <a:r>
              <a:rPr lang="en-US" sz="6000" kern="1200" dirty="0">
                <a:solidFill>
                  <a:srgbClr val="F2683A"/>
                </a:solidFill>
                <a:latin typeface="+mj-lt"/>
                <a:ea typeface="+mj-ea"/>
                <a:cs typeface="+mj-cs"/>
              </a:rPr>
              <a:t>Multidisciplinary Team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652A742-9085-71A2-F355-11DAF1F8B40B}"/>
              </a:ext>
            </a:extLst>
          </p:cNvPr>
          <p:cNvGrpSpPr/>
          <p:nvPr/>
        </p:nvGrpSpPr>
        <p:grpSpPr>
          <a:xfrm>
            <a:off x="10260105" y="1877303"/>
            <a:ext cx="9240745" cy="7667761"/>
            <a:chOff x="11434771" y="2570029"/>
            <a:chExt cx="7387435" cy="6613826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968EC8E-306D-DA3F-277B-54B1964F4F6A}"/>
                </a:ext>
              </a:extLst>
            </p:cNvPr>
            <p:cNvSpPr/>
            <p:nvPr/>
          </p:nvSpPr>
          <p:spPr>
            <a:xfrm rot="19939689">
              <a:off x="12617395" y="2570029"/>
              <a:ext cx="6204811" cy="620481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6200556" y="2939990"/>
                  </a:moveTo>
                  <a:arcTo wR="3102405" hR="3102405" stAng="21419947" swAng="2196181"/>
                </a:path>
              </a:pathLst>
            </a:cu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CD5C181B-80BA-AE71-626B-BDA24C7CA6DF}"/>
                </a:ext>
              </a:extLst>
            </p:cNvPr>
            <p:cNvSpPr/>
            <p:nvPr/>
          </p:nvSpPr>
          <p:spPr>
            <a:xfrm>
              <a:off x="15181328" y="2898661"/>
              <a:ext cx="2389079" cy="1552901"/>
            </a:xfrm>
            <a:custGeom>
              <a:avLst/>
              <a:gdLst>
                <a:gd name="connsiteX0" fmla="*/ 0 w 2389079"/>
                <a:gd name="connsiteY0" fmla="*/ 258822 h 1552901"/>
                <a:gd name="connsiteX1" fmla="*/ 258822 w 2389079"/>
                <a:gd name="connsiteY1" fmla="*/ 0 h 1552901"/>
                <a:gd name="connsiteX2" fmla="*/ 2130257 w 2389079"/>
                <a:gd name="connsiteY2" fmla="*/ 0 h 1552901"/>
                <a:gd name="connsiteX3" fmla="*/ 2389079 w 2389079"/>
                <a:gd name="connsiteY3" fmla="*/ 258822 h 1552901"/>
                <a:gd name="connsiteX4" fmla="*/ 2389079 w 2389079"/>
                <a:gd name="connsiteY4" fmla="*/ 1294079 h 1552901"/>
                <a:gd name="connsiteX5" fmla="*/ 2130257 w 2389079"/>
                <a:gd name="connsiteY5" fmla="*/ 1552901 h 1552901"/>
                <a:gd name="connsiteX6" fmla="*/ 258822 w 2389079"/>
                <a:gd name="connsiteY6" fmla="*/ 1552901 h 1552901"/>
                <a:gd name="connsiteX7" fmla="*/ 0 w 2389079"/>
                <a:gd name="connsiteY7" fmla="*/ 1294079 h 1552901"/>
                <a:gd name="connsiteX8" fmla="*/ 0 w 2389079"/>
                <a:gd name="connsiteY8" fmla="*/ 258822 h 155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89079" h="1552901">
                  <a:moveTo>
                    <a:pt x="0" y="258822"/>
                  </a:moveTo>
                  <a:cubicBezTo>
                    <a:pt x="0" y="115879"/>
                    <a:pt x="115879" y="0"/>
                    <a:pt x="258822" y="0"/>
                  </a:cubicBezTo>
                  <a:lnTo>
                    <a:pt x="2130257" y="0"/>
                  </a:lnTo>
                  <a:cubicBezTo>
                    <a:pt x="2273200" y="0"/>
                    <a:pt x="2389079" y="115879"/>
                    <a:pt x="2389079" y="258822"/>
                  </a:cubicBezTo>
                  <a:lnTo>
                    <a:pt x="2389079" y="1294079"/>
                  </a:lnTo>
                  <a:cubicBezTo>
                    <a:pt x="2389079" y="1437022"/>
                    <a:pt x="2273200" y="1552901"/>
                    <a:pt x="2130257" y="1552901"/>
                  </a:cubicBezTo>
                  <a:lnTo>
                    <a:pt x="258822" y="1552901"/>
                  </a:lnTo>
                  <a:cubicBezTo>
                    <a:pt x="115879" y="1552901"/>
                    <a:pt x="0" y="1437022"/>
                    <a:pt x="0" y="1294079"/>
                  </a:cubicBezTo>
                  <a:lnTo>
                    <a:pt x="0" y="258822"/>
                  </a:lnTo>
                  <a:close/>
                </a:path>
              </a:pathLst>
            </a:custGeom>
            <a:solidFill>
              <a:srgbClr val="F9AF3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1056" tIns="171056" rIns="171056" bIns="171056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500" b="0" kern="1200" dirty="0">
                  <a:solidFill>
                    <a:schemeClr val="tx1"/>
                  </a:solidFill>
                  <a:latin typeface="+mn-lt"/>
                </a:rPr>
                <a:t>Peer Support Specialist</a:t>
              </a: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AB55679-939A-0C77-D427-7F94484440D5}"/>
                </a:ext>
              </a:extLst>
            </p:cNvPr>
            <p:cNvSpPr/>
            <p:nvPr/>
          </p:nvSpPr>
          <p:spPr>
            <a:xfrm>
              <a:off x="15403360" y="7630954"/>
              <a:ext cx="2389079" cy="1552901"/>
            </a:xfrm>
            <a:custGeom>
              <a:avLst/>
              <a:gdLst>
                <a:gd name="connsiteX0" fmla="*/ 0 w 2389079"/>
                <a:gd name="connsiteY0" fmla="*/ 258822 h 1552901"/>
                <a:gd name="connsiteX1" fmla="*/ 258822 w 2389079"/>
                <a:gd name="connsiteY1" fmla="*/ 0 h 1552901"/>
                <a:gd name="connsiteX2" fmla="*/ 2130257 w 2389079"/>
                <a:gd name="connsiteY2" fmla="*/ 0 h 1552901"/>
                <a:gd name="connsiteX3" fmla="*/ 2389079 w 2389079"/>
                <a:gd name="connsiteY3" fmla="*/ 258822 h 1552901"/>
                <a:gd name="connsiteX4" fmla="*/ 2389079 w 2389079"/>
                <a:gd name="connsiteY4" fmla="*/ 1294079 h 1552901"/>
                <a:gd name="connsiteX5" fmla="*/ 2130257 w 2389079"/>
                <a:gd name="connsiteY5" fmla="*/ 1552901 h 1552901"/>
                <a:gd name="connsiteX6" fmla="*/ 258822 w 2389079"/>
                <a:gd name="connsiteY6" fmla="*/ 1552901 h 1552901"/>
                <a:gd name="connsiteX7" fmla="*/ 0 w 2389079"/>
                <a:gd name="connsiteY7" fmla="*/ 1294079 h 1552901"/>
                <a:gd name="connsiteX8" fmla="*/ 0 w 2389079"/>
                <a:gd name="connsiteY8" fmla="*/ 258822 h 155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89079" h="1552901">
                  <a:moveTo>
                    <a:pt x="0" y="258822"/>
                  </a:moveTo>
                  <a:cubicBezTo>
                    <a:pt x="0" y="115879"/>
                    <a:pt x="115879" y="0"/>
                    <a:pt x="258822" y="0"/>
                  </a:cubicBezTo>
                  <a:lnTo>
                    <a:pt x="2130257" y="0"/>
                  </a:lnTo>
                  <a:cubicBezTo>
                    <a:pt x="2273200" y="0"/>
                    <a:pt x="2389079" y="115879"/>
                    <a:pt x="2389079" y="258822"/>
                  </a:cubicBezTo>
                  <a:lnTo>
                    <a:pt x="2389079" y="1294079"/>
                  </a:lnTo>
                  <a:cubicBezTo>
                    <a:pt x="2389079" y="1437022"/>
                    <a:pt x="2273200" y="1552901"/>
                    <a:pt x="2130257" y="1552901"/>
                  </a:cubicBezTo>
                  <a:lnTo>
                    <a:pt x="258822" y="1552901"/>
                  </a:lnTo>
                  <a:cubicBezTo>
                    <a:pt x="115879" y="1552901"/>
                    <a:pt x="0" y="1437022"/>
                    <a:pt x="0" y="1294079"/>
                  </a:cubicBezTo>
                  <a:lnTo>
                    <a:pt x="0" y="258822"/>
                  </a:lnTo>
                  <a:close/>
                </a:path>
              </a:pathLst>
            </a:custGeom>
            <a:solidFill>
              <a:srgbClr val="EABCA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1056" tIns="171056" rIns="171056" bIns="171056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500" b="0" kern="1200" dirty="0">
                  <a:solidFill>
                    <a:schemeClr val="tx1"/>
                  </a:solidFill>
                  <a:latin typeface="+mn-lt"/>
                </a:rPr>
                <a:t>Substance Use Disorder Counselor</a:t>
              </a: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FB51B2F-44DE-7117-C1E8-9A1FC5124445}"/>
                </a:ext>
              </a:extLst>
            </p:cNvPr>
            <p:cNvSpPr/>
            <p:nvPr/>
          </p:nvSpPr>
          <p:spPr>
            <a:xfrm>
              <a:off x="11526281" y="7608361"/>
              <a:ext cx="2389079" cy="1552901"/>
            </a:xfrm>
            <a:custGeom>
              <a:avLst/>
              <a:gdLst>
                <a:gd name="connsiteX0" fmla="*/ 0 w 2389079"/>
                <a:gd name="connsiteY0" fmla="*/ 258822 h 1552901"/>
                <a:gd name="connsiteX1" fmla="*/ 258822 w 2389079"/>
                <a:gd name="connsiteY1" fmla="*/ 0 h 1552901"/>
                <a:gd name="connsiteX2" fmla="*/ 2130257 w 2389079"/>
                <a:gd name="connsiteY2" fmla="*/ 0 h 1552901"/>
                <a:gd name="connsiteX3" fmla="*/ 2389079 w 2389079"/>
                <a:gd name="connsiteY3" fmla="*/ 258822 h 1552901"/>
                <a:gd name="connsiteX4" fmla="*/ 2389079 w 2389079"/>
                <a:gd name="connsiteY4" fmla="*/ 1294079 h 1552901"/>
                <a:gd name="connsiteX5" fmla="*/ 2130257 w 2389079"/>
                <a:gd name="connsiteY5" fmla="*/ 1552901 h 1552901"/>
                <a:gd name="connsiteX6" fmla="*/ 258822 w 2389079"/>
                <a:gd name="connsiteY6" fmla="*/ 1552901 h 1552901"/>
                <a:gd name="connsiteX7" fmla="*/ 0 w 2389079"/>
                <a:gd name="connsiteY7" fmla="*/ 1294079 h 1552901"/>
                <a:gd name="connsiteX8" fmla="*/ 0 w 2389079"/>
                <a:gd name="connsiteY8" fmla="*/ 258822 h 155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89079" h="1552901">
                  <a:moveTo>
                    <a:pt x="0" y="258822"/>
                  </a:moveTo>
                  <a:cubicBezTo>
                    <a:pt x="0" y="115879"/>
                    <a:pt x="115879" y="0"/>
                    <a:pt x="258822" y="0"/>
                  </a:cubicBezTo>
                  <a:lnTo>
                    <a:pt x="2130257" y="0"/>
                  </a:lnTo>
                  <a:cubicBezTo>
                    <a:pt x="2273200" y="0"/>
                    <a:pt x="2389079" y="115879"/>
                    <a:pt x="2389079" y="258822"/>
                  </a:cubicBezTo>
                  <a:lnTo>
                    <a:pt x="2389079" y="1294079"/>
                  </a:lnTo>
                  <a:cubicBezTo>
                    <a:pt x="2389079" y="1437022"/>
                    <a:pt x="2273200" y="1552901"/>
                    <a:pt x="2130257" y="1552901"/>
                  </a:cubicBezTo>
                  <a:lnTo>
                    <a:pt x="258822" y="1552901"/>
                  </a:lnTo>
                  <a:cubicBezTo>
                    <a:pt x="115879" y="1552901"/>
                    <a:pt x="0" y="1437022"/>
                    <a:pt x="0" y="1294079"/>
                  </a:cubicBezTo>
                  <a:lnTo>
                    <a:pt x="0" y="258822"/>
                  </a:lnTo>
                  <a:close/>
                </a:path>
              </a:pathLst>
            </a:custGeom>
            <a:solidFill>
              <a:srgbClr val="9EC3D7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1056" tIns="171056" rIns="171056" bIns="171056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500" b="0" kern="1200" dirty="0">
                  <a:solidFill>
                    <a:schemeClr val="tx1"/>
                  </a:solidFill>
                  <a:latin typeface="+mn-lt"/>
                </a:rPr>
                <a:t>Mental Health Clinician</a:t>
              </a: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5A24ABF-39D9-D6B3-C63C-2DF9FEC5DC14}"/>
                </a:ext>
              </a:extLst>
            </p:cNvPr>
            <p:cNvSpPr/>
            <p:nvPr/>
          </p:nvSpPr>
          <p:spPr>
            <a:xfrm rot="1625543">
              <a:off x="11434771" y="2914290"/>
              <a:ext cx="6204811" cy="620481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518409" y="4819346"/>
                  </a:moveTo>
                  <a:arcTo wR="3102405" hR="3102405" stAng="8783872" swAng="2196181"/>
                </a:path>
              </a:pathLst>
            </a:cu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3ED805B-7AF8-912D-D0AC-957117588E31}"/>
                </a:ext>
              </a:extLst>
            </p:cNvPr>
            <p:cNvSpPr/>
            <p:nvPr/>
          </p:nvSpPr>
          <p:spPr>
            <a:xfrm>
              <a:off x="11452065" y="2898661"/>
              <a:ext cx="2389079" cy="1552901"/>
            </a:xfrm>
            <a:custGeom>
              <a:avLst/>
              <a:gdLst>
                <a:gd name="connsiteX0" fmla="*/ 0 w 2389079"/>
                <a:gd name="connsiteY0" fmla="*/ 258822 h 1552901"/>
                <a:gd name="connsiteX1" fmla="*/ 258822 w 2389079"/>
                <a:gd name="connsiteY1" fmla="*/ 0 h 1552901"/>
                <a:gd name="connsiteX2" fmla="*/ 2130257 w 2389079"/>
                <a:gd name="connsiteY2" fmla="*/ 0 h 1552901"/>
                <a:gd name="connsiteX3" fmla="*/ 2389079 w 2389079"/>
                <a:gd name="connsiteY3" fmla="*/ 258822 h 1552901"/>
                <a:gd name="connsiteX4" fmla="*/ 2389079 w 2389079"/>
                <a:gd name="connsiteY4" fmla="*/ 1294079 h 1552901"/>
                <a:gd name="connsiteX5" fmla="*/ 2130257 w 2389079"/>
                <a:gd name="connsiteY5" fmla="*/ 1552901 h 1552901"/>
                <a:gd name="connsiteX6" fmla="*/ 258822 w 2389079"/>
                <a:gd name="connsiteY6" fmla="*/ 1552901 h 1552901"/>
                <a:gd name="connsiteX7" fmla="*/ 0 w 2389079"/>
                <a:gd name="connsiteY7" fmla="*/ 1294079 h 1552901"/>
                <a:gd name="connsiteX8" fmla="*/ 0 w 2389079"/>
                <a:gd name="connsiteY8" fmla="*/ 258822 h 155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89079" h="1552901">
                  <a:moveTo>
                    <a:pt x="0" y="258822"/>
                  </a:moveTo>
                  <a:cubicBezTo>
                    <a:pt x="0" y="115879"/>
                    <a:pt x="115879" y="0"/>
                    <a:pt x="258822" y="0"/>
                  </a:cubicBezTo>
                  <a:lnTo>
                    <a:pt x="2130257" y="0"/>
                  </a:lnTo>
                  <a:cubicBezTo>
                    <a:pt x="2273200" y="0"/>
                    <a:pt x="2389079" y="115879"/>
                    <a:pt x="2389079" y="258822"/>
                  </a:cubicBezTo>
                  <a:lnTo>
                    <a:pt x="2389079" y="1294079"/>
                  </a:lnTo>
                  <a:cubicBezTo>
                    <a:pt x="2389079" y="1437022"/>
                    <a:pt x="2273200" y="1552901"/>
                    <a:pt x="2130257" y="1552901"/>
                  </a:cubicBezTo>
                  <a:lnTo>
                    <a:pt x="258822" y="1552901"/>
                  </a:lnTo>
                  <a:cubicBezTo>
                    <a:pt x="115879" y="1552901"/>
                    <a:pt x="0" y="1437022"/>
                    <a:pt x="0" y="1294079"/>
                  </a:cubicBezTo>
                  <a:lnTo>
                    <a:pt x="0" y="258822"/>
                  </a:lnTo>
                  <a:close/>
                </a:path>
              </a:pathLst>
            </a:custGeom>
            <a:solidFill>
              <a:srgbClr val="05649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1056" tIns="171056" rIns="171056" bIns="171056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500" b="0" kern="1200" dirty="0">
                  <a:latin typeface="+mn-lt"/>
                </a:rPr>
                <a:t>Nurse (RN, NP)</a:t>
              </a:r>
            </a:p>
          </p:txBody>
        </p:sp>
      </p:grp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DDAE305-B983-FD9C-B284-A640F5460A5B}"/>
              </a:ext>
            </a:extLst>
          </p:cNvPr>
          <p:cNvSpPr/>
          <p:nvPr/>
        </p:nvSpPr>
        <p:spPr>
          <a:xfrm>
            <a:off x="8985250" y="4968875"/>
            <a:ext cx="3162080" cy="1765473"/>
          </a:xfrm>
          <a:custGeom>
            <a:avLst/>
            <a:gdLst>
              <a:gd name="connsiteX0" fmla="*/ 0 w 2389079"/>
              <a:gd name="connsiteY0" fmla="*/ 258822 h 1552901"/>
              <a:gd name="connsiteX1" fmla="*/ 258822 w 2389079"/>
              <a:gd name="connsiteY1" fmla="*/ 0 h 1552901"/>
              <a:gd name="connsiteX2" fmla="*/ 2130257 w 2389079"/>
              <a:gd name="connsiteY2" fmla="*/ 0 h 1552901"/>
              <a:gd name="connsiteX3" fmla="*/ 2389079 w 2389079"/>
              <a:gd name="connsiteY3" fmla="*/ 258822 h 1552901"/>
              <a:gd name="connsiteX4" fmla="*/ 2389079 w 2389079"/>
              <a:gd name="connsiteY4" fmla="*/ 1294079 h 1552901"/>
              <a:gd name="connsiteX5" fmla="*/ 2130257 w 2389079"/>
              <a:gd name="connsiteY5" fmla="*/ 1552901 h 1552901"/>
              <a:gd name="connsiteX6" fmla="*/ 258822 w 2389079"/>
              <a:gd name="connsiteY6" fmla="*/ 1552901 h 1552901"/>
              <a:gd name="connsiteX7" fmla="*/ 0 w 2389079"/>
              <a:gd name="connsiteY7" fmla="*/ 1294079 h 1552901"/>
              <a:gd name="connsiteX8" fmla="*/ 0 w 2389079"/>
              <a:gd name="connsiteY8" fmla="*/ 258822 h 155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89079" h="1552901">
                <a:moveTo>
                  <a:pt x="0" y="258822"/>
                </a:moveTo>
                <a:cubicBezTo>
                  <a:pt x="0" y="115879"/>
                  <a:pt x="115879" y="0"/>
                  <a:pt x="258822" y="0"/>
                </a:cubicBezTo>
                <a:lnTo>
                  <a:pt x="2130257" y="0"/>
                </a:lnTo>
                <a:cubicBezTo>
                  <a:pt x="2273200" y="0"/>
                  <a:pt x="2389079" y="115879"/>
                  <a:pt x="2389079" y="258822"/>
                </a:cubicBezTo>
                <a:lnTo>
                  <a:pt x="2389079" y="1294079"/>
                </a:lnTo>
                <a:cubicBezTo>
                  <a:pt x="2389079" y="1437022"/>
                  <a:pt x="2273200" y="1552901"/>
                  <a:pt x="2130257" y="1552901"/>
                </a:cubicBezTo>
                <a:lnTo>
                  <a:pt x="258822" y="1552901"/>
                </a:lnTo>
                <a:cubicBezTo>
                  <a:pt x="115879" y="1552901"/>
                  <a:pt x="0" y="1437022"/>
                  <a:pt x="0" y="1294079"/>
                </a:cubicBezTo>
                <a:lnTo>
                  <a:pt x="0" y="258822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1056" tIns="171056" rIns="171056" bIns="171056" numCol="1" spcCol="1270" anchor="ctr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500" b="0" kern="1200" dirty="0">
                <a:solidFill>
                  <a:schemeClr val="tx1"/>
                </a:solidFill>
                <a:latin typeface="+mn-lt"/>
              </a:rPr>
              <a:t>Mental Health </a:t>
            </a:r>
            <a:r>
              <a:rPr lang="en-US" sz="2500" kern="1200" dirty="0">
                <a:solidFill>
                  <a:schemeClr val="tx1"/>
                </a:solidFill>
              </a:rPr>
              <a:t>Specialist</a:t>
            </a:r>
            <a:endParaRPr lang="en-US" sz="2500" b="0" kern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BFA128A-A592-3CF2-A071-C11F7777D13C}"/>
              </a:ext>
            </a:extLst>
          </p:cNvPr>
          <p:cNvSpPr/>
          <p:nvPr/>
        </p:nvSpPr>
        <p:spPr>
          <a:xfrm>
            <a:off x="16473524" y="4968875"/>
            <a:ext cx="2951126" cy="1765473"/>
          </a:xfrm>
          <a:custGeom>
            <a:avLst/>
            <a:gdLst>
              <a:gd name="connsiteX0" fmla="*/ 0 w 2389079"/>
              <a:gd name="connsiteY0" fmla="*/ 258822 h 1552901"/>
              <a:gd name="connsiteX1" fmla="*/ 258822 w 2389079"/>
              <a:gd name="connsiteY1" fmla="*/ 0 h 1552901"/>
              <a:gd name="connsiteX2" fmla="*/ 2130257 w 2389079"/>
              <a:gd name="connsiteY2" fmla="*/ 0 h 1552901"/>
              <a:gd name="connsiteX3" fmla="*/ 2389079 w 2389079"/>
              <a:gd name="connsiteY3" fmla="*/ 258822 h 1552901"/>
              <a:gd name="connsiteX4" fmla="*/ 2389079 w 2389079"/>
              <a:gd name="connsiteY4" fmla="*/ 1294079 h 1552901"/>
              <a:gd name="connsiteX5" fmla="*/ 2130257 w 2389079"/>
              <a:gd name="connsiteY5" fmla="*/ 1552901 h 1552901"/>
              <a:gd name="connsiteX6" fmla="*/ 258822 w 2389079"/>
              <a:gd name="connsiteY6" fmla="*/ 1552901 h 1552901"/>
              <a:gd name="connsiteX7" fmla="*/ 0 w 2389079"/>
              <a:gd name="connsiteY7" fmla="*/ 1294079 h 1552901"/>
              <a:gd name="connsiteX8" fmla="*/ 0 w 2389079"/>
              <a:gd name="connsiteY8" fmla="*/ 258822 h 155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89079" h="1552901">
                <a:moveTo>
                  <a:pt x="0" y="258822"/>
                </a:moveTo>
                <a:cubicBezTo>
                  <a:pt x="0" y="115879"/>
                  <a:pt x="115879" y="0"/>
                  <a:pt x="258822" y="0"/>
                </a:cubicBezTo>
                <a:lnTo>
                  <a:pt x="2130257" y="0"/>
                </a:lnTo>
                <a:cubicBezTo>
                  <a:pt x="2273200" y="0"/>
                  <a:pt x="2389079" y="115879"/>
                  <a:pt x="2389079" y="258822"/>
                </a:cubicBezTo>
                <a:lnTo>
                  <a:pt x="2389079" y="1294079"/>
                </a:lnTo>
                <a:cubicBezTo>
                  <a:pt x="2389079" y="1437022"/>
                  <a:pt x="2273200" y="1552901"/>
                  <a:pt x="2130257" y="1552901"/>
                </a:cubicBezTo>
                <a:lnTo>
                  <a:pt x="258822" y="1552901"/>
                </a:lnTo>
                <a:cubicBezTo>
                  <a:pt x="115879" y="1552901"/>
                  <a:pt x="0" y="1437022"/>
                  <a:pt x="0" y="1294079"/>
                </a:cubicBezTo>
                <a:lnTo>
                  <a:pt x="0" y="25882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1056" tIns="171056" rIns="171056" bIns="171056" numCol="1" spcCol="1270" anchor="ctr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500" b="0" kern="1200" dirty="0">
                <a:solidFill>
                  <a:schemeClr val="tx1"/>
                </a:solidFill>
                <a:latin typeface="+mn-lt"/>
              </a:rPr>
              <a:t>Level One Interventionists</a:t>
            </a:r>
          </a:p>
        </p:txBody>
      </p:sp>
    </p:spTree>
    <p:extLst>
      <p:ext uri="{BB962C8B-B14F-4D97-AF65-F5344CB8AC3E}">
        <p14:creationId xmlns:p14="http://schemas.microsoft.com/office/powerpoint/2010/main" val="2607448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BDF60-E59A-9D80-D084-F13975099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In-Person Response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F8B551-7C23-EEDB-70A9-51FFE8D3E7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08050" y="2454275"/>
            <a:ext cx="18191163" cy="6093976"/>
          </a:xfrm>
        </p:spPr>
        <p:txBody>
          <a:bodyPr/>
          <a:lstStyle/>
          <a:p>
            <a:pPr marL="342900" indent="-342900">
              <a:buClr>
                <a:srgbClr val="F2683A"/>
              </a:buClr>
              <a:buFont typeface="Arial" panose="020B0604020202020204" pitchFamily="34" charset="0"/>
              <a:buChar char="•"/>
            </a:pPr>
            <a:r>
              <a:rPr lang="en-US" sz="3600" b="1" dirty="0"/>
              <a:t>Level 1 Response</a:t>
            </a:r>
          </a:p>
          <a:p>
            <a:pPr marL="800100" lvl="1" indent="-342900">
              <a:buClr>
                <a:srgbClr val="F2683A"/>
              </a:buClr>
              <a:buFont typeface="Arial" panose="020B0604020202020204" pitchFamily="34" charset="0"/>
              <a:buChar char="•"/>
            </a:pPr>
            <a:r>
              <a:rPr lang="en-US" sz="3600" dirty="0"/>
              <a:t>Peer Support Specialist and/or Substance Use Counselor</a:t>
            </a:r>
            <a:br>
              <a:rPr lang="en-US" sz="3600" dirty="0"/>
            </a:br>
            <a:endParaRPr lang="en-US" sz="3600" dirty="0"/>
          </a:p>
          <a:p>
            <a:pPr marL="342900" indent="-342900">
              <a:buClr>
                <a:srgbClr val="F2683A"/>
              </a:buClr>
              <a:buFont typeface="Arial" panose="020B0604020202020204" pitchFamily="34" charset="0"/>
              <a:buChar char="•"/>
            </a:pPr>
            <a:r>
              <a:rPr lang="en-US" sz="3600" b="1" dirty="0"/>
              <a:t>Level 2 Response</a:t>
            </a:r>
          </a:p>
          <a:p>
            <a:pPr marL="800100" lvl="1" indent="-342900">
              <a:buClr>
                <a:srgbClr val="F2683A"/>
              </a:buClr>
              <a:buFont typeface="Arial" panose="020B0604020202020204" pitchFamily="34" charset="0"/>
              <a:buChar char="•"/>
            </a:pPr>
            <a:r>
              <a:rPr lang="en-US" sz="3600" dirty="0"/>
              <a:t>Mental Health Clinician or Nurse </a:t>
            </a:r>
          </a:p>
          <a:p>
            <a:pPr marL="800100" lvl="1" indent="-342900">
              <a:buClr>
                <a:srgbClr val="F2683A"/>
              </a:buClr>
              <a:buFont typeface="Arial" panose="020B0604020202020204" pitchFamily="34" charset="0"/>
              <a:buChar char="•"/>
            </a:pPr>
            <a:r>
              <a:rPr lang="en-US" sz="3600" dirty="0"/>
              <a:t>Peer Support Specialist and/or Substance Use Counselor</a:t>
            </a:r>
            <a:br>
              <a:rPr lang="en-US" sz="3600" dirty="0"/>
            </a:br>
            <a:endParaRPr lang="en-US" sz="3600" dirty="0"/>
          </a:p>
          <a:p>
            <a:pPr marL="342900" indent="-342900">
              <a:buClr>
                <a:srgbClr val="F2683A"/>
              </a:buClr>
              <a:buFont typeface="Arial" panose="020B0604020202020204" pitchFamily="34" charset="0"/>
              <a:buChar char="•"/>
            </a:pPr>
            <a:r>
              <a:rPr lang="en-US" sz="3600" b="1" dirty="0"/>
              <a:t>Level 3 Response</a:t>
            </a:r>
          </a:p>
          <a:p>
            <a:pPr marL="800100" lvl="1" indent="-342900">
              <a:buClr>
                <a:srgbClr val="F2683A"/>
              </a:buClr>
              <a:buFont typeface="Arial" panose="020B0604020202020204" pitchFamily="34" charset="0"/>
              <a:buChar char="•"/>
            </a:pPr>
            <a:r>
              <a:rPr lang="en-US" sz="3600" dirty="0"/>
              <a:t>Mental Health Clinician or Nurse</a:t>
            </a:r>
          </a:p>
          <a:p>
            <a:pPr marL="800100" lvl="1" indent="-342900">
              <a:buClr>
                <a:srgbClr val="F2683A"/>
              </a:buClr>
              <a:buFont typeface="Arial" panose="020B0604020202020204" pitchFamily="34" charset="0"/>
              <a:buChar char="•"/>
            </a:pPr>
            <a:r>
              <a:rPr lang="en-US" sz="3600" dirty="0"/>
              <a:t>Peer Support Specialist and/or Substance Use Counselor</a:t>
            </a:r>
          </a:p>
          <a:p>
            <a:pPr marL="800100" lvl="1" indent="-342900">
              <a:buClr>
                <a:srgbClr val="F2683A"/>
              </a:buClr>
              <a:buFont typeface="Arial" panose="020B0604020202020204" pitchFamily="34" charset="0"/>
              <a:buChar char="•"/>
            </a:pPr>
            <a:r>
              <a:rPr lang="en-US" sz="3600" dirty="0"/>
              <a:t>Police on Standby</a:t>
            </a:r>
          </a:p>
        </p:txBody>
      </p:sp>
    </p:spTree>
    <p:extLst>
      <p:ext uri="{BB962C8B-B14F-4D97-AF65-F5344CB8AC3E}">
        <p14:creationId xmlns:p14="http://schemas.microsoft.com/office/powerpoint/2010/main" val="1270825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5CBDA-4066-41F5-F078-1865E44E9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 Stand Today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BBE0AA-68F0-8DB7-713F-1E41104CF4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08050" y="2454275"/>
            <a:ext cx="18191163" cy="5539978"/>
          </a:xfrm>
        </p:spPr>
        <p:txBody>
          <a:bodyPr/>
          <a:lstStyle/>
          <a:p>
            <a:r>
              <a:rPr lang="en-US" sz="3600" b="1" dirty="0"/>
              <a:t>A3 Operations</a:t>
            </a:r>
          </a:p>
          <a:p>
            <a:pPr marL="342900" indent="-342900">
              <a:buClr>
                <a:srgbClr val="F2683A"/>
              </a:buClr>
              <a:buFont typeface="Arial" panose="020B0604020202020204" pitchFamily="34" charset="0"/>
              <a:buChar char="•"/>
            </a:pPr>
            <a:r>
              <a:rPr lang="en-US" sz="3600" dirty="0"/>
              <a:t>24/7 since Dec. 2023</a:t>
            </a:r>
          </a:p>
          <a:p>
            <a:pPr marL="342900" indent="-342900">
              <a:buClr>
                <a:srgbClr val="F2683A"/>
              </a:buClr>
              <a:buFont typeface="Arial" panose="020B0604020202020204" pitchFamily="34" charset="0"/>
              <a:buChar char="•"/>
            </a:pPr>
            <a:r>
              <a:rPr lang="en-US" sz="3600" dirty="0"/>
              <a:t>Teams dispatched from Martinez</a:t>
            </a:r>
          </a:p>
          <a:p>
            <a:pPr>
              <a:buClr>
                <a:srgbClr val="F2683A"/>
              </a:buClr>
            </a:pPr>
            <a:endParaRPr lang="en-US" sz="3600" dirty="0"/>
          </a:p>
          <a:p>
            <a:pPr>
              <a:buClr>
                <a:srgbClr val="F2683A"/>
              </a:buClr>
            </a:pPr>
            <a:r>
              <a:rPr lang="en-US" sz="3600" b="1" dirty="0"/>
              <a:t>Expanding Reach</a:t>
            </a:r>
            <a:endParaRPr lang="en-US" sz="3600" dirty="0"/>
          </a:p>
          <a:p>
            <a:pPr marL="342900" indent="-342900">
              <a:buClr>
                <a:srgbClr val="F2683A"/>
              </a:buClr>
              <a:buFont typeface="Arial" panose="020B0604020202020204" pitchFamily="34" charset="0"/>
              <a:buChar char="•"/>
            </a:pPr>
            <a:r>
              <a:rPr lang="en-US" sz="3600" dirty="0"/>
              <a:t>Began serving youth in July 2024</a:t>
            </a:r>
          </a:p>
          <a:p>
            <a:pPr marL="342900" indent="-342900">
              <a:buClr>
                <a:srgbClr val="F2683A"/>
              </a:buClr>
              <a:buFont typeface="Arial" panose="020B0604020202020204" pitchFamily="34" charset="0"/>
              <a:buChar char="•"/>
            </a:pPr>
            <a:endParaRPr lang="en-US" sz="3600" dirty="0"/>
          </a:p>
          <a:p>
            <a:pPr>
              <a:buClr>
                <a:srgbClr val="F2683A"/>
              </a:buClr>
            </a:pPr>
            <a:r>
              <a:rPr lang="en-US" sz="3600" b="1" dirty="0"/>
              <a:t>Workforce Growth</a:t>
            </a:r>
            <a:endParaRPr lang="en-US" sz="3600" dirty="0"/>
          </a:p>
          <a:p>
            <a:pPr marL="342900" indent="-342900">
              <a:buClr>
                <a:srgbClr val="F2683A"/>
              </a:buClr>
              <a:buFont typeface="Arial" panose="020B0604020202020204" pitchFamily="34" charset="0"/>
              <a:buChar char="•"/>
            </a:pPr>
            <a:r>
              <a:rPr lang="en-US" sz="3600" b="1" dirty="0"/>
              <a:t>March 2024:</a:t>
            </a:r>
            <a:r>
              <a:rPr lang="en-US" sz="3600" dirty="0"/>
              <a:t> 26 employees</a:t>
            </a:r>
          </a:p>
          <a:p>
            <a:pPr marL="342900" indent="-342900">
              <a:buClr>
                <a:srgbClr val="F2683A"/>
              </a:buClr>
              <a:buFont typeface="Arial" panose="020B0604020202020204" pitchFamily="34" charset="0"/>
              <a:buChar char="•"/>
            </a:pPr>
            <a:r>
              <a:rPr lang="en-US" sz="3600" b="1" dirty="0"/>
              <a:t>March 2025:</a:t>
            </a:r>
            <a:r>
              <a:rPr lang="en-US" sz="3600" dirty="0"/>
              <a:t> 48 full-time employees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617756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D050A0-35DF-921C-02D8-C3E2725CD1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85982-17E7-8442-40D9-31F0B87A6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 Stand Today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AFE760-5803-6065-0ADB-F38133A4FD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6260" y="2911476"/>
            <a:ext cx="10829389" cy="72390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99FE0B-8A4C-90E0-0298-22D937AE17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08050" y="1768475"/>
            <a:ext cx="18191163" cy="369332"/>
          </a:xfrm>
        </p:spPr>
        <p:txBody>
          <a:bodyPr/>
          <a:lstStyle/>
          <a:p>
            <a:r>
              <a:rPr lang="en-US" b="1" dirty="0"/>
              <a:t>Response Times for calls from school staff</a:t>
            </a:r>
          </a:p>
        </p:txBody>
      </p:sp>
    </p:spTree>
    <p:extLst>
      <p:ext uri="{BB962C8B-B14F-4D97-AF65-F5344CB8AC3E}">
        <p14:creationId xmlns:p14="http://schemas.microsoft.com/office/powerpoint/2010/main" val="2442859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79DCA-B9B8-C522-28E3-5D395D960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A3 Call &amp; Response Metrics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741B7E-F683-551E-3EAE-8A1EC23936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5772" y="945693"/>
            <a:ext cx="8229599" cy="9417963"/>
          </a:xfrm>
        </p:spPr>
        <p:txBody>
          <a:bodyPr/>
          <a:lstStyle/>
          <a:p>
            <a:pPr>
              <a:buClr>
                <a:srgbClr val="F2683A"/>
              </a:buClr>
            </a:pPr>
            <a:r>
              <a:rPr lang="en-US" sz="3600" b="1" dirty="0"/>
              <a:t>Total Calls</a:t>
            </a:r>
            <a:endParaRPr lang="en-US" sz="3600" dirty="0"/>
          </a:p>
          <a:p>
            <a:pPr marL="342900" indent="-342900">
              <a:buClr>
                <a:srgbClr val="F2683A"/>
              </a:buClr>
              <a:buFont typeface="Arial" panose="020B0604020202020204" pitchFamily="34" charset="0"/>
              <a:buChar char="•"/>
            </a:pPr>
            <a:r>
              <a:rPr lang="en-US" sz="3600" dirty="0"/>
              <a:t>20,173 total calls in 2024</a:t>
            </a:r>
          </a:p>
          <a:p>
            <a:pPr marL="342900" indent="-342900">
              <a:buClr>
                <a:srgbClr val="F2683A"/>
              </a:buClr>
              <a:buFont typeface="Arial" panose="020B0604020202020204" pitchFamily="34" charset="0"/>
              <a:buChar char="•"/>
            </a:pPr>
            <a:r>
              <a:rPr lang="en-US" sz="3600" dirty="0"/>
              <a:t>*41,476 total calls to date as of August 15, 2025</a:t>
            </a:r>
          </a:p>
          <a:p>
            <a:pPr marL="800100" lvl="1" indent="-342900">
              <a:buClr>
                <a:srgbClr val="F2683A"/>
              </a:buClr>
              <a:buFont typeface="Arial" panose="020B0604020202020204" pitchFamily="34" charset="0"/>
              <a:buChar char="•"/>
            </a:pPr>
            <a:r>
              <a:rPr lang="en-US" sz="3600" b="1" dirty="0"/>
              <a:t>830 calls </a:t>
            </a:r>
            <a:r>
              <a:rPr lang="en-US" sz="3600" dirty="0"/>
              <a:t>in July 2023 </a:t>
            </a:r>
          </a:p>
          <a:p>
            <a:pPr marL="800100" lvl="1" indent="-342900">
              <a:buClr>
                <a:srgbClr val="F2683A"/>
              </a:buClr>
              <a:buFont typeface="Arial" panose="020B0604020202020204" pitchFamily="34" charset="0"/>
              <a:buChar char="•"/>
            </a:pPr>
            <a:r>
              <a:rPr lang="en-US" sz="3600" b="1" dirty="0"/>
              <a:t>1,725</a:t>
            </a:r>
            <a:r>
              <a:rPr lang="en-US" sz="3600" dirty="0"/>
              <a:t> calls in July 2024</a:t>
            </a:r>
          </a:p>
          <a:p>
            <a:pPr marL="800100" lvl="1" indent="-342900">
              <a:buClr>
                <a:srgbClr val="F2683A"/>
              </a:buClr>
              <a:buFont typeface="Arial" panose="020B0604020202020204" pitchFamily="34" charset="0"/>
              <a:buChar char="•"/>
            </a:pPr>
            <a:r>
              <a:rPr lang="en-US" sz="3600" b="1" dirty="0"/>
              <a:t>2,414 </a:t>
            </a:r>
            <a:r>
              <a:rPr lang="en-US" sz="3600" dirty="0"/>
              <a:t>calls in July 2025</a:t>
            </a:r>
          </a:p>
          <a:p>
            <a:pPr marL="1257300" lvl="2" indent="-342900">
              <a:buClr>
                <a:srgbClr val="F2683A"/>
              </a:buClr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5649B"/>
                </a:solidFill>
              </a:rPr>
              <a:t>191% increase since 2023</a:t>
            </a:r>
          </a:p>
          <a:p>
            <a:pPr>
              <a:buClr>
                <a:srgbClr val="F2683A"/>
              </a:buClr>
            </a:pPr>
            <a:endParaRPr lang="en-US" sz="3600" b="1" dirty="0">
              <a:solidFill>
                <a:srgbClr val="05649B"/>
              </a:solidFill>
            </a:endParaRPr>
          </a:p>
          <a:p>
            <a:pPr>
              <a:buClr>
                <a:srgbClr val="F2683A"/>
              </a:buClr>
            </a:pPr>
            <a:r>
              <a:rPr lang="en-US" sz="3600" b="1" dirty="0">
                <a:solidFill>
                  <a:schemeClr val="tx1"/>
                </a:solidFill>
              </a:rPr>
              <a:t>Field Visits</a:t>
            </a:r>
            <a:endParaRPr lang="en-US" sz="3600" dirty="0">
              <a:solidFill>
                <a:schemeClr val="tx1"/>
              </a:solidFill>
            </a:endParaRPr>
          </a:p>
          <a:p>
            <a:pPr marL="342900" indent="-342900">
              <a:buClr>
                <a:srgbClr val="F2683A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3,761 total field visits in 2024</a:t>
            </a:r>
          </a:p>
          <a:p>
            <a:pPr marL="342900" indent="-342900">
              <a:buClr>
                <a:srgbClr val="F2683A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*8,452 total field visits to date as of August 15, 2025</a:t>
            </a:r>
          </a:p>
          <a:p>
            <a:pPr marL="800100" lvl="1" indent="-342900">
              <a:buClr>
                <a:srgbClr val="F2683A"/>
              </a:buClr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tx1"/>
                </a:solidFill>
              </a:rPr>
              <a:t>70 visits </a:t>
            </a:r>
            <a:r>
              <a:rPr lang="en-US" sz="3600" dirty="0">
                <a:solidFill>
                  <a:schemeClr val="tx1"/>
                </a:solidFill>
              </a:rPr>
              <a:t>in July 2023</a:t>
            </a:r>
          </a:p>
          <a:p>
            <a:pPr marL="800100" lvl="1" indent="-342900">
              <a:buClr>
                <a:srgbClr val="F2683A"/>
              </a:buClr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tx1"/>
                </a:solidFill>
              </a:rPr>
              <a:t>367 visits</a:t>
            </a:r>
            <a:r>
              <a:rPr lang="en-US" sz="3600" dirty="0">
                <a:solidFill>
                  <a:schemeClr val="tx1"/>
                </a:solidFill>
              </a:rPr>
              <a:t> in July 2024</a:t>
            </a:r>
          </a:p>
          <a:p>
            <a:pPr marL="800100" lvl="1" indent="-342900">
              <a:buClr>
                <a:srgbClr val="F2683A"/>
              </a:buClr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tx1"/>
                </a:solidFill>
              </a:rPr>
              <a:t>593</a:t>
            </a:r>
            <a:r>
              <a:rPr lang="en-US" sz="3600" dirty="0">
                <a:solidFill>
                  <a:schemeClr val="tx1"/>
                </a:solidFill>
              </a:rPr>
              <a:t> visits in July 2025</a:t>
            </a:r>
          </a:p>
          <a:p>
            <a:pPr marL="1257300" lvl="2" indent="-342900">
              <a:buClr>
                <a:srgbClr val="F2683A"/>
              </a:buClr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5649B"/>
                </a:solidFill>
              </a:rPr>
              <a:t>747% increase since 2023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7" name="Picture 6" descr="Qr code&#10;&#10;AI-generated content may be incorrect.">
            <a:extLst>
              <a:ext uri="{FF2B5EF4-FFF2-40B4-BE49-F238E27FC236}">
                <a16:creationId xmlns:a16="http://schemas.microsoft.com/office/drawing/2014/main" id="{394154B9-6A7B-9DB2-DFAE-0D378748A7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8650" y="7902665"/>
            <a:ext cx="2286000" cy="2286000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76BE55B-0378-B513-58EC-8BDF48989257}"/>
              </a:ext>
            </a:extLst>
          </p:cNvPr>
          <p:cNvSpPr txBox="1">
            <a:spLocks/>
          </p:cNvSpPr>
          <p:nvPr/>
        </p:nvSpPr>
        <p:spPr>
          <a:xfrm>
            <a:off x="10052050" y="2454275"/>
            <a:ext cx="9143999" cy="553997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400">
                <a:latin typeface="+mn-lt"/>
                <a:ea typeface="+mn-ea"/>
                <a:cs typeface="+mn-cs"/>
              </a:defRPr>
            </a:lvl1pPr>
            <a:lvl2pPr marL="457200">
              <a:defRPr sz="2400">
                <a:latin typeface="+mn-lt"/>
                <a:ea typeface="+mn-ea"/>
                <a:cs typeface="+mn-cs"/>
              </a:defRPr>
            </a:lvl2pPr>
            <a:lvl3pPr marL="914400">
              <a:defRPr sz="2400">
                <a:latin typeface="+mn-lt"/>
                <a:ea typeface="+mn-ea"/>
                <a:cs typeface="+mn-cs"/>
              </a:defRPr>
            </a:lvl3pPr>
            <a:lvl4pPr marL="1371600">
              <a:defRPr sz="2400">
                <a:latin typeface="+mn-lt"/>
                <a:ea typeface="+mn-ea"/>
                <a:cs typeface="+mn-cs"/>
              </a:defRPr>
            </a:lvl4pPr>
            <a:lvl5pPr marL="1828800">
              <a:defRPr sz="2400"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2683A"/>
              </a:buClr>
            </a:pPr>
            <a:r>
              <a:rPr lang="en-US" sz="3600" b="1" dirty="0">
                <a:solidFill>
                  <a:schemeClr val="tx1"/>
                </a:solidFill>
              </a:rPr>
              <a:t>Law Enforcement Coordination</a:t>
            </a:r>
            <a:endParaRPr lang="en-US" sz="3600" dirty="0">
              <a:solidFill>
                <a:schemeClr val="tx1"/>
              </a:solidFill>
            </a:endParaRPr>
          </a:p>
          <a:p>
            <a:pPr marL="342900" indent="-342900">
              <a:buClr>
                <a:srgbClr val="F2683A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1,089 field visits involved collaboration with law enforcement in 2024</a:t>
            </a:r>
          </a:p>
          <a:p>
            <a:pPr marL="342900" indent="-342900">
              <a:buClr>
                <a:srgbClr val="F2683A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*2,512 field visits to date as of August 15, 2025, involving collaboration with law enforcement</a:t>
            </a:r>
          </a:p>
          <a:p>
            <a:pPr>
              <a:buClr>
                <a:srgbClr val="F2683A"/>
              </a:buClr>
            </a:pPr>
            <a:endParaRPr lang="en-US" sz="3600" b="1" dirty="0">
              <a:solidFill>
                <a:schemeClr val="tx1"/>
              </a:solidFill>
            </a:endParaRPr>
          </a:p>
          <a:p>
            <a:pPr>
              <a:buClr>
                <a:srgbClr val="F2683A"/>
              </a:buClr>
            </a:pPr>
            <a:r>
              <a:rPr lang="en-US" sz="3600" b="1" dirty="0">
                <a:solidFill>
                  <a:schemeClr val="tx1"/>
                </a:solidFill>
              </a:rPr>
              <a:t>View data on our A3 Crisis Response Dashboard: </a:t>
            </a:r>
            <a:r>
              <a:rPr lang="en-US" sz="3600" b="1" dirty="0">
                <a:solidFill>
                  <a:srgbClr val="05649B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https://www.cchealth.org/get-care/a3-crisis-response/a3-dashboard</a:t>
            </a:r>
            <a:endParaRPr lang="en-US" sz="3600" dirty="0">
              <a:solidFill>
                <a:srgbClr val="0564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0551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4ff6466-ee35-445c-9935-db749e5abf9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E6AB49674DE94DAE9ABB4CDBCDAE5A" ma:contentTypeVersion="17" ma:contentTypeDescription="Create a new document." ma:contentTypeScope="" ma:versionID="aed1ffa5f5d38327be2f020a669790b6">
  <xsd:schema xmlns:xsd="http://www.w3.org/2001/XMLSchema" xmlns:xs="http://www.w3.org/2001/XMLSchema" xmlns:p="http://schemas.microsoft.com/office/2006/metadata/properties" xmlns:ns3="d4ff6466-ee35-445c-9935-db749e5abf9e" xmlns:ns4="a203457c-6edf-4b68-ae0d-7f35b04805df" targetNamespace="http://schemas.microsoft.com/office/2006/metadata/properties" ma:root="true" ma:fieldsID="3d66b617b9c79cd2f84847c12413a1b4" ns3:_="" ns4:_="">
    <xsd:import namespace="d4ff6466-ee35-445c-9935-db749e5abf9e"/>
    <xsd:import namespace="a203457c-6edf-4b68-ae0d-7f35b04805d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ff6466-ee35-445c-9935-db749e5abf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03457c-6edf-4b68-ae0d-7f35b04805d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201FB59-3899-4109-A794-DF7F1B8A4E0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B320ACF-39CF-4DCD-8A94-4BEA31B47916}">
  <ds:schemaRefs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purl.org/dc/terms/"/>
    <ds:schemaRef ds:uri="http://purl.org/dc/dcmitype/"/>
    <ds:schemaRef ds:uri="http://schemas.openxmlformats.org/package/2006/metadata/core-properties"/>
    <ds:schemaRef ds:uri="a203457c-6edf-4b68-ae0d-7f35b04805df"/>
    <ds:schemaRef ds:uri="d4ff6466-ee35-445c-9935-db749e5abf9e"/>
  </ds:schemaRefs>
</ds:datastoreItem>
</file>

<file path=customXml/itemProps3.xml><?xml version="1.0" encoding="utf-8"?>
<ds:datastoreItem xmlns:ds="http://schemas.openxmlformats.org/officeDocument/2006/customXml" ds:itemID="{E68D4576-C514-4062-B073-5E47FEAA2A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4ff6466-ee35-445c-9935-db749e5abf9e"/>
    <ds:schemaRef ds:uri="a203457c-6edf-4b68-ae0d-7f35b04805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14368</TotalTime>
  <Words>500</Words>
  <Application>Microsoft Office PowerPoint</Application>
  <PresentationFormat>Custom</PresentationFormat>
  <Paragraphs>99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Segoe UI</vt:lpstr>
      <vt:lpstr>Calibri</vt:lpstr>
      <vt:lpstr>Arial</vt:lpstr>
      <vt:lpstr>Verdana</vt:lpstr>
      <vt:lpstr>Office Theme</vt:lpstr>
      <vt:lpstr>2_Office Theme</vt:lpstr>
      <vt:lpstr>PowerPoint Presentation</vt:lpstr>
      <vt:lpstr> </vt:lpstr>
      <vt:lpstr>The Need</vt:lpstr>
      <vt:lpstr>The A3 Miles Hall Crisis Call Center</vt:lpstr>
      <vt:lpstr>Who Are We?     Multidisciplinary Team</vt:lpstr>
      <vt:lpstr>In-Person Response</vt:lpstr>
      <vt:lpstr>Where We Stand Today</vt:lpstr>
      <vt:lpstr>Where We Stand Today</vt:lpstr>
      <vt:lpstr>A3 Call &amp; Response Metrics</vt:lpstr>
      <vt:lpstr>PowerPoint Presentation</vt:lpstr>
      <vt:lpstr>PowerPoint Presentation</vt:lpstr>
      <vt:lpstr>Referring Party to A3: Percentage of Total Telephone Crisis Screenings July 1, 2023 – July 1, 2025</vt:lpstr>
      <vt:lpstr>PowerPoint Presentation</vt:lpstr>
      <vt:lpstr>PowerPoint Presentation</vt:lpstr>
    </vt:vector>
  </TitlesOfParts>
  <Manager/>
  <Company>MHC United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Liza A. Molina-Huntley</dc:creator>
  <cp:keywords/>
  <dc:description/>
  <cp:lastModifiedBy>Katherine Estrada</cp:lastModifiedBy>
  <cp:revision>248</cp:revision>
  <cp:lastPrinted>2025-08-18T20:46:15Z</cp:lastPrinted>
  <dcterms:created xsi:type="dcterms:W3CDTF">2023-03-27T19:55:12Z</dcterms:created>
  <dcterms:modified xsi:type="dcterms:W3CDTF">2025-08-28T19:03:26Z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2023-03-26T10:00:00Z</vt:filetime>
  </property>
  <property fmtid="{D5CDD505-2E9C-101B-9397-08002B2CF9AE}" pid="3" name="Creator">
    <vt:lpwstr>Adobe InDesign 18.1 (Macintosh)</vt:lpwstr>
  </property>
  <property fmtid="{D5CDD505-2E9C-101B-9397-08002B2CF9AE}" pid="4" name="LastSaved">
    <vt:filetime>2023-03-26T10:00:00Z</vt:filetime>
  </property>
  <property fmtid="{D5CDD505-2E9C-101B-9397-08002B2CF9AE}" pid="5" name="Producer">
    <vt:lpwstr>Adobe PDF Library 17.0</vt:lpwstr>
  </property>
  <property fmtid="{D5CDD505-2E9C-101B-9397-08002B2CF9AE}" pid="6" name="ContentTypeId">
    <vt:lpwstr>0x01010059E6AB49674DE94DAE9ABB4CDBCDAE5A</vt:lpwstr>
  </property>
  <property fmtid="{D5CDD505-2E9C-101B-9397-08002B2CF9AE}" pid="7" name="MediaServiceImageTags">
    <vt:lpwstr/>
  </property>
</Properties>
</file>