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6" r:id="rId2"/>
    <p:sldId id="257" r:id="rId3"/>
    <p:sldId id="258" r:id="rId4"/>
    <p:sldId id="259" r:id="rId5"/>
    <p:sldId id="260" r:id="rId6"/>
    <p:sldId id="262" r:id="rId7"/>
    <p:sldId id="263" r:id="rId8"/>
    <p:sldId id="264" r:id="rId9"/>
    <p:sldId id="265" r:id="rId10"/>
    <p:sldId id="266" r:id="rId11"/>
    <p:sldId id="288"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7" r:id="rId32"/>
    <p:sldId id="286" r:id="rId33"/>
  </p:sldIdLst>
  <p:sldSz cx="18288000" cy="10287000"/>
  <p:notesSz cx="6858000" cy="9144000"/>
  <p:embeddedFontLst>
    <p:embeddedFont>
      <p:font typeface="Bricolage Grotesque" panose="020B0604020202020204" charset="0"/>
      <p:regular r:id="rId34"/>
    </p:embeddedFont>
    <p:embeddedFont>
      <p:font typeface="Bricolage Grotesque Bold" panose="020B0604020202020204" charset="0"/>
      <p:regular r:id="rId35"/>
    </p:embeddedFont>
    <p:embeddedFont>
      <p:font typeface="Bricolage Grotesque Light" panose="020B0604020202020204" charset="0"/>
      <p:regular r:id="rId36"/>
    </p:embeddedFont>
    <p:embeddedFont>
      <p:font typeface="Herr Von Muellerhoff" panose="020B0604020202020204" charset="0"/>
      <p:regular r:id="rId37"/>
    </p:embeddedFont>
    <p:embeddedFont>
      <p:font typeface="HK Grotesk" panose="020B0604020202020204" charset="0"/>
      <p:regular r:id="rId38"/>
    </p:embeddedFont>
    <p:embeddedFont>
      <p:font typeface="HK Grotesk Italics" panose="020B0604020202020204" charset="0"/>
      <p:regular r:id="rId39"/>
    </p:embeddedFont>
    <p:embeddedFont>
      <p:font typeface="Poppins" panose="00000500000000000000" pitchFamily="2" charset="0"/>
      <p:regular r:id="rId40"/>
      <p:bold r:id="rId41"/>
      <p:italic r:id="rId42"/>
      <p:boldItalic r:id="rId43"/>
    </p:embeddedFont>
    <p:embeddedFont>
      <p:font typeface="Poppins Bold" panose="00000800000000000000" charset="0"/>
      <p:regular r:id="rId44"/>
    </p:embeddedFont>
    <p:embeddedFont>
      <p:font typeface="Poppins Bold Italics" panose="020B0604020202020204" charset="0"/>
      <p:regular r:id="rId45"/>
    </p:embeddedFont>
    <p:embeddedFont>
      <p:font typeface="Poppins Italics" panose="020B0604020202020204" charset="0"/>
      <p:regular r:id="rId4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15AE5F-BCD8-4C65-9E2A-F241E192B81A}" v="1" dt="2026-01-26T22:48:33.3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7231" autoAdjust="0"/>
    <p:restoredTop sz="94622" autoAdjust="0"/>
  </p:normalViewPr>
  <p:slideViewPr>
    <p:cSldViewPr>
      <p:cViewPr varScale="1">
        <p:scale>
          <a:sx n="48" d="100"/>
          <a:sy n="48" d="100"/>
        </p:scale>
        <p:origin x="96" y="4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1.fntdata"/><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viewProps" Target="viewProps.xml"/><Relationship Id="rId8" Type="http://schemas.openxmlformats.org/officeDocument/2006/relationships/slide" Target="slides/slide7.xml"/><Relationship Id="rId51" Type="http://schemas.microsoft.com/office/2016/11/relationships/changesInfo" Target="changesInfos/changesInfo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5.fntdata"/><Relationship Id="rId46" Type="http://schemas.openxmlformats.org/officeDocument/2006/relationships/font" Target="fonts/font13.fntdata"/><Relationship Id="rId20" Type="http://schemas.openxmlformats.org/officeDocument/2006/relationships/slide" Target="slides/slide19.xml"/><Relationship Id="rId41"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rraine Miller" userId="3b2c040748e4cb1f" providerId="LiveId" clId="{BACFA847-72FE-4D0D-BC3A-DAA5324492AD}"/>
    <pc:docChg chg="undo custSel addSld delSld modSld sldOrd">
      <pc:chgData name="Lorraine Miller" userId="3b2c040748e4cb1f" providerId="LiveId" clId="{BACFA847-72FE-4D0D-BC3A-DAA5324492AD}" dt="2026-01-29T17:12:33.716" v="1831" actId="20577"/>
      <pc:docMkLst>
        <pc:docMk/>
      </pc:docMkLst>
      <pc:sldChg chg="modSp mod">
        <pc:chgData name="Lorraine Miller" userId="3b2c040748e4cb1f" providerId="LiveId" clId="{BACFA847-72FE-4D0D-BC3A-DAA5324492AD}" dt="2026-01-25T23:50:13.217" v="190" actId="113"/>
        <pc:sldMkLst>
          <pc:docMk/>
          <pc:sldMk cId="0" sldId="259"/>
        </pc:sldMkLst>
        <pc:spChg chg="mod">
          <ac:chgData name="Lorraine Miller" userId="3b2c040748e4cb1f" providerId="LiveId" clId="{BACFA847-72FE-4D0D-BC3A-DAA5324492AD}" dt="2026-01-25T23:50:13.217" v="190" actId="113"/>
          <ac:spMkLst>
            <pc:docMk/>
            <pc:sldMk cId="0" sldId="259"/>
            <ac:spMk id="3" creationId="{00000000-0000-0000-0000-000000000000}"/>
          </ac:spMkLst>
        </pc:spChg>
      </pc:sldChg>
      <pc:sldChg chg="modSp mod">
        <pc:chgData name="Lorraine Miller" userId="3b2c040748e4cb1f" providerId="LiveId" clId="{BACFA847-72FE-4D0D-BC3A-DAA5324492AD}" dt="2026-01-29T12:30:58.306" v="1820" actId="5793"/>
        <pc:sldMkLst>
          <pc:docMk/>
          <pc:sldMk cId="0" sldId="260"/>
        </pc:sldMkLst>
        <pc:spChg chg="mod">
          <ac:chgData name="Lorraine Miller" userId="3b2c040748e4cb1f" providerId="LiveId" clId="{BACFA847-72FE-4D0D-BC3A-DAA5324492AD}" dt="2026-01-29T12:30:58.306" v="1820" actId="5793"/>
          <ac:spMkLst>
            <pc:docMk/>
            <pc:sldMk cId="0" sldId="260"/>
            <ac:spMk id="3" creationId="{00000000-0000-0000-0000-000000000000}"/>
          </ac:spMkLst>
        </pc:spChg>
        <pc:spChg chg="mod">
          <ac:chgData name="Lorraine Miller" userId="3b2c040748e4cb1f" providerId="LiveId" clId="{BACFA847-72FE-4D0D-BC3A-DAA5324492AD}" dt="2026-01-26T21:51:51.957" v="224" actId="1076"/>
          <ac:spMkLst>
            <pc:docMk/>
            <pc:sldMk cId="0" sldId="260"/>
            <ac:spMk id="5" creationId="{00000000-0000-0000-0000-000000000000}"/>
          </ac:spMkLst>
        </pc:spChg>
      </pc:sldChg>
      <pc:sldChg chg="modSp mod">
        <pc:chgData name="Lorraine Miller" userId="3b2c040748e4cb1f" providerId="LiveId" clId="{BACFA847-72FE-4D0D-BC3A-DAA5324492AD}" dt="2026-01-29T12:43:51.550" v="1826" actId="20577"/>
        <pc:sldMkLst>
          <pc:docMk/>
          <pc:sldMk cId="0" sldId="262"/>
        </pc:sldMkLst>
        <pc:spChg chg="mod">
          <ac:chgData name="Lorraine Miller" userId="3b2c040748e4cb1f" providerId="LiveId" clId="{BACFA847-72FE-4D0D-BC3A-DAA5324492AD}" dt="2026-01-26T22:00:18.244" v="270" actId="5793"/>
          <ac:spMkLst>
            <pc:docMk/>
            <pc:sldMk cId="0" sldId="262"/>
            <ac:spMk id="2" creationId="{00000000-0000-0000-0000-000000000000}"/>
          </ac:spMkLst>
        </pc:spChg>
        <pc:spChg chg="mod">
          <ac:chgData name="Lorraine Miller" userId="3b2c040748e4cb1f" providerId="LiveId" clId="{BACFA847-72FE-4D0D-BC3A-DAA5324492AD}" dt="2026-01-29T12:43:51.550" v="1826" actId="20577"/>
          <ac:spMkLst>
            <pc:docMk/>
            <pc:sldMk cId="0" sldId="262"/>
            <ac:spMk id="3" creationId="{00000000-0000-0000-0000-000000000000}"/>
          </ac:spMkLst>
        </pc:spChg>
      </pc:sldChg>
      <pc:sldChg chg="modSp mod">
        <pc:chgData name="Lorraine Miller" userId="3b2c040748e4cb1f" providerId="LiveId" clId="{BACFA847-72FE-4D0D-BC3A-DAA5324492AD}" dt="2026-01-26T01:22:06.626" v="223" actId="20577"/>
        <pc:sldMkLst>
          <pc:docMk/>
          <pc:sldMk cId="0" sldId="268"/>
        </pc:sldMkLst>
        <pc:spChg chg="mod">
          <ac:chgData name="Lorraine Miller" userId="3b2c040748e4cb1f" providerId="LiveId" clId="{BACFA847-72FE-4D0D-BC3A-DAA5324492AD}" dt="2026-01-26T01:22:06.626" v="223" actId="20577"/>
          <ac:spMkLst>
            <pc:docMk/>
            <pc:sldMk cId="0" sldId="268"/>
            <ac:spMk id="5" creationId="{00000000-0000-0000-0000-000000000000}"/>
          </ac:spMkLst>
        </pc:spChg>
      </pc:sldChg>
      <pc:sldChg chg="modSp mod">
        <pc:chgData name="Lorraine Miller" userId="3b2c040748e4cb1f" providerId="LiveId" clId="{BACFA847-72FE-4D0D-BC3A-DAA5324492AD}" dt="2026-01-28T22:20:00.142" v="1636" actId="20577"/>
        <pc:sldMkLst>
          <pc:docMk/>
          <pc:sldMk cId="0" sldId="271"/>
        </pc:sldMkLst>
        <pc:spChg chg="mod">
          <ac:chgData name="Lorraine Miller" userId="3b2c040748e4cb1f" providerId="LiveId" clId="{BACFA847-72FE-4D0D-BC3A-DAA5324492AD}" dt="2026-01-28T22:14:53.532" v="1577" actId="6549"/>
          <ac:spMkLst>
            <pc:docMk/>
            <pc:sldMk cId="0" sldId="271"/>
            <ac:spMk id="5" creationId="{00000000-0000-0000-0000-000000000000}"/>
          </ac:spMkLst>
        </pc:spChg>
        <pc:spChg chg="mod">
          <ac:chgData name="Lorraine Miller" userId="3b2c040748e4cb1f" providerId="LiveId" clId="{BACFA847-72FE-4D0D-BC3A-DAA5324492AD}" dt="2026-01-28T22:20:00.142" v="1636" actId="20577"/>
          <ac:spMkLst>
            <pc:docMk/>
            <pc:sldMk cId="0" sldId="271"/>
            <ac:spMk id="6" creationId="{00000000-0000-0000-0000-000000000000}"/>
          </ac:spMkLst>
        </pc:spChg>
      </pc:sldChg>
      <pc:sldChg chg="modSp mod">
        <pc:chgData name="Lorraine Miller" userId="3b2c040748e4cb1f" providerId="LiveId" clId="{BACFA847-72FE-4D0D-BC3A-DAA5324492AD}" dt="2026-01-28T22:25:07.579" v="1658" actId="20577"/>
        <pc:sldMkLst>
          <pc:docMk/>
          <pc:sldMk cId="0" sldId="272"/>
        </pc:sldMkLst>
        <pc:spChg chg="mod">
          <ac:chgData name="Lorraine Miller" userId="3b2c040748e4cb1f" providerId="LiveId" clId="{BACFA847-72FE-4D0D-BC3A-DAA5324492AD}" dt="2026-01-28T22:25:07.579" v="1658" actId="20577"/>
          <ac:spMkLst>
            <pc:docMk/>
            <pc:sldMk cId="0" sldId="272"/>
            <ac:spMk id="5" creationId="{00000000-0000-0000-0000-000000000000}"/>
          </ac:spMkLst>
        </pc:spChg>
      </pc:sldChg>
      <pc:sldChg chg="modSp mod">
        <pc:chgData name="Lorraine Miller" userId="3b2c040748e4cb1f" providerId="LiveId" clId="{BACFA847-72FE-4D0D-BC3A-DAA5324492AD}" dt="2026-01-28T22:39:52.829" v="1745" actId="313"/>
        <pc:sldMkLst>
          <pc:docMk/>
          <pc:sldMk cId="0" sldId="277"/>
        </pc:sldMkLst>
        <pc:spChg chg="mod">
          <ac:chgData name="Lorraine Miller" userId="3b2c040748e4cb1f" providerId="LiveId" clId="{BACFA847-72FE-4D0D-BC3A-DAA5324492AD}" dt="2026-01-28T22:39:52.829" v="1745" actId="313"/>
          <ac:spMkLst>
            <pc:docMk/>
            <pc:sldMk cId="0" sldId="277"/>
            <ac:spMk id="5" creationId="{00000000-0000-0000-0000-000000000000}"/>
          </ac:spMkLst>
        </pc:spChg>
      </pc:sldChg>
      <pc:sldChg chg="addSp delSp modSp new mod ord">
        <pc:chgData name="Lorraine Miller" userId="3b2c040748e4cb1f" providerId="LiveId" clId="{BACFA847-72FE-4D0D-BC3A-DAA5324492AD}" dt="2026-01-29T17:12:33.716" v="1831" actId="20577"/>
        <pc:sldMkLst>
          <pc:docMk/>
          <pc:sldMk cId="3656261469" sldId="288"/>
        </pc:sldMkLst>
        <pc:spChg chg="add del mod">
          <ac:chgData name="Lorraine Miller" userId="3b2c040748e4cb1f" providerId="LiveId" clId="{BACFA847-72FE-4D0D-BC3A-DAA5324492AD}" dt="2026-01-29T17:12:33.716" v="1831" actId="20577"/>
          <ac:spMkLst>
            <pc:docMk/>
            <pc:sldMk cId="3656261469" sldId="288"/>
            <ac:spMk id="2" creationId="{976933EE-372D-45E7-C256-811F5F877518}"/>
          </ac:spMkLst>
        </pc:spChg>
      </pc:sldChg>
      <pc:sldChg chg="new del">
        <pc:chgData name="Lorraine Miller" userId="3b2c040748e4cb1f" providerId="LiveId" clId="{BACFA847-72FE-4D0D-BC3A-DAA5324492AD}" dt="2026-01-29T13:27:05.987" v="1828" actId="2696"/>
        <pc:sldMkLst>
          <pc:docMk/>
          <pc:sldMk cId="3708683264" sldId="289"/>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C2A46-DE23-AFF8-8FBF-411DE3395D9B}"/>
              </a:ext>
            </a:extLst>
          </p:cNvPr>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p>
        </p:txBody>
      </p:sp>
      <p:sp>
        <p:nvSpPr>
          <p:cNvPr id="3" name="Subtitle 2">
            <a:extLst>
              <a:ext uri="{FF2B5EF4-FFF2-40B4-BE49-F238E27FC236}">
                <a16:creationId xmlns:a16="http://schemas.microsoft.com/office/drawing/2014/main" id="{95B37058-9F12-7B89-2FC3-33B099B6636F}"/>
              </a:ext>
            </a:extLst>
          </p:cNvPr>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a:extLst>
              <a:ext uri="{FF2B5EF4-FFF2-40B4-BE49-F238E27FC236}">
                <a16:creationId xmlns:a16="http://schemas.microsoft.com/office/drawing/2014/main" id="{06E31B5F-CD6E-38E3-4C53-E53D64073695}"/>
              </a:ext>
            </a:extLst>
          </p:cNvPr>
          <p:cNvSpPr>
            <a:spLocks noGrp="1"/>
          </p:cNvSpPr>
          <p:nvPr>
            <p:ph type="dt" sz="half" idx="10"/>
          </p:nvPr>
        </p:nvSpPr>
        <p:spPr/>
        <p:txBody>
          <a:bodyPr/>
          <a:lstStyle/>
          <a:p>
            <a:fld id="{1D8BD707-D9CF-40AE-B4C6-C98DA3205C09}" type="datetimeFigureOut">
              <a:rPr lang="en-US" smtClean="0"/>
              <a:pPr/>
              <a:t>1/29/2026</a:t>
            </a:fld>
            <a:endParaRPr lang="en-US"/>
          </a:p>
        </p:txBody>
      </p:sp>
      <p:sp>
        <p:nvSpPr>
          <p:cNvPr id="5" name="Footer Placeholder 4">
            <a:extLst>
              <a:ext uri="{FF2B5EF4-FFF2-40B4-BE49-F238E27FC236}">
                <a16:creationId xmlns:a16="http://schemas.microsoft.com/office/drawing/2014/main" id="{BA68AA1B-8CEC-271E-3555-968B8879A5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0F9170-C295-5E5B-66F3-5F7245C25C1E}"/>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27862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E78CE-52EB-0723-0BBD-921ABB75E9E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D0D1FB3-958E-BA8C-2CAD-C0777E836BB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9B84B9-CB47-FE32-7AD4-BD0FE3BDCEF9}"/>
              </a:ext>
            </a:extLst>
          </p:cNvPr>
          <p:cNvSpPr>
            <a:spLocks noGrp="1"/>
          </p:cNvSpPr>
          <p:nvPr>
            <p:ph type="dt" sz="half" idx="10"/>
          </p:nvPr>
        </p:nvSpPr>
        <p:spPr/>
        <p:txBody>
          <a:bodyPr/>
          <a:lstStyle/>
          <a:p>
            <a:fld id="{1D8BD707-D9CF-40AE-B4C6-C98DA3205C09}" type="datetimeFigureOut">
              <a:rPr lang="en-US" smtClean="0"/>
              <a:pPr/>
              <a:t>1/29/2026</a:t>
            </a:fld>
            <a:endParaRPr lang="en-US"/>
          </a:p>
        </p:txBody>
      </p:sp>
      <p:sp>
        <p:nvSpPr>
          <p:cNvPr id="5" name="Footer Placeholder 4">
            <a:extLst>
              <a:ext uri="{FF2B5EF4-FFF2-40B4-BE49-F238E27FC236}">
                <a16:creationId xmlns:a16="http://schemas.microsoft.com/office/drawing/2014/main" id="{0EE813F7-0A4C-A09A-0E34-2093201B10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7C8DEC-1F98-AFCA-5120-E067B69C95BA}"/>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360965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C214407-BBE0-B4E8-E48F-29C7278BA446}"/>
              </a:ext>
            </a:extLst>
          </p:cNvPr>
          <p:cNvSpPr>
            <a:spLocks noGrp="1"/>
          </p:cNvSpPr>
          <p:nvPr>
            <p:ph type="title" orient="vert"/>
          </p:nvPr>
        </p:nvSpPr>
        <p:spPr>
          <a:xfrm>
            <a:off x="13087350" y="547688"/>
            <a:ext cx="3943350" cy="871775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B824D8D-3E0A-F38D-D87D-B513D948CB87}"/>
              </a:ext>
            </a:extLst>
          </p:cNvPr>
          <p:cNvSpPr>
            <a:spLocks noGrp="1"/>
          </p:cNvSpPr>
          <p:nvPr>
            <p:ph type="body" orient="vert" idx="1"/>
          </p:nvPr>
        </p:nvSpPr>
        <p:spPr>
          <a:xfrm>
            <a:off x="1257300" y="547688"/>
            <a:ext cx="11601450" cy="8717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810D70-29EC-F936-B583-17ACF0DEEB01}"/>
              </a:ext>
            </a:extLst>
          </p:cNvPr>
          <p:cNvSpPr>
            <a:spLocks noGrp="1"/>
          </p:cNvSpPr>
          <p:nvPr>
            <p:ph type="dt" sz="half" idx="10"/>
          </p:nvPr>
        </p:nvSpPr>
        <p:spPr/>
        <p:txBody>
          <a:bodyPr/>
          <a:lstStyle/>
          <a:p>
            <a:fld id="{1D8BD707-D9CF-40AE-B4C6-C98DA3205C09}" type="datetimeFigureOut">
              <a:rPr lang="en-US" smtClean="0"/>
              <a:pPr/>
              <a:t>1/29/2026</a:t>
            </a:fld>
            <a:endParaRPr lang="en-US"/>
          </a:p>
        </p:txBody>
      </p:sp>
      <p:sp>
        <p:nvSpPr>
          <p:cNvPr id="5" name="Footer Placeholder 4">
            <a:extLst>
              <a:ext uri="{FF2B5EF4-FFF2-40B4-BE49-F238E27FC236}">
                <a16:creationId xmlns:a16="http://schemas.microsoft.com/office/drawing/2014/main" id="{3337E575-8113-6D33-6070-1576AEFC38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F55F97-5544-C9F8-231C-5E11ED728F7A}"/>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25616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F04A0-935E-5AFE-EA92-73AAAD644B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B732031-DA78-7DC6-3B9E-93D6C74017F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AB8782-26CD-C0D8-BAD2-78E852CC4A08}"/>
              </a:ext>
            </a:extLst>
          </p:cNvPr>
          <p:cNvSpPr>
            <a:spLocks noGrp="1"/>
          </p:cNvSpPr>
          <p:nvPr>
            <p:ph type="dt" sz="half" idx="10"/>
          </p:nvPr>
        </p:nvSpPr>
        <p:spPr/>
        <p:txBody>
          <a:bodyPr/>
          <a:lstStyle/>
          <a:p>
            <a:fld id="{1D8BD707-D9CF-40AE-B4C6-C98DA3205C09}" type="datetimeFigureOut">
              <a:rPr lang="en-US" smtClean="0"/>
              <a:pPr/>
              <a:t>1/29/2026</a:t>
            </a:fld>
            <a:endParaRPr lang="en-US"/>
          </a:p>
        </p:txBody>
      </p:sp>
      <p:sp>
        <p:nvSpPr>
          <p:cNvPr id="5" name="Footer Placeholder 4">
            <a:extLst>
              <a:ext uri="{FF2B5EF4-FFF2-40B4-BE49-F238E27FC236}">
                <a16:creationId xmlns:a16="http://schemas.microsoft.com/office/drawing/2014/main" id="{FAC3156E-D414-53D4-2207-434CFCEED9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C8ACFA-33E8-4349-548C-136C72AC9F3A}"/>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830537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F7180-E79C-1308-1A79-58D752AAD1A1}"/>
              </a:ext>
            </a:extLst>
          </p:cNvPr>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p>
        </p:txBody>
      </p:sp>
      <p:sp>
        <p:nvSpPr>
          <p:cNvPr id="3" name="Text Placeholder 2">
            <a:extLst>
              <a:ext uri="{FF2B5EF4-FFF2-40B4-BE49-F238E27FC236}">
                <a16:creationId xmlns:a16="http://schemas.microsoft.com/office/drawing/2014/main" id="{B6E8A550-2855-633D-697F-9512F7918169}"/>
              </a:ext>
            </a:extLst>
          </p:cNvPr>
          <p:cNvSpPr>
            <a:spLocks noGrp="1"/>
          </p:cNvSpPr>
          <p:nvPr>
            <p:ph type="body" idx="1"/>
          </p:nvPr>
        </p:nvSpPr>
        <p:spPr>
          <a:xfrm>
            <a:off x="1247775" y="6884195"/>
            <a:ext cx="15773400" cy="2250281"/>
          </a:xfrm>
        </p:spPr>
        <p:txBody>
          <a:bodyPr/>
          <a:lstStyle>
            <a:lvl1pPr marL="0" indent="0">
              <a:buNone/>
              <a:defRPr sz="3600">
                <a:solidFill>
                  <a:schemeClr val="tx1">
                    <a:tint val="82000"/>
                  </a:schemeClr>
                </a:solidFill>
              </a:defRPr>
            </a:lvl1pPr>
            <a:lvl2pPr marL="685800" indent="0">
              <a:buNone/>
              <a:defRPr sz="3000">
                <a:solidFill>
                  <a:schemeClr val="tx1">
                    <a:tint val="82000"/>
                  </a:schemeClr>
                </a:solidFill>
              </a:defRPr>
            </a:lvl2pPr>
            <a:lvl3pPr marL="1371600" indent="0">
              <a:buNone/>
              <a:defRPr sz="2700">
                <a:solidFill>
                  <a:schemeClr val="tx1">
                    <a:tint val="82000"/>
                  </a:schemeClr>
                </a:solidFill>
              </a:defRPr>
            </a:lvl3pPr>
            <a:lvl4pPr marL="2057400" indent="0">
              <a:buNone/>
              <a:defRPr sz="2400">
                <a:solidFill>
                  <a:schemeClr val="tx1">
                    <a:tint val="82000"/>
                  </a:schemeClr>
                </a:solidFill>
              </a:defRPr>
            </a:lvl4pPr>
            <a:lvl5pPr marL="2743200" indent="0">
              <a:buNone/>
              <a:defRPr sz="2400">
                <a:solidFill>
                  <a:schemeClr val="tx1">
                    <a:tint val="82000"/>
                  </a:schemeClr>
                </a:solidFill>
              </a:defRPr>
            </a:lvl5pPr>
            <a:lvl6pPr marL="3429000" indent="0">
              <a:buNone/>
              <a:defRPr sz="2400">
                <a:solidFill>
                  <a:schemeClr val="tx1">
                    <a:tint val="82000"/>
                  </a:schemeClr>
                </a:solidFill>
              </a:defRPr>
            </a:lvl6pPr>
            <a:lvl7pPr marL="4114800" indent="0">
              <a:buNone/>
              <a:defRPr sz="2400">
                <a:solidFill>
                  <a:schemeClr val="tx1">
                    <a:tint val="82000"/>
                  </a:schemeClr>
                </a:solidFill>
              </a:defRPr>
            </a:lvl7pPr>
            <a:lvl8pPr marL="4800600" indent="0">
              <a:buNone/>
              <a:defRPr sz="2400">
                <a:solidFill>
                  <a:schemeClr val="tx1">
                    <a:tint val="82000"/>
                  </a:schemeClr>
                </a:solidFill>
              </a:defRPr>
            </a:lvl8pPr>
            <a:lvl9pPr marL="5486400" indent="0">
              <a:buNone/>
              <a:defRPr sz="24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EAF2CBF-E024-106B-BD56-76C5ED2846EE}"/>
              </a:ext>
            </a:extLst>
          </p:cNvPr>
          <p:cNvSpPr>
            <a:spLocks noGrp="1"/>
          </p:cNvSpPr>
          <p:nvPr>
            <p:ph type="dt" sz="half" idx="10"/>
          </p:nvPr>
        </p:nvSpPr>
        <p:spPr/>
        <p:txBody>
          <a:bodyPr/>
          <a:lstStyle/>
          <a:p>
            <a:fld id="{1D8BD707-D9CF-40AE-B4C6-C98DA3205C09}" type="datetimeFigureOut">
              <a:rPr lang="en-US" smtClean="0"/>
              <a:pPr/>
              <a:t>1/29/2026</a:t>
            </a:fld>
            <a:endParaRPr lang="en-US"/>
          </a:p>
        </p:txBody>
      </p:sp>
      <p:sp>
        <p:nvSpPr>
          <p:cNvPr id="5" name="Footer Placeholder 4">
            <a:extLst>
              <a:ext uri="{FF2B5EF4-FFF2-40B4-BE49-F238E27FC236}">
                <a16:creationId xmlns:a16="http://schemas.microsoft.com/office/drawing/2014/main" id="{11865AC9-75BB-CF24-7F8C-8EF43A5589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B80819-70DD-2277-3371-74054E4FCC86}"/>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27503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9D4FC-ABA3-3A58-58F1-E82B0238CF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B3827E9-FE58-F616-2D45-394B7A639313}"/>
              </a:ext>
            </a:extLst>
          </p:cNvPr>
          <p:cNvSpPr>
            <a:spLocks noGrp="1"/>
          </p:cNvSpPr>
          <p:nvPr>
            <p:ph sz="half" idx="1"/>
          </p:nvPr>
        </p:nvSpPr>
        <p:spPr>
          <a:xfrm>
            <a:off x="1257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617D45F-61F4-1D32-78BA-AA20922A6BDB}"/>
              </a:ext>
            </a:extLst>
          </p:cNvPr>
          <p:cNvSpPr>
            <a:spLocks noGrp="1"/>
          </p:cNvSpPr>
          <p:nvPr>
            <p:ph sz="half" idx="2"/>
          </p:nvPr>
        </p:nvSpPr>
        <p:spPr>
          <a:xfrm>
            <a:off x="9258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E692BDD-EDE5-DC06-837C-A271AB27FB7F}"/>
              </a:ext>
            </a:extLst>
          </p:cNvPr>
          <p:cNvSpPr>
            <a:spLocks noGrp="1"/>
          </p:cNvSpPr>
          <p:nvPr>
            <p:ph type="dt" sz="half" idx="10"/>
          </p:nvPr>
        </p:nvSpPr>
        <p:spPr/>
        <p:txBody>
          <a:bodyPr/>
          <a:lstStyle/>
          <a:p>
            <a:fld id="{1D8BD707-D9CF-40AE-B4C6-C98DA3205C09}" type="datetimeFigureOut">
              <a:rPr lang="en-US" smtClean="0"/>
              <a:pPr/>
              <a:t>1/29/2026</a:t>
            </a:fld>
            <a:endParaRPr lang="en-US"/>
          </a:p>
        </p:txBody>
      </p:sp>
      <p:sp>
        <p:nvSpPr>
          <p:cNvPr id="6" name="Footer Placeholder 5">
            <a:extLst>
              <a:ext uri="{FF2B5EF4-FFF2-40B4-BE49-F238E27FC236}">
                <a16:creationId xmlns:a16="http://schemas.microsoft.com/office/drawing/2014/main" id="{B565F132-D6B2-5841-FB6E-BBFC682996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AA91DC-6B8D-F3F2-F68F-E818B2EF6719}"/>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44265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4CA83-5E8C-3B32-E43C-852FF34AA0A0}"/>
              </a:ext>
            </a:extLst>
          </p:cNvPr>
          <p:cNvSpPr>
            <a:spLocks noGrp="1"/>
          </p:cNvSpPr>
          <p:nvPr>
            <p:ph type="title"/>
          </p:nvPr>
        </p:nvSpPr>
        <p:spPr>
          <a:xfrm>
            <a:off x="1259682" y="547688"/>
            <a:ext cx="15773400" cy="1988345"/>
          </a:xfrm>
        </p:spPr>
        <p:txBody>
          <a:bodyPr/>
          <a:lstStyle/>
          <a:p>
            <a:r>
              <a:rPr lang="en-US"/>
              <a:t>Click to edit Master title style</a:t>
            </a:r>
          </a:p>
        </p:txBody>
      </p:sp>
      <p:sp>
        <p:nvSpPr>
          <p:cNvPr id="3" name="Text Placeholder 2">
            <a:extLst>
              <a:ext uri="{FF2B5EF4-FFF2-40B4-BE49-F238E27FC236}">
                <a16:creationId xmlns:a16="http://schemas.microsoft.com/office/drawing/2014/main" id="{424B0B91-1A54-059B-D151-0D8157A3A011}"/>
              </a:ext>
            </a:extLst>
          </p:cNvPr>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a:extLst>
              <a:ext uri="{FF2B5EF4-FFF2-40B4-BE49-F238E27FC236}">
                <a16:creationId xmlns:a16="http://schemas.microsoft.com/office/drawing/2014/main" id="{F92837CB-80C5-2189-B29C-074CC2FA6BFE}"/>
              </a:ext>
            </a:extLst>
          </p:cNvPr>
          <p:cNvSpPr>
            <a:spLocks noGrp="1"/>
          </p:cNvSpPr>
          <p:nvPr>
            <p:ph sz="half" idx="2"/>
          </p:nvPr>
        </p:nvSpPr>
        <p:spPr>
          <a:xfrm>
            <a:off x="1259683" y="3757613"/>
            <a:ext cx="7736681"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21BCE57-344A-4EC2-CDD8-0441561EEDFB}"/>
              </a:ext>
            </a:extLst>
          </p:cNvPr>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a:extLst>
              <a:ext uri="{FF2B5EF4-FFF2-40B4-BE49-F238E27FC236}">
                <a16:creationId xmlns:a16="http://schemas.microsoft.com/office/drawing/2014/main" id="{7C0234D6-B75B-3650-8D0F-BB473EC75A74}"/>
              </a:ext>
            </a:extLst>
          </p:cNvPr>
          <p:cNvSpPr>
            <a:spLocks noGrp="1"/>
          </p:cNvSpPr>
          <p:nvPr>
            <p:ph sz="quarter" idx="4"/>
          </p:nvPr>
        </p:nvSpPr>
        <p:spPr>
          <a:xfrm>
            <a:off x="9258300" y="3757613"/>
            <a:ext cx="77747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89503CA-C8EF-F92D-EA23-7391F1BCDF19}"/>
              </a:ext>
            </a:extLst>
          </p:cNvPr>
          <p:cNvSpPr>
            <a:spLocks noGrp="1"/>
          </p:cNvSpPr>
          <p:nvPr>
            <p:ph type="dt" sz="half" idx="10"/>
          </p:nvPr>
        </p:nvSpPr>
        <p:spPr/>
        <p:txBody>
          <a:bodyPr/>
          <a:lstStyle/>
          <a:p>
            <a:fld id="{1D8BD707-D9CF-40AE-B4C6-C98DA3205C09}" type="datetimeFigureOut">
              <a:rPr lang="en-US" smtClean="0"/>
              <a:pPr/>
              <a:t>1/29/2026</a:t>
            </a:fld>
            <a:endParaRPr lang="en-US"/>
          </a:p>
        </p:txBody>
      </p:sp>
      <p:sp>
        <p:nvSpPr>
          <p:cNvPr id="8" name="Footer Placeholder 7">
            <a:extLst>
              <a:ext uri="{FF2B5EF4-FFF2-40B4-BE49-F238E27FC236}">
                <a16:creationId xmlns:a16="http://schemas.microsoft.com/office/drawing/2014/main" id="{27459C47-4FA8-6D3A-9086-029B298AF39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6D6C283-6A72-35F9-EC5A-4B2873F38D3B}"/>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123441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4ADE9-B1BE-AFFD-CC94-0C32ED6700A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3AD79A8-F00A-9AC4-CCB8-2C93CFF0A9AD}"/>
              </a:ext>
            </a:extLst>
          </p:cNvPr>
          <p:cNvSpPr>
            <a:spLocks noGrp="1"/>
          </p:cNvSpPr>
          <p:nvPr>
            <p:ph type="dt" sz="half" idx="10"/>
          </p:nvPr>
        </p:nvSpPr>
        <p:spPr/>
        <p:txBody>
          <a:bodyPr/>
          <a:lstStyle/>
          <a:p>
            <a:fld id="{1D8BD707-D9CF-40AE-B4C6-C98DA3205C09}" type="datetimeFigureOut">
              <a:rPr lang="en-US" smtClean="0"/>
              <a:pPr/>
              <a:t>1/29/2026</a:t>
            </a:fld>
            <a:endParaRPr lang="en-US"/>
          </a:p>
        </p:txBody>
      </p:sp>
      <p:sp>
        <p:nvSpPr>
          <p:cNvPr id="4" name="Footer Placeholder 3">
            <a:extLst>
              <a:ext uri="{FF2B5EF4-FFF2-40B4-BE49-F238E27FC236}">
                <a16:creationId xmlns:a16="http://schemas.microsoft.com/office/drawing/2014/main" id="{48E393D0-6B25-F06C-344C-0B0EB2A6FB8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0323C15-7AE5-7DA0-CEA3-2A6A2D841D77}"/>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12267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C203362-E34F-A257-CC05-FAD0A3742C35}"/>
              </a:ext>
            </a:extLst>
          </p:cNvPr>
          <p:cNvSpPr>
            <a:spLocks noGrp="1"/>
          </p:cNvSpPr>
          <p:nvPr>
            <p:ph type="dt" sz="half" idx="10"/>
          </p:nvPr>
        </p:nvSpPr>
        <p:spPr/>
        <p:txBody>
          <a:bodyPr/>
          <a:lstStyle/>
          <a:p>
            <a:fld id="{1D8BD707-D9CF-40AE-B4C6-C98DA3205C09}" type="datetimeFigureOut">
              <a:rPr lang="en-US" smtClean="0"/>
              <a:pPr/>
              <a:t>1/29/2026</a:t>
            </a:fld>
            <a:endParaRPr lang="en-US"/>
          </a:p>
        </p:txBody>
      </p:sp>
      <p:sp>
        <p:nvSpPr>
          <p:cNvPr id="3" name="Footer Placeholder 2">
            <a:extLst>
              <a:ext uri="{FF2B5EF4-FFF2-40B4-BE49-F238E27FC236}">
                <a16:creationId xmlns:a16="http://schemas.microsoft.com/office/drawing/2014/main" id="{C74CD81C-4C85-292A-E004-C6A53FB483B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9904B29-AD88-1908-4193-53E7B7CAECAB}"/>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58659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8D734-14DC-5C62-F800-705700AB9615}"/>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Content Placeholder 2">
            <a:extLst>
              <a:ext uri="{FF2B5EF4-FFF2-40B4-BE49-F238E27FC236}">
                <a16:creationId xmlns:a16="http://schemas.microsoft.com/office/drawing/2014/main" id="{5E18F1F5-69EF-A6E1-4CC7-F013EA45F855}"/>
              </a:ext>
            </a:extLst>
          </p:cNvPr>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4FC3178-228C-613C-BAAF-AEEFA19482A8}"/>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DCA85442-5FDF-D714-4BC7-61183E2AF8ED}"/>
              </a:ext>
            </a:extLst>
          </p:cNvPr>
          <p:cNvSpPr>
            <a:spLocks noGrp="1"/>
          </p:cNvSpPr>
          <p:nvPr>
            <p:ph type="dt" sz="half" idx="10"/>
          </p:nvPr>
        </p:nvSpPr>
        <p:spPr/>
        <p:txBody>
          <a:bodyPr/>
          <a:lstStyle/>
          <a:p>
            <a:fld id="{1D8BD707-D9CF-40AE-B4C6-C98DA3205C09}" type="datetimeFigureOut">
              <a:rPr lang="en-US" smtClean="0"/>
              <a:pPr/>
              <a:t>1/29/2026</a:t>
            </a:fld>
            <a:endParaRPr lang="en-US"/>
          </a:p>
        </p:txBody>
      </p:sp>
      <p:sp>
        <p:nvSpPr>
          <p:cNvPr id="6" name="Footer Placeholder 5">
            <a:extLst>
              <a:ext uri="{FF2B5EF4-FFF2-40B4-BE49-F238E27FC236}">
                <a16:creationId xmlns:a16="http://schemas.microsoft.com/office/drawing/2014/main" id="{599E27CD-3784-11F4-6A10-BBEE9DB6C9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C72DBA-1B59-95AC-507A-20F308BCF1D5}"/>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15666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97297-EC00-D799-EB43-FC2B6813CF4A}"/>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Picture Placeholder 2">
            <a:extLst>
              <a:ext uri="{FF2B5EF4-FFF2-40B4-BE49-F238E27FC236}">
                <a16:creationId xmlns:a16="http://schemas.microsoft.com/office/drawing/2014/main" id="{8036518F-4CA8-A526-E6C1-F374B7D9E6B5}"/>
              </a:ext>
            </a:extLst>
          </p:cNvPr>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a:extLst>
              <a:ext uri="{FF2B5EF4-FFF2-40B4-BE49-F238E27FC236}">
                <a16:creationId xmlns:a16="http://schemas.microsoft.com/office/drawing/2014/main" id="{8F72ED49-D363-A550-ACDD-907D68A3EDC5}"/>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005C93BA-E802-590C-DE7F-81DF43D3F9AD}"/>
              </a:ext>
            </a:extLst>
          </p:cNvPr>
          <p:cNvSpPr>
            <a:spLocks noGrp="1"/>
          </p:cNvSpPr>
          <p:nvPr>
            <p:ph type="dt" sz="half" idx="10"/>
          </p:nvPr>
        </p:nvSpPr>
        <p:spPr/>
        <p:txBody>
          <a:bodyPr/>
          <a:lstStyle/>
          <a:p>
            <a:fld id="{1D8BD707-D9CF-40AE-B4C6-C98DA3205C09}" type="datetimeFigureOut">
              <a:rPr lang="en-US" smtClean="0"/>
              <a:pPr/>
              <a:t>1/29/2026</a:t>
            </a:fld>
            <a:endParaRPr lang="en-US"/>
          </a:p>
        </p:txBody>
      </p:sp>
      <p:sp>
        <p:nvSpPr>
          <p:cNvPr id="6" name="Footer Placeholder 5">
            <a:extLst>
              <a:ext uri="{FF2B5EF4-FFF2-40B4-BE49-F238E27FC236}">
                <a16:creationId xmlns:a16="http://schemas.microsoft.com/office/drawing/2014/main" id="{15CE3810-42BD-6A3E-4BFD-F7BCD4CDD9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CFB01B-2C50-5D9C-0A01-7060E51BE4A4}"/>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582026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CA3548-1952-0965-CC83-7B4871F728F8}"/>
              </a:ext>
            </a:extLst>
          </p:cNvPr>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96441B8-5D49-4607-D9AE-5007E405520D}"/>
              </a:ext>
            </a:extLst>
          </p:cNvPr>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643BA0-5490-5625-A2C8-FF31D45463A0}"/>
              </a:ext>
            </a:extLst>
          </p:cNvPr>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82000"/>
                  </a:schemeClr>
                </a:solidFill>
              </a:defRPr>
            </a:lvl1pPr>
          </a:lstStyle>
          <a:p>
            <a:fld id="{1D8BD707-D9CF-40AE-B4C6-C98DA3205C09}" type="datetimeFigureOut">
              <a:rPr lang="en-US" smtClean="0"/>
              <a:pPr/>
              <a:t>1/29/2026</a:t>
            </a:fld>
            <a:endParaRPr lang="en-US"/>
          </a:p>
        </p:txBody>
      </p:sp>
      <p:sp>
        <p:nvSpPr>
          <p:cNvPr id="5" name="Footer Placeholder 4">
            <a:extLst>
              <a:ext uri="{FF2B5EF4-FFF2-40B4-BE49-F238E27FC236}">
                <a16:creationId xmlns:a16="http://schemas.microsoft.com/office/drawing/2014/main" id="{1469A87A-501A-5392-2F67-B2DD98D6F9E9}"/>
              </a:ext>
            </a:extLst>
          </p:cNvPr>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22DA7EAC-69FF-452D-7F26-8288F961E66E}"/>
              </a:ext>
            </a:extLst>
          </p:cNvPr>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82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4282553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31.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9.png"/><Relationship Id="rId1" Type="http://schemas.openxmlformats.org/officeDocument/2006/relationships/slideLayout" Target="../slideLayouts/slideLayout7.xml"/><Relationship Id="rId4" Type="http://schemas.openxmlformats.org/officeDocument/2006/relationships/hyperlink" Target="https://www.rawpixel.com/search/question%20and%20answer%20png"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155580" y="8518177"/>
            <a:ext cx="4069406" cy="1480246"/>
          </a:xfrm>
          <a:custGeom>
            <a:avLst/>
            <a:gdLst/>
            <a:ahLst/>
            <a:cxnLst/>
            <a:rect l="l" t="t" r="r" b="b"/>
            <a:pathLst>
              <a:path w="4069406" h="1480246">
                <a:moveTo>
                  <a:pt x="0" y="0"/>
                </a:moveTo>
                <a:lnTo>
                  <a:pt x="4069406" y="0"/>
                </a:lnTo>
                <a:lnTo>
                  <a:pt x="4069406" y="1480246"/>
                </a:lnTo>
                <a:lnTo>
                  <a:pt x="0" y="1480246"/>
                </a:lnTo>
                <a:lnTo>
                  <a:pt x="0" y="0"/>
                </a:lnTo>
                <a:close/>
              </a:path>
            </a:pathLst>
          </a:custGeom>
          <a:blipFill>
            <a:blip r:embed="rId2"/>
            <a:stretch>
              <a:fillRect/>
            </a:stretch>
          </a:blipFill>
        </p:spPr>
        <p:txBody>
          <a:bodyPr/>
          <a:lstStyle/>
          <a:p>
            <a:endParaRPr lang="en-US"/>
          </a:p>
        </p:txBody>
      </p:sp>
      <p:sp>
        <p:nvSpPr>
          <p:cNvPr id="4" name="TextBox 4"/>
          <p:cNvSpPr txBox="1"/>
          <p:nvPr/>
        </p:nvSpPr>
        <p:spPr>
          <a:xfrm>
            <a:off x="4504235" y="3357370"/>
            <a:ext cx="10263023" cy="5010985"/>
          </a:xfrm>
          <a:prstGeom prst="rect">
            <a:avLst/>
          </a:prstGeom>
        </p:spPr>
        <p:txBody>
          <a:bodyPr lIns="0" tIns="0" rIns="0" bIns="0" rtlCol="0" anchor="t">
            <a:spAutoFit/>
          </a:bodyPr>
          <a:lstStyle/>
          <a:p>
            <a:pPr algn="l">
              <a:lnSpc>
                <a:spcPts val="37865"/>
              </a:lnSpc>
            </a:pPr>
            <a:r>
              <a:rPr lang="en-US" sz="37122">
                <a:solidFill>
                  <a:srgbClr val="000000"/>
                </a:solidFill>
                <a:latin typeface="Herr Von Muellerhoff"/>
                <a:ea typeface="Herr Von Muellerhoff"/>
                <a:cs typeface="Herr Von Muellerhoff"/>
                <a:sym typeface="Herr Von Muellerhoff"/>
              </a:rPr>
              <a:t>Children</a:t>
            </a:r>
          </a:p>
        </p:txBody>
      </p:sp>
      <p:sp>
        <p:nvSpPr>
          <p:cNvPr id="5" name="TextBox 5"/>
          <p:cNvSpPr txBox="1"/>
          <p:nvPr/>
        </p:nvSpPr>
        <p:spPr>
          <a:xfrm>
            <a:off x="3296363" y="1922032"/>
            <a:ext cx="10835962" cy="984315"/>
          </a:xfrm>
          <a:prstGeom prst="rect">
            <a:avLst/>
          </a:prstGeom>
        </p:spPr>
        <p:txBody>
          <a:bodyPr lIns="0" tIns="0" rIns="0" bIns="0" rtlCol="0" anchor="t">
            <a:spAutoFit/>
          </a:bodyPr>
          <a:lstStyle/>
          <a:p>
            <a:pPr algn="ctr">
              <a:lnSpc>
                <a:spcPts val="7219"/>
              </a:lnSpc>
            </a:pPr>
            <a:r>
              <a:rPr lang="en-US" sz="7599" spc="402">
                <a:solidFill>
                  <a:srgbClr val="000000"/>
                </a:solidFill>
                <a:latin typeface="Bricolage Grotesque Light"/>
                <a:ea typeface="Bricolage Grotesque Light"/>
                <a:cs typeface="Bricolage Grotesque Light"/>
                <a:sym typeface="Bricolage Grotesque Light"/>
              </a:rPr>
              <a:t>OCIA ADAPTED FOR</a:t>
            </a:r>
          </a:p>
        </p:txBody>
      </p:sp>
      <p:sp>
        <p:nvSpPr>
          <p:cNvPr id="6" name="TextBox 6"/>
          <p:cNvSpPr txBox="1"/>
          <p:nvPr/>
        </p:nvSpPr>
        <p:spPr>
          <a:xfrm>
            <a:off x="155580" y="8192036"/>
            <a:ext cx="3140783" cy="326141"/>
          </a:xfrm>
          <a:prstGeom prst="rect">
            <a:avLst/>
          </a:prstGeom>
        </p:spPr>
        <p:txBody>
          <a:bodyPr lIns="0" tIns="0" rIns="0" bIns="0" rtlCol="0" anchor="t">
            <a:spAutoFit/>
          </a:bodyPr>
          <a:lstStyle/>
          <a:p>
            <a:pPr marL="0" lvl="0" indent="0" algn="l">
              <a:lnSpc>
                <a:spcPts val="2690"/>
              </a:lnSpc>
              <a:spcBef>
                <a:spcPct val="0"/>
              </a:spcBef>
            </a:pPr>
            <a:r>
              <a:rPr lang="en-US" sz="2069" spc="120">
                <a:solidFill>
                  <a:srgbClr val="000000"/>
                </a:solidFill>
                <a:latin typeface="HK Grotesk"/>
                <a:ea typeface="HK Grotesk"/>
                <a:cs typeface="HK Grotesk"/>
                <a:sym typeface="HK Grotesk"/>
              </a:rPr>
              <a:t>Prepared for the</a:t>
            </a:r>
          </a:p>
        </p:txBody>
      </p:sp>
      <p:sp>
        <p:nvSpPr>
          <p:cNvPr id="7" name="TextBox 7"/>
          <p:cNvSpPr txBox="1"/>
          <p:nvPr/>
        </p:nvSpPr>
        <p:spPr>
          <a:xfrm>
            <a:off x="15690379" y="9672282"/>
            <a:ext cx="2389997" cy="326141"/>
          </a:xfrm>
          <a:prstGeom prst="rect">
            <a:avLst/>
          </a:prstGeom>
        </p:spPr>
        <p:txBody>
          <a:bodyPr lIns="0" tIns="0" rIns="0" bIns="0" rtlCol="0" anchor="t">
            <a:spAutoFit/>
          </a:bodyPr>
          <a:lstStyle/>
          <a:p>
            <a:pPr marL="0" lvl="0" indent="0" algn="r">
              <a:lnSpc>
                <a:spcPts val="2690"/>
              </a:lnSpc>
              <a:spcBef>
                <a:spcPct val="0"/>
              </a:spcBef>
            </a:pPr>
            <a:r>
              <a:rPr lang="en-US" sz="2069" spc="120">
                <a:solidFill>
                  <a:srgbClr val="000000"/>
                </a:solidFill>
                <a:latin typeface="HK Grotesk"/>
                <a:ea typeface="HK Grotesk"/>
                <a:cs typeface="HK Grotesk"/>
                <a:sym typeface="HK Grotesk"/>
              </a:rPr>
              <a:t>January 31, 2026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417914" y="200030"/>
            <a:ext cx="14836492" cy="962091"/>
          </a:xfrm>
          <a:prstGeom prst="rect">
            <a:avLst/>
          </a:prstGeom>
        </p:spPr>
        <p:txBody>
          <a:bodyPr lIns="0" tIns="0" rIns="0" bIns="0" rtlCol="0" anchor="t">
            <a:spAutoFit/>
          </a:bodyPr>
          <a:lstStyle/>
          <a:p>
            <a:pPr marL="0" lvl="0" indent="0" algn="ctr">
              <a:lnSpc>
                <a:spcPts val="7796"/>
              </a:lnSpc>
              <a:spcBef>
                <a:spcPct val="0"/>
              </a:spcBef>
            </a:pPr>
            <a:r>
              <a:rPr lang="en-US" sz="5997" b="1">
                <a:solidFill>
                  <a:srgbClr val="000000"/>
                </a:solidFill>
                <a:latin typeface="Bricolage Grotesque Bold"/>
                <a:ea typeface="Bricolage Grotesque Bold"/>
                <a:cs typeface="Bricolage Grotesque Bold"/>
                <a:sym typeface="Bricolage Grotesque Bold"/>
              </a:rPr>
              <a:t>Discerning the </a:t>
            </a:r>
            <a:r>
              <a:rPr lang="en-US" sz="5997" b="1" u="none" strike="noStrike">
                <a:solidFill>
                  <a:srgbClr val="000000"/>
                </a:solidFill>
                <a:latin typeface="Bricolage Grotesque Bold"/>
                <a:ea typeface="Bricolage Grotesque Bold"/>
                <a:cs typeface="Bricolage Grotesque Bold"/>
                <a:sym typeface="Bricolage Grotesque Bold"/>
              </a:rPr>
              <a:t>Status of Children/Teens</a:t>
            </a:r>
          </a:p>
        </p:txBody>
      </p:sp>
      <p:sp>
        <p:nvSpPr>
          <p:cNvPr id="4" name="TextBox 4"/>
          <p:cNvSpPr txBox="1"/>
          <p:nvPr/>
        </p:nvSpPr>
        <p:spPr>
          <a:xfrm>
            <a:off x="417914" y="1939841"/>
            <a:ext cx="13831486" cy="8002191"/>
          </a:xfrm>
          <a:prstGeom prst="rect">
            <a:avLst/>
          </a:prstGeom>
        </p:spPr>
        <p:txBody>
          <a:bodyPr wrap="square" lIns="0" tIns="0" rIns="0" bIns="0" rtlCol="0" anchor="t">
            <a:spAutoFit/>
          </a:bodyPr>
          <a:lstStyle/>
          <a:p>
            <a:pPr marL="863599" lvl="1" indent="-431800" algn="l">
              <a:lnSpc>
                <a:spcPts val="5199"/>
              </a:lnSpc>
              <a:buFont typeface="Arial"/>
              <a:buChar char="•"/>
            </a:pPr>
            <a:r>
              <a:rPr lang="en-US" sz="4400" dirty="0">
                <a:solidFill>
                  <a:srgbClr val="000000"/>
                </a:solidFill>
                <a:latin typeface="Poppins" panose="00000500000000000000" pitchFamily="2" charset="0"/>
                <a:ea typeface="Poppins Bold"/>
                <a:cs typeface="Poppins" panose="00000500000000000000" pitchFamily="2" charset="0"/>
                <a:sym typeface="Poppins Bold"/>
              </a:rPr>
              <a:t>Pastor makes the final call, but there should be communal input from OCIA director/ coordinator</a:t>
            </a:r>
          </a:p>
          <a:p>
            <a:pPr marL="863599" lvl="1" indent="-431800" algn="l">
              <a:lnSpc>
                <a:spcPts val="5199"/>
              </a:lnSpc>
              <a:buFont typeface="Arial"/>
              <a:buChar char="•"/>
            </a:pPr>
            <a:r>
              <a:rPr lang="en-US" sz="4400" dirty="0">
                <a:solidFill>
                  <a:srgbClr val="000000"/>
                </a:solidFill>
                <a:latin typeface="Poppins" panose="00000500000000000000" pitchFamily="2" charset="0"/>
                <a:ea typeface="Poppins Bold"/>
                <a:cs typeface="Poppins" panose="00000500000000000000" pitchFamily="2" charset="0"/>
                <a:sym typeface="Poppins Bold"/>
              </a:rPr>
              <a:t>Ongoing observation, over time. Not just a one-time decision (to determine process &amp; readiness).</a:t>
            </a:r>
          </a:p>
          <a:p>
            <a:pPr marL="863599" lvl="1" indent="-431800" algn="l">
              <a:lnSpc>
                <a:spcPts val="5199"/>
              </a:lnSpc>
              <a:buFont typeface="Arial"/>
              <a:buChar char="•"/>
            </a:pPr>
            <a:r>
              <a:rPr lang="en-US" sz="4400" dirty="0">
                <a:solidFill>
                  <a:srgbClr val="000000"/>
                </a:solidFill>
                <a:latin typeface="Poppins" panose="00000500000000000000" pitchFamily="2" charset="0"/>
                <a:ea typeface="Poppins Bold"/>
                <a:cs typeface="Poppins" panose="00000500000000000000" pitchFamily="2" charset="0"/>
                <a:sym typeface="Poppins Bold"/>
              </a:rPr>
              <a:t>Minimum 2-year process</a:t>
            </a:r>
          </a:p>
          <a:p>
            <a:pPr marL="863599" lvl="1" indent="-431800" algn="l">
              <a:lnSpc>
                <a:spcPts val="5199"/>
              </a:lnSpc>
              <a:buFont typeface="Arial"/>
              <a:buChar char="•"/>
            </a:pPr>
            <a:r>
              <a:rPr lang="en-US" sz="4400" dirty="0">
                <a:solidFill>
                  <a:srgbClr val="000000"/>
                </a:solidFill>
                <a:latin typeface="Poppins" panose="00000500000000000000" pitchFamily="2" charset="0"/>
                <a:ea typeface="Poppins Bold"/>
                <a:cs typeface="Poppins" panose="00000500000000000000" pitchFamily="2" charset="0"/>
                <a:sym typeface="Poppins Bold"/>
              </a:rPr>
              <a:t>Should strongly include:</a:t>
            </a:r>
          </a:p>
          <a:p>
            <a:pPr marL="1727199" lvl="2" indent="-575733" algn="l">
              <a:lnSpc>
                <a:spcPts val="5199"/>
              </a:lnSpc>
              <a:buFont typeface="Arial"/>
              <a:buChar char="⚬"/>
            </a:pPr>
            <a:r>
              <a:rPr lang="en-US" sz="4400" dirty="0">
                <a:solidFill>
                  <a:srgbClr val="000000"/>
                </a:solidFill>
                <a:latin typeface="Poppins" panose="00000500000000000000" pitchFamily="2" charset="0"/>
                <a:ea typeface="Poppins Bold"/>
                <a:cs typeface="Poppins" panose="00000500000000000000" pitchFamily="2" charset="0"/>
                <a:sym typeface="Poppins Bold"/>
              </a:rPr>
              <a:t>Family Formation</a:t>
            </a:r>
          </a:p>
          <a:p>
            <a:pPr marL="1727199" lvl="2" indent="-575733" algn="l">
              <a:lnSpc>
                <a:spcPts val="5199"/>
              </a:lnSpc>
              <a:buFont typeface="Arial"/>
              <a:buChar char="⚬"/>
            </a:pPr>
            <a:r>
              <a:rPr lang="en-US" sz="4400" dirty="0">
                <a:solidFill>
                  <a:srgbClr val="000000"/>
                </a:solidFill>
                <a:latin typeface="Poppins" panose="00000500000000000000" pitchFamily="2" charset="0"/>
                <a:ea typeface="Poppins Bold"/>
                <a:cs typeface="Poppins" panose="00000500000000000000" pitchFamily="2" charset="0"/>
                <a:sym typeface="Poppins Bold"/>
              </a:rPr>
              <a:t>Parish Life participation</a:t>
            </a:r>
          </a:p>
          <a:p>
            <a:pPr marL="1727199" lvl="2" indent="-575733" algn="l">
              <a:lnSpc>
                <a:spcPts val="5199"/>
              </a:lnSpc>
              <a:buFont typeface="Arial"/>
              <a:buChar char="⚬"/>
            </a:pPr>
            <a:r>
              <a:rPr lang="en-US" sz="4400" dirty="0">
                <a:solidFill>
                  <a:srgbClr val="000000"/>
                </a:solidFill>
                <a:latin typeface="Poppins" panose="00000500000000000000" pitchFamily="2" charset="0"/>
                <a:ea typeface="Poppins Bold"/>
                <a:cs typeface="Poppins" panose="00000500000000000000" pitchFamily="2" charset="0"/>
                <a:sym typeface="Poppins Bold"/>
              </a:rPr>
              <a:t>Modeling the faith (by Catechists, Sponsor, etc.)</a:t>
            </a:r>
          </a:p>
        </p:txBody>
      </p:sp>
      <p:grpSp>
        <p:nvGrpSpPr>
          <p:cNvPr id="5" name="Group 5"/>
          <p:cNvGrpSpPr/>
          <p:nvPr/>
        </p:nvGrpSpPr>
        <p:grpSpPr>
          <a:xfrm>
            <a:off x="14837359" y="297899"/>
            <a:ext cx="3486778" cy="4042641"/>
            <a:chOff x="0" y="0"/>
            <a:chExt cx="4649038" cy="5390189"/>
          </a:xfrm>
        </p:grpSpPr>
        <p:sp>
          <p:nvSpPr>
            <p:cNvPr id="6" name="Freeform 6"/>
            <p:cNvSpPr/>
            <p:nvPr/>
          </p:nvSpPr>
          <p:spPr>
            <a:xfrm>
              <a:off x="0" y="0"/>
              <a:ext cx="4649038" cy="5390189"/>
            </a:xfrm>
            <a:custGeom>
              <a:avLst/>
              <a:gdLst/>
              <a:ahLst/>
              <a:cxnLst/>
              <a:rect l="l" t="t" r="r" b="b"/>
              <a:pathLst>
                <a:path w="4649038" h="5390189">
                  <a:moveTo>
                    <a:pt x="0" y="0"/>
                  </a:moveTo>
                  <a:lnTo>
                    <a:pt x="4649038" y="0"/>
                  </a:lnTo>
                  <a:lnTo>
                    <a:pt x="4649038" y="5390189"/>
                  </a:lnTo>
                  <a:lnTo>
                    <a:pt x="0" y="539018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TextBox 7"/>
            <p:cNvSpPr txBox="1"/>
            <p:nvPr/>
          </p:nvSpPr>
          <p:spPr>
            <a:xfrm>
              <a:off x="850197" y="764827"/>
              <a:ext cx="2343178" cy="747648"/>
            </a:xfrm>
            <a:prstGeom prst="rect">
              <a:avLst/>
            </a:prstGeom>
          </p:spPr>
          <p:txBody>
            <a:bodyPr lIns="0" tIns="0" rIns="0" bIns="0" rtlCol="0" anchor="t">
              <a:spAutoFit/>
            </a:bodyPr>
            <a:lstStyle/>
            <a:p>
              <a:pPr algn="ctr">
                <a:lnSpc>
                  <a:spcPts val="4379"/>
                </a:lnSpc>
                <a:spcBef>
                  <a:spcPct val="0"/>
                </a:spcBef>
              </a:pPr>
              <a:r>
                <a:rPr lang="en-US" sz="3369" b="1">
                  <a:solidFill>
                    <a:srgbClr val="000000"/>
                  </a:solidFill>
                  <a:latin typeface="Poppins Bold"/>
                  <a:ea typeface="Poppins Bold"/>
                  <a:cs typeface="Poppins Bold"/>
                  <a:sym typeface="Poppins Bold"/>
                </a:rPr>
                <a:t>Age</a:t>
              </a: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76933EE-372D-45E7-C256-811F5F877518}"/>
              </a:ext>
            </a:extLst>
          </p:cNvPr>
          <p:cNvSpPr txBox="1"/>
          <p:nvPr/>
        </p:nvSpPr>
        <p:spPr>
          <a:xfrm>
            <a:off x="685800" y="114300"/>
            <a:ext cx="17221200" cy="10445294"/>
          </a:xfrm>
          <a:prstGeom prst="rect">
            <a:avLst/>
          </a:prstGeom>
          <a:noFill/>
        </p:spPr>
        <p:txBody>
          <a:bodyPr wrap="square" rtlCol="0">
            <a:spAutoFit/>
          </a:bodyPr>
          <a:lstStyle/>
          <a:p>
            <a:r>
              <a:rPr lang="en-US" sz="3600" dirty="0">
                <a:latin typeface="Poppins" panose="00000500000000000000" pitchFamily="2" charset="0"/>
                <a:cs typeface="Poppins" panose="00000500000000000000" pitchFamily="2" charset="0"/>
              </a:rPr>
              <a:t>What we are Recommending (Best Practice)</a:t>
            </a:r>
          </a:p>
          <a:p>
            <a:pPr marL="571500" indent="-571500">
              <a:buFont typeface="Arial" panose="020B0604020202020204" pitchFamily="34" charset="0"/>
              <a:buChar char="•"/>
            </a:pPr>
            <a:r>
              <a:rPr lang="en-US" sz="3600" dirty="0">
                <a:latin typeface="Poppins" panose="00000500000000000000" pitchFamily="2" charset="0"/>
                <a:cs typeface="Poppins" panose="00000500000000000000" pitchFamily="2" charset="0"/>
              </a:rPr>
              <a:t>A minimum two-year catechumenal process for children (both catechumens </a:t>
            </a:r>
            <a:r>
              <a:rPr lang="en-US" sz="3600" i="1" dirty="0">
                <a:latin typeface="Poppins" panose="00000500000000000000" pitchFamily="2" charset="0"/>
                <a:cs typeface="Poppins" panose="00000500000000000000" pitchFamily="2" charset="0"/>
              </a:rPr>
              <a:t>and</a:t>
            </a:r>
            <a:r>
              <a:rPr lang="en-US" sz="3600" dirty="0">
                <a:latin typeface="Poppins" panose="00000500000000000000" pitchFamily="2" charset="0"/>
                <a:cs typeface="Poppins" panose="00000500000000000000" pitchFamily="2" charset="0"/>
              </a:rPr>
              <a:t> candidates</a:t>
            </a:r>
          </a:p>
          <a:p>
            <a:pPr marL="571500" indent="-571500">
              <a:buFont typeface="Arial" panose="020B0604020202020204" pitchFamily="34" charset="0"/>
              <a:buChar char="•"/>
            </a:pPr>
            <a:r>
              <a:rPr lang="en-US" sz="3600" dirty="0">
                <a:latin typeface="Poppins" panose="00000500000000000000" pitchFamily="2" charset="0"/>
                <a:cs typeface="Poppins" panose="00000500000000000000" pitchFamily="2" charset="0"/>
              </a:rPr>
              <a:t>This is especially critical where: </a:t>
            </a:r>
          </a:p>
          <a:p>
            <a:pPr lvl="2"/>
            <a:r>
              <a:rPr lang="en-US" sz="3600" dirty="0">
                <a:latin typeface="Poppins" panose="00000500000000000000" pitchFamily="2" charset="0"/>
                <a:cs typeface="Poppins" panose="00000500000000000000" pitchFamily="2" charset="0"/>
              </a:rPr>
              <a:t>	</a:t>
            </a:r>
            <a:r>
              <a:rPr lang="en-US" sz="3600" b="1" i="1" dirty="0">
                <a:latin typeface="Poppins" panose="00000500000000000000" pitchFamily="2" charset="0"/>
                <a:cs typeface="Poppins" panose="00000500000000000000" pitchFamily="2" charset="0"/>
              </a:rPr>
              <a:t>Families are </a:t>
            </a:r>
            <a:r>
              <a:rPr lang="en-US" sz="3600" b="1" i="1" dirty="0" err="1">
                <a:latin typeface="Poppins" panose="00000500000000000000" pitchFamily="2" charset="0"/>
                <a:cs typeface="Poppins" panose="00000500000000000000" pitchFamily="2" charset="0"/>
              </a:rPr>
              <a:t>uncatechized</a:t>
            </a:r>
            <a:r>
              <a:rPr lang="en-US" sz="3600" b="1" i="1" dirty="0">
                <a:latin typeface="Poppins" panose="00000500000000000000" pitchFamily="2" charset="0"/>
                <a:cs typeface="Poppins" panose="00000500000000000000" pitchFamily="2" charset="0"/>
              </a:rPr>
              <a:t> </a:t>
            </a:r>
          </a:p>
          <a:p>
            <a:pPr lvl="2"/>
            <a:r>
              <a:rPr lang="en-US" sz="3600" b="1" i="1" dirty="0">
                <a:latin typeface="Poppins" panose="00000500000000000000" pitchFamily="2" charset="0"/>
                <a:cs typeface="Poppins" panose="00000500000000000000" pitchFamily="2" charset="0"/>
              </a:rPr>
              <a:t>	</a:t>
            </a:r>
            <a:r>
              <a:rPr lang="en-US" sz="3600" dirty="0">
                <a:latin typeface="Poppins" panose="00000500000000000000" pitchFamily="2" charset="0"/>
                <a:cs typeface="Poppins" panose="00000500000000000000" pitchFamily="2" charset="0"/>
              </a:rPr>
              <a:t>(parents are part of the process)</a:t>
            </a:r>
          </a:p>
          <a:p>
            <a:pPr lvl="2"/>
            <a:r>
              <a:rPr lang="en-US" sz="3600" b="1" i="1" dirty="0">
                <a:latin typeface="Poppins" panose="00000500000000000000" pitchFamily="2" charset="0"/>
                <a:cs typeface="Poppins" panose="00000500000000000000" pitchFamily="2" charset="0"/>
              </a:rPr>
              <a:t>	Family participation in parish life is minimal</a:t>
            </a:r>
            <a:r>
              <a:rPr lang="en-US" sz="3600" dirty="0">
                <a:latin typeface="Poppins" panose="00000500000000000000" pitchFamily="2" charset="0"/>
                <a:cs typeface="Poppins" panose="00000500000000000000" pitchFamily="2" charset="0"/>
              </a:rPr>
              <a:t>.</a:t>
            </a:r>
          </a:p>
          <a:p>
            <a:pPr lvl="2"/>
            <a:r>
              <a:rPr lang="en-US" sz="3600" dirty="0">
                <a:latin typeface="Poppins" panose="00000500000000000000" pitchFamily="2" charset="0"/>
                <a:cs typeface="Poppins" panose="00000500000000000000" pitchFamily="2" charset="0"/>
              </a:rPr>
              <a:t>	Use your </a:t>
            </a:r>
            <a:r>
              <a:rPr lang="en-US" sz="3600">
                <a:latin typeface="Poppins" panose="00000500000000000000" pitchFamily="2" charset="0"/>
                <a:cs typeface="Poppins" panose="00000500000000000000" pitchFamily="2" charset="0"/>
              </a:rPr>
              <a:t>parish life as </a:t>
            </a:r>
            <a:r>
              <a:rPr lang="en-US" sz="3600" dirty="0">
                <a:latin typeface="Poppins" panose="00000500000000000000" pitchFamily="2" charset="0"/>
                <a:cs typeface="Poppins" panose="00000500000000000000" pitchFamily="2" charset="0"/>
              </a:rPr>
              <a:t>the “calendar” for your OCIA. Just as you 		do with adults, plan	events for families to meet and participate in 	things happening at the parish or sponsored by parish ministries 	or groups.</a:t>
            </a:r>
            <a:br>
              <a:rPr lang="en-US" sz="3600" dirty="0">
                <a:latin typeface="Poppins" panose="00000500000000000000" pitchFamily="2" charset="0"/>
                <a:cs typeface="Poppins" panose="00000500000000000000" pitchFamily="2" charset="0"/>
              </a:rPr>
            </a:br>
            <a:r>
              <a:rPr lang="en-US" sz="3600" b="1" i="1" dirty="0">
                <a:latin typeface="Poppins" panose="00000500000000000000" pitchFamily="2" charset="0"/>
                <a:cs typeface="Poppins" panose="00000500000000000000" pitchFamily="2" charset="0"/>
              </a:rPr>
              <a:t>	Faith practice at home is weak</a:t>
            </a:r>
            <a:br>
              <a:rPr lang="en-US" sz="3600" dirty="0">
                <a:latin typeface="Poppins" panose="00000500000000000000" pitchFamily="2" charset="0"/>
                <a:cs typeface="Poppins" panose="00000500000000000000" pitchFamily="2" charset="0"/>
              </a:rPr>
            </a:br>
            <a:r>
              <a:rPr lang="en-US" sz="3600" dirty="0">
                <a:latin typeface="Poppins" panose="00000500000000000000" pitchFamily="2" charset="0"/>
                <a:cs typeface="Poppins" panose="00000500000000000000" pitchFamily="2" charset="0"/>
              </a:rPr>
              <a:t>	Have lead catechist model faith practices in the sessions so that 	parents know what they can do and how to do it.</a:t>
            </a:r>
          </a:p>
          <a:p>
            <a:pPr lvl="2"/>
            <a:r>
              <a:rPr lang="en-US" sz="3600" dirty="0">
                <a:latin typeface="Poppins" panose="00000500000000000000" pitchFamily="2" charset="0"/>
                <a:cs typeface="Poppins" panose="00000500000000000000" pitchFamily="2" charset="0"/>
              </a:rPr>
              <a:t>	Choose strong sponsors for the children and teens who can 	support parents and model the faith outside the sessions.</a:t>
            </a:r>
            <a:br>
              <a:rPr lang="en-US" sz="3600" dirty="0">
                <a:latin typeface="Poppins" panose="00000500000000000000" pitchFamily="2" charset="0"/>
                <a:cs typeface="Poppins" panose="00000500000000000000" pitchFamily="2" charset="0"/>
              </a:rPr>
            </a:br>
            <a:r>
              <a:rPr lang="en-US" sz="3600" dirty="0">
                <a:latin typeface="Poppins" panose="00000500000000000000" pitchFamily="2" charset="0"/>
                <a:cs typeface="Poppins" panose="00000500000000000000" pitchFamily="2" charset="0"/>
              </a:rPr>
              <a:t>	Be clear in explaining the role of a Sponsor vs. Godparent and 	canonical criteria. </a:t>
            </a:r>
          </a:p>
        </p:txBody>
      </p:sp>
    </p:spTree>
    <p:extLst>
      <p:ext uri="{BB962C8B-B14F-4D97-AF65-F5344CB8AC3E}">
        <p14:creationId xmlns:p14="http://schemas.microsoft.com/office/powerpoint/2010/main" val="36562614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417914" y="200030"/>
            <a:ext cx="8549061" cy="962091"/>
          </a:xfrm>
          <a:prstGeom prst="rect">
            <a:avLst/>
          </a:prstGeom>
        </p:spPr>
        <p:txBody>
          <a:bodyPr lIns="0" tIns="0" rIns="0" bIns="0" rtlCol="0" anchor="t">
            <a:spAutoFit/>
          </a:bodyPr>
          <a:lstStyle/>
          <a:p>
            <a:pPr marL="0" lvl="0" indent="0" algn="ctr">
              <a:lnSpc>
                <a:spcPts val="7796"/>
              </a:lnSpc>
              <a:spcBef>
                <a:spcPct val="0"/>
              </a:spcBef>
            </a:pPr>
            <a:r>
              <a:rPr lang="en-US" sz="5997" b="1">
                <a:solidFill>
                  <a:srgbClr val="000000"/>
                </a:solidFill>
                <a:latin typeface="Bricolage Grotesque Bold"/>
                <a:ea typeface="Bricolage Grotesque Bold"/>
                <a:cs typeface="Bricolage Grotesque Bold"/>
                <a:sym typeface="Bricolage Grotesque Bold"/>
              </a:rPr>
              <a:t>My Journey with Jesus</a:t>
            </a:r>
          </a:p>
        </p:txBody>
      </p:sp>
      <p:sp>
        <p:nvSpPr>
          <p:cNvPr id="4" name="Freeform 4"/>
          <p:cNvSpPr/>
          <p:nvPr/>
        </p:nvSpPr>
        <p:spPr>
          <a:xfrm>
            <a:off x="7520516" y="709650"/>
            <a:ext cx="10767484" cy="9111984"/>
          </a:xfrm>
          <a:custGeom>
            <a:avLst/>
            <a:gdLst/>
            <a:ahLst/>
            <a:cxnLst/>
            <a:rect l="l" t="t" r="r" b="b"/>
            <a:pathLst>
              <a:path w="10767484" h="9111984">
                <a:moveTo>
                  <a:pt x="0" y="0"/>
                </a:moveTo>
                <a:lnTo>
                  <a:pt x="10767484" y="0"/>
                </a:lnTo>
                <a:lnTo>
                  <a:pt x="10767484" y="9111984"/>
                </a:lnTo>
                <a:lnTo>
                  <a:pt x="0" y="911198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5" name="TextBox 5"/>
          <p:cNvSpPr txBox="1"/>
          <p:nvPr/>
        </p:nvSpPr>
        <p:spPr>
          <a:xfrm>
            <a:off x="0" y="2094116"/>
            <a:ext cx="8093439" cy="4625512"/>
          </a:xfrm>
          <a:prstGeom prst="rect">
            <a:avLst/>
          </a:prstGeom>
        </p:spPr>
        <p:txBody>
          <a:bodyPr lIns="0" tIns="0" rIns="0" bIns="0" rtlCol="0" anchor="t">
            <a:spAutoFit/>
          </a:bodyPr>
          <a:lstStyle/>
          <a:p>
            <a:pPr marL="863599" lvl="1" indent="-431800" algn="l">
              <a:lnSpc>
                <a:spcPts val="5199"/>
              </a:lnSpc>
              <a:buFont typeface="Arial"/>
              <a:buChar char="•"/>
            </a:pPr>
            <a:r>
              <a:rPr lang="en-US" sz="3999" dirty="0">
                <a:solidFill>
                  <a:srgbClr val="000000"/>
                </a:solidFill>
                <a:latin typeface="Poppins"/>
                <a:ea typeface="Poppins"/>
                <a:cs typeface="Poppins"/>
                <a:sym typeface="Poppins"/>
              </a:rPr>
              <a:t>Emerging </a:t>
            </a:r>
            <a:r>
              <a:rPr lang="en-US" sz="3999" b="1" dirty="0">
                <a:solidFill>
                  <a:srgbClr val="000000"/>
                </a:solidFill>
                <a:latin typeface="Poppins Bold"/>
                <a:ea typeface="Poppins Bold"/>
                <a:cs typeface="Poppins Bold"/>
                <a:sym typeface="Poppins Bold"/>
              </a:rPr>
              <a:t>Prayer</a:t>
            </a:r>
            <a:r>
              <a:rPr lang="en-US" sz="3999" dirty="0">
                <a:solidFill>
                  <a:srgbClr val="000000"/>
                </a:solidFill>
                <a:latin typeface="Poppins"/>
                <a:ea typeface="Poppins"/>
                <a:cs typeface="Poppins"/>
                <a:sym typeface="Poppins"/>
              </a:rPr>
              <a:t> Life</a:t>
            </a:r>
          </a:p>
          <a:p>
            <a:pPr marL="863599" lvl="1" indent="-431800" algn="l">
              <a:lnSpc>
                <a:spcPts val="5199"/>
              </a:lnSpc>
              <a:buFont typeface="Arial"/>
              <a:buChar char="•"/>
            </a:pPr>
            <a:r>
              <a:rPr lang="en-US" sz="3999" dirty="0">
                <a:solidFill>
                  <a:srgbClr val="000000"/>
                </a:solidFill>
                <a:latin typeface="Poppins"/>
                <a:ea typeface="Poppins"/>
                <a:cs typeface="Poppins"/>
                <a:sym typeface="Poppins"/>
              </a:rPr>
              <a:t>Participation in </a:t>
            </a:r>
          </a:p>
          <a:p>
            <a:pPr algn="l">
              <a:lnSpc>
                <a:spcPts val="5199"/>
              </a:lnSpc>
            </a:pPr>
            <a:r>
              <a:rPr lang="en-US" sz="3999" dirty="0">
                <a:solidFill>
                  <a:srgbClr val="000000"/>
                </a:solidFill>
                <a:latin typeface="Poppins"/>
                <a:ea typeface="Poppins"/>
                <a:cs typeface="Poppins"/>
                <a:sym typeface="Poppins"/>
              </a:rPr>
              <a:t>      </a:t>
            </a:r>
            <a:r>
              <a:rPr lang="en-US" sz="3999" b="1" dirty="0">
                <a:solidFill>
                  <a:srgbClr val="000000"/>
                </a:solidFill>
                <a:latin typeface="Poppins Bold"/>
                <a:ea typeface="Poppins Bold"/>
                <a:cs typeface="Poppins Bold"/>
                <a:sym typeface="Poppins Bold"/>
              </a:rPr>
              <a:t>Community Life</a:t>
            </a:r>
          </a:p>
          <a:p>
            <a:pPr marL="863599" lvl="1" indent="-431800" algn="l">
              <a:lnSpc>
                <a:spcPts val="5199"/>
              </a:lnSpc>
              <a:buFont typeface="Arial"/>
              <a:buChar char="•"/>
            </a:pPr>
            <a:r>
              <a:rPr lang="en-US" sz="3999" dirty="0">
                <a:solidFill>
                  <a:srgbClr val="000000"/>
                </a:solidFill>
                <a:latin typeface="Poppins"/>
                <a:ea typeface="Poppins"/>
                <a:cs typeface="Poppins"/>
                <a:sym typeface="Poppins"/>
              </a:rPr>
              <a:t>Growth in Knowledge &amp; </a:t>
            </a:r>
          </a:p>
          <a:p>
            <a:pPr algn="l">
              <a:lnSpc>
                <a:spcPts val="5199"/>
              </a:lnSpc>
            </a:pPr>
            <a:r>
              <a:rPr lang="en-US" sz="3999" dirty="0">
                <a:solidFill>
                  <a:srgbClr val="000000"/>
                </a:solidFill>
                <a:latin typeface="Poppins"/>
                <a:ea typeface="Poppins"/>
                <a:cs typeface="Poppins"/>
                <a:sym typeface="Poppins"/>
              </a:rPr>
              <a:t>      Use of </a:t>
            </a:r>
            <a:r>
              <a:rPr lang="en-US" sz="3999" b="1" dirty="0">
                <a:solidFill>
                  <a:srgbClr val="000000"/>
                </a:solidFill>
                <a:latin typeface="Poppins Bold"/>
                <a:ea typeface="Poppins Bold"/>
                <a:cs typeface="Poppins Bold"/>
                <a:sym typeface="Poppins Bold"/>
              </a:rPr>
              <a:t>Scripture</a:t>
            </a:r>
          </a:p>
          <a:p>
            <a:pPr marL="863599" lvl="1" indent="-431800" algn="l">
              <a:lnSpc>
                <a:spcPts val="5199"/>
              </a:lnSpc>
              <a:buFont typeface="Arial"/>
              <a:buChar char="•"/>
            </a:pPr>
            <a:r>
              <a:rPr lang="en-US" sz="3999" dirty="0">
                <a:solidFill>
                  <a:srgbClr val="000000"/>
                </a:solidFill>
                <a:latin typeface="Poppins"/>
                <a:ea typeface="Poppins"/>
                <a:cs typeface="Poppins"/>
                <a:sym typeface="Poppins"/>
              </a:rPr>
              <a:t>Increase in </a:t>
            </a:r>
            <a:r>
              <a:rPr lang="en-US" sz="3999" b="1" dirty="0">
                <a:solidFill>
                  <a:srgbClr val="000000"/>
                </a:solidFill>
                <a:latin typeface="Poppins Bold"/>
                <a:ea typeface="Poppins Bold"/>
                <a:cs typeface="Poppins Bold"/>
                <a:sym typeface="Poppins Bold"/>
              </a:rPr>
              <a:t>Charity/Service</a:t>
            </a:r>
          </a:p>
          <a:p>
            <a:pPr marL="863599" lvl="1" indent="-431800" algn="l">
              <a:lnSpc>
                <a:spcPts val="5199"/>
              </a:lnSpc>
              <a:buFont typeface="Arial"/>
              <a:buChar char="•"/>
            </a:pPr>
            <a:r>
              <a:rPr lang="en-US" sz="3999" b="1" dirty="0">
                <a:solidFill>
                  <a:srgbClr val="000000"/>
                </a:solidFill>
                <a:latin typeface="Poppins Bold"/>
                <a:ea typeface="Poppins Bold"/>
                <a:cs typeface="Poppins Bold"/>
                <a:sym typeface="Poppins Bold"/>
              </a:rPr>
              <a:t>Foundation: Family Support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11701175" y="1625070"/>
            <a:ext cx="6017895" cy="8229600"/>
          </a:xfrm>
          <a:custGeom>
            <a:avLst/>
            <a:gdLst/>
            <a:ahLst/>
            <a:cxnLst/>
            <a:rect l="l" t="t" r="r" b="b"/>
            <a:pathLst>
              <a:path w="6017895" h="8229600">
                <a:moveTo>
                  <a:pt x="0" y="0"/>
                </a:moveTo>
                <a:lnTo>
                  <a:pt x="6017895" y="0"/>
                </a:lnTo>
                <a:lnTo>
                  <a:pt x="6017895" y="8229600"/>
                </a:lnTo>
                <a:lnTo>
                  <a:pt x="0" y="8229600"/>
                </a:lnTo>
                <a:lnTo>
                  <a:pt x="0" y="0"/>
                </a:lnTo>
                <a:close/>
              </a:path>
            </a:pathLst>
          </a:custGeom>
          <a:blipFill>
            <a:blip r:embed="rId2"/>
            <a:stretch>
              <a:fillRect/>
            </a:stretch>
          </a:blipFill>
        </p:spPr>
        <p:txBody>
          <a:bodyPr/>
          <a:lstStyle/>
          <a:p>
            <a:endParaRPr lang="en-US"/>
          </a:p>
        </p:txBody>
      </p:sp>
      <p:sp>
        <p:nvSpPr>
          <p:cNvPr id="4" name="TextBox 4"/>
          <p:cNvSpPr txBox="1"/>
          <p:nvPr/>
        </p:nvSpPr>
        <p:spPr>
          <a:xfrm>
            <a:off x="417914" y="200030"/>
            <a:ext cx="10070676" cy="962091"/>
          </a:xfrm>
          <a:prstGeom prst="rect">
            <a:avLst/>
          </a:prstGeom>
        </p:spPr>
        <p:txBody>
          <a:bodyPr lIns="0" tIns="0" rIns="0" bIns="0" rtlCol="0" anchor="t">
            <a:spAutoFit/>
          </a:bodyPr>
          <a:lstStyle/>
          <a:p>
            <a:pPr marL="0" lvl="0" indent="0" algn="ctr">
              <a:lnSpc>
                <a:spcPts val="7796"/>
              </a:lnSpc>
              <a:spcBef>
                <a:spcPct val="0"/>
              </a:spcBef>
            </a:pPr>
            <a:r>
              <a:rPr lang="en-US" sz="5997" b="1">
                <a:solidFill>
                  <a:srgbClr val="000000"/>
                </a:solidFill>
                <a:latin typeface="Bricolage Grotesque Bold"/>
                <a:ea typeface="Bricolage Grotesque Bold"/>
                <a:cs typeface="Bricolage Grotesque Bold"/>
                <a:sym typeface="Bricolage Grotesque Bold"/>
              </a:rPr>
              <a:t>Irregular Family Situations</a:t>
            </a:r>
          </a:p>
        </p:txBody>
      </p:sp>
      <p:sp>
        <p:nvSpPr>
          <p:cNvPr id="5" name="TextBox 5"/>
          <p:cNvSpPr txBox="1"/>
          <p:nvPr/>
        </p:nvSpPr>
        <p:spPr>
          <a:xfrm>
            <a:off x="417914" y="1548870"/>
            <a:ext cx="11806370" cy="5358839"/>
          </a:xfrm>
          <a:prstGeom prst="rect">
            <a:avLst/>
          </a:prstGeom>
        </p:spPr>
        <p:txBody>
          <a:bodyPr lIns="0" tIns="0" rIns="0" bIns="0" rtlCol="0" anchor="t">
            <a:spAutoFit/>
          </a:bodyPr>
          <a:lstStyle/>
          <a:p>
            <a:pPr marL="993136" lvl="1" indent="-496568" algn="l">
              <a:lnSpc>
                <a:spcPts val="5979"/>
              </a:lnSpc>
              <a:buFont typeface="Arial"/>
              <a:buChar char="•"/>
            </a:pPr>
            <a:r>
              <a:rPr lang="en-US" sz="4599" dirty="0">
                <a:solidFill>
                  <a:srgbClr val="000000"/>
                </a:solidFill>
                <a:latin typeface="Poppins"/>
                <a:ea typeface="Poppins"/>
                <a:cs typeface="Poppins"/>
                <a:sym typeface="Poppins"/>
              </a:rPr>
              <a:t>Divorce &amp; Custody Issues</a:t>
            </a:r>
          </a:p>
          <a:p>
            <a:pPr marL="993136" lvl="1" indent="-496568" algn="l">
              <a:lnSpc>
                <a:spcPts val="5979"/>
              </a:lnSpc>
              <a:buFont typeface="Arial"/>
              <a:buChar char="•"/>
            </a:pPr>
            <a:r>
              <a:rPr lang="en-US" sz="4599" dirty="0">
                <a:solidFill>
                  <a:srgbClr val="000000"/>
                </a:solidFill>
                <a:latin typeface="Poppins"/>
                <a:ea typeface="Poppins"/>
                <a:cs typeface="Poppins"/>
                <a:sym typeface="Poppins"/>
              </a:rPr>
              <a:t>Absent parents/</a:t>
            </a:r>
            <a:r>
              <a:rPr lang="en-US" sz="4599" dirty="0" err="1">
                <a:solidFill>
                  <a:srgbClr val="000000"/>
                </a:solidFill>
                <a:latin typeface="Poppins"/>
                <a:ea typeface="Poppins"/>
                <a:cs typeface="Poppins"/>
                <a:sym typeface="Poppins"/>
              </a:rPr>
              <a:t>Uncatechized</a:t>
            </a:r>
            <a:endParaRPr lang="en-US" sz="4599" dirty="0">
              <a:solidFill>
                <a:srgbClr val="000000"/>
              </a:solidFill>
              <a:latin typeface="Poppins"/>
              <a:ea typeface="Poppins"/>
              <a:cs typeface="Poppins"/>
              <a:sym typeface="Poppins"/>
            </a:endParaRPr>
          </a:p>
          <a:p>
            <a:pPr marL="993136" lvl="1" indent="-496568" algn="l">
              <a:lnSpc>
                <a:spcPts val="5979"/>
              </a:lnSpc>
              <a:buFont typeface="Arial"/>
              <a:buChar char="•"/>
            </a:pPr>
            <a:r>
              <a:rPr lang="en-US" sz="4599" dirty="0">
                <a:solidFill>
                  <a:srgbClr val="000000"/>
                </a:solidFill>
                <a:latin typeface="Poppins"/>
                <a:ea typeface="Poppins"/>
                <a:cs typeface="Poppins"/>
                <a:sym typeface="Poppins"/>
              </a:rPr>
              <a:t>Inconsistent Mass attendance</a:t>
            </a:r>
          </a:p>
          <a:p>
            <a:pPr algn="l">
              <a:lnSpc>
                <a:spcPts val="5979"/>
              </a:lnSpc>
            </a:pPr>
            <a:endParaRPr lang="en-US" sz="4599" dirty="0">
              <a:solidFill>
                <a:srgbClr val="000000"/>
              </a:solidFill>
              <a:latin typeface="Poppins"/>
              <a:ea typeface="Poppins"/>
              <a:cs typeface="Poppins"/>
              <a:sym typeface="Poppins"/>
            </a:endParaRPr>
          </a:p>
          <a:p>
            <a:pPr marL="993136" lvl="1" indent="-496568" algn="l">
              <a:lnSpc>
                <a:spcPts val="5979"/>
              </a:lnSpc>
              <a:buFont typeface="Arial"/>
              <a:buChar char="•"/>
            </a:pPr>
            <a:r>
              <a:rPr lang="en-US" sz="4599" dirty="0">
                <a:solidFill>
                  <a:srgbClr val="000000"/>
                </a:solidFill>
                <a:latin typeface="Poppins"/>
                <a:ea typeface="Poppins"/>
                <a:cs typeface="Poppins"/>
                <a:sym typeface="Poppins"/>
              </a:rPr>
              <a:t>Adapt the path, not the goal</a:t>
            </a:r>
          </a:p>
          <a:p>
            <a:pPr marL="993136" lvl="1" indent="-496568" algn="l">
              <a:lnSpc>
                <a:spcPts val="5979"/>
              </a:lnSpc>
              <a:buFont typeface="Arial"/>
              <a:buChar char="•"/>
            </a:pPr>
            <a:r>
              <a:rPr lang="en-US" sz="4599" dirty="0">
                <a:solidFill>
                  <a:srgbClr val="000000"/>
                </a:solidFill>
                <a:latin typeface="Poppins"/>
                <a:ea typeface="Poppins"/>
                <a:cs typeface="Poppins"/>
                <a:sym typeface="Poppins"/>
              </a:rPr>
              <a:t>Increase accompaniment, not speed</a:t>
            </a:r>
          </a:p>
          <a:p>
            <a:pPr algn="l">
              <a:lnSpc>
                <a:spcPts val="5979"/>
              </a:lnSpc>
            </a:pPr>
            <a:endParaRPr lang="en-US" sz="4599" dirty="0">
              <a:solidFill>
                <a:srgbClr val="000000"/>
              </a:solidFill>
              <a:latin typeface="Poppins"/>
              <a:ea typeface="Poppins"/>
              <a:cs typeface="Poppins"/>
              <a:sym typeface="Poppin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2349273" y="562895"/>
            <a:ext cx="13162231" cy="962091"/>
          </a:xfrm>
          <a:prstGeom prst="rect">
            <a:avLst/>
          </a:prstGeom>
        </p:spPr>
        <p:txBody>
          <a:bodyPr lIns="0" tIns="0" rIns="0" bIns="0" rtlCol="0" anchor="t">
            <a:spAutoFit/>
          </a:bodyPr>
          <a:lstStyle/>
          <a:p>
            <a:pPr marL="0" lvl="0" indent="0" algn="ctr">
              <a:lnSpc>
                <a:spcPts val="7796"/>
              </a:lnSpc>
              <a:spcBef>
                <a:spcPct val="0"/>
              </a:spcBef>
            </a:pPr>
            <a:r>
              <a:rPr lang="en-US" sz="5997" b="1">
                <a:solidFill>
                  <a:srgbClr val="000000"/>
                </a:solidFill>
                <a:latin typeface="Bricolage Grotesque Bold"/>
                <a:ea typeface="Bricolage Grotesque Bold"/>
                <a:cs typeface="Bricolage Grotesque Bold"/>
                <a:sym typeface="Bricolage Grotesque Bold"/>
              </a:rPr>
              <a:t>Parish </a:t>
            </a:r>
            <a:r>
              <a:rPr lang="en-US" sz="5997" b="1" u="none" strike="noStrike">
                <a:solidFill>
                  <a:srgbClr val="000000"/>
                </a:solidFill>
                <a:latin typeface="Bricolage Grotesque Bold"/>
                <a:ea typeface="Bricolage Grotesque Bold"/>
                <a:cs typeface="Bricolage Grotesque Bold"/>
                <a:sym typeface="Bricolage Grotesque Bold"/>
              </a:rPr>
              <a:t>Models</a:t>
            </a:r>
          </a:p>
        </p:txBody>
      </p:sp>
      <p:sp>
        <p:nvSpPr>
          <p:cNvPr id="4" name="TextBox 4"/>
          <p:cNvSpPr txBox="1"/>
          <p:nvPr/>
        </p:nvSpPr>
        <p:spPr>
          <a:xfrm>
            <a:off x="1028700" y="1629432"/>
            <a:ext cx="16230600" cy="6306012"/>
          </a:xfrm>
          <a:prstGeom prst="rect">
            <a:avLst/>
          </a:prstGeom>
        </p:spPr>
        <p:txBody>
          <a:bodyPr lIns="0" tIns="0" rIns="0" bIns="0" rtlCol="0" anchor="t">
            <a:spAutoFit/>
          </a:bodyPr>
          <a:lstStyle/>
          <a:p>
            <a:pPr marL="1294846" lvl="1" indent="-647423" algn="l">
              <a:lnSpc>
                <a:spcPts val="8396"/>
              </a:lnSpc>
              <a:buAutoNum type="arabicPeriod"/>
            </a:pPr>
            <a:r>
              <a:rPr lang="en-US" sz="5997">
                <a:solidFill>
                  <a:srgbClr val="000000"/>
                </a:solidFill>
                <a:latin typeface="Bricolage Grotesque"/>
                <a:ea typeface="Bricolage Grotesque"/>
                <a:cs typeface="Bricolage Grotesque"/>
                <a:sym typeface="Bricolage Grotesque"/>
              </a:rPr>
              <a:t> Year-round Intergenerational/Family Model</a:t>
            </a:r>
          </a:p>
          <a:p>
            <a:pPr marL="1294846" lvl="1" indent="-647423" algn="l">
              <a:lnSpc>
                <a:spcPts val="8396"/>
              </a:lnSpc>
              <a:buAutoNum type="arabicPeriod"/>
            </a:pPr>
            <a:r>
              <a:rPr lang="en-US" sz="5997">
                <a:solidFill>
                  <a:srgbClr val="000000"/>
                </a:solidFill>
                <a:latin typeface="Bricolage Grotesque"/>
                <a:ea typeface="Bricolage Grotesque"/>
                <a:cs typeface="Bricolage Grotesque"/>
                <a:sym typeface="Bricolage Grotesque"/>
              </a:rPr>
              <a:t> Childrens-only Catechumenate</a:t>
            </a:r>
          </a:p>
          <a:p>
            <a:pPr marL="1294846" lvl="1" indent="-647423" algn="l">
              <a:lnSpc>
                <a:spcPts val="8396"/>
              </a:lnSpc>
              <a:buAutoNum type="arabicPeriod"/>
            </a:pPr>
            <a:r>
              <a:rPr lang="en-US" sz="5997">
                <a:solidFill>
                  <a:srgbClr val="000000"/>
                </a:solidFill>
                <a:latin typeface="Bricolage Grotesque"/>
                <a:ea typeface="Bricolage Grotesque"/>
                <a:cs typeface="Bricolage Grotesque"/>
                <a:sym typeface="Bricolage Grotesque"/>
              </a:rPr>
              <a:t> R.E. + Rites</a:t>
            </a:r>
          </a:p>
          <a:p>
            <a:pPr marL="1294846" lvl="1" indent="-647423" algn="l">
              <a:lnSpc>
                <a:spcPts val="8396"/>
              </a:lnSpc>
              <a:buAutoNum type="arabicPeriod"/>
            </a:pPr>
            <a:r>
              <a:rPr lang="en-US" sz="5997">
                <a:solidFill>
                  <a:srgbClr val="000000"/>
                </a:solidFill>
                <a:latin typeface="Bricolage Grotesque"/>
                <a:ea typeface="Bricolage Grotesque"/>
                <a:cs typeface="Bricolage Grotesque"/>
                <a:sym typeface="Bricolage Grotesque"/>
              </a:rPr>
              <a:t> School + Rites</a:t>
            </a:r>
          </a:p>
          <a:p>
            <a:pPr marL="1294846" lvl="1" indent="-647423" algn="l">
              <a:lnSpc>
                <a:spcPts val="8396"/>
              </a:lnSpc>
              <a:buAutoNum type="arabicPeriod"/>
            </a:pPr>
            <a:r>
              <a:rPr lang="en-US" sz="5997">
                <a:solidFill>
                  <a:srgbClr val="000000"/>
                </a:solidFill>
                <a:latin typeface="Bricolage Grotesque"/>
                <a:ea typeface="Bricolage Grotesque"/>
                <a:cs typeface="Bricolage Grotesque"/>
                <a:sym typeface="Bricolage Grotesque"/>
              </a:rPr>
              <a:t> RE/YM Only</a:t>
            </a:r>
          </a:p>
        </p:txBody>
      </p:sp>
      <p:sp>
        <p:nvSpPr>
          <p:cNvPr id="5" name="TextBox 5"/>
          <p:cNvSpPr txBox="1"/>
          <p:nvPr/>
        </p:nvSpPr>
        <p:spPr>
          <a:xfrm>
            <a:off x="1028700" y="8487460"/>
            <a:ext cx="16230600" cy="1494055"/>
          </a:xfrm>
          <a:prstGeom prst="rect">
            <a:avLst/>
          </a:prstGeom>
        </p:spPr>
        <p:txBody>
          <a:bodyPr lIns="0" tIns="0" rIns="0" bIns="0" rtlCol="0" anchor="t">
            <a:spAutoFit/>
          </a:bodyPr>
          <a:lstStyle/>
          <a:p>
            <a:pPr algn="l">
              <a:lnSpc>
                <a:spcPts val="5976"/>
              </a:lnSpc>
              <a:spcBef>
                <a:spcPct val="0"/>
              </a:spcBef>
            </a:pPr>
            <a:r>
              <a:rPr lang="en-US" sz="4597" b="1">
                <a:solidFill>
                  <a:srgbClr val="000000"/>
                </a:solidFill>
                <a:latin typeface="Bricolage Grotesque Bold"/>
                <a:ea typeface="Bricolage Grotesque Bold"/>
                <a:cs typeface="Bricolage Grotesque Bold"/>
                <a:sym typeface="Bricolage Grotesque Bold"/>
              </a:rPr>
              <a:t>Note: Can take several years to adjust depending on the size of the incremental steps needed for change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061753" y="3086100"/>
            <a:ext cx="6164494" cy="4114800"/>
          </a:xfrm>
          <a:custGeom>
            <a:avLst/>
            <a:gdLst/>
            <a:ahLst/>
            <a:cxnLst/>
            <a:rect l="l" t="t" r="r" b="b"/>
            <a:pathLst>
              <a:path w="6164494" h="4114800">
                <a:moveTo>
                  <a:pt x="0" y="0"/>
                </a:moveTo>
                <a:lnTo>
                  <a:pt x="6164494" y="0"/>
                </a:lnTo>
                <a:lnTo>
                  <a:pt x="6164494"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129873" y="346995"/>
            <a:ext cx="1797653" cy="2057400"/>
          </a:xfrm>
          <a:custGeom>
            <a:avLst/>
            <a:gdLst/>
            <a:ahLst/>
            <a:cxnLst/>
            <a:rect l="l" t="t" r="r" b="b"/>
            <a:pathLst>
              <a:path w="1797653" h="2057400">
                <a:moveTo>
                  <a:pt x="0" y="0"/>
                </a:moveTo>
                <a:lnTo>
                  <a:pt x="1797654" y="0"/>
                </a:lnTo>
                <a:lnTo>
                  <a:pt x="1797654" y="2057400"/>
                </a:lnTo>
                <a:lnTo>
                  <a:pt x="0" y="2057400"/>
                </a:lnTo>
                <a:lnTo>
                  <a:pt x="0" y="0"/>
                </a:lnTo>
                <a:close/>
              </a:path>
            </a:pathLst>
          </a:custGeom>
          <a:blipFill>
            <a:blip r:embed="rId4"/>
            <a:stretch>
              <a:fillRect/>
            </a:stretch>
          </a:blipFill>
        </p:spPr>
        <p:txBody>
          <a:bodyPr/>
          <a:lstStyle/>
          <a:p>
            <a:endParaRPr lang="en-US"/>
          </a:p>
        </p:txBody>
      </p:sp>
      <p:sp>
        <p:nvSpPr>
          <p:cNvPr id="4" name="TextBox 4"/>
          <p:cNvSpPr txBox="1"/>
          <p:nvPr/>
        </p:nvSpPr>
        <p:spPr>
          <a:xfrm>
            <a:off x="2325107" y="576296"/>
            <a:ext cx="15550486" cy="1522598"/>
          </a:xfrm>
          <a:prstGeom prst="rect">
            <a:avLst/>
          </a:prstGeom>
        </p:spPr>
        <p:txBody>
          <a:bodyPr lIns="0" tIns="0" rIns="0" bIns="0" rtlCol="0" anchor="t">
            <a:spAutoFit/>
          </a:bodyPr>
          <a:lstStyle/>
          <a:p>
            <a:pPr algn="l">
              <a:lnSpc>
                <a:spcPts val="5979"/>
              </a:lnSpc>
              <a:spcBef>
                <a:spcPct val="0"/>
              </a:spcBef>
            </a:pPr>
            <a:r>
              <a:rPr lang="en-US" sz="4599" b="1">
                <a:solidFill>
                  <a:srgbClr val="000000"/>
                </a:solidFill>
                <a:latin typeface="Poppins Bold"/>
                <a:ea typeface="Poppins Bold"/>
                <a:cs typeface="Poppins Bold"/>
                <a:sym typeface="Poppins Bold"/>
              </a:rPr>
              <a:t>Diamond: Year-Round Intergenerational/Family Model</a:t>
            </a:r>
          </a:p>
        </p:txBody>
      </p:sp>
      <p:sp>
        <p:nvSpPr>
          <p:cNvPr id="5" name="TextBox 5"/>
          <p:cNvSpPr txBox="1"/>
          <p:nvPr/>
        </p:nvSpPr>
        <p:spPr>
          <a:xfrm>
            <a:off x="1028700" y="2772966"/>
            <a:ext cx="5033053" cy="6596989"/>
          </a:xfrm>
          <a:prstGeom prst="rect">
            <a:avLst/>
          </a:prstGeom>
        </p:spPr>
        <p:txBody>
          <a:bodyPr lIns="0" tIns="0" rIns="0" bIns="0" rtlCol="0" anchor="t">
            <a:spAutoFit/>
          </a:bodyPr>
          <a:lstStyle/>
          <a:p>
            <a:pPr marL="863599" lvl="1" indent="-431800" algn="l">
              <a:lnSpc>
                <a:spcPts val="5199"/>
              </a:lnSpc>
              <a:buFont typeface="Arial"/>
              <a:buChar char="•"/>
            </a:pPr>
            <a:r>
              <a:rPr lang="en-US" sz="3999">
                <a:solidFill>
                  <a:srgbClr val="000000"/>
                </a:solidFill>
                <a:latin typeface="Poppins"/>
                <a:ea typeface="Poppins"/>
                <a:cs typeface="Poppins"/>
                <a:sym typeface="Poppins"/>
              </a:rPr>
              <a:t>Reflects lived faith</a:t>
            </a:r>
          </a:p>
          <a:p>
            <a:pPr marL="863599" lvl="1" indent="-431800" algn="l">
              <a:lnSpc>
                <a:spcPts val="5199"/>
              </a:lnSpc>
              <a:buFont typeface="Arial"/>
              <a:buChar char="•"/>
            </a:pPr>
            <a:r>
              <a:rPr lang="en-US" sz="3999">
                <a:solidFill>
                  <a:srgbClr val="000000"/>
                </a:solidFill>
                <a:latin typeface="Poppins"/>
                <a:ea typeface="Poppins"/>
                <a:cs typeface="Poppins"/>
                <a:sym typeface="Poppins"/>
              </a:rPr>
              <a:t>Parents formed alongside children</a:t>
            </a:r>
          </a:p>
          <a:p>
            <a:pPr marL="863599" lvl="1" indent="-431800" algn="l">
              <a:lnSpc>
                <a:spcPts val="5199"/>
              </a:lnSpc>
              <a:buFont typeface="Arial"/>
              <a:buChar char="•"/>
            </a:pPr>
            <a:r>
              <a:rPr lang="en-US" sz="3999">
                <a:solidFill>
                  <a:srgbClr val="000000"/>
                </a:solidFill>
                <a:latin typeface="Poppins"/>
                <a:ea typeface="Poppins"/>
                <a:cs typeface="Poppins"/>
                <a:sym typeface="Poppins"/>
              </a:rPr>
              <a:t>natural parish integration</a:t>
            </a:r>
          </a:p>
          <a:p>
            <a:pPr marL="863599" lvl="1" indent="-431800" algn="l">
              <a:lnSpc>
                <a:spcPts val="5199"/>
              </a:lnSpc>
              <a:buFont typeface="Arial"/>
              <a:buChar char="•"/>
            </a:pPr>
            <a:r>
              <a:rPr lang="en-US" sz="3999">
                <a:solidFill>
                  <a:srgbClr val="000000"/>
                </a:solidFill>
                <a:latin typeface="Poppins"/>
                <a:ea typeface="Poppins"/>
                <a:cs typeface="Poppins"/>
                <a:sym typeface="Poppins"/>
              </a:rPr>
              <a:t>Strong Mystagogical potential</a:t>
            </a:r>
          </a:p>
        </p:txBody>
      </p:sp>
      <p:sp>
        <p:nvSpPr>
          <p:cNvPr id="6" name="TextBox 6"/>
          <p:cNvSpPr txBox="1"/>
          <p:nvPr/>
        </p:nvSpPr>
        <p:spPr>
          <a:xfrm>
            <a:off x="12444959" y="3009900"/>
            <a:ext cx="5033053" cy="5282671"/>
          </a:xfrm>
          <a:prstGeom prst="rect">
            <a:avLst/>
          </a:prstGeom>
        </p:spPr>
        <p:txBody>
          <a:bodyPr lIns="0" tIns="0" rIns="0" bIns="0" rtlCol="0" anchor="t">
            <a:spAutoFit/>
          </a:bodyPr>
          <a:lstStyle/>
          <a:p>
            <a:pPr marL="863599" lvl="1" indent="-431800" algn="l">
              <a:lnSpc>
                <a:spcPts val="5199"/>
              </a:lnSpc>
              <a:buFont typeface="Arial"/>
              <a:buChar char="•"/>
            </a:pPr>
            <a:r>
              <a:rPr lang="en-US" sz="3999" dirty="0">
                <a:solidFill>
                  <a:srgbClr val="000000"/>
                </a:solidFill>
                <a:latin typeface="Poppins"/>
                <a:ea typeface="Poppins"/>
                <a:cs typeface="Poppins"/>
                <a:sym typeface="Poppins"/>
              </a:rPr>
              <a:t>Requires trained leaders</a:t>
            </a:r>
          </a:p>
          <a:p>
            <a:pPr marL="863599" lvl="1" indent="-431800" algn="l">
              <a:lnSpc>
                <a:spcPts val="5199"/>
              </a:lnSpc>
              <a:buFont typeface="Arial"/>
              <a:buChar char="•"/>
            </a:pPr>
            <a:r>
              <a:rPr lang="en-US" sz="3999" dirty="0">
                <a:solidFill>
                  <a:srgbClr val="000000"/>
                </a:solidFill>
                <a:latin typeface="Poppins"/>
                <a:ea typeface="Poppins"/>
                <a:cs typeface="Poppins"/>
                <a:sym typeface="Poppins"/>
              </a:rPr>
              <a:t>Requires long-term vision (especially if moving from one of the other lesser models)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061753" y="3086100"/>
            <a:ext cx="6164494" cy="4114800"/>
          </a:xfrm>
          <a:custGeom>
            <a:avLst/>
            <a:gdLst/>
            <a:ahLst/>
            <a:cxnLst/>
            <a:rect l="l" t="t" r="r" b="b"/>
            <a:pathLst>
              <a:path w="6164494" h="4114800">
                <a:moveTo>
                  <a:pt x="0" y="0"/>
                </a:moveTo>
                <a:lnTo>
                  <a:pt x="6164494" y="0"/>
                </a:lnTo>
                <a:lnTo>
                  <a:pt x="6164494"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129445" y="317785"/>
            <a:ext cx="1798511" cy="2057400"/>
          </a:xfrm>
          <a:custGeom>
            <a:avLst/>
            <a:gdLst/>
            <a:ahLst/>
            <a:cxnLst/>
            <a:rect l="l" t="t" r="r" b="b"/>
            <a:pathLst>
              <a:path w="1798511" h="2057400">
                <a:moveTo>
                  <a:pt x="0" y="0"/>
                </a:moveTo>
                <a:lnTo>
                  <a:pt x="1798510" y="0"/>
                </a:lnTo>
                <a:lnTo>
                  <a:pt x="1798510" y="2057400"/>
                </a:lnTo>
                <a:lnTo>
                  <a:pt x="0" y="2057400"/>
                </a:lnTo>
                <a:lnTo>
                  <a:pt x="0" y="0"/>
                </a:lnTo>
                <a:close/>
              </a:path>
            </a:pathLst>
          </a:custGeom>
          <a:blipFill>
            <a:blip r:embed="rId4"/>
            <a:stretch>
              <a:fillRect/>
            </a:stretch>
          </a:blipFill>
        </p:spPr>
        <p:txBody>
          <a:bodyPr/>
          <a:lstStyle/>
          <a:p>
            <a:endParaRPr lang="en-US"/>
          </a:p>
        </p:txBody>
      </p:sp>
      <p:sp>
        <p:nvSpPr>
          <p:cNvPr id="4" name="TextBox 4"/>
          <p:cNvSpPr txBox="1"/>
          <p:nvPr/>
        </p:nvSpPr>
        <p:spPr>
          <a:xfrm>
            <a:off x="2325107" y="576296"/>
            <a:ext cx="15550486" cy="770189"/>
          </a:xfrm>
          <a:prstGeom prst="rect">
            <a:avLst/>
          </a:prstGeom>
        </p:spPr>
        <p:txBody>
          <a:bodyPr lIns="0" tIns="0" rIns="0" bIns="0" rtlCol="0" anchor="t">
            <a:spAutoFit/>
          </a:bodyPr>
          <a:lstStyle/>
          <a:p>
            <a:pPr algn="l">
              <a:lnSpc>
                <a:spcPts val="5979"/>
              </a:lnSpc>
              <a:spcBef>
                <a:spcPct val="0"/>
              </a:spcBef>
            </a:pPr>
            <a:r>
              <a:rPr lang="en-US" sz="4599" b="1">
                <a:solidFill>
                  <a:srgbClr val="000000"/>
                </a:solidFill>
                <a:latin typeface="Poppins Bold"/>
                <a:ea typeface="Poppins Bold"/>
                <a:cs typeface="Poppins Bold"/>
                <a:sym typeface="Poppins Bold"/>
              </a:rPr>
              <a:t>Platinum: Children’s only Catechumenate Model</a:t>
            </a:r>
          </a:p>
        </p:txBody>
      </p:sp>
      <p:sp>
        <p:nvSpPr>
          <p:cNvPr id="5" name="TextBox 5"/>
          <p:cNvSpPr txBox="1"/>
          <p:nvPr/>
        </p:nvSpPr>
        <p:spPr>
          <a:xfrm>
            <a:off x="1028700" y="2772966"/>
            <a:ext cx="5033053" cy="4644798"/>
          </a:xfrm>
          <a:prstGeom prst="rect">
            <a:avLst/>
          </a:prstGeom>
        </p:spPr>
        <p:txBody>
          <a:bodyPr lIns="0" tIns="0" rIns="0" bIns="0" rtlCol="0" anchor="t">
            <a:spAutoFit/>
          </a:bodyPr>
          <a:lstStyle/>
          <a:p>
            <a:pPr marL="863599" lvl="1" indent="-431800" algn="l">
              <a:lnSpc>
                <a:spcPts val="5199"/>
              </a:lnSpc>
              <a:buFont typeface="Arial"/>
              <a:buChar char="•"/>
            </a:pPr>
            <a:r>
              <a:rPr lang="en-US" sz="3999" dirty="0">
                <a:solidFill>
                  <a:srgbClr val="000000"/>
                </a:solidFill>
                <a:latin typeface="Poppins"/>
                <a:ea typeface="Poppins"/>
                <a:cs typeface="Poppins"/>
                <a:sym typeface="Poppins"/>
              </a:rPr>
              <a:t>Strong catechumenal identity</a:t>
            </a:r>
          </a:p>
          <a:p>
            <a:pPr marL="863599" lvl="1" indent="-431800" algn="l">
              <a:lnSpc>
                <a:spcPts val="5199"/>
              </a:lnSpc>
              <a:buFont typeface="Arial"/>
              <a:buChar char="•"/>
            </a:pPr>
            <a:r>
              <a:rPr lang="en-US" sz="3999" dirty="0">
                <a:solidFill>
                  <a:srgbClr val="000000"/>
                </a:solidFill>
                <a:latin typeface="Poppins"/>
                <a:ea typeface="Poppins"/>
                <a:cs typeface="Poppins"/>
                <a:sym typeface="Poppins"/>
              </a:rPr>
              <a:t>Age-appropriate pacing [grouping]</a:t>
            </a:r>
          </a:p>
        </p:txBody>
      </p:sp>
      <p:sp>
        <p:nvSpPr>
          <p:cNvPr id="6" name="TextBox 6"/>
          <p:cNvSpPr txBox="1"/>
          <p:nvPr/>
        </p:nvSpPr>
        <p:spPr>
          <a:xfrm>
            <a:off x="12444959" y="3009900"/>
            <a:ext cx="5033053" cy="5978496"/>
          </a:xfrm>
          <a:prstGeom prst="rect">
            <a:avLst/>
          </a:prstGeom>
        </p:spPr>
        <p:txBody>
          <a:bodyPr lIns="0" tIns="0" rIns="0" bIns="0" rtlCol="0" anchor="t">
            <a:spAutoFit/>
          </a:bodyPr>
          <a:lstStyle/>
          <a:p>
            <a:pPr marL="863599" lvl="1" indent="-431800" algn="l">
              <a:lnSpc>
                <a:spcPts val="5199"/>
              </a:lnSpc>
              <a:buFont typeface="Arial"/>
              <a:buChar char="•"/>
            </a:pPr>
            <a:r>
              <a:rPr lang="en-US" sz="3999" dirty="0">
                <a:solidFill>
                  <a:srgbClr val="000000"/>
                </a:solidFill>
                <a:latin typeface="Poppins"/>
                <a:ea typeface="Poppins"/>
                <a:cs typeface="Poppins"/>
                <a:sym typeface="Poppins"/>
              </a:rPr>
              <a:t>Risk isolating from the larger parish community</a:t>
            </a:r>
          </a:p>
          <a:p>
            <a:pPr marL="863599" lvl="1" indent="-431800" algn="l">
              <a:lnSpc>
                <a:spcPts val="5199"/>
              </a:lnSpc>
              <a:buFont typeface="Arial"/>
              <a:buChar char="•"/>
            </a:pPr>
            <a:r>
              <a:rPr lang="en-US" sz="3999" dirty="0">
                <a:solidFill>
                  <a:srgbClr val="000000"/>
                </a:solidFill>
                <a:latin typeface="Poppins"/>
                <a:ea typeface="Poppins"/>
                <a:cs typeface="Poppins"/>
                <a:sym typeface="Poppins"/>
              </a:rPr>
              <a:t>Add Rites</a:t>
            </a:r>
          </a:p>
          <a:p>
            <a:pPr marL="863599" lvl="1" indent="-431800" algn="l">
              <a:lnSpc>
                <a:spcPts val="5199"/>
              </a:lnSpc>
              <a:buFont typeface="Arial"/>
              <a:buChar char="•"/>
            </a:pPr>
            <a:r>
              <a:rPr lang="en-US" sz="3999" dirty="0">
                <a:solidFill>
                  <a:srgbClr val="000000"/>
                </a:solidFill>
                <a:latin typeface="Poppins"/>
                <a:ea typeface="Poppins"/>
                <a:cs typeface="Poppins"/>
                <a:sym typeface="Poppins"/>
              </a:rPr>
              <a:t>Move as group not individuals</a:t>
            </a:r>
          </a:p>
          <a:p>
            <a:pPr marL="863599" lvl="1" indent="-431800" algn="l">
              <a:lnSpc>
                <a:spcPts val="5199"/>
              </a:lnSpc>
              <a:buFont typeface="Arial"/>
              <a:buChar char="•"/>
            </a:pPr>
            <a:r>
              <a:rPr lang="en-US" sz="3999" dirty="0">
                <a:solidFill>
                  <a:srgbClr val="000000"/>
                </a:solidFill>
                <a:latin typeface="Poppins"/>
                <a:ea typeface="Poppins"/>
                <a:cs typeface="Poppins"/>
                <a:sym typeface="Poppins"/>
              </a:rPr>
              <a:t>Family Support needed</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061753" y="3086100"/>
            <a:ext cx="6164494" cy="4114800"/>
          </a:xfrm>
          <a:custGeom>
            <a:avLst/>
            <a:gdLst/>
            <a:ahLst/>
            <a:cxnLst/>
            <a:rect l="l" t="t" r="r" b="b"/>
            <a:pathLst>
              <a:path w="6164494" h="4114800">
                <a:moveTo>
                  <a:pt x="0" y="0"/>
                </a:moveTo>
                <a:lnTo>
                  <a:pt x="6164494" y="0"/>
                </a:lnTo>
                <a:lnTo>
                  <a:pt x="6164494"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129445" y="317785"/>
            <a:ext cx="1798510" cy="2057400"/>
          </a:xfrm>
          <a:custGeom>
            <a:avLst/>
            <a:gdLst/>
            <a:ahLst/>
            <a:cxnLst/>
            <a:rect l="l" t="t" r="r" b="b"/>
            <a:pathLst>
              <a:path w="1798510" h="2057400">
                <a:moveTo>
                  <a:pt x="0" y="0"/>
                </a:moveTo>
                <a:lnTo>
                  <a:pt x="1798510" y="0"/>
                </a:lnTo>
                <a:lnTo>
                  <a:pt x="1798510" y="2057400"/>
                </a:lnTo>
                <a:lnTo>
                  <a:pt x="0" y="2057400"/>
                </a:lnTo>
                <a:lnTo>
                  <a:pt x="0" y="0"/>
                </a:lnTo>
                <a:close/>
              </a:path>
            </a:pathLst>
          </a:custGeom>
          <a:blipFill>
            <a:blip r:embed="rId4"/>
            <a:stretch>
              <a:fillRect/>
            </a:stretch>
          </a:blipFill>
        </p:spPr>
        <p:txBody>
          <a:bodyPr/>
          <a:lstStyle/>
          <a:p>
            <a:endParaRPr lang="en-US"/>
          </a:p>
        </p:txBody>
      </p:sp>
      <p:sp>
        <p:nvSpPr>
          <p:cNvPr id="4" name="TextBox 4"/>
          <p:cNvSpPr txBox="1"/>
          <p:nvPr/>
        </p:nvSpPr>
        <p:spPr>
          <a:xfrm>
            <a:off x="2325107" y="576296"/>
            <a:ext cx="15550486" cy="770189"/>
          </a:xfrm>
          <a:prstGeom prst="rect">
            <a:avLst/>
          </a:prstGeom>
        </p:spPr>
        <p:txBody>
          <a:bodyPr lIns="0" tIns="0" rIns="0" bIns="0" rtlCol="0" anchor="t">
            <a:spAutoFit/>
          </a:bodyPr>
          <a:lstStyle/>
          <a:p>
            <a:pPr algn="l">
              <a:lnSpc>
                <a:spcPts val="5979"/>
              </a:lnSpc>
              <a:spcBef>
                <a:spcPct val="0"/>
              </a:spcBef>
            </a:pPr>
            <a:r>
              <a:rPr lang="en-US" sz="4599" b="1">
                <a:solidFill>
                  <a:srgbClr val="000000"/>
                </a:solidFill>
                <a:latin typeface="Poppins Bold"/>
                <a:ea typeface="Poppins Bold"/>
                <a:cs typeface="Poppins Bold"/>
                <a:sym typeface="Poppins Bold"/>
              </a:rPr>
              <a:t>Gold: RE + Rites</a:t>
            </a:r>
          </a:p>
        </p:txBody>
      </p:sp>
      <p:sp>
        <p:nvSpPr>
          <p:cNvPr id="5" name="TextBox 5"/>
          <p:cNvSpPr txBox="1"/>
          <p:nvPr/>
        </p:nvSpPr>
        <p:spPr>
          <a:xfrm>
            <a:off x="1028700" y="2772966"/>
            <a:ext cx="5033053" cy="3977948"/>
          </a:xfrm>
          <a:prstGeom prst="rect">
            <a:avLst/>
          </a:prstGeom>
        </p:spPr>
        <p:txBody>
          <a:bodyPr lIns="0" tIns="0" rIns="0" bIns="0" rtlCol="0" anchor="t">
            <a:spAutoFit/>
          </a:bodyPr>
          <a:lstStyle/>
          <a:p>
            <a:pPr marL="863599" lvl="1" indent="-431800" algn="l">
              <a:lnSpc>
                <a:spcPts val="5199"/>
              </a:lnSpc>
              <a:buFont typeface="Arial"/>
              <a:buChar char="•"/>
            </a:pPr>
            <a:r>
              <a:rPr lang="en-US" sz="3999" dirty="0">
                <a:solidFill>
                  <a:srgbClr val="000000"/>
                </a:solidFill>
                <a:latin typeface="Poppins"/>
                <a:ea typeface="Poppins"/>
                <a:cs typeface="Poppins"/>
                <a:sym typeface="Poppins"/>
              </a:rPr>
              <a:t>Familiar structure for PCLs</a:t>
            </a:r>
          </a:p>
          <a:p>
            <a:pPr marL="863599" lvl="1" indent="-431800" algn="l">
              <a:lnSpc>
                <a:spcPts val="5199"/>
              </a:lnSpc>
              <a:buFont typeface="Arial"/>
              <a:buChar char="•"/>
            </a:pPr>
            <a:r>
              <a:rPr lang="en-US" sz="3999" dirty="0">
                <a:solidFill>
                  <a:srgbClr val="000000"/>
                </a:solidFill>
                <a:latin typeface="Poppins"/>
                <a:ea typeface="Poppins"/>
                <a:cs typeface="Poppins"/>
                <a:sym typeface="Poppins"/>
              </a:rPr>
              <a:t>Easier transition (to existing programs)</a:t>
            </a:r>
          </a:p>
        </p:txBody>
      </p:sp>
      <p:sp>
        <p:nvSpPr>
          <p:cNvPr id="6" name="TextBox 6"/>
          <p:cNvSpPr txBox="1"/>
          <p:nvPr/>
        </p:nvSpPr>
        <p:spPr>
          <a:xfrm>
            <a:off x="12444959" y="3009900"/>
            <a:ext cx="5033053" cy="5282671"/>
          </a:xfrm>
          <a:prstGeom prst="rect">
            <a:avLst/>
          </a:prstGeom>
        </p:spPr>
        <p:txBody>
          <a:bodyPr lIns="0" tIns="0" rIns="0" bIns="0" rtlCol="0" anchor="t">
            <a:spAutoFit/>
          </a:bodyPr>
          <a:lstStyle/>
          <a:p>
            <a:pPr marL="863599" lvl="1" indent="-431800" algn="l">
              <a:lnSpc>
                <a:spcPts val="5199"/>
              </a:lnSpc>
              <a:buFont typeface="Arial"/>
              <a:buChar char="•"/>
            </a:pPr>
            <a:r>
              <a:rPr lang="en-US" sz="3999">
                <a:solidFill>
                  <a:srgbClr val="000000"/>
                </a:solidFill>
                <a:latin typeface="Poppins"/>
                <a:ea typeface="Poppins"/>
                <a:cs typeface="Poppins"/>
                <a:sym typeface="Poppins"/>
              </a:rPr>
              <a:t>RE ≠ Catechumenal formation</a:t>
            </a:r>
          </a:p>
          <a:p>
            <a:pPr marL="863599" lvl="1" indent="-431800" algn="l">
              <a:lnSpc>
                <a:spcPts val="5199"/>
              </a:lnSpc>
              <a:buFont typeface="Arial"/>
              <a:buChar char="•"/>
            </a:pPr>
            <a:r>
              <a:rPr lang="en-US" sz="3999">
                <a:solidFill>
                  <a:srgbClr val="000000"/>
                </a:solidFill>
                <a:latin typeface="Poppins"/>
                <a:ea typeface="Poppins"/>
                <a:cs typeface="Poppins"/>
                <a:sym typeface="Poppins"/>
              </a:rPr>
              <a:t>Rites become ceremonial</a:t>
            </a:r>
          </a:p>
          <a:p>
            <a:pPr marL="863599" lvl="1" indent="-431800" algn="l">
              <a:lnSpc>
                <a:spcPts val="5199"/>
              </a:lnSpc>
              <a:buFont typeface="Arial"/>
              <a:buChar char="•"/>
            </a:pPr>
            <a:r>
              <a:rPr lang="en-US" sz="3999">
                <a:solidFill>
                  <a:srgbClr val="000000"/>
                </a:solidFill>
                <a:latin typeface="Poppins"/>
                <a:ea typeface="Poppins"/>
                <a:cs typeface="Poppins"/>
                <a:sym typeface="Poppins"/>
              </a:rPr>
              <a:t>Discernment is driven by the calendar</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377560" y="3086100"/>
            <a:ext cx="6164494" cy="4114800"/>
          </a:xfrm>
          <a:custGeom>
            <a:avLst/>
            <a:gdLst/>
            <a:ahLst/>
            <a:cxnLst/>
            <a:rect l="l" t="t" r="r" b="b"/>
            <a:pathLst>
              <a:path w="6164494" h="4114800">
                <a:moveTo>
                  <a:pt x="0" y="0"/>
                </a:moveTo>
                <a:lnTo>
                  <a:pt x="6164494" y="0"/>
                </a:lnTo>
                <a:lnTo>
                  <a:pt x="6164494"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161163" y="317785"/>
            <a:ext cx="1766792" cy="2057400"/>
          </a:xfrm>
          <a:custGeom>
            <a:avLst/>
            <a:gdLst/>
            <a:ahLst/>
            <a:cxnLst/>
            <a:rect l="l" t="t" r="r" b="b"/>
            <a:pathLst>
              <a:path w="1766792" h="2057400">
                <a:moveTo>
                  <a:pt x="0" y="0"/>
                </a:moveTo>
                <a:lnTo>
                  <a:pt x="1766792" y="0"/>
                </a:lnTo>
                <a:lnTo>
                  <a:pt x="1766792" y="2057400"/>
                </a:lnTo>
                <a:lnTo>
                  <a:pt x="0" y="2057400"/>
                </a:lnTo>
                <a:lnTo>
                  <a:pt x="0" y="0"/>
                </a:lnTo>
                <a:close/>
              </a:path>
            </a:pathLst>
          </a:custGeom>
          <a:blipFill>
            <a:blip r:embed="rId4"/>
            <a:stretch>
              <a:fillRect/>
            </a:stretch>
          </a:blipFill>
        </p:spPr>
        <p:txBody>
          <a:bodyPr/>
          <a:lstStyle/>
          <a:p>
            <a:endParaRPr lang="en-US"/>
          </a:p>
        </p:txBody>
      </p:sp>
      <p:sp>
        <p:nvSpPr>
          <p:cNvPr id="4" name="TextBox 4"/>
          <p:cNvSpPr txBox="1"/>
          <p:nvPr/>
        </p:nvSpPr>
        <p:spPr>
          <a:xfrm>
            <a:off x="2325107" y="576296"/>
            <a:ext cx="15550486" cy="770189"/>
          </a:xfrm>
          <a:prstGeom prst="rect">
            <a:avLst/>
          </a:prstGeom>
        </p:spPr>
        <p:txBody>
          <a:bodyPr lIns="0" tIns="0" rIns="0" bIns="0" rtlCol="0" anchor="t">
            <a:spAutoFit/>
          </a:bodyPr>
          <a:lstStyle/>
          <a:p>
            <a:pPr algn="l">
              <a:lnSpc>
                <a:spcPts val="5979"/>
              </a:lnSpc>
              <a:spcBef>
                <a:spcPct val="0"/>
              </a:spcBef>
            </a:pPr>
            <a:r>
              <a:rPr lang="en-US" sz="4599" b="1">
                <a:solidFill>
                  <a:srgbClr val="000000"/>
                </a:solidFill>
                <a:latin typeface="Poppins Bold"/>
                <a:ea typeface="Poppins Bold"/>
                <a:cs typeface="Poppins Bold"/>
                <a:sym typeface="Poppins Bold"/>
              </a:rPr>
              <a:t>Silver: Catholic School + Rites</a:t>
            </a:r>
          </a:p>
        </p:txBody>
      </p:sp>
      <p:sp>
        <p:nvSpPr>
          <p:cNvPr id="5" name="TextBox 5"/>
          <p:cNvSpPr txBox="1"/>
          <p:nvPr/>
        </p:nvSpPr>
        <p:spPr>
          <a:xfrm>
            <a:off x="799022" y="3009900"/>
            <a:ext cx="5578538" cy="3311195"/>
          </a:xfrm>
          <a:prstGeom prst="rect">
            <a:avLst/>
          </a:prstGeom>
        </p:spPr>
        <p:txBody>
          <a:bodyPr lIns="0" tIns="0" rIns="0" bIns="0" rtlCol="0" anchor="t">
            <a:spAutoFit/>
          </a:bodyPr>
          <a:lstStyle/>
          <a:p>
            <a:pPr marL="863599" lvl="1" indent="-431800" algn="l">
              <a:lnSpc>
                <a:spcPts val="5199"/>
              </a:lnSpc>
              <a:buFont typeface="Arial"/>
              <a:buChar char="•"/>
            </a:pPr>
            <a:r>
              <a:rPr lang="en-US" sz="3999">
                <a:solidFill>
                  <a:srgbClr val="000000"/>
                </a:solidFill>
                <a:latin typeface="Poppins"/>
                <a:ea typeface="Poppins"/>
                <a:cs typeface="Poppins"/>
                <a:sym typeface="Poppins"/>
              </a:rPr>
              <a:t>Strong exposure to Catholic doctrine</a:t>
            </a:r>
          </a:p>
          <a:p>
            <a:pPr marL="863599" lvl="1" indent="-431800" algn="l">
              <a:lnSpc>
                <a:spcPts val="5199"/>
              </a:lnSpc>
              <a:buFont typeface="Arial"/>
              <a:buChar char="•"/>
            </a:pPr>
            <a:r>
              <a:rPr lang="en-US" sz="3999">
                <a:solidFill>
                  <a:srgbClr val="000000"/>
                </a:solidFill>
                <a:latin typeface="Poppins"/>
                <a:ea typeface="Poppins"/>
                <a:cs typeface="Poppins"/>
                <a:sym typeface="Poppins"/>
              </a:rPr>
              <a:t>Stable/Consistent environment</a:t>
            </a:r>
          </a:p>
        </p:txBody>
      </p:sp>
      <p:sp>
        <p:nvSpPr>
          <p:cNvPr id="6" name="TextBox 6"/>
          <p:cNvSpPr txBox="1"/>
          <p:nvPr/>
        </p:nvSpPr>
        <p:spPr>
          <a:xfrm>
            <a:off x="12542054" y="3009900"/>
            <a:ext cx="5534506" cy="5282671"/>
          </a:xfrm>
          <a:prstGeom prst="rect">
            <a:avLst/>
          </a:prstGeom>
        </p:spPr>
        <p:txBody>
          <a:bodyPr lIns="0" tIns="0" rIns="0" bIns="0" rtlCol="0" anchor="t">
            <a:spAutoFit/>
          </a:bodyPr>
          <a:lstStyle/>
          <a:p>
            <a:pPr marL="863599" lvl="1" indent="-431800" algn="l">
              <a:lnSpc>
                <a:spcPts val="5199"/>
              </a:lnSpc>
              <a:buFont typeface="Arial"/>
              <a:buChar char="•"/>
            </a:pPr>
            <a:r>
              <a:rPr lang="en-US" sz="3999">
                <a:solidFill>
                  <a:srgbClr val="000000"/>
                </a:solidFill>
                <a:latin typeface="Poppins"/>
                <a:ea typeface="Poppins"/>
                <a:cs typeface="Poppins"/>
                <a:sym typeface="Poppins"/>
              </a:rPr>
              <a:t>Initiation at parish is missing</a:t>
            </a:r>
          </a:p>
          <a:p>
            <a:pPr marL="863599" lvl="1" indent="-431800" algn="l">
              <a:lnSpc>
                <a:spcPts val="5199"/>
              </a:lnSpc>
              <a:buFont typeface="Arial"/>
              <a:buChar char="•"/>
            </a:pPr>
            <a:r>
              <a:rPr lang="en-US" sz="3999">
                <a:solidFill>
                  <a:srgbClr val="000000"/>
                </a:solidFill>
                <a:latin typeface="Poppins"/>
                <a:ea typeface="Poppins"/>
                <a:cs typeface="Poppins"/>
                <a:sym typeface="Poppins"/>
              </a:rPr>
              <a:t>Rites are disconnected from liturgy</a:t>
            </a:r>
          </a:p>
          <a:p>
            <a:pPr marL="863599" lvl="1" indent="-431800" algn="l">
              <a:lnSpc>
                <a:spcPts val="5199"/>
              </a:lnSpc>
              <a:buFont typeface="Arial"/>
              <a:buChar char="•"/>
            </a:pPr>
            <a:r>
              <a:rPr lang="en-US" sz="3999">
                <a:solidFill>
                  <a:srgbClr val="000000"/>
                </a:solidFill>
                <a:latin typeface="Poppins"/>
                <a:ea typeface="Poppins"/>
                <a:cs typeface="Poppins"/>
                <a:sym typeface="Poppins"/>
              </a:rPr>
              <a:t>Family Support missing/replaced by teacher</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061753" y="3086100"/>
            <a:ext cx="6164494" cy="4114800"/>
          </a:xfrm>
          <a:custGeom>
            <a:avLst/>
            <a:gdLst/>
            <a:ahLst/>
            <a:cxnLst/>
            <a:rect l="l" t="t" r="r" b="b"/>
            <a:pathLst>
              <a:path w="6164494" h="4114800">
                <a:moveTo>
                  <a:pt x="0" y="0"/>
                </a:moveTo>
                <a:lnTo>
                  <a:pt x="6164494" y="0"/>
                </a:lnTo>
                <a:lnTo>
                  <a:pt x="6164494"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262896" y="436251"/>
            <a:ext cx="1769454" cy="2060499"/>
          </a:xfrm>
          <a:custGeom>
            <a:avLst/>
            <a:gdLst/>
            <a:ahLst/>
            <a:cxnLst/>
            <a:rect l="l" t="t" r="r" b="b"/>
            <a:pathLst>
              <a:path w="1769454" h="2060499">
                <a:moveTo>
                  <a:pt x="0" y="0"/>
                </a:moveTo>
                <a:lnTo>
                  <a:pt x="1769454" y="0"/>
                </a:lnTo>
                <a:lnTo>
                  <a:pt x="1769454" y="2060499"/>
                </a:lnTo>
                <a:lnTo>
                  <a:pt x="0" y="2060499"/>
                </a:lnTo>
                <a:lnTo>
                  <a:pt x="0" y="0"/>
                </a:lnTo>
                <a:close/>
              </a:path>
            </a:pathLst>
          </a:custGeom>
          <a:blipFill>
            <a:blip r:embed="rId4"/>
            <a:stretch>
              <a:fillRect/>
            </a:stretch>
          </a:blipFill>
        </p:spPr>
        <p:txBody>
          <a:bodyPr/>
          <a:lstStyle/>
          <a:p>
            <a:endParaRPr lang="en-US"/>
          </a:p>
        </p:txBody>
      </p:sp>
      <p:sp>
        <p:nvSpPr>
          <p:cNvPr id="4" name="Freeform 4"/>
          <p:cNvSpPr/>
          <p:nvPr/>
        </p:nvSpPr>
        <p:spPr>
          <a:xfrm>
            <a:off x="1028700" y="5912314"/>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5" name="TextBox 5"/>
          <p:cNvSpPr txBox="1"/>
          <p:nvPr/>
        </p:nvSpPr>
        <p:spPr>
          <a:xfrm>
            <a:off x="2325107" y="576296"/>
            <a:ext cx="15550486" cy="770189"/>
          </a:xfrm>
          <a:prstGeom prst="rect">
            <a:avLst/>
          </a:prstGeom>
        </p:spPr>
        <p:txBody>
          <a:bodyPr lIns="0" tIns="0" rIns="0" bIns="0" rtlCol="0" anchor="t">
            <a:spAutoFit/>
          </a:bodyPr>
          <a:lstStyle/>
          <a:p>
            <a:pPr algn="l">
              <a:lnSpc>
                <a:spcPts val="5979"/>
              </a:lnSpc>
              <a:spcBef>
                <a:spcPct val="0"/>
              </a:spcBef>
            </a:pPr>
            <a:r>
              <a:rPr lang="en-US" sz="4599" b="1">
                <a:solidFill>
                  <a:srgbClr val="000000"/>
                </a:solidFill>
                <a:latin typeface="Poppins Bold"/>
                <a:ea typeface="Poppins Bold"/>
                <a:cs typeface="Poppins Bold"/>
                <a:sym typeface="Poppins Bold"/>
              </a:rPr>
              <a:t>Bronze: RE/Youth Ministry ONLY</a:t>
            </a:r>
          </a:p>
        </p:txBody>
      </p:sp>
      <p:sp>
        <p:nvSpPr>
          <p:cNvPr id="6" name="TextBox 6"/>
          <p:cNvSpPr txBox="1"/>
          <p:nvPr/>
        </p:nvSpPr>
        <p:spPr>
          <a:xfrm>
            <a:off x="1028700" y="2772966"/>
            <a:ext cx="5033053" cy="1996877"/>
          </a:xfrm>
          <a:prstGeom prst="rect">
            <a:avLst/>
          </a:prstGeom>
        </p:spPr>
        <p:txBody>
          <a:bodyPr lIns="0" tIns="0" rIns="0" bIns="0" rtlCol="0" anchor="t">
            <a:spAutoFit/>
          </a:bodyPr>
          <a:lstStyle/>
          <a:p>
            <a:pPr marL="863599" lvl="1" indent="-431800" algn="l">
              <a:lnSpc>
                <a:spcPts val="5199"/>
              </a:lnSpc>
              <a:buFont typeface="Arial"/>
              <a:buChar char="•"/>
            </a:pPr>
            <a:r>
              <a:rPr lang="en-US" sz="3999">
                <a:solidFill>
                  <a:srgbClr val="000000"/>
                </a:solidFill>
                <a:latin typeface="Poppins"/>
                <a:ea typeface="Poppins"/>
                <a:cs typeface="Poppins"/>
                <a:sym typeface="Poppins"/>
              </a:rPr>
              <a:t>Familiar structure for PCLs</a:t>
            </a:r>
          </a:p>
        </p:txBody>
      </p:sp>
      <p:sp>
        <p:nvSpPr>
          <p:cNvPr id="7" name="TextBox 7"/>
          <p:cNvSpPr txBox="1"/>
          <p:nvPr/>
        </p:nvSpPr>
        <p:spPr>
          <a:xfrm>
            <a:off x="12444959" y="2772966"/>
            <a:ext cx="5033053" cy="7254148"/>
          </a:xfrm>
          <a:prstGeom prst="rect">
            <a:avLst/>
          </a:prstGeom>
        </p:spPr>
        <p:txBody>
          <a:bodyPr lIns="0" tIns="0" rIns="0" bIns="0" rtlCol="0" anchor="t">
            <a:spAutoFit/>
          </a:bodyPr>
          <a:lstStyle/>
          <a:p>
            <a:pPr marL="863599" lvl="1" indent="-431800" algn="l">
              <a:lnSpc>
                <a:spcPts val="5199"/>
              </a:lnSpc>
              <a:buFont typeface="Arial"/>
              <a:buChar char="•"/>
            </a:pPr>
            <a:r>
              <a:rPr lang="en-US" sz="3999">
                <a:solidFill>
                  <a:srgbClr val="000000"/>
                </a:solidFill>
                <a:latin typeface="Poppins"/>
                <a:ea typeface="Poppins"/>
                <a:cs typeface="Poppins"/>
                <a:sym typeface="Poppins"/>
              </a:rPr>
              <a:t>Formation becomes sacramental prep</a:t>
            </a:r>
          </a:p>
          <a:p>
            <a:pPr marL="863599" lvl="1" indent="-431800" algn="l">
              <a:lnSpc>
                <a:spcPts val="5199"/>
              </a:lnSpc>
              <a:buFont typeface="Arial"/>
              <a:buChar char="•"/>
            </a:pPr>
            <a:r>
              <a:rPr lang="en-US" sz="3999">
                <a:solidFill>
                  <a:srgbClr val="000000"/>
                </a:solidFill>
                <a:latin typeface="Poppins"/>
                <a:ea typeface="Poppins"/>
                <a:cs typeface="Poppins"/>
                <a:sym typeface="Poppins"/>
              </a:rPr>
              <a:t>No Catechumenal Process</a:t>
            </a:r>
          </a:p>
          <a:p>
            <a:pPr marL="863599" lvl="1" indent="-431800" algn="l">
              <a:lnSpc>
                <a:spcPts val="5199"/>
              </a:lnSpc>
              <a:buFont typeface="Arial"/>
              <a:buChar char="•"/>
            </a:pPr>
            <a:r>
              <a:rPr lang="en-US" sz="3999">
                <a:solidFill>
                  <a:srgbClr val="000000"/>
                </a:solidFill>
                <a:latin typeface="Poppins"/>
                <a:ea typeface="Poppins"/>
                <a:cs typeface="Poppins"/>
                <a:sym typeface="Poppins"/>
              </a:rPr>
              <a:t>Rites minimized OR omitted</a:t>
            </a:r>
          </a:p>
          <a:p>
            <a:pPr marL="863599" lvl="1" indent="-431800" algn="l">
              <a:lnSpc>
                <a:spcPts val="5199"/>
              </a:lnSpc>
              <a:buFont typeface="Arial"/>
              <a:buChar char="•"/>
            </a:pPr>
            <a:r>
              <a:rPr lang="en-US" sz="3999">
                <a:solidFill>
                  <a:srgbClr val="000000"/>
                </a:solidFill>
                <a:latin typeface="Poppins"/>
                <a:ea typeface="Poppins"/>
                <a:cs typeface="Poppins"/>
                <a:sym typeface="Poppins"/>
              </a:rPr>
              <a:t>Conversion is assumed</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4949631" y="110424"/>
            <a:ext cx="9670405" cy="962091"/>
          </a:xfrm>
          <a:prstGeom prst="rect">
            <a:avLst/>
          </a:prstGeom>
        </p:spPr>
        <p:txBody>
          <a:bodyPr lIns="0" tIns="0" rIns="0" bIns="0" rtlCol="0" anchor="t">
            <a:spAutoFit/>
          </a:bodyPr>
          <a:lstStyle/>
          <a:p>
            <a:pPr algn="ctr">
              <a:lnSpc>
                <a:spcPts val="7796"/>
              </a:lnSpc>
            </a:pPr>
            <a:r>
              <a:rPr lang="en-US" sz="5997" b="1">
                <a:solidFill>
                  <a:srgbClr val="000000"/>
                </a:solidFill>
                <a:latin typeface="Bricolage Grotesque Bold"/>
                <a:ea typeface="Bricolage Grotesque Bold"/>
                <a:cs typeface="Bricolage Grotesque Bold"/>
                <a:sym typeface="Bricolage Grotesque Bold"/>
              </a:rPr>
              <a:t>Opening Prayer</a:t>
            </a:r>
          </a:p>
        </p:txBody>
      </p:sp>
      <p:sp>
        <p:nvSpPr>
          <p:cNvPr id="4" name="TextBox 4"/>
          <p:cNvSpPr txBox="1"/>
          <p:nvPr/>
        </p:nvSpPr>
        <p:spPr>
          <a:xfrm>
            <a:off x="772343" y="990600"/>
            <a:ext cx="16956926" cy="8768520"/>
          </a:xfrm>
          <a:prstGeom prst="rect">
            <a:avLst/>
          </a:prstGeom>
        </p:spPr>
        <p:txBody>
          <a:bodyPr lIns="0" tIns="0" rIns="0" bIns="0" rtlCol="0" anchor="t">
            <a:spAutoFit/>
          </a:bodyPr>
          <a:lstStyle/>
          <a:p>
            <a:pPr algn="l">
              <a:lnSpc>
                <a:spcPts val="3470"/>
              </a:lnSpc>
            </a:pPr>
            <a:r>
              <a:rPr lang="en-US" sz="2669" spc="154">
                <a:solidFill>
                  <a:srgbClr val="000000"/>
                </a:solidFill>
                <a:latin typeface="Poppins"/>
                <a:ea typeface="Poppins"/>
                <a:cs typeface="Poppins"/>
                <a:sym typeface="Poppins"/>
              </a:rPr>
              <a:t>Heavenly Father,</a:t>
            </a:r>
          </a:p>
          <a:p>
            <a:pPr algn="l">
              <a:lnSpc>
                <a:spcPts val="3470"/>
              </a:lnSpc>
              <a:spcBef>
                <a:spcPct val="0"/>
              </a:spcBef>
            </a:pPr>
            <a:r>
              <a:rPr lang="en-US" sz="2669" spc="154">
                <a:solidFill>
                  <a:srgbClr val="000000"/>
                </a:solidFill>
                <a:latin typeface="Poppins"/>
                <a:ea typeface="Poppins"/>
                <a:cs typeface="Poppins"/>
                <a:sym typeface="Poppins"/>
              </a:rPr>
              <a:t>You have called us to be companions on the journey of faith</a:t>
            </a:r>
          </a:p>
          <a:p>
            <a:pPr algn="l">
              <a:lnSpc>
                <a:spcPts val="3470"/>
              </a:lnSpc>
              <a:spcBef>
                <a:spcPct val="0"/>
              </a:spcBef>
            </a:pPr>
            <a:r>
              <a:rPr lang="en-US" sz="2669" spc="154">
                <a:solidFill>
                  <a:srgbClr val="000000"/>
                </a:solidFill>
                <a:latin typeface="Poppins"/>
                <a:ea typeface="Poppins"/>
                <a:cs typeface="Poppins"/>
                <a:sym typeface="Poppins"/>
              </a:rPr>
              <a:t>to welcome, teach, and guide those who seek to know Your Son.</a:t>
            </a:r>
          </a:p>
          <a:p>
            <a:pPr algn="l">
              <a:lnSpc>
                <a:spcPts val="3470"/>
              </a:lnSpc>
              <a:spcBef>
                <a:spcPct val="0"/>
              </a:spcBef>
            </a:pPr>
            <a:r>
              <a:rPr lang="en-US" sz="2669" spc="154">
                <a:solidFill>
                  <a:srgbClr val="000000"/>
                </a:solidFill>
                <a:latin typeface="Poppins"/>
                <a:ea typeface="Poppins"/>
                <a:cs typeface="Poppins"/>
                <a:sym typeface="Poppins"/>
              </a:rPr>
              <a:t>We gather today as leaders and catechists entrusted with forming children and adults</a:t>
            </a:r>
          </a:p>
          <a:p>
            <a:pPr algn="l">
              <a:lnSpc>
                <a:spcPts val="3470"/>
              </a:lnSpc>
              <a:spcBef>
                <a:spcPct val="0"/>
              </a:spcBef>
            </a:pPr>
            <a:r>
              <a:rPr lang="en-US" sz="2669" spc="154">
                <a:solidFill>
                  <a:srgbClr val="000000"/>
                </a:solidFill>
                <a:latin typeface="Poppins"/>
                <a:ea typeface="Poppins"/>
                <a:cs typeface="Poppins"/>
                <a:sym typeface="Poppins"/>
              </a:rPr>
              <a:t>in the Order of Christian Initiation adapted for children.</a:t>
            </a:r>
          </a:p>
          <a:p>
            <a:pPr algn="l">
              <a:lnSpc>
                <a:spcPts val="3470"/>
              </a:lnSpc>
              <a:spcBef>
                <a:spcPct val="0"/>
              </a:spcBef>
            </a:pPr>
            <a:endParaRPr lang="en-US" sz="2669" spc="154">
              <a:solidFill>
                <a:srgbClr val="000000"/>
              </a:solidFill>
              <a:latin typeface="Poppins"/>
              <a:ea typeface="Poppins"/>
              <a:cs typeface="Poppins"/>
              <a:sym typeface="Poppins"/>
            </a:endParaRPr>
          </a:p>
          <a:p>
            <a:pPr algn="l">
              <a:lnSpc>
                <a:spcPts val="3470"/>
              </a:lnSpc>
              <a:spcBef>
                <a:spcPct val="0"/>
              </a:spcBef>
            </a:pPr>
            <a:r>
              <a:rPr lang="en-US" sz="2669" spc="154">
                <a:solidFill>
                  <a:srgbClr val="000000"/>
                </a:solidFill>
                <a:latin typeface="Poppins"/>
                <a:ea typeface="Poppins"/>
                <a:cs typeface="Poppins"/>
                <a:sym typeface="Poppins"/>
              </a:rPr>
              <a:t>Grant us the insight to see Your presence in every heart we encounter,</a:t>
            </a:r>
          </a:p>
          <a:p>
            <a:pPr algn="l">
              <a:lnSpc>
                <a:spcPts val="3470"/>
              </a:lnSpc>
              <a:spcBef>
                <a:spcPct val="0"/>
              </a:spcBef>
            </a:pPr>
            <a:r>
              <a:rPr lang="en-US" sz="2669" spc="154">
                <a:solidFill>
                  <a:srgbClr val="000000"/>
                </a:solidFill>
                <a:latin typeface="Poppins"/>
                <a:ea typeface="Poppins"/>
                <a:cs typeface="Poppins"/>
                <a:sym typeface="Poppins"/>
              </a:rPr>
              <a:t>the courage to speak Your truth with clarity and compassion,</a:t>
            </a:r>
          </a:p>
          <a:p>
            <a:pPr algn="l">
              <a:lnSpc>
                <a:spcPts val="3470"/>
              </a:lnSpc>
              <a:spcBef>
                <a:spcPct val="0"/>
              </a:spcBef>
            </a:pPr>
            <a:r>
              <a:rPr lang="en-US" sz="2669" spc="154">
                <a:solidFill>
                  <a:srgbClr val="000000"/>
                </a:solidFill>
                <a:latin typeface="Poppins"/>
                <a:ea typeface="Poppins"/>
                <a:cs typeface="Poppins"/>
                <a:sym typeface="Poppins"/>
              </a:rPr>
              <a:t>and the patience to walk with each child as they move toward the Sacraments of Initiation.</a:t>
            </a:r>
          </a:p>
          <a:p>
            <a:pPr algn="l">
              <a:lnSpc>
                <a:spcPts val="3470"/>
              </a:lnSpc>
              <a:spcBef>
                <a:spcPct val="0"/>
              </a:spcBef>
            </a:pPr>
            <a:r>
              <a:rPr lang="en-US" sz="2669" spc="154">
                <a:solidFill>
                  <a:srgbClr val="000000"/>
                </a:solidFill>
                <a:latin typeface="Poppins"/>
                <a:ea typeface="Poppins"/>
                <a:cs typeface="Poppins"/>
                <a:sym typeface="Poppins"/>
              </a:rPr>
              <a:t>Fill our minds with wisdom and our hearts with zeal,</a:t>
            </a:r>
          </a:p>
          <a:p>
            <a:pPr algn="l">
              <a:lnSpc>
                <a:spcPts val="3470"/>
              </a:lnSpc>
              <a:spcBef>
                <a:spcPct val="0"/>
              </a:spcBef>
            </a:pPr>
            <a:r>
              <a:rPr lang="en-US" sz="2669" spc="154">
                <a:solidFill>
                  <a:srgbClr val="000000"/>
                </a:solidFill>
                <a:latin typeface="Poppins"/>
                <a:ea typeface="Poppins"/>
                <a:cs typeface="Poppins"/>
                <a:sym typeface="Poppins"/>
              </a:rPr>
              <a:t>that we may lead others not merely to knowledge,</a:t>
            </a:r>
          </a:p>
          <a:p>
            <a:pPr algn="l">
              <a:lnSpc>
                <a:spcPts val="3470"/>
              </a:lnSpc>
              <a:spcBef>
                <a:spcPct val="0"/>
              </a:spcBef>
            </a:pPr>
            <a:r>
              <a:rPr lang="en-US" sz="2669" spc="154">
                <a:solidFill>
                  <a:srgbClr val="000000"/>
                </a:solidFill>
                <a:latin typeface="Poppins"/>
                <a:ea typeface="Poppins"/>
                <a:cs typeface="Poppins"/>
                <a:sym typeface="Poppins"/>
              </a:rPr>
              <a:t>but into an encounter with Christ and His Church.</a:t>
            </a:r>
          </a:p>
          <a:p>
            <a:pPr algn="l">
              <a:lnSpc>
                <a:spcPts val="3470"/>
              </a:lnSpc>
              <a:spcBef>
                <a:spcPct val="0"/>
              </a:spcBef>
            </a:pPr>
            <a:endParaRPr lang="en-US" sz="2669" spc="154">
              <a:solidFill>
                <a:srgbClr val="000000"/>
              </a:solidFill>
              <a:latin typeface="Poppins"/>
              <a:ea typeface="Poppins"/>
              <a:cs typeface="Poppins"/>
              <a:sym typeface="Poppins"/>
            </a:endParaRPr>
          </a:p>
          <a:p>
            <a:pPr algn="l">
              <a:lnSpc>
                <a:spcPts val="3470"/>
              </a:lnSpc>
              <a:spcBef>
                <a:spcPct val="0"/>
              </a:spcBef>
            </a:pPr>
            <a:r>
              <a:rPr lang="en-US" sz="2669" spc="154">
                <a:solidFill>
                  <a:srgbClr val="000000"/>
                </a:solidFill>
                <a:latin typeface="Poppins"/>
                <a:ea typeface="Poppins"/>
                <a:cs typeface="Poppins"/>
                <a:sym typeface="Poppins"/>
              </a:rPr>
              <a:t>Bless our work today.</a:t>
            </a:r>
          </a:p>
          <a:p>
            <a:pPr algn="l">
              <a:lnSpc>
                <a:spcPts val="3470"/>
              </a:lnSpc>
              <a:spcBef>
                <a:spcPct val="0"/>
              </a:spcBef>
            </a:pPr>
            <a:r>
              <a:rPr lang="en-US" sz="2669" spc="154">
                <a:solidFill>
                  <a:srgbClr val="000000"/>
                </a:solidFill>
                <a:latin typeface="Poppins"/>
                <a:ea typeface="Poppins"/>
                <a:cs typeface="Poppins"/>
                <a:sym typeface="Poppins"/>
              </a:rPr>
              <a:t>May Your Holy Spirit animate this gathering,</a:t>
            </a:r>
          </a:p>
          <a:p>
            <a:pPr algn="l">
              <a:lnSpc>
                <a:spcPts val="3470"/>
              </a:lnSpc>
              <a:spcBef>
                <a:spcPct val="0"/>
              </a:spcBef>
            </a:pPr>
            <a:r>
              <a:rPr lang="en-US" sz="2669" spc="154">
                <a:solidFill>
                  <a:srgbClr val="000000"/>
                </a:solidFill>
                <a:latin typeface="Poppins"/>
                <a:ea typeface="Poppins"/>
                <a:cs typeface="Poppins"/>
                <a:sym typeface="Poppins"/>
              </a:rPr>
              <a:t>guide our discussion, and deepen our commitment</a:t>
            </a:r>
          </a:p>
          <a:p>
            <a:pPr algn="l">
              <a:lnSpc>
                <a:spcPts val="3470"/>
              </a:lnSpc>
              <a:spcBef>
                <a:spcPct val="0"/>
              </a:spcBef>
            </a:pPr>
            <a:r>
              <a:rPr lang="en-US" sz="2669" spc="154">
                <a:solidFill>
                  <a:srgbClr val="000000"/>
                </a:solidFill>
                <a:latin typeface="Poppins"/>
                <a:ea typeface="Poppins"/>
                <a:cs typeface="Poppins"/>
                <a:sym typeface="Poppins"/>
              </a:rPr>
              <a:t>to form disciples who will love and serve You all their days.</a:t>
            </a:r>
          </a:p>
          <a:p>
            <a:pPr algn="l">
              <a:lnSpc>
                <a:spcPts val="3470"/>
              </a:lnSpc>
              <a:spcBef>
                <a:spcPct val="0"/>
              </a:spcBef>
            </a:pPr>
            <a:r>
              <a:rPr lang="en-US" sz="2669" spc="154">
                <a:solidFill>
                  <a:srgbClr val="000000"/>
                </a:solidFill>
                <a:latin typeface="Poppins"/>
                <a:ea typeface="Poppins"/>
                <a:cs typeface="Poppins"/>
                <a:sym typeface="Poppins"/>
              </a:rPr>
              <a:t>We ask this through Christ our Lord.</a:t>
            </a:r>
          </a:p>
          <a:p>
            <a:pPr algn="l">
              <a:lnSpc>
                <a:spcPts val="3470"/>
              </a:lnSpc>
              <a:spcBef>
                <a:spcPct val="0"/>
              </a:spcBef>
            </a:pPr>
            <a:r>
              <a:rPr lang="en-US" sz="2669" spc="154">
                <a:solidFill>
                  <a:srgbClr val="000000"/>
                </a:solidFill>
                <a:latin typeface="Poppins"/>
                <a:ea typeface="Poppins"/>
                <a:cs typeface="Poppins"/>
                <a:sym typeface="Poppins"/>
              </a:rPr>
              <a:t>Amen.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765372" y="5908268"/>
            <a:ext cx="3848712" cy="3848712"/>
          </a:xfrm>
          <a:custGeom>
            <a:avLst/>
            <a:gdLst/>
            <a:ahLst/>
            <a:cxnLst/>
            <a:rect l="l" t="t" r="r" b="b"/>
            <a:pathLst>
              <a:path w="3848712" h="3848712">
                <a:moveTo>
                  <a:pt x="0" y="0"/>
                </a:moveTo>
                <a:lnTo>
                  <a:pt x="3848712" y="0"/>
                </a:lnTo>
                <a:lnTo>
                  <a:pt x="3848712" y="3848712"/>
                </a:lnTo>
                <a:lnTo>
                  <a:pt x="0" y="384871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TextBox 3"/>
          <p:cNvSpPr txBox="1"/>
          <p:nvPr/>
        </p:nvSpPr>
        <p:spPr>
          <a:xfrm>
            <a:off x="673916" y="497539"/>
            <a:ext cx="16585384" cy="957547"/>
          </a:xfrm>
          <a:prstGeom prst="rect">
            <a:avLst/>
          </a:prstGeom>
        </p:spPr>
        <p:txBody>
          <a:bodyPr lIns="0" tIns="0" rIns="0" bIns="0" rtlCol="0" anchor="t">
            <a:spAutoFit/>
          </a:bodyPr>
          <a:lstStyle/>
          <a:p>
            <a:pPr algn="ctr">
              <a:lnSpc>
                <a:spcPts val="7280"/>
              </a:lnSpc>
              <a:spcBef>
                <a:spcPct val="0"/>
              </a:spcBef>
            </a:pPr>
            <a:r>
              <a:rPr lang="en-US" sz="5600" b="1">
                <a:solidFill>
                  <a:srgbClr val="000000"/>
                </a:solidFill>
                <a:latin typeface="Poppins Bold"/>
                <a:ea typeface="Poppins Bold"/>
                <a:cs typeface="Poppins Bold"/>
                <a:sym typeface="Poppins Bold"/>
              </a:rPr>
              <a:t>Practicing Discernment: Case Study #1</a:t>
            </a:r>
          </a:p>
        </p:txBody>
      </p:sp>
      <p:sp>
        <p:nvSpPr>
          <p:cNvPr id="4" name="TextBox 4"/>
          <p:cNvSpPr txBox="1"/>
          <p:nvPr/>
        </p:nvSpPr>
        <p:spPr>
          <a:xfrm>
            <a:off x="673916" y="1378886"/>
            <a:ext cx="16585384" cy="1339718"/>
          </a:xfrm>
          <a:prstGeom prst="rect">
            <a:avLst/>
          </a:prstGeom>
        </p:spPr>
        <p:txBody>
          <a:bodyPr lIns="0" tIns="0" rIns="0" bIns="0" rtlCol="0" anchor="t">
            <a:spAutoFit/>
          </a:bodyPr>
          <a:lstStyle/>
          <a:p>
            <a:pPr algn="ctr">
              <a:lnSpc>
                <a:spcPts val="5199"/>
              </a:lnSpc>
              <a:spcBef>
                <a:spcPct val="0"/>
              </a:spcBef>
            </a:pPr>
            <a:r>
              <a:rPr lang="en-US" sz="3999" i="1">
                <a:solidFill>
                  <a:srgbClr val="000000"/>
                </a:solidFill>
                <a:latin typeface="Poppins Italics"/>
                <a:ea typeface="Poppins Italics"/>
                <a:cs typeface="Poppins Italics"/>
                <a:sym typeface="Poppins Italics"/>
              </a:rPr>
              <a:t>What are we dealing with? What do you need to know? and what process should they follow?</a:t>
            </a:r>
          </a:p>
        </p:txBody>
      </p:sp>
      <p:sp>
        <p:nvSpPr>
          <p:cNvPr id="5" name="TextBox 5"/>
          <p:cNvSpPr txBox="1"/>
          <p:nvPr/>
        </p:nvSpPr>
        <p:spPr>
          <a:xfrm>
            <a:off x="673916" y="2691610"/>
            <a:ext cx="16940168" cy="4625512"/>
          </a:xfrm>
          <a:prstGeom prst="rect">
            <a:avLst/>
          </a:prstGeom>
        </p:spPr>
        <p:txBody>
          <a:bodyPr lIns="0" tIns="0" rIns="0" bIns="0" rtlCol="0" anchor="t">
            <a:spAutoFit/>
          </a:bodyPr>
          <a:lstStyle/>
          <a:p>
            <a:pPr marL="863599" lvl="1" indent="-431800" algn="l">
              <a:lnSpc>
                <a:spcPts val="5199"/>
              </a:lnSpc>
              <a:buFont typeface="Arial"/>
              <a:buChar char="•"/>
            </a:pPr>
            <a:r>
              <a:rPr lang="en-US" sz="3999">
                <a:solidFill>
                  <a:srgbClr val="000000"/>
                </a:solidFill>
                <a:latin typeface="Poppins"/>
                <a:ea typeface="Poppins"/>
                <a:cs typeface="Poppins"/>
                <a:sym typeface="Poppins"/>
              </a:rPr>
              <a:t>Family of </a:t>
            </a:r>
            <a:r>
              <a:rPr lang="en-US" sz="3999" b="1">
                <a:solidFill>
                  <a:srgbClr val="000000"/>
                </a:solidFill>
                <a:latin typeface="Poppins Bold"/>
                <a:ea typeface="Poppins Bold"/>
                <a:cs typeface="Poppins Bold"/>
                <a:sym typeface="Poppins Bold"/>
              </a:rPr>
              <a:t>3 children </a:t>
            </a:r>
            <a:r>
              <a:rPr lang="en-US" sz="3999">
                <a:solidFill>
                  <a:srgbClr val="000000"/>
                </a:solidFill>
                <a:latin typeface="Poppins"/>
                <a:ea typeface="Poppins"/>
                <a:cs typeface="Poppins"/>
                <a:sym typeface="Poppins"/>
              </a:rPr>
              <a:t>(ages 5, 7, and 9). Mom is from Central America &amp; dad is Mexican. </a:t>
            </a:r>
          </a:p>
          <a:p>
            <a:pPr marL="863599" lvl="1" indent="-431800" algn="l">
              <a:lnSpc>
                <a:spcPts val="5199"/>
              </a:lnSpc>
              <a:buFont typeface="Arial"/>
              <a:buChar char="•"/>
            </a:pPr>
            <a:r>
              <a:rPr lang="en-US" sz="3999">
                <a:solidFill>
                  <a:srgbClr val="000000"/>
                </a:solidFill>
                <a:latin typeface="Poppins"/>
                <a:ea typeface="Poppins"/>
                <a:cs typeface="Poppins"/>
                <a:sym typeface="Poppins"/>
              </a:rPr>
              <a:t>Parents both Catholics and completed initiation while in primary school. </a:t>
            </a:r>
          </a:p>
          <a:p>
            <a:pPr marL="863599" lvl="1" indent="-431800" algn="l">
              <a:lnSpc>
                <a:spcPts val="5199"/>
              </a:lnSpc>
              <a:buFont typeface="Arial"/>
              <a:buChar char="•"/>
            </a:pPr>
            <a:r>
              <a:rPr lang="en-US" sz="3999">
                <a:solidFill>
                  <a:srgbClr val="000000"/>
                </a:solidFill>
                <a:latin typeface="Poppins"/>
                <a:ea typeface="Poppins"/>
                <a:cs typeface="Poppins"/>
                <a:sym typeface="Poppins"/>
              </a:rPr>
              <a:t>Not attended Mass &gt;10 yrs. </a:t>
            </a:r>
          </a:p>
          <a:p>
            <a:pPr marL="863599" lvl="1" indent="-431800" algn="l">
              <a:lnSpc>
                <a:spcPts val="5199"/>
              </a:lnSpc>
              <a:buFont typeface="Arial"/>
              <a:buChar char="•"/>
            </a:pPr>
            <a:r>
              <a:rPr lang="en-US" sz="3999">
                <a:solidFill>
                  <a:srgbClr val="000000"/>
                </a:solidFill>
                <a:latin typeface="Poppins"/>
                <a:ea typeface="Poppins"/>
                <a:cs typeface="Poppins"/>
                <a:sym typeface="Poppins"/>
              </a:rPr>
              <a:t>Parents only civilly married. Children’s father </a:t>
            </a:r>
          </a:p>
          <a:p>
            <a:pPr algn="l">
              <a:lnSpc>
                <a:spcPts val="5199"/>
              </a:lnSpc>
            </a:pPr>
            <a:r>
              <a:rPr lang="en-US" sz="3999">
                <a:solidFill>
                  <a:srgbClr val="000000"/>
                </a:solidFill>
                <a:latin typeface="Poppins"/>
                <a:ea typeface="Poppins"/>
                <a:cs typeface="Poppins"/>
                <a:sym typeface="Poppins"/>
              </a:rPr>
              <a:t>        has a prior marriage he has not annuled.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765372" y="5908268"/>
            <a:ext cx="3848712" cy="3848712"/>
          </a:xfrm>
          <a:custGeom>
            <a:avLst/>
            <a:gdLst/>
            <a:ahLst/>
            <a:cxnLst/>
            <a:rect l="l" t="t" r="r" b="b"/>
            <a:pathLst>
              <a:path w="3848712" h="3848712">
                <a:moveTo>
                  <a:pt x="0" y="0"/>
                </a:moveTo>
                <a:lnTo>
                  <a:pt x="3848712" y="0"/>
                </a:lnTo>
                <a:lnTo>
                  <a:pt x="3848712" y="3848712"/>
                </a:lnTo>
                <a:lnTo>
                  <a:pt x="0" y="384871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TextBox 3"/>
          <p:cNvSpPr txBox="1"/>
          <p:nvPr/>
        </p:nvSpPr>
        <p:spPr>
          <a:xfrm>
            <a:off x="673916" y="497539"/>
            <a:ext cx="16940168" cy="957547"/>
          </a:xfrm>
          <a:prstGeom prst="rect">
            <a:avLst/>
          </a:prstGeom>
        </p:spPr>
        <p:txBody>
          <a:bodyPr lIns="0" tIns="0" rIns="0" bIns="0" rtlCol="0" anchor="t">
            <a:spAutoFit/>
          </a:bodyPr>
          <a:lstStyle/>
          <a:p>
            <a:pPr algn="ctr">
              <a:lnSpc>
                <a:spcPts val="7280"/>
              </a:lnSpc>
              <a:spcBef>
                <a:spcPct val="0"/>
              </a:spcBef>
            </a:pPr>
            <a:r>
              <a:rPr lang="en-US" sz="5600" b="1">
                <a:solidFill>
                  <a:srgbClr val="000000"/>
                </a:solidFill>
                <a:latin typeface="Poppins Bold"/>
                <a:ea typeface="Poppins Bold"/>
                <a:cs typeface="Poppins Bold"/>
                <a:sym typeface="Poppins Bold"/>
              </a:rPr>
              <a:t>Practicing Discernment: Case Study #2</a:t>
            </a:r>
          </a:p>
        </p:txBody>
      </p:sp>
      <p:sp>
        <p:nvSpPr>
          <p:cNvPr id="4" name="TextBox 4"/>
          <p:cNvSpPr txBox="1"/>
          <p:nvPr/>
        </p:nvSpPr>
        <p:spPr>
          <a:xfrm>
            <a:off x="673916" y="1378886"/>
            <a:ext cx="16585384" cy="1339718"/>
          </a:xfrm>
          <a:prstGeom prst="rect">
            <a:avLst/>
          </a:prstGeom>
        </p:spPr>
        <p:txBody>
          <a:bodyPr lIns="0" tIns="0" rIns="0" bIns="0" rtlCol="0" anchor="t">
            <a:spAutoFit/>
          </a:bodyPr>
          <a:lstStyle/>
          <a:p>
            <a:pPr algn="ctr">
              <a:lnSpc>
                <a:spcPts val="5199"/>
              </a:lnSpc>
              <a:spcBef>
                <a:spcPct val="0"/>
              </a:spcBef>
            </a:pPr>
            <a:r>
              <a:rPr lang="en-US" sz="3999" i="1">
                <a:solidFill>
                  <a:srgbClr val="000000"/>
                </a:solidFill>
                <a:latin typeface="Poppins Italics"/>
                <a:ea typeface="Poppins Italics"/>
                <a:cs typeface="Poppins Italics"/>
                <a:sym typeface="Poppins Italics"/>
              </a:rPr>
              <a:t>What are we dealing with? What do you need to know? and what process should they follow?</a:t>
            </a:r>
          </a:p>
        </p:txBody>
      </p:sp>
      <p:sp>
        <p:nvSpPr>
          <p:cNvPr id="5" name="TextBox 5"/>
          <p:cNvSpPr txBox="1"/>
          <p:nvPr/>
        </p:nvSpPr>
        <p:spPr>
          <a:xfrm>
            <a:off x="673916" y="3146623"/>
            <a:ext cx="16940168" cy="3311195"/>
          </a:xfrm>
          <a:prstGeom prst="rect">
            <a:avLst/>
          </a:prstGeom>
        </p:spPr>
        <p:txBody>
          <a:bodyPr lIns="0" tIns="0" rIns="0" bIns="0" rtlCol="0" anchor="t">
            <a:spAutoFit/>
          </a:bodyPr>
          <a:lstStyle/>
          <a:p>
            <a:pPr marL="863599" lvl="1" indent="-431800" algn="l">
              <a:lnSpc>
                <a:spcPts val="5199"/>
              </a:lnSpc>
              <a:buFont typeface="Arial"/>
              <a:buChar char="•"/>
            </a:pPr>
            <a:r>
              <a:rPr lang="en-US" sz="3999">
                <a:solidFill>
                  <a:srgbClr val="000000"/>
                </a:solidFill>
                <a:latin typeface="Poppins"/>
                <a:ea typeface="Poppins"/>
                <a:cs typeface="Poppins"/>
                <a:sym typeface="Poppins"/>
              </a:rPr>
              <a:t>Single mother (convert who came in through OCIA) seeking sacraments for her </a:t>
            </a:r>
            <a:r>
              <a:rPr lang="en-US" sz="3999" b="1">
                <a:solidFill>
                  <a:srgbClr val="000000"/>
                </a:solidFill>
                <a:latin typeface="Poppins Bold"/>
                <a:ea typeface="Poppins Bold"/>
                <a:cs typeface="Poppins Bold"/>
                <a:sym typeface="Poppins Bold"/>
              </a:rPr>
              <a:t>teen daughter</a:t>
            </a:r>
            <a:r>
              <a:rPr lang="en-US" sz="3999">
                <a:solidFill>
                  <a:srgbClr val="000000"/>
                </a:solidFill>
                <a:latin typeface="Poppins"/>
                <a:ea typeface="Poppins"/>
                <a:cs typeface="Poppins"/>
                <a:sym typeface="Poppins"/>
              </a:rPr>
              <a:t> who </a:t>
            </a:r>
            <a:r>
              <a:rPr lang="en-US" sz="3999" b="1">
                <a:solidFill>
                  <a:srgbClr val="000000"/>
                </a:solidFill>
                <a:latin typeface="Poppins Bold"/>
                <a:ea typeface="Poppins Bold"/>
                <a:cs typeface="Poppins Bold"/>
                <a:sym typeface="Poppins Bold"/>
              </a:rPr>
              <a:t>audited the adult OCIA (as accomodations were not available to leave her on her own).</a:t>
            </a:r>
          </a:p>
          <a:p>
            <a:pPr marL="863599" lvl="1" indent="-431800" algn="l">
              <a:lnSpc>
                <a:spcPts val="5199"/>
              </a:lnSpc>
              <a:buFont typeface="Arial"/>
              <a:buChar char="•"/>
            </a:pPr>
            <a:r>
              <a:rPr lang="en-US" sz="3999">
                <a:solidFill>
                  <a:srgbClr val="000000"/>
                </a:solidFill>
                <a:latin typeface="Poppins"/>
                <a:ea typeface="Poppins"/>
                <a:cs typeface="Poppins"/>
                <a:sym typeface="Poppins"/>
              </a:rPr>
              <a:t>Daughter's status:</a:t>
            </a:r>
            <a:r>
              <a:rPr lang="en-US" sz="3999" b="1">
                <a:solidFill>
                  <a:srgbClr val="000000"/>
                </a:solidFill>
                <a:latin typeface="Poppins Bold"/>
                <a:ea typeface="Poppins Bold"/>
                <a:cs typeface="Poppins Bold"/>
                <a:sym typeface="Poppins Bold"/>
              </a:rPr>
              <a:t> Baptized Baptist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765372" y="5908268"/>
            <a:ext cx="3848712" cy="3848712"/>
          </a:xfrm>
          <a:custGeom>
            <a:avLst/>
            <a:gdLst/>
            <a:ahLst/>
            <a:cxnLst/>
            <a:rect l="l" t="t" r="r" b="b"/>
            <a:pathLst>
              <a:path w="3848712" h="3848712">
                <a:moveTo>
                  <a:pt x="0" y="0"/>
                </a:moveTo>
                <a:lnTo>
                  <a:pt x="3848712" y="0"/>
                </a:lnTo>
                <a:lnTo>
                  <a:pt x="3848712" y="3848712"/>
                </a:lnTo>
                <a:lnTo>
                  <a:pt x="0" y="384871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TextBox 3"/>
          <p:cNvSpPr txBox="1"/>
          <p:nvPr/>
        </p:nvSpPr>
        <p:spPr>
          <a:xfrm>
            <a:off x="673916" y="497539"/>
            <a:ext cx="16940168" cy="957547"/>
          </a:xfrm>
          <a:prstGeom prst="rect">
            <a:avLst/>
          </a:prstGeom>
        </p:spPr>
        <p:txBody>
          <a:bodyPr lIns="0" tIns="0" rIns="0" bIns="0" rtlCol="0" anchor="t">
            <a:spAutoFit/>
          </a:bodyPr>
          <a:lstStyle/>
          <a:p>
            <a:pPr algn="ctr">
              <a:lnSpc>
                <a:spcPts val="7280"/>
              </a:lnSpc>
              <a:spcBef>
                <a:spcPct val="0"/>
              </a:spcBef>
            </a:pPr>
            <a:r>
              <a:rPr lang="en-US" sz="5600" b="1">
                <a:solidFill>
                  <a:srgbClr val="000000"/>
                </a:solidFill>
                <a:latin typeface="Poppins Bold"/>
                <a:ea typeface="Poppins Bold"/>
                <a:cs typeface="Poppins Bold"/>
                <a:sym typeface="Poppins Bold"/>
              </a:rPr>
              <a:t>Practicing Discernment: Case Study #3</a:t>
            </a:r>
          </a:p>
        </p:txBody>
      </p:sp>
      <p:sp>
        <p:nvSpPr>
          <p:cNvPr id="4" name="TextBox 4"/>
          <p:cNvSpPr txBox="1"/>
          <p:nvPr/>
        </p:nvSpPr>
        <p:spPr>
          <a:xfrm>
            <a:off x="673916" y="1378886"/>
            <a:ext cx="16585384" cy="1339718"/>
          </a:xfrm>
          <a:prstGeom prst="rect">
            <a:avLst/>
          </a:prstGeom>
        </p:spPr>
        <p:txBody>
          <a:bodyPr lIns="0" tIns="0" rIns="0" bIns="0" rtlCol="0" anchor="t">
            <a:spAutoFit/>
          </a:bodyPr>
          <a:lstStyle/>
          <a:p>
            <a:pPr algn="ctr">
              <a:lnSpc>
                <a:spcPts val="5199"/>
              </a:lnSpc>
              <a:spcBef>
                <a:spcPct val="0"/>
              </a:spcBef>
            </a:pPr>
            <a:r>
              <a:rPr lang="en-US" sz="3999" i="1">
                <a:solidFill>
                  <a:srgbClr val="000000"/>
                </a:solidFill>
                <a:latin typeface="Poppins Italics"/>
                <a:ea typeface="Poppins Italics"/>
                <a:cs typeface="Poppins Italics"/>
                <a:sym typeface="Poppins Italics"/>
              </a:rPr>
              <a:t>What are we dealing with? What do you need to know? and what process should they follow?</a:t>
            </a:r>
          </a:p>
        </p:txBody>
      </p:sp>
      <p:sp>
        <p:nvSpPr>
          <p:cNvPr id="5" name="TextBox 5"/>
          <p:cNvSpPr txBox="1"/>
          <p:nvPr/>
        </p:nvSpPr>
        <p:spPr>
          <a:xfrm>
            <a:off x="673916" y="3146623"/>
            <a:ext cx="16940168" cy="4625512"/>
          </a:xfrm>
          <a:prstGeom prst="rect">
            <a:avLst/>
          </a:prstGeom>
        </p:spPr>
        <p:txBody>
          <a:bodyPr lIns="0" tIns="0" rIns="0" bIns="0" rtlCol="0" anchor="t">
            <a:spAutoFit/>
          </a:bodyPr>
          <a:lstStyle/>
          <a:p>
            <a:pPr marL="863599" lvl="1" indent="-431800" algn="l">
              <a:lnSpc>
                <a:spcPts val="5199"/>
              </a:lnSpc>
              <a:buFont typeface="Arial"/>
              <a:buChar char="•"/>
            </a:pPr>
            <a:r>
              <a:rPr lang="en-US" sz="3999" dirty="0">
                <a:solidFill>
                  <a:srgbClr val="000000"/>
                </a:solidFill>
                <a:latin typeface="Poppins"/>
                <a:ea typeface="Poppins"/>
                <a:cs typeface="Poppins"/>
                <a:sym typeface="Poppins"/>
              </a:rPr>
              <a:t>single and divorced Catholic father brings his two daughters, ages 9 and 13, for Baptism.</a:t>
            </a:r>
          </a:p>
          <a:p>
            <a:pPr marL="863599" lvl="1" indent="-431800" algn="l">
              <a:lnSpc>
                <a:spcPts val="5199"/>
              </a:lnSpc>
              <a:buFont typeface="Arial"/>
              <a:buChar char="•"/>
            </a:pPr>
            <a:r>
              <a:rPr lang="en-US" sz="3999" dirty="0">
                <a:solidFill>
                  <a:srgbClr val="000000"/>
                </a:solidFill>
                <a:latin typeface="Poppins"/>
                <a:ea typeface="Poppins"/>
                <a:cs typeface="Poppins"/>
                <a:sym typeface="Poppins"/>
              </a:rPr>
              <a:t>Mother is fallen-away Catholic / No interest is the Church or in supporting daughters’ faith journey.</a:t>
            </a:r>
          </a:p>
          <a:p>
            <a:pPr marL="863599" lvl="1" indent="-431800" algn="l">
              <a:lnSpc>
                <a:spcPts val="5199"/>
              </a:lnSpc>
              <a:buFont typeface="Arial"/>
              <a:buChar char="•"/>
            </a:pPr>
            <a:r>
              <a:rPr lang="en-US" sz="3999" dirty="0">
                <a:solidFill>
                  <a:srgbClr val="000000"/>
                </a:solidFill>
                <a:latin typeface="Poppins"/>
                <a:ea typeface="Poppins"/>
                <a:cs typeface="Poppins"/>
                <a:sym typeface="Poppins"/>
              </a:rPr>
              <a:t>Limited Catholic Mass participation</a:t>
            </a:r>
          </a:p>
          <a:p>
            <a:pPr marL="863599" lvl="1" indent="-431800" algn="l">
              <a:lnSpc>
                <a:spcPts val="5199"/>
              </a:lnSpc>
              <a:buFont typeface="Arial"/>
              <a:buChar char="•"/>
            </a:pPr>
            <a:r>
              <a:rPr lang="en-US" sz="3999" dirty="0">
                <a:solidFill>
                  <a:srgbClr val="000000"/>
                </a:solidFill>
                <a:latin typeface="Poppins"/>
                <a:ea typeface="Poppins"/>
                <a:cs typeface="Poppins"/>
                <a:sym typeface="Poppins"/>
              </a:rPr>
              <a:t>No real community involvement: Attended</a:t>
            </a:r>
          </a:p>
          <a:p>
            <a:pPr algn="l">
              <a:lnSpc>
                <a:spcPts val="5199"/>
              </a:lnSpc>
            </a:pPr>
            <a:r>
              <a:rPr lang="en-US" sz="3999" dirty="0">
                <a:solidFill>
                  <a:srgbClr val="000000"/>
                </a:solidFill>
                <a:latin typeface="Poppins"/>
                <a:ea typeface="Poppins"/>
                <a:cs typeface="Poppins"/>
                <a:sym typeface="Poppins"/>
              </a:rPr>
              <a:t>      OLG &amp; Christmas, Ash Wednesday, Easter.</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4885051" y="7244214"/>
            <a:ext cx="2729033" cy="2729033"/>
          </a:xfrm>
          <a:custGeom>
            <a:avLst/>
            <a:gdLst/>
            <a:ahLst/>
            <a:cxnLst/>
            <a:rect l="l" t="t" r="r" b="b"/>
            <a:pathLst>
              <a:path w="2729033" h="2729033">
                <a:moveTo>
                  <a:pt x="0" y="0"/>
                </a:moveTo>
                <a:lnTo>
                  <a:pt x="2729033" y="0"/>
                </a:lnTo>
                <a:lnTo>
                  <a:pt x="2729033" y="2729032"/>
                </a:lnTo>
                <a:lnTo>
                  <a:pt x="0" y="272903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TextBox 3"/>
          <p:cNvSpPr txBox="1"/>
          <p:nvPr/>
        </p:nvSpPr>
        <p:spPr>
          <a:xfrm>
            <a:off x="673916" y="497539"/>
            <a:ext cx="16940168" cy="957547"/>
          </a:xfrm>
          <a:prstGeom prst="rect">
            <a:avLst/>
          </a:prstGeom>
        </p:spPr>
        <p:txBody>
          <a:bodyPr lIns="0" tIns="0" rIns="0" bIns="0" rtlCol="0" anchor="t">
            <a:spAutoFit/>
          </a:bodyPr>
          <a:lstStyle/>
          <a:p>
            <a:pPr algn="ctr">
              <a:lnSpc>
                <a:spcPts val="7280"/>
              </a:lnSpc>
              <a:spcBef>
                <a:spcPct val="0"/>
              </a:spcBef>
            </a:pPr>
            <a:r>
              <a:rPr lang="en-US" sz="5600" b="1">
                <a:solidFill>
                  <a:srgbClr val="000000"/>
                </a:solidFill>
                <a:latin typeface="Poppins Bold"/>
                <a:ea typeface="Poppins Bold"/>
                <a:cs typeface="Poppins Bold"/>
                <a:sym typeface="Poppins Bold"/>
              </a:rPr>
              <a:t>Practicing Discernment: Case Study #4</a:t>
            </a:r>
          </a:p>
        </p:txBody>
      </p:sp>
      <p:sp>
        <p:nvSpPr>
          <p:cNvPr id="4" name="TextBox 4"/>
          <p:cNvSpPr txBox="1"/>
          <p:nvPr/>
        </p:nvSpPr>
        <p:spPr>
          <a:xfrm>
            <a:off x="673916" y="1378886"/>
            <a:ext cx="16585384" cy="1339718"/>
          </a:xfrm>
          <a:prstGeom prst="rect">
            <a:avLst/>
          </a:prstGeom>
        </p:spPr>
        <p:txBody>
          <a:bodyPr lIns="0" tIns="0" rIns="0" bIns="0" rtlCol="0" anchor="t">
            <a:spAutoFit/>
          </a:bodyPr>
          <a:lstStyle/>
          <a:p>
            <a:pPr algn="ctr">
              <a:lnSpc>
                <a:spcPts val="5199"/>
              </a:lnSpc>
              <a:spcBef>
                <a:spcPct val="0"/>
              </a:spcBef>
            </a:pPr>
            <a:r>
              <a:rPr lang="en-US" sz="3999" i="1">
                <a:solidFill>
                  <a:srgbClr val="000000"/>
                </a:solidFill>
                <a:latin typeface="Poppins Italics"/>
                <a:ea typeface="Poppins Italics"/>
                <a:cs typeface="Poppins Italics"/>
                <a:sym typeface="Poppins Italics"/>
              </a:rPr>
              <a:t>What are we dealing with? What do you need to know? and what process should they follow?</a:t>
            </a:r>
          </a:p>
        </p:txBody>
      </p:sp>
      <p:sp>
        <p:nvSpPr>
          <p:cNvPr id="5" name="TextBox 5"/>
          <p:cNvSpPr txBox="1"/>
          <p:nvPr/>
        </p:nvSpPr>
        <p:spPr>
          <a:xfrm>
            <a:off x="673916" y="3146623"/>
            <a:ext cx="16940168" cy="6596989"/>
          </a:xfrm>
          <a:prstGeom prst="rect">
            <a:avLst/>
          </a:prstGeom>
        </p:spPr>
        <p:txBody>
          <a:bodyPr lIns="0" tIns="0" rIns="0" bIns="0" rtlCol="0" anchor="t">
            <a:spAutoFit/>
          </a:bodyPr>
          <a:lstStyle/>
          <a:p>
            <a:pPr marL="863599" lvl="1" indent="-431800" algn="l">
              <a:lnSpc>
                <a:spcPts val="5199"/>
              </a:lnSpc>
              <a:buFont typeface="Arial"/>
              <a:buChar char="•"/>
            </a:pPr>
            <a:r>
              <a:rPr lang="en-US" sz="3999">
                <a:solidFill>
                  <a:srgbClr val="000000"/>
                </a:solidFill>
                <a:latin typeface="Poppins"/>
                <a:ea typeface="Poppins"/>
                <a:cs typeface="Poppins"/>
                <a:sym typeface="Poppins"/>
              </a:rPr>
              <a:t>Catholic husband &amp; wife bringing their daughter (age 8)and son (age 5) in pursuit of sacrament of First Communion.  Recently enrolled in Catholic school - </a:t>
            </a:r>
            <a:r>
              <a:rPr lang="en-US" sz="3999" i="1">
                <a:solidFill>
                  <a:srgbClr val="000000"/>
                </a:solidFill>
                <a:latin typeface="Poppins Italics"/>
                <a:ea typeface="Poppins Italics"/>
                <a:cs typeface="Poppins Italics"/>
                <a:sym typeface="Poppins Italics"/>
              </a:rPr>
              <a:t>school told them to go to the parish to enroll daughter for FHC. </a:t>
            </a:r>
          </a:p>
          <a:p>
            <a:pPr marL="863599" lvl="1" indent="-431800" algn="l">
              <a:lnSpc>
                <a:spcPts val="5199"/>
              </a:lnSpc>
              <a:buFont typeface="Arial"/>
              <a:buChar char="•"/>
            </a:pPr>
            <a:r>
              <a:rPr lang="en-US" sz="3999">
                <a:solidFill>
                  <a:srgbClr val="000000"/>
                </a:solidFill>
                <a:latin typeface="Poppins"/>
                <a:ea typeface="Poppins"/>
                <a:cs typeface="Poppins"/>
                <a:sym typeface="Poppins"/>
              </a:rPr>
              <a:t>Both parents had not really attended Mass prior to the birth of the children. Now attend infrequently &amp; church-hop for convenience</a:t>
            </a:r>
          </a:p>
          <a:p>
            <a:pPr marL="863599" lvl="1" indent="-431800" algn="l">
              <a:lnSpc>
                <a:spcPts val="5199"/>
              </a:lnSpc>
              <a:buFont typeface="Arial"/>
              <a:buChar char="•"/>
            </a:pPr>
            <a:r>
              <a:rPr lang="en-US" sz="3999">
                <a:solidFill>
                  <a:srgbClr val="000000"/>
                </a:solidFill>
                <a:latin typeface="Poppins"/>
                <a:ea typeface="Poppins"/>
                <a:cs typeface="Poppins"/>
                <a:sym typeface="Poppins"/>
              </a:rPr>
              <a:t>Children have no prior Faith Formation. </a:t>
            </a:r>
          </a:p>
          <a:p>
            <a:pPr marL="863599" lvl="1" indent="-431800" algn="l">
              <a:lnSpc>
                <a:spcPts val="5199"/>
              </a:lnSpc>
              <a:buFont typeface="Arial"/>
              <a:buChar char="•"/>
            </a:pPr>
            <a:r>
              <a:rPr lang="en-US" sz="3999">
                <a:solidFill>
                  <a:srgbClr val="000000"/>
                </a:solidFill>
                <a:latin typeface="Poppins"/>
                <a:ea typeface="Poppins"/>
                <a:cs typeface="Poppins"/>
                <a:sym typeface="Poppins"/>
              </a:rPr>
              <a:t>Mom is N.P. &amp; dad is retired military, now pilot. </a:t>
            </a:r>
          </a:p>
          <a:p>
            <a:pPr marL="863599" lvl="1" indent="-431800" algn="l">
              <a:lnSpc>
                <a:spcPts val="5199"/>
              </a:lnSpc>
              <a:buFont typeface="Arial"/>
              <a:buChar char="•"/>
            </a:pPr>
            <a:r>
              <a:rPr lang="en-US" sz="3999">
                <a:solidFill>
                  <a:srgbClr val="000000"/>
                </a:solidFill>
                <a:latin typeface="Poppins"/>
                <a:ea typeface="Poppins"/>
                <a:cs typeface="Poppins"/>
                <a:sym typeface="Poppins"/>
              </a:rPr>
              <a:t>No other support available.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4885051" y="7244214"/>
            <a:ext cx="2729033" cy="2729033"/>
          </a:xfrm>
          <a:custGeom>
            <a:avLst/>
            <a:gdLst/>
            <a:ahLst/>
            <a:cxnLst/>
            <a:rect l="l" t="t" r="r" b="b"/>
            <a:pathLst>
              <a:path w="2729033" h="2729033">
                <a:moveTo>
                  <a:pt x="0" y="0"/>
                </a:moveTo>
                <a:lnTo>
                  <a:pt x="2729033" y="0"/>
                </a:lnTo>
                <a:lnTo>
                  <a:pt x="2729033" y="2729032"/>
                </a:lnTo>
                <a:lnTo>
                  <a:pt x="0" y="272903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TextBox 3"/>
          <p:cNvSpPr txBox="1"/>
          <p:nvPr/>
        </p:nvSpPr>
        <p:spPr>
          <a:xfrm>
            <a:off x="673916" y="497539"/>
            <a:ext cx="16940168" cy="957547"/>
          </a:xfrm>
          <a:prstGeom prst="rect">
            <a:avLst/>
          </a:prstGeom>
        </p:spPr>
        <p:txBody>
          <a:bodyPr lIns="0" tIns="0" rIns="0" bIns="0" rtlCol="0" anchor="t">
            <a:spAutoFit/>
          </a:bodyPr>
          <a:lstStyle/>
          <a:p>
            <a:pPr algn="ctr">
              <a:lnSpc>
                <a:spcPts val="7280"/>
              </a:lnSpc>
              <a:spcBef>
                <a:spcPct val="0"/>
              </a:spcBef>
            </a:pPr>
            <a:r>
              <a:rPr lang="en-US" sz="5600" b="1">
                <a:solidFill>
                  <a:srgbClr val="000000"/>
                </a:solidFill>
                <a:latin typeface="Poppins Bold"/>
                <a:ea typeface="Poppins Bold"/>
                <a:cs typeface="Poppins Bold"/>
                <a:sym typeface="Poppins Bold"/>
              </a:rPr>
              <a:t>Practicing Discernment: Case Study #5</a:t>
            </a:r>
          </a:p>
        </p:txBody>
      </p:sp>
      <p:sp>
        <p:nvSpPr>
          <p:cNvPr id="4" name="TextBox 4"/>
          <p:cNvSpPr txBox="1"/>
          <p:nvPr/>
        </p:nvSpPr>
        <p:spPr>
          <a:xfrm>
            <a:off x="673916" y="1378886"/>
            <a:ext cx="16585384" cy="1339718"/>
          </a:xfrm>
          <a:prstGeom prst="rect">
            <a:avLst/>
          </a:prstGeom>
        </p:spPr>
        <p:txBody>
          <a:bodyPr lIns="0" tIns="0" rIns="0" bIns="0" rtlCol="0" anchor="t">
            <a:spAutoFit/>
          </a:bodyPr>
          <a:lstStyle/>
          <a:p>
            <a:pPr algn="ctr">
              <a:lnSpc>
                <a:spcPts val="5199"/>
              </a:lnSpc>
              <a:spcBef>
                <a:spcPct val="0"/>
              </a:spcBef>
            </a:pPr>
            <a:r>
              <a:rPr lang="en-US" sz="3999" i="1">
                <a:solidFill>
                  <a:srgbClr val="000000"/>
                </a:solidFill>
                <a:latin typeface="Poppins Italics"/>
                <a:ea typeface="Poppins Italics"/>
                <a:cs typeface="Poppins Italics"/>
                <a:sym typeface="Poppins Italics"/>
              </a:rPr>
              <a:t>What are we dealing with? What do you need to know? and what process should they follow?</a:t>
            </a:r>
          </a:p>
        </p:txBody>
      </p:sp>
      <p:sp>
        <p:nvSpPr>
          <p:cNvPr id="5" name="TextBox 5"/>
          <p:cNvSpPr txBox="1"/>
          <p:nvPr/>
        </p:nvSpPr>
        <p:spPr>
          <a:xfrm>
            <a:off x="673916" y="3146623"/>
            <a:ext cx="16940168" cy="4625512"/>
          </a:xfrm>
          <a:prstGeom prst="rect">
            <a:avLst/>
          </a:prstGeom>
        </p:spPr>
        <p:txBody>
          <a:bodyPr lIns="0" tIns="0" rIns="0" bIns="0" rtlCol="0" anchor="t">
            <a:spAutoFit/>
          </a:bodyPr>
          <a:lstStyle/>
          <a:p>
            <a:pPr marL="863599" lvl="1" indent="-431800" algn="l">
              <a:lnSpc>
                <a:spcPts val="5199"/>
              </a:lnSpc>
              <a:buFont typeface="Arial"/>
              <a:buChar char="•"/>
            </a:pPr>
            <a:r>
              <a:rPr lang="en-US" sz="3999">
                <a:solidFill>
                  <a:srgbClr val="000000"/>
                </a:solidFill>
                <a:latin typeface="Poppins"/>
                <a:ea typeface="Poppins"/>
                <a:cs typeface="Poppins"/>
                <a:sym typeface="Poppins"/>
              </a:rPr>
              <a:t>Devout grandmother brings her 16 year old teen grandson for First Communion and Confirmation. </a:t>
            </a:r>
          </a:p>
          <a:p>
            <a:pPr marL="863599" lvl="1" indent="-431800" algn="l">
              <a:lnSpc>
                <a:spcPts val="5199"/>
              </a:lnSpc>
              <a:buFont typeface="Arial"/>
              <a:buChar char="•"/>
            </a:pPr>
            <a:r>
              <a:rPr lang="en-US" sz="3999">
                <a:solidFill>
                  <a:srgbClr val="000000"/>
                </a:solidFill>
                <a:latin typeface="Poppins"/>
                <a:ea typeface="Poppins"/>
                <a:cs typeface="Poppins"/>
                <a:sym typeface="Poppins"/>
              </a:rPr>
              <a:t>Both parents are Catholic, but fallen away from the faith: </a:t>
            </a:r>
            <a:r>
              <a:rPr lang="en-US" sz="3999" i="1">
                <a:solidFill>
                  <a:srgbClr val="000000"/>
                </a:solidFill>
                <a:latin typeface="Poppins Italics"/>
                <a:ea typeface="Poppins Italics"/>
                <a:cs typeface="Poppins Italics"/>
                <a:sym typeface="Poppins Italics"/>
              </a:rPr>
              <a:t>spiritual, but not really religious</a:t>
            </a:r>
          </a:p>
          <a:p>
            <a:pPr marL="863599" lvl="1" indent="-431800" algn="l">
              <a:lnSpc>
                <a:spcPts val="5199"/>
              </a:lnSpc>
              <a:buFont typeface="Arial"/>
              <a:buChar char="•"/>
            </a:pPr>
            <a:r>
              <a:rPr lang="en-US" sz="3999" i="1">
                <a:solidFill>
                  <a:srgbClr val="000000"/>
                </a:solidFill>
                <a:latin typeface="Poppins Italics"/>
                <a:ea typeface="Poppins Italics"/>
                <a:cs typeface="Poppins Italics"/>
                <a:sym typeface="Poppins Italics"/>
              </a:rPr>
              <a:t>Parents don’t trust the institution of the Church.</a:t>
            </a:r>
          </a:p>
          <a:p>
            <a:pPr marL="863599" lvl="1" indent="-431800" algn="l">
              <a:lnSpc>
                <a:spcPts val="5199"/>
              </a:lnSpc>
              <a:buFont typeface="Arial"/>
              <a:buChar char="•"/>
            </a:pPr>
            <a:r>
              <a:rPr lang="en-US" sz="3999">
                <a:solidFill>
                  <a:srgbClr val="000000"/>
                </a:solidFill>
                <a:latin typeface="Poppins"/>
                <a:ea typeface="Poppins"/>
                <a:cs typeface="Poppins"/>
                <a:sym typeface="Poppins"/>
              </a:rPr>
              <a:t>The teen in question has not had any prior formation since Baptism.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73916" y="3146623"/>
            <a:ext cx="16940168" cy="2654036"/>
          </a:xfrm>
          <a:prstGeom prst="rect">
            <a:avLst/>
          </a:prstGeom>
        </p:spPr>
        <p:txBody>
          <a:bodyPr lIns="0" tIns="0" rIns="0" bIns="0" rtlCol="0" anchor="t">
            <a:spAutoFit/>
          </a:bodyPr>
          <a:lstStyle/>
          <a:p>
            <a:pPr marL="863599" lvl="1" indent="-431800" algn="l">
              <a:lnSpc>
                <a:spcPts val="5199"/>
              </a:lnSpc>
              <a:buFont typeface="Arial"/>
              <a:buChar char="•"/>
            </a:pPr>
            <a:r>
              <a:rPr lang="en-US" sz="3999">
                <a:solidFill>
                  <a:srgbClr val="000000"/>
                </a:solidFill>
                <a:latin typeface="Poppins"/>
                <a:ea typeface="Poppins"/>
                <a:cs typeface="Poppins"/>
                <a:sym typeface="Poppins"/>
              </a:rPr>
              <a:t>Sacraments are beginning, not finish line</a:t>
            </a:r>
          </a:p>
          <a:p>
            <a:pPr marL="1727199" lvl="2" indent="-575733" algn="l">
              <a:lnSpc>
                <a:spcPts val="5199"/>
              </a:lnSpc>
              <a:buFont typeface="Arial"/>
              <a:buChar char="⚬"/>
            </a:pPr>
            <a:r>
              <a:rPr lang="en-US" sz="3999">
                <a:solidFill>
                  <a:srgbClr val="000000"/>
                </a:solidFill>
                <a:latin typeface="Poppins"/>
                <a:ea typeface="Poppins"/>
                <a:cs typeface="Poppins"/>
                <a:sym typeface="Poppins"/>
              </a:rPr>
              <a:t>Don’t Sacrifice the Process because you’re focused on the goal</a:t>
            </a:r>
          </a:p>
          <a:p>
            <a:pPr marL="863599" lvl="1" indent="-431800" algn="l">
              <a:lnSpc>
                <a:spcPts val="5199"/>
              </a:lnSpc>
              <a:buFont typeface="Arial"/>
              <a:buChar char="•"/>
            </a:pPr>
            <a:r>
              <a:rPr lang="en-US" sz="3999">
                <a:solidFill>
                  <a:srgbClr val="000000"/>
                </a:solidFill>
                <a:latin typeface="Poppins"/>
                <a:ea typeface="Poppins"/>
                <a:cs typeface="Poppins"/>
                <a:sym typeface="Poppins"/>
              </a:rPr>
              <a:t>Lifelong journey</a:t>
            </a:r>
          </a:p>
        </p:txBody>
      </p:sp>
      <p:sp>
        <p:nvSpPr>
          <p:cNvPr id="3" name="Freeform 3"/>
          <p:cNvSpPr/>
          <p:nvPr/>
        </p:nvSpPr>
        <p:spPr>
          <a:xfrm>
            <a:off x="12891214" y="5736635"/>
            <a:ext cx="4722869" cy="4114800"/>
          </a:xfrm>
          <a:custGeom>
            <a:avLst/>
            <a:gdLst/>
            <a:ahLst/>
            <a:cxnLst/>
            <a:rect l="l" t="t" r="r" b="b"/>
            <a:pathLst>
              <a:path w="4722869" h="4114800">
                <a:moveTo>
                  <a:pt x="0" y="0"/>
                </a:moveTo>
                <a:lnTo>
                  <a:pt x="4722870" y="0"/>
                </a:lnTo>
                <a:lnTo>
                  <a:pt x="4722870"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TextBox 4"/>
          <p:cNvSpPr txBox="1"/>
          <p:nvPr/>
        </p:nvSpPr>
        <p:spPr>
          <a:xfrm>
            <a:off x="673916" y="497539"/>
            <a:ext cx="16940168" cy="957547"/>
          </a:xfrm>
          <a:prstGeom prst="rect">
            <a:avLst/>
          </a:prstGeom>
        </p:spPr>
        <p:txBody>
          <a:bodyPr lIns="0" tIns="0" rIns="0" bIns="0" rtlCol="0" anchor="t">
            <a:spAutoFit/>
          </a:bodyPr>
          <a:lstStyle/>
          <a:p>
            <a:pPr algn="ctr">
              <a:lnSpc>
                <a:spcPts val="7280"/>
              </a:lnSpc>
              <a:spcBef>
                <a:spcPct val="0"/>
              </a:spcBef>
            </a:pPr>
            <a:r>
              <a:rPr lang="en-US" sz="5600" b="1">
                <a:solidFill>
                  <a:srgbClr val="000000"/>
                </a:solidFill>
                <a:latin typeface="Poppins Bold"/>
                <a:ea typeface="Poppins Bold"/>
                <a:cs typeface="Poppins Bold"/>
                <a:sym typeface="Poppins Bold"/>
              </a:rPr>
              <a:t>Sacramental Timing &amp; Mystagogy</a:t>
            </a:r>
          </a:p>
        </p:txBody>
      </p:sp>
      <p:sp>
        <p:nvSpPr>
          <p:cNvPr id="5" name="TextBox 5"/>
          <p:cNvSpPr txBox="1"/>
          <p:nvPr/>
        </p:nvSpPr>
        <p:spPr>
          <a:xfrm>
            <a:off x="673916" y="1378886"/>
            <a:ext cx="16585384" cy="682559"/>
          </a:xfrm>
          <a:prstGeom prst="rect">
            <a:avLst/>
          </a:prstGeom>
        </p:spPr>
        <p:txBody>
          <a:bodyPr lIns="0" tIns="0" rIns="0" bIns="0" rtlCol="0" anchor="t">
            <a:spAutoFit/>
          </a:bodyPr>
          <a:lstStyle/>
          <a:p>
            <a:pPr algn="l">
              <a:lnSpc>
                <a:spcPts val="5199"/>
              </a:lnSpc>
              <a:spcBef>
                <a:spcPct val="0"/>
              </a:spcBef>
            </a:pPr>
            <a:r>
              <a:rPr lang="en-US" sz="3999" i="1">
                <a:solidFill>
                  <a:srgbClr val="000000"/>
                </a:solidFill>
                <a:latin typeface="Poppins Italics"/>
                <a:ea typeface="Poppins Italics"/>
                <a:cs typeface="Poppins Italics"/>
                <a:sym typeface="Poppins Italics"/>
              </a:rPr>
              <a:t>No Finish Line Mentality!</a:t>
            </a:r>
          </a:p>
        </p:txBody>
      </p:sp>
      <p:sp>
        <p:nvSpPr>
          <p:cNvPr id="6" name="TextBox 6"/>
          <p:cNvSpPr txBox="1"/>
          <p:nvPr/>
        </p:nvSpPr>
        <p:spPr>
          <a:xfrm>
            <a:off x="673916" y="5724459"/>
            <a:ext cx="11572835" cy="3968353"/>
          </a:xfrm>
          <a:prstGeom prst="rect">
            <a:avLst/>
          </a:prstGeom>
        </p:spPr>
        <p:txBody>
          <a:bodyPr lIns="0" tIns="0" rIns="0" bIns="0" rtlCol="0" anchor="t">
            <a:spAutoFit/>
          </a:bodyPr>
          <a:lstStyle/>
          <a:p>
            <a:pPr marL="863599" lvl="1" indent="-431800" algn="l">
              <a:lnSpc>
                <a:spcPts val="5199"/>
              </a:lnSpc>
              <a:spcBef>
                <a:spcPct val="0"/>
              </a:spcBef>
              <a:buFont typeface="Arial"/>
              <a:buChar char="•"/>
            </a:pPr>
            <a:r>
              <a:rPr lang="en-US" sz="3999" u="none" strike="noStrike">
                <a:solidFill>
                  <a:srgbClr val="000000"/>
                </a:solidFill>
                <a:latin typeface="Poppins"/>
                <a:ea typeface="Poppins"/>
                <a:cs typeface="Poppins"/>
                <a:sym typeface="Poppins"/>
              </a:rPr>
              <a:t>Mystagogy must start from the very beginning, just as with the adult process</a:t>
            </a:r>
          </a:p>
          <a:p>
            <a:pPr marL="863599" lvl="1" indent="-431800" algn="l">
              <a:lnSpc>
                <a:spcPts val="5199"/>
              </a:lnSpc>
              <a:spcBef>
                <a:spcPct val="0"/>
              </a:spcBef>
              <a:buFont typeface="Arial"/>
              <a:buChar char="•"/>
            </a:pPr>
            <a:r>
              <a:rPr lang="en-US" sz="3999" u="none" strike="noStrike">
                <a:solidFill>
                  <a:srgbClr val="000000"/>
                </a:solidFill>
                <a:latin typeface="Poppins"/>
                <a:ea typeface="Poppins"/>
                <a:cs typeface="Poppins"/>
                <a:sym typeface="Poppins"/>
              </a:rPr>
              <a:t>Children catechumens receive all 3 Sacraments at EV</a:t>
            </a:r>
          </a:p>
          <a:p>
            <a:pPr marL="863599" lvl="1" indent="-431800" algn="l">
              <a:lnSpc>
                <a:spcPts val="5199"/>
              </a:lnSpc>
              <a:spcBef>
                <a:spcPct val="0"/>
              </a:spcBef>
              <a:buFont typeface="Arial"/>
              <a:buChar char="•"/>
            </a:pPr>
            <a:r>
              <a:rPr lang="en-US" sz="3999" u="none" strike="noStrike">
                <a:solidFill>
                  <a:srgbClr val="000000"/>
                </a:solidFill>
                <a:latin typeface="Poppins"/>
                <a:ea typeface="Poppins"/>
                <a:cs typeface="Poppins"/>
                <a:sym typeface="Poppins"/>
              </a:rPr>
              <a:t>Age is NOT a reason to delay.. </a:t>
            </a:r>
            <a:r>
              <a:rPr lang="en-US" sz="3999" i="1" u="none" strike="noStrike">
                <a:solidFill>
                  <a:srgbClr val="000000"/>
                </a:solidFill>
                <a:latin typeface="Poppins Italics"/>
                <a:ea typeface="Poppins Italics"/>
                <a:cs typeface="Poppins Italics"/>
                <a:sym typeface="Poppins Italics"/>
              </a:rPr>
              <a:t>Sacraments are not to be held hostage.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919945" y="4483275"/>
            <a:ext cx="4368055" cy="4373522"/>
          </a:xfrm>
          <a:custGeom>
            <a:avLst/>
            <a:gdLst/>
            <a:ahLst/>
            <a:cxnLst/>
            <a:rect l="l" t="t" r="r" b="b"/>
            <a:pathLst>
              <a:path w="4368055" h="4373522">
                <a:moveTo>
                  <a:pt x="0" y="0"/>
                </a:moveTo>
                <a:lnTo>
                  <a:pt x="4368055" y="0"/>
                </a:lnTo>
                <a:lnTo>
                  <a:pt x="4368055" y="4373522"/>
                </a:lnTo>
                <a:lnTo>
                  <a:pt x="0" y="4373522"/>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673916" y="1656548"/>
            <a:ext cx="16940168" cy="7911306"/>
          </a:xfrm>
          <a:prstGeom prst="rect">
            <a:avLst/>
          </a:prstGeom>
        </p:spPr>
        <p:txBody>
          <a:bodyPr lIns="0" tIns="0" rIns="0" bIns="0" rtlCol="0" anchor="t">
            <a:spAutoFit/>
          </a:bodyPr>
          <a:lstStyle/>
          <a:p>
            <a:pPr marL="863599" lvl="1" indent="-431800" algn="l">
              <a:lnSpc>
                <a:spcPts val="5199"/>
              </a:lnSpc>
              <a:buFont typeface="Arial"/>
              <a:buChar char="•"/>
            </a:pPr>
            <a:r>
              <a:rPr lang="en-US" sz="3999">
                <a:solidFill>
                  <a:srgbClr val="000000"/>
                </a:solidFill>
                <a:latin typeface="Poppins"/>
                <a:ea typeface="Poppins"/>
                <a:cs typeface="Poppins"/>
                <a:sym typeface="Poppins"/>
              </a:rPr>
              <a:t>Confusing </a:t>
            </a:r>
            <a:r>
              <a:rPr lang="en-US" sz="3999" i="1">
                <a:solidFill>
                  <a:srgbClr val="000000"/>
                </a:solidFill>
                <a:latin typeface="Poppins Italics"/>
                <a:ea typeface="Poppins Italics"/>
                <a:cs typeface="Poppins Italics"/>
                <a:sym typeface="Poppins Italics"/>
              </a:rPr>
              <a:t>Initiation</a:t>
            </a:r>
            <a:r>
              <a:rPr lang="en-US" sz="3999">
                <a:solidFill>
                  <a:srgbClr val="000000"/>
                </a:solidFill>
                <a:latin typeface="Poppins"/>
                <a:ea typeface="Poppins"/>
                <a:cs typeface="Poppins"/>
                <a:sym typeface="Poppins"/>
              </a:rPr>
              <a:t> with</a:t>
            </a:r>
            <a:r>
              <a:rPr lang="en-US" sz="3999" i="1">
                <a:solidFill>
                  <a:srgbClr val="000000"/>
                </a:solidFill>
                <a:latin typeface="Poppins Italics"/>
                <a:ea typeface="Poppins Italics"/>
                <a:cs typeface="Poppins Italics"/>
                <a:sym typeface="Poppins Italics"/>
              </a:rPr>
              <a:t> Sacramental Preparation</a:t>
            </a:r>
          </a:p>
          <a:p>
            <a:pPr marL="863599" lvl="1" indent="-431800" algn="l">
              <a:lnSpc>
                <a:spcPts val="5199"/>
              </a:lnSpc>
              <a:buFont typeface="Arial"/>
              <a:buChar char="•"/>
            </a:pPr>
            <a:r>
              <a:rPr lang="en-US" sz="3999">
                <a:solidFill>
                  <a:srgbClr val="000000"/>
                </a:solidFill>
                <a:latin typeface="Poppins"/>
                <a:ea typeface="Poppins"/>
                <a:cs typeface="Poppins"/>
                <a:sym typeface="Poppins"/>
              </a:rPr>
              <a:t>Not acknowledging the importance of </a:t>
            </a:r>
            <a:r>
              <a:rPr lang="en-US" sz="3999" i="1" u="sng">
                <a:solidFill>
                  <a:srgbClr val="000000"/>
                </a:solidFill>
                <a:latin typeface="Poppins Italics"/>
                <a:ea typeface="Poppins Italics"/>
                <a:cs typeface="Poppins Italics"/>
                <a:sym typeface="Poppins Italics"/>
              </a:rPr>
              <a:t>Conversion</a:t>
            </a:r>
          </a:p>
          <a:p>
            <a:pPr marL="863599" lvl="1" indent="-431800" algn="l">
              <a:lnSpc>
                <a:spcPts val="5199"/>
              </a:lnSpc>
              <a:buFont typeface="Arial"/>
              <a:buChar char="•"/>
            </a:pPr>
            <a:r>
              <a:rPr lang="en-US" sz="3999">
                <a:solidFill>
                  <a:srgbClr val="000000"/>
                </a:solidFill>
                <a:latin typeface="Poppins"/>
                <a:ea typeface="Poppins"/>
                <a:cs typeface="Poppins"/>
                <a:sym typeface="Poppins"/>
              </a:rPr>
              <a:t>Letting the calendar dictate the process</a:t>
            </a:r>
          </a:p>
          <a:p>
            <a:pPr marL="863599" lvl="1" indent="-431800" algn="l">
              <a:lnSpc>
                <a:spcPts val="5199"/>
              </a:lnSpc>
              <a:buFont typeface="Arial"/>
              <a:buChar char="•"/>
            </a:pPr>
            <a:r>
              <a:rPr lang="en-US" sz="3999">
                <a:solidFill>
                  <a:srgbClr val="000000"/>
                </a:solidFill>
                <a:latin typeface="Poppins"/>
                <a:ea typeface="Poppins"/>
                <a:cs typeface="Poppins"/>
                <a:sym typeface="Poppins"/>
              </a:rPr>
              <a:t>Skipping Mystagogy because we think kids are “done” after reception </a:t>
            </a:r>
            <a:r>
              <a:rPr lang="en-US" sz="3999" u="sng">
                <a:solidFill>
                  <a:srgbClr val="000000"/>
                </a:solidFill>
                <a:latin typeface="Poppins"/>
                <a:ea typeface="Poppins"/>
                <a:cs typeface="Poppins"/>
                <a:sym typeface="Poppins"/>
              </a:rPr>
              <a:t>OR</a:t>
            </a:r>
          </a:p>
          <a:p>
            <a:pPr marL="863599" lvl="1" indent="-431800" algn="l">
              <a:lnSpc>
                <a:spcPts val="5199"/>
              </a:lnSpc>
              <a:buFont typeface="Arial"/>
              <a:buChar char="•"/>
            </a:pPr>
            <a:r>
              <a:rPr lang="en-US" sz="3999">
                <a:solidFill>
                  <a:srgbClr val="000000"/>
                </a:solidFill>
                <a:latin typeface="Poppins"/>
                <a:ea typeface="Poppins"/>
                <a:cs typeface="Poppins"/>
                <a:sym typeface="Poppins"/>
              </a:rPr>
              <a:t>Cramming catechetical content into </a:t>
            </a:r>
          </a:p>
          <a:p>
            <a:pPr algn="l">
              <a:lnSpc>
                <a:spcPts val="5199"/>
              </a:lnSpc>
            </a:pPr>
            <a:r>
              <a:rPr lang="en-US" sz="3999">
                <a:solidFill>
                  <a:srgbClr val="000000"/>
                </a:solidFill>
                <a:latin typeface="Poppins"/>
                <a:ea typeface="Poppins"/>
                <a:cs typeface="Poppins"/>
                <a:sym typeface="Poppins"/>
              </a:rPr>
              <a:t>      Mystagogy sessions, rather than letting those</a:t>
            </a:r>
          </a:p>
          <a:p>
            <a:pPr algn="l">
              <a:lnSpc>
                <a:spcPts val="5199"/>
              </a:lnSpc>
            </a:pPr>
            <a:r>
              <a:rPr lang="en-US" sz="3999">
                <a:solidFill>
                  <a:srgbClr val="000000"/>
                </a:solidFill>
                <a:latin typeface="Poppins"/>
                <a:ea typeface="Poppins"/>
                <a:cs typeface="Poppins"/>
                <a:sym typeface="Poppins"/>
              </a:rPr>
              <a:t>      be experiential.</a:t>
            </a:r>
          </a:p>
          <a:p>
            <a:pPr marL="863599" lvl="1" indent="-431800" algn="l">
              <a:lnSpc>
                <a:spcPts val="5199"/>
              </a:lnSpc>
              <a:buFont typeface="Arial"/>
              <a:buChar char="•"/>
            </a:pPr>
            <a:r>
              <a:rPr lang="en-US" sz="3999">
                <a:solidFill>
                  <a:srgbClr val="000000"/>
                </a:solidFill>
                <a:latin typeface="Poppins"/>
                <a:ea typeface="Poppins"/>
                <a:cs typeface="Poppins"/>
                <a:sym typeface="Poppins"/>
              </a:rPr>
              <a:t>Disunity &amp; Division across parishes </a:t>
            </a:r>
          </a:p>
          <a:p>
            <a:pPr algn="l">
              <a:lnSpc>
                <a:spcPts val="5199"/>
              </a:lnSpc>
            </a:pPr>
            <a:r>
              <a:rPr lang="en-US" sz="3999">
                <a:solidFill>
                  <a:srgbClr val="000000"/>
                </a:solidFill>
                <a:latin typeface="Poppins"/>
                <a:ea typeface="Poppins"/>
                <a:cs typeface="Poppins"/>
                <a:sym typeface="Poppins"/>
              </a:rPr>
              <a:t>      (breeds convenience &amp; church hopping)</a:t>
            </a:r>
          </a:p>
          <a:p>
            <a:pPr marL="863599" lvl="1" indent="-431800" algn="l">
              <a:lnSpc>
                <a:spcPts val="5199"/>
              </a:lnSpc>
              <a:buFont typeface="Arial"/>
              <a:buChar char="•"/>
            </a:pPr>
            <a:r>
              <a:rPr lang="en-US" sz="3999">
                <a:solidFill>
                  <a:srgbClr val="000000"/>
                </a:solidFill>
                <a:latin typeface="Poppins"/>
                <a:ea typeface="Poppins"/>
                <a:cs typeface="Poppins"/>
                <a:sym typeface="Poppins"/>
              </a:rPr>
              <a:t>Divergence in implementation from what the</a:t>
            </a:r>
          </a:p>
          <a:p>
            <a:pPr algn="l">
              <a:lnSpc>
                <a:spcPts val="5199"/>
              </a:lnSpc>
            </a:pPr>
            <a:r>
              <a:rPr lang="en-US" sz="3999">
                <a:solidFill>
                  <a:srgbClr val="000000"/>
                </a:solidFill>
                <a:latin typeface="Poppins"/>
                <a:ea typeface="Poppins"/>
                <a:cs typeface="Poppins"/>
                <a:sym typeface="Poppins"/>
              </a:rPr>
              <a:t>       Bishop recommends</a:t>
            </a:r>
          </a:p>
        </p:txBody>
      </p:sp>
      <p:sp>
        <p:nvSpPr>
          <p:cNvPr id="4" name="TextBox 4"/>
          <p:cNvSpPr txBox="1"/>
          <p:nvPr/>
        </p:nvSpPr>
        <p:spPr>
          <a:xfrm>
            <a:off x="673916" y="497539"/>
            <a:ext cx="16940168" cy="957547"/>
          </a:xfrm>
          <a:prstGeom prst="rect">
            <a:avLst/>
          </a:prstGeom>
        </p:spPr>
        <p:txBody>
          <a:bodyPr lIns="0" tIns="0" rIns="0" bIns="0" rtlCol="0" anchor="t">
            <a:spAutoFit/>
          </a:bodyPr>
          <a:lstStyle/>
          <a:p>
            <a:pPr algn="ctr">
              <a:lnSpc>
                <a:spcPts val="7280"/>
              </a:lnSpc>
              <a:spcBef>
                <a:spcPct val="0"/>
              </a:spcBef>
            </a:pPr>
            <a:r>
              <a:rPr lang="en-US" sz="5600" b="1">
                <a:solidFill>
                  <a:srgbClr val="000000"/>
                </a:solidFill>
                <a:latin typeface="Poppins Bold"/>
                <a:ea typeface="Poppins Bold"/>
                <a:cs typeface="Poppins Bold"/>
                <a:sym typeface="Poppins Bold"/>
              </a:rPr>
              <a:t>Common Pitfalls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1760892" y="497708"/>
            <a:ext cx="14766217" cy="957209"/>
          </a:xfrm>
          <a:prstGeom prst="rect">
            <a:avLst/>
          </a:prstGeom>
        </p:spPr>
        <p:txBody>
          <a:bodyPr lIns="0" tIns="0" rIns="0" bIns="0" rtlCol="0" anchor="t">
            <a:spAutoFit/>
          </a:bodyPr>
          <a:lstStyle/>
          <a:p>
            <a:pPr marL="0" lvl="0" indent="0" algn="ctr">
              <a:lnSpc>
                <a:spcPts val="7279"/>
              </a:lnSpc>
              <a:spcBef>
                <a:spcPct val="0"/>
              </a:spcBef>
            </a:pPr>
            <a:r>
              <a:rPr lang="en-US" sz="5599" b="1" u="none" strike="noStrike">
                <a:solidFill>
                  <a:srgbClr val="000000"/>
                </a:solidFill>
                <a:latin typeface="Poppins Bold"/>
                <a:ea typeface="Poppins Bold"/>
                <a:cs typeface="Poppins Bold"/>
                <a:sym typeface="Poppins Bold"/>
              </a:rPr>
              <a:t>Next Steps</a:t>
            </a:r>
          </a:p>
        </p:txBody>
      </p:sp>
      <p:sp>
        <p:nvSpPr>
          <p:cNvPr id="4" name="TextBox 4"/>
          <p:cNvSpPr txBox="1"/>
          <p:nvPr/>
        </p:nvSpPr>
        <p:spPr>
          <a:xfrm>
            <a:off x="673916" y="1888496"/>
            <a:ext cx="16940168" cy="2654036"/>
          </a:xfrm>
          <a:prstGeom prst="rect">
            <a:avLst/>
          </a:prstGeom>
        </p:spPr>
        <p:txBody>
          <a:bodyPr lIns="0" tIns="0" rIns="0" bIns="0" rtlCol="0" anchor="t">
            <a:spAutoFit/>
          </a:bodyPr>
          <a:lstStyle/>
          <a:p>
            <a:pPr marL="863599" lvl="1" indent="-431800" algn="l">
              <a:lnSpc>
                <a:spcPts val="5199"/>
              </a:lnSpc>
              <a:buFont typeface="Arial"/>
              <a:buChar char="•"/>
            </a:pPr>
            <a:r>
              <a:rPr lang="en-US" sz="3999" dirty="0">
                <a:solidFill>
                  <a:srgbClr val="000000"/>
                </a:solidFill>
                <a:latin typeface="Poppins"/>
                <a:ea typeface="Poppins"/>
                <a:cs typeface="Poppins"/>
                <a:sym typeface="Poppins"/>
              </a:rPr>
              <a:t>Commit to ongoing formation</a:t>
            </a:r>
          </a:p>
          <a:p>
            <a:pPr marL="863599" lvl="1" indent="-431800" algn="l">
              <a:lnSpc>
                <a:spcPts val="5199"/>
              </a:lnSpc>
              <a:buFont typeface="Arial"/>
              <a:buChar char="•"/>
            </a:pPr>
            <a:r>
              <a:rPr lang="en-US" sz="3999" dirty="0">
                <a:solidFill>
                  <a:srgbClr val="000000"/>
                </a:solidFill>
                <a:latin typeface="Poppins"/>
                <a:ea typeface="Poppins"/>
                <a:cs typeface="Poppins"/>
                <a:sym typeface="Poppins"/>
              </a:rPr>
              <a:t>Assess where your parish is at</a:t>
            </a:r>
          </a:p>
          <a:p>
            <a:pPr marL="863599" lvl="1" indent="-431800" algn="l">
              <a:lnSpc>
                <a:spcPts val="5199"/>
              </a:lnSpc>
              <a:buFont typeface="Arial"/>
              <a:buChar char="•"/>
            </a:pPr>
            <a:r>
              <a:rPr lang="en-US" sz="3999" dirty="0">
                <a:solidFill>
                  <a:srgbClr val="000000"/>
                </a:solidFill>
                <a:latin typeface="Poppins"/>
                <a:ea typeface="Poppins"/>
                <a:cs typeface="Poppins"/>
                <a:sym typeface="Poppins"/>
              </a:rPr>
              <a:t>Pick one faithful step forward to move closer to the Diamond Standard model</a:t>
            </a:r>
          </a:p>
        </p:txBody>
      </p:sp>
      <p:sp>
        <p:nvSpPr>
          <p:cNvPr id="5" name="TextBox 5"/>
          <p:cNvSpPr txBox="1"/>
          <p:nvPr/>
        </p:nvSpPr>
        <p:spPr>
          <a:xfrm>
            <a:off x="1028700" y="5895550"/>
            <a:ext cx="16230600" cy="2805331"/>
          </a:xfrm>
          <a:prstGeom prst="rect">
            <a:avLst/>
          </a:prstGeom>
        </p:spPr>
        <p:txBody>
          <a:bodyPr lIns="0" tIns="0" rIns="0" bIns="0" rtlCol="0" anchor="t">
            <a:spAutoFit/>
          </a:bodyPr>
          <a:lstStyle/>
          <a:p>
            <a:pPr algn="ctr">
              <a:lnSpc>
                <a:spcPts val="7280"/>
              </a:lnSpc>
              <a:spcBef>
                <a:spcPct val="0"/>
              </a:spcBef>
            </a:pPr>
            <a:r>
              <a:rPr lang="en-US" sz="5600" b="1" i="1">
                <a:solidFill>
                  <a:srgbClr val="000000"/>
                </a:solidFill>
                <a:latin typeface="Poppins Bold Italics"/>
                <a:ea typeface="Poppins Bold Italics"/>
                <a:cs typeface="Poppins Bold Italics"/>
                <a:sym typeface="Poppins Bold Italics"/>
              </a:rPr>
              <a:t>“Initiation thrives where leaders commit to conversion over convenience” </a:t>
            </a:r>
          </a:p>
          <a:p>
            <a:pPr algn="ctr">
              <a:lnSpc>
                <a:spcPts val="7280"/>
              </a:lnSpc>
              <a:spcBef>
                <a:spcPct val="0"/>
              </a:spcBef>
            </a:pPr>
            <a:r>
              <a:rPr lang="en-US" sz="5600" b="1" i="1">
                <a:solidFill>
                  <a:srgbClr val="000000"/>
                </a:solidFill>
                <a:latin typeface="Poppins Bold Italics"/>
                <a:ea typeface="Poppins Bold Italics"/>
                <a:cs typeface="Poppins Bold Italics"/>
                <a:sym typeface="Poppins Bold Italics"/>
              </a:rPr>
              <a:t>Nick &amp; Diana from Team Initiation</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4887431" y="4228245"/>
            <a:ext cx="3763282" cy="5750608"/>
          </a:xfrm>
          <a:custGeom>
            <a:avLst/>
            <a:gdLst/>
            <a:ahLst/>
            <a:cxnLst/>
            <a:rect l="l" t="t" r="r" b="b"/>
            <a:pathLst>
              <a:path w="3763282" h="5750608">
                <a:moveTo>
                  <a:pt x="0" y="0"/>
                </a:moveTo>
                <a:lnTo>
                  <a:pt x="3763282" y="0"/>
                </a:lnTo>
                <a:lnTo>
                  <a:pt x="3763282" y="5750608"/>
                </a:lnTo>
                <a:lnTo>
                  <a:pt x="0" y="5750608"/>
                </a:lnTo>
                <a:lnTo>
                  <a:pt x="0" y="0"/>
                </a:lnTo>
                <a:close/>
              </a:path>
            </a:pathLst>
          </a:custGeom>
          <a:blipFill>
            <a:blip r:embed="rId2"/>
            <a:stretch>
              <a:fillRect l="-13059" r="-13771"/>
            </a:stretch>
          </a:blipFill>
        </p:spPr>
        <p:txBody>
          <a:bodyPr/>
          <a:lstStyle/>
          <a:p>
            <a:endParaRPr lang="en-US"/>
          </a:p>
        </p:txBody>
      </p:sp>
      <p:sp>
        <p:nvSpPr>
          <p:cNvPr id="4" name="Freeform 4"/>
          <p:cNvSpPr/>
          <p:nvPr/>
        </p:nvSpPr>
        <p:spPr>
          <a:xfrm>
            <a:off x="621715" y="4228245"/>
            <a:ext cx="3591803" cy="5750610"/>
          </a:xfrm>
          <a:custGeom>
            <a:avLst/>
            <a:gdLst/>
            <a:ahLst/>
            <a:cxnLst/>
            <a:rect l="l" t="t" r="r" b="b"/>
            <a:pathLst>
              <a:path w="3591803" h="5750610">
                <a:moveTo>
                  <a:pt x="0" y="0"/>
                </a:moveTo>
                <a:lnTo>
                  <a:pt x="3591803" y="0"/>
                </a:lnTo>
                <a:lnTo>
                  <a:pt x="3591803" y="5750610"/>
                </a:lnTo>
                <a:lnTo>
                  <a:pt x="0" y="5750610"/>
                </a:lnTo>
                <a:lnTo>
                  <a:pt x="0" y="0"/>
                </a:lnTo>
                <a:close/>
              </a:path>
            </a:pathLst>
          </a:custGeom>
          <a:blipFill>
            <a:blip r:embed="rId3"/>
            <a:stretch>
              <a:fillRect l="-17625" t="-1010" r="-16602"/>
            </a:stretch>
          </a:blipFill>
        </p:spPr>
        <p:txBody>
          <a:bodyPr/>
          <a:lstStyle/>
          <a:p>
            <a:endParaRPr lang="en-US"/>
          </a:p>
        </p:txBody>
      </p:sp>
      <p:sp>
        <p:nvSpPr>
          <p:cNvPr id="5" name="Freeform 5"/>
          <p:cNvSpPr/>
          <p:nvPr/>
        </p:nvSpPr>
        <p:spPr>
          <a:xfrm>
            <a:off x="13836981" y="4291213"/>
            <a:ext cx="3829304" cy="5624673"/>
          </a:xfrm>
          <a:custGeom>
            <a:avLst/>
            <a:gdLst/>
            <a:ahLst/>
            <a:cxnLst/>
            <a:rect l="l" t="t" r="r" b="b"/>
            <a:pathLst>
              <a:path w="3829304" h="5624673">
                <a:moveTo>
                  <a:pt x="0" y="0"/>
                </a:moveTo>
                <a:lnTo>
                  <a:pt x="3829304" y="0"/>
                </a:lnTo>
                <a:lnTo>
                  <a:pt x="3829304" y="5624673"/>
                </a:lnTo>
                <a:lnTo>
                  <a:pt x="0" y="5624673"/>
                </a:lnTo>
                <a:lnTo>
                  <a:pt x="0" y="0"/>
                </a:lnTo>
                <a:close/>
              </a:path>
            </a:pathLst>
          </a:custGeom>
          <a:blipFill>
            <a:blip r:embed="rId4"/>
            <a:stretch>
              <a:fillRect l="-12116" r="-12527" b="-2238"/>
            </a:stretch>
          </a:blipFill>
        </p:spPr>
        <p:txBody>
          <a:bodyPr/>
          <a:lstStyle/>
          <a:p>
            <a:endParaRPr lang="en-US"/>
          </a:p>
        </p:txBody>
      </p:sp>
      <p:sp>
        <p:nvSpPr>
          <p:cNvPr id="6" name="Freeform 6"/>
          <p:cNvSpPr/>
          <p:nvPr/>
        </p:nvSpPr>
        <p:spPr>
          <a:xfrm>
            <a:off x="9324626" y="4228245"/>
            <a:ext cx="3838442" cy="5704186"/>
          </a:xfrm>
          <a:custGeom>
            <a:avLst/>
            <a:gdLst/>
            <a:ahLst/>
            <a:cxnLst/>
            <a:rect l="l" t="t" r="r" b="b"/>
            <a:pathLst>
              <a:path w="3838442" h="5704186">
                <a:moveTo>
                  <a:pt x="0" y="0"/>
                </a:moveTo>
                <a:lnTo>
                  <a:pt x="3838442" y="0"/>
                </a:lnTo>
                <a:lnTo>
                  <a:pt x="3838442" y="5704186"/>
                </a:lnTo>
                <a:lnTo>
                  <a:pt x="0" y="5704186"/>
                </a:lnTo>
                <a:lnTo>
                  <a:pt x="0" y="0"/>
                </a:lnTo>
                <a:close/>
              </a:path>
            </a:pathLst>
          </a:custGeom>
          <a:blipFill>
            <a:blip r:embed="rId5"/>
            <a:stretch>
              <a:fillRect/>
            </a:stretch>
          </a:blipFill>
        </p:spPr>
        <p:txBody>
          <a:bodyPr/>
          <a:lstStyle/>
          <a:p>
            <a:endParaRPr lang="en-US"/>
          </a:p>
        </p:txBody>
      </p:sp>
      <p:sp>
        <p:nvSpPr>
          <p:cNvPr id="7" name="Freeform 7"/>
          <p:cNvSpPr/>
          <p:nvPr/>
        </p:nvSpPr>
        <p:spPr>
          <a:xfrm>
            <a:off x="880382" y="-27949"/>
            <a:ext cx="2656860" cy="3985291"/>
          </a:xfrm>
          <a:custGeom>
            <a:avLst/>
            <a:gdLst/>
            <a:ahLst/>
            <a:cxnLst/>
            <a:rect l="l" t="t" r="r" b="b"/>
            <a:pathLst>
              <a:path w="2656860" h="3985291">
                <a:moveTo>
                  <a:pt x="0" y="0"/>
                </a:moveTo>
                <a:lnTo>
                  <a:pt x="2656861" y="0"/>
                </a:lnTo>
                <a:lnTo>
                  <a:pt x="2656861" y="3985290"/>
                </a:lnTo>
                <a:lnTo>
                  <a:pt x="0" y="3985290"/>
                </a:lnTo>
                <a:lnTo>
                  <a:pt x="0" y="0"/>
                </a:lnTo>
                <a:close/>
              </a:path>
            </a:pathLst>
          </a:custGeom>
          <a:blipFill>
            <a:blip r:embed="rId6"/>
            <a:stretch>
              <a:fillRect/>
            </a:stretch>
          </a:blipFill>
        </p:spPr>
        <p:txBody>
          <a:bodyPr/>
          <a:lstStyle/>
          <a:p>
            <a:endParaRPr lang="en-US"/>
          </a:p>
        </p:txBody>
      </p:sp>
      <p:sp>
        <p:nvSpPr>
          <p:cNvPr id="8" name="Freeform 8"/>
          <p:cNvSpPr/>
          <p:nvPr/>
        </p:nvSpPr>
        <p:spPr>
          <a:xfrm rot="-5400000" flipV="1">
            <a:off x="3881874" y="-1141024"/>
            <a:ext cx="2069633" cy="4474882"/>
          </a:xfrm>
          <a:custGeom>
            <a:avLst/>
            <a:gdLst/>
            <a:ahLst/>
            <a:cxnLst/>
            <a:rect l="l" t="t" r="r" b="b"/>
            <a:pathLst>
              <a:path w="2069633" h="4474882">
                <a:moveTo>
                  <a:pt x="0" y="4474882"/>
                </a:moveTo>
                <a:lnTo>
                  <a:pt x="2069633" y="4474882"/>
                </a:lnTo>
                <a:lnTo>
                  <a:pt x="2069633" y="0"/>
                </a:lnTo>
                <a:lnTo>
                  <a:pt x="0" y="0"/>
                </a:lnTo>
                <a:lnTo>
                  <a:pt x="0" y="4474882"/>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9" name="TextBox 9"/>
          <p:cNvSpPr txBox="1"/>
          <p:nvPr/>
        </p:nvSpPr>
        <p:spPr>
          <a:xfrm>
            <a:off x="9828326" y="497708"/>
            <a:ext cx="6698782" cy="917559"/>
          </a:xfrm>
          <a:prstGeom prst="rect">
            <a:avLst/>
          </a:prstGeom>
        </p:spPr>
        <p:txBody>
          <a:bodyPr lIns="0" tIns="0" rIns="0" bIns="0" rtlCol="0" anchor="t">
            <a:spAutoFit/>
          </a:bodyPr>
          <a:lstStyle/>
          <a:p>
            <a:pPr marL="0" lvl="0" indent="0" algn="ctr">
              <a:lnSpc>
                <a:spcPts val="7279"/>
              </a:lnSpc>
              <a:spcBef>
                <a:spcPct val="0"/>
              </a:spcBef>
            </a:pPr>
            <a:r>
              <a:rPr lang="en-US" sz="6000" b="1" dirty="0">
                <a:solidFill>
                  <a:srgbClr val="000000"/>
                </a:solidFill>
                <a:latin typeface="Poppins Bold"/>
                <a:ea typeface="Poppins Bold"/>
                <a:cs typeface="Poppins Bold"/>
                <a:sym typeface="Poppins Bold"/>
              </a:rPr>
              <a:t>Resources</a:t>
            </a:r>
          </a:p>
        </p:txBody>
      </p:sp>
      <p:sp>
        <p:nvSpPr>
          <p:cNvPr id="10" name="TextBox 10"/>
          <p:cNvSpPr txBox="1"/>
          <p:nvPr/>
        </p:nvSpPr>
        <p:spPr>
          <a:xfrm>
            <a:off x="4213518" y="1256737"/>
            <a:ext cx="6528299" cy="1339718"/>
          </a:xfrm>
          <a:prstGeom prst="rect">
            <a:avLst/>
          </a:prstGeom>
        </p:spPr>
        <p:txBody>
          <a:bodyPr lIns="0" tIns="0" rIns="0" bIns="0" rtlCol="0" anchor="t">
            <a:spAutoFit/>
          </a:bodyPr>
          <a:lstStyle/>
          <a:p>
            <a:pPr algn="l">
              <a:lnSpc>
                <a:spcPts val="5199"/>
              </a:lnSpc>
            </a:pPr>
            <a:r>
              <a:rPr lang="en-US" sz="3999">
                <a:solidFill>
                  <a:srgbClr val="000000"/>
                </a:solidFill>
                <a:latin typeface="Poppins"/>
                <a:ea typeface="Poppins"/>
                <a:cs typeface="Poppins"/>
                <a:sym typeface="Poppins"/>
              </a:rPr>
              <a:t>For PCLs, </a:t>
            </a:r>
          </a:p>
          <a:p>
            <a:pPr algn="l">
              <a:lnSpc>
                <a:spcPts val="5199"/>
              </a:lnSpc>
            </a:pPr>
            <a:r>
              <a:rPr lang="en-US" sz="3999">
                <a:solidFill>
                  <a:srgbClr val="000000"/>
                </a:solidFill>
                <a:latin typeface="Poppins"/>
                <a:ea typeface="Poppins"/>
                <a:cs typeface="Poppins"/>
                <a:sym typeface="Poppins"/>
              </a:rPr>
              <a:t>after Ritual Text...consider:</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673916" y="3742564"/>
            <a:ext cx="4773004" cy="5750608"/>
          </a:xfrm>
          <a:custGeom>
            <a:avLst/>
            <a:gdLst/>
            <a:ahLst/>
            <a:cxnLst/>
            <a:rect l="l" t="t" r="r" b="b"/>
            <a:pathLst>
              <a:path w="4773004" h="5750608">
                <a:moveTo>
                  <a:pt x="0" y="0"/>
                </a:moveTo>
                <a:lnTo>
                  <a:pt x="4773005" y="0"/>
                </a:lnTo>
                <a:lnTo>
                  <a:pt x="4773005" y="5750607"/>
                </a:lnTo>
                <a:lnTo>
                  <a:pt x="0" y="5750607"/>
                </a:lnTo>
                <a:lnTo>
                  <a:pt x="0" y="0"/>
                </a:lnTo>
                <a:close/>
              </a:path>
            </a:pathLst>
          </a:custGeom>
          <a:blipFill>
            <a:blip r:embed="rId2"/>
            <a:stretch>
              <a:fillRect/>
            </a:stretch>
          </a:blipFill>
        </p:spPr>
        <p:txBody>
          <a:bodyPr/>
          <a:lstStyle/>
          <a:p>
            <a:endParaRPr lang="en-US"/>
          </a:p>
        </p:txBody>
      </p:sp>
      <p:sp>
        <p:nvSpPr>
          <p:cNvPr id="4" name="Freeform 4"/>
          <p:cNvSpPr/>
          <p:nvPr/>
        </p:nvSpPr>
        <p:spPr>
          <a:xfrm>
            <a:off x="5985014" y="3192780"/>
            <a:ext cx="7315200" cy="1950720"/>
          </a:xfrm>
          <a:custGeom>
            <a:avLst/>
            <a:gdLst/>
            <a:ahLst/>
            <a:cxnLst/>
            <a:rect l="l" t="t" r="r" b="b"/>
            <a:pathLst>
              <a:path w="7315200" h="1950720">
                <a:moveTo>
                  <a:pt x="0" y="0"/>
                </a:moveTo>
                <a:lnTo>
                  <a:pt x="7315200" y="0"/>
                </a:lnTo>
                <a:lnTo>
                  <a:pt x="7315200" y="1950720"/>
                </a:lnTo>
                <a:lnTo>
                  <a:pt x="0" y="195072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TextBox 5"/>
          <p:cNvSpPr txBox="1"/>
          <p:nvPr/>
        </p:nvSpPr>
        <p:spPr>
          <a:xfrm>
            <a:off x="1760892" y="497708"/>
            <a:ext cx="14766217" cy="957209"/>
          </a:xfrm>
          <a:prstGeom prst="rect">
            <a:avLst/>
          </a:prstGeom>
        </p:spPr>
        <p:txBody>
          <a:bodyPr lIns="0" tIns="0" rIns="0" bIns="0" rtlCol="0" anchor="t">
            <a:spAutoFit/>
          </a:bodyPr>
          <a:lstStyle/>
          <a:p>
            <a:pPr marL="0" lvl="0" indent="0" algn="ctr">
              <a:lnSpc>
                <a:spcPts val="7279"/>
              </a:lnSpc>
              <a:spcBef>
                <a:spcPct val="0"/>
              </a:spcBef>
            </a:pPr>
            <a:r>
              <a:rPr lang="en-US" sz="5599" b="1">
                <a:solidFill>
                  <a:srgbClr val="000000"/>
                </a:solidFill>
                <a:latin typeface="Poppins Bold"/>
                <a:ea typeface="Poppins Bold"/>
                <a:cs typeface="Poppins Bold"/>
                <a:sym typeface="Poppins Bold"/>
              </a:rPr>
              <a:t>Resources</a:t>
            </a:r>
          </a:p>
        </p:txBody>
      </p:sp>
      <p:sp>
        <p:nvSpPr>
          <p:cNvPr id="6" name="TextBox 6"/>
          <p:cNvSpPr txBox="1"/>
          <p:nvPr/>
        </p:nvSpPr>
        <p:spPr>
          <a:xfrm>
            <a:off x="673916" y="1888496"/>
            <a:ext cx="16136295" cy="1339718"/>
          </a:xfrm>
          <a:prstGeom prst="rect">
            <a:avLst/>
          </a:prstGeom>
        </p:spPr>
        <p:txBody>
          <a:bodyPr lIns="0" tIns="0" rIns="0" bIns="0" rtlCol="0" anchor="t">
            <a:spAutoFit/>
          </a:bodyPr>
          <a:lstStyle/>
          <a:p>
            <a:pPr algn="l">
              <a:lnSpc>
                <a:spcPts val="5199"/>
              </a:lnSpc>
            </a:pPr>
            <a:r>
              <a:rPr lang="en-US" sz="3999">
                <a:solidFill>
                  <a:srgbClr val="000000"/>
                </a:solidFill>
                <a:latin typeface="Poppins"/>
                <a:ea typeface="Poppins"/>
                <a:cs typeface="Poppins"/>
                <a:sym typeface="Poppins"/>
              </a:rPr>
              <a:t>Also consider, for improving your Catechumenal Practice &amp; Team Formation</a:t>
            </a:r>
          </a:p>
        </p:txBody>
      </p:sp>
      <p:sp>
        <p:nvSpPr>
          <p:cNvPr id="7" name="TextBox 7"/>
          <p:cNvSpPr txBox="1"/>
          <p:nvPr/>
        </p:nvSpPr>
        <p:spPr>
          <a:xfrm>
            <a:off x="5985014" y="5162815"/>
            <a:ext cx="9181332" cy="2805331"/>
          </a:xfrm>
          <a:prstGeom prst="rect">
            <a:avLst/>
          </a:prstGeom>
        </p:spPr>
        <p:txBody>
          <a:bodyPr lIns="0" tIns="0" rIns="0" bIns="0" rtlCol="0" anchor="t">
            <a:spAutoFit/>
          </a:bodyPr>
          <a:lstStyle/>
          <a:p>
            <a:pPr algn="ctr">
              <a:lnSpc>
                <a:spcPts val="7280"/>
              </a:lnSpc>
            </a:pPr>
            <a:r>
              <a:rPr lang="en-US" sz="5600" u="sng">
                <a:solidFill>
                  <a:srgbClr val="000000"/>
                </a:solidFill>
                <a:latin typeface="Poppins"/>
                <a:ea typeface="Poppins"/>
                <a:cs typeface="Poppins"/>
                <a:sym typeface="Poppins"/>
              </a:rPr>
              <a:t> Memberships </a:t>
            </a:r>
          </a:p>
          <a:p>
            <a:pPr algn="ctr">
              <a:lnSpc>
                <a:spcPts val="7280"/>
              </a:lnSpc>
            </a:pPr>
            <a:r>
              <a:rPr lang="en-US" sz="5600">
                <a:solidFill>
                  <a:srgbClr val="000000"/>
                </a:solidFill>
                <a:latin typeface="Poppins"/>
                <a:ea typeface="Poppins"/>
                <a:cs typeface="Poppins"/>
                <a:sym typeface="Poppins"/>
              </a:rPr>
              <a:t>Individual =$30/month</a:t>
            </a:r>
          </a:p>
          <a:p>
            <a:pPr algn="ctr">
              <a:lnSpc>
                <a:spcPts val="7280"/>
              </a:lnSpc>
              <a:spcBef>
                <a:spcPct val="0"/>
              </a:spcBef>
            </a:pPr>
            <a:r>
              <a:rPr lang="en-US" sz="5600">
                <a:solidFill>
                  <a:srgbClr val="000000"/>
                </a:solidFill>
                <a:latin typeface="Poppins"/>
                <a:ea typeface="Poppins"/>
                <a:cs typeface="Poppins"/>
                <a:sym typeface="Poppins"/>
              </a:rPr>
              <a:t>Team=$1,499/year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1398943" y="519080"/>
            <a:ext cx="15490114" cy="962091"/>
          </a:xfrm>
          <a:prstGeom prst="rect">
            <a:avLst/>
          </a:prstGeom>
        </p:spPr>
        <p:txBody>
          <a:bodyPr lIns="0" tIns="0" rIns="0" bIns="0" rtlCol="0" anchor="t">
            <a:spAutoFit/>
          </a:bodyPr>
          <a:lstStyle/>
          <a:p>
            <a:pPr marL="0" lvl="0" indent="0" algn="ctr">
              <a:lnSpc>
                <a:spcPts val="7796"/>
              </a:lnSpc>
              <a:spcBef>
                <a:spcPct val="0"/>
              </a:spcBef>
            </a:pPr>
            <a:r>
              <a:rPr lang="en-US" sz="5997" b="1" u="none" strike="noStrike">
                <a:solidFill>
                  <a:srgbClr val="000000"/>
                </a:solidFill>
                <a:latin typeface="Bricolage Grotesque Bold"/>
                <a:ea typeface="Bricolage Grotesque Bold"/>
                <a:cs typeface="Bricolage Grotesque Bold"/>
                <a:sym typeface="Bricolage Grotesque Bold"/>
              </a:rPr>
              <a:t>Session Objectives</a:t>
            </a:r>
          </a:p>
        </p:txBody>
      </p:sp>
      <p:sp>
        <p:nvSpPr>
          <p:cNvPr id="4" name="TextBox 4"/>
          <p:cNvSpPr txBox="1"/>
          <p:nvPr/>
        </p:nvSpPr>
        <p:spPr>
          <a:xfrm>
            <a:off x="1398943" y="1984719"/>
            <a:ext cx="15490114" cy="6793475"/>
          </a:xfrm>
          <a:prstGeom prst="rect">
            <a:avLst/>
          </a:prstGeom>
        </p:spPr>
        <p:txBody>
          <a:bodyPr lIns="0" tIns="0" rIns="0" bIns="0" rtlCol="0" anchor="t">
            <a:spAutoFit/>
          </a:bodyPr>
          <a:lstStyle/>
          <a:p>
            <a:pPr marL="1029739" lvl="1" indent="-514870" algn="l">
              <a:lnSpc>
                <a:spcPts val="6677"/>
              </a:lnSpc>
              <a:buAutoNum type="arabicPeriod"/>
            </a:pPr>
            <a:r>
              <a:rPr lang="en-US" sz="4769" spc="276" dirty="0">
                <a:solidFill>
                  <a:srgbClr val="000000"/>
                </a:solidFill>
                <a:latin typeface="Poppins"/>
                <a:ea typeface="Poppins"/>
                <a:cs typeface="Poppins"/>
                <a:sym typeface="Poppins"/>
              </a:rPr>
              <a:t>Understanding the vision of the OCIA adapted for Children</a:t>
            </a:r>
          </a:p>
          <a:p>
            <a:pPr marL="1029739" lvl="1" indent="-514870" algn="l">
              <a:lnSpc>
                <a:spcPts val="6677"/>
              </a:lnSpc>
              <a:buAutoNum type="arabicPeriod"/>
            </a:pPr>
            <a:r>
              <a:rPr lang="en-US" sz="4769" spc="276" dirty="0">
                <a:solidFill>
                  <a:srgbClr val="000000"/>
                </a:solidFill>
                <a:latin typeface="Poppins"/>
                <a:ea typeface="Poppins"/>
                <a:cs typeface="Poppins"/>
                <a:sym typeface="Poppins"/>
              </a:rPr>
              <a:t>Framework &amp; Discernment: distinction of ages, status, &amp; readiness</a:t>
            </a:r>
          </a:p>
          <a:p>
            <a:pPr marL="1029739" lvl="1" indent="-514870" algn="l">
              <a:lnSpc>
                <a:spcPts val="6677"/>
              </a:lnSpc>
              <a:buAutoNum type="arabicPeriod"/>
            </a:pPr>
            <a:r>
              <a:rPr lang="en-US" sz="4769" spc="276" dirty="0">
                <a:solidFill>
                  <a:srgbClr val="000000"/>
                </a:solidFill>
                <a:latin typeface="Poppins"/>
                <a:ea typeface="Poppins"/>
                <a:cs typeface="Poppins"/>
                <a:sym typeface="Poppins"/>
              </a:rPr>
              <a:t>Models of Implementation &amp; Application</a:t>
            </a:r>
          </a:p>
          <a:p>
            <a:pPr marL="1029739" lvl="1" indent="-514870" algn="l">
              <a:lnSpc>
                <a:spcPts val="6677"/>
              </a:lnSpc>
              <a:buAutoNum type="arabicPeriod"/>
            </a:pPr>
            <a:r>
              <a:rPr lang="en-US" sz="4769" spc="276" dirty="0">
                <a:solidFill>
                  <a:srgbClr val="000000"/>
                </a:solidFill>
                <a:latin typeface="Poppins"/>
                <a:ea typeface="Poppins"/>
                <a:cs typeface="Poppins"/>
                <a:sym typeface="Poppins"/>
              </a:rPr>
              <a:t>Available Resources</a:t>
            </a:r>
          </a:p>
          <a:p>
            <a:pPr marL="1029739" lvl="1" indent="-514870" algn="l">
              <a:lnSpc>
                <a:spcPts val="6677"/>
              </a:lnSpc>
              <a:buAutoNum type="arabicPeriod"/>
            </a:pPr>
            <a:r>
              <a:rPr lang="en-US" sz="4769" spc="276" dirty="0">
                <a:solidFill>
                  <a:srgbClr val="000000"/>
                </a:solidFill>
                <a:latin typeface="Poppins"/>
                <a:ea typeface="Poppins"/>
                <a:cs typeface="Poppins"/>
                <a:sym typeface="Poppins"/>
              </a:rPr>
              <a:t>Consistency across Parishes - Why it matters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582571" y="325258"/>
            <a:ext cx="4209794" cy="4643794"/>
          </a:xfrm>
          <a:custGeom>
            <a:avLst/>
            <a:gdLst/>
            <a:ahLst/>
            <a:cxnLst/>
            <a:rect l="l" t="t" r="r" b="b"/>
            <a:pathLst>
              <a:path w="4209794" h="4643794">
                <a:moveTo>
                  <a:pt x="0" y="0"/>
                </a:moveTo>
                <a:lnTo>
                  <a:pt x="4209794" y="0"/>
                </a:lnTo>
                <a:lnTo>
                  <a:pt x="4209794" y="4643794"/>
                </a:lnTo>
                <a:lnTo>
                  <a:pt x="0" y="4643794"/>
                </a:lnTo>
                <a:lnTo>
                  <a:pt x="0" y="0"/>
                </a:lnTo>
                <a:close/>
              </a:path>
            </a:pathLst>
          </a:custGeom>
          <a:blipFill>
            <a:blip r:embed="rId2"/>
            <a:stretch>
              <a:fillRect/>
            </a:stretch>
          </a:blipFill>
        </p:spPr>
        <p:txBody>
          <a:bodyPr/>
          <a:lstStyle/>
          <a:p>
            <a:endParaRPr lang="en-US"/>
          </a:p>
        </p:txBody>
      </p:sp>
      <p:sp>
        <p:nvSpPr>
          <p:cNvPr id="4" name="TextBox 4"/>
          <p:cNvSpPr txBox="1"/>
          <p:nvPr/>
        </p:nvSpPr>
        <p:spPr>
          <a:xfrm>
            <a:off x="1760892" y="497708"/>
            <a:ext cx="14766217" cy="957209"/>
          </a:xfrm>
          <a:prstGeom prst="rect">
            <a:avLst/>
          </a:prstGeom>
        </p:spPr>
        <p:txBody>
          <a:bodyPr lIns="0" tIns="0" rIns="0" bIns="0" rtlCol="0" anchor="t">
            <a:spAutoFit/>
          </a:bodyPr>
          <a:lstStyle/>
          <a:p>
            <a:pPr marL="0" lvl="0" indent="0" algn="ctr">
              <a:lnSpc>
                <a:spcPts val="7279"/>
              </a:lnSpc>
              <a:spcBef>
                <a:spcPct val="0"/>
              </a:spcBef>
            </a:pPr>
            <a:r>
              <a:rPr lang="en-US" sz="5599" b="1" dirty="0">
                <a:solidFill>
                  <a:srgbClr val="000000"/>
                </a:solidFill>
                <a:latin typeface="Poppins Bold"/>
                <a:ea typeface="Poppins Bold"/>
                <a:cs typeface="Poppins Bold"/>
                <a:sym typeface="Poppins Bold"/>
              </a:rPr>
              <a:t>Process Resources</a:t>
            </a:r>
          </a:p>
        </p:txBody>
      </p:sp>
      <p:grpSp>
        <p:nvGrpSpPr>
          <p:cNvPr id="5" name="Group 5"/>
          <p:cNvGrpSpPr/>
          <p:nvPr/>
        </p:nvGrpSpPr>
        <p:grpSpPr>
          <a:xfrm>
            <a:off x="240973" y="5712899"/>
            <a:ext cx="4892990" cy="4447797"/>
            <a:chOff x="0" y="0"/>
            <a:chExt cx="6523987" cy="5930396"/>
          </a:xfrm>
        </p:grpSpPr>
        <p:sp>
          <p:nvSpPr>
            <p:cNvPr id="6" name="Freeform 6"/>
            <p:cNvSpPr/>
            <p:nvPr/>
          </p:nvSpPr>
          <p:spPr>
            <a:xfrm>
              <a:off x="751642" y="0"/>
              <a:ext cx="5020704" cy="5020704"/>
            </a:xfrm>
            <a:custGeom>
              <a:avLst/>
              <a:gdLst/>
              <a:ahLst/>
              <a:cxnLst/>
              <a:rect l="l" t="t" r="r" b="b"/>
              <a:pathLst>
                <a:path w="5020704" h="5020704">
                  <a:moveTo>
                    <a:pt x="0" y="0"/>
                  </a:moveTo>
                  <a:lnTo>
                    <a:pt x="5020703" y="0"/>
                  </a:lnTo>
                  <a:lnTo>
                    <a:pt x="5020703" y="5020704"/>
                  </a:lnTo>
                  <a:lnTo>
                    <a:pt x="0" y="5020704"/>
                  </a:lnTo>
                  <a:lnTo>
                    <a:pt x="0" y="0"/>
                  </a:lnTo>
                  <a:close/>
                </a:path>
              </a:pathLst>
            </a:custGeom>
            <a:blipFill>
              <a:blip r:embed="rId3"/>
              <a:stretch>
                <a:fillRect/>
              </a:stretch>
            </a:blipFill>
          </p:spPr>
          <p:txBody>
            <a:bodyPr/>
            <a:lstStyle/>
            <a:p>
              <a:endParaRPr lang="en-US"/>
            </a:p>
          </p:txBody>
        </p:sp>
        <p:sp>
          <p:nvSpPr>
            <p:cNvPr id="7" name="TextBox 7"/>
            <p:cNvSpPr txBox="1"/>
            <p:nvPr/>
          </p:nvSpPr>
          <p:spPr>
            <a:xfrm>
              <a:off x="0" y="5045718"/>
              <a:ext cx="6523987" cy="884679"/>
            </a:xfrm>
            <a:prstGeom prst="rect">
              <a:avLst/>
            </a:prstGeom>
          </p:spPr>
          <p:txBody>
            <a:bodyPr lIns="0" tIns="0" rIns="0" bIns="0" rtlCol="0" anchor="t">
              <a:spAutoFit/>
            </a:bodyPr>
            <a:lstStyle/>
            <a:p>
              <a:pPr algn="ctr">
                <a:lnSpc>
                  <a:spcPts val="5199"/>
                </a:lnSpc>
                <a:spcBef>
                  <a:spcPct val="0"/>
                </a:spcBef>
              </a:pPr>
              <a:r>
                <a:rPr lang="en-US" sz="3999" b="1">
                  <a:solidFill>
                    <a:srgbClr val="000000"/>
                  </a:solidFill>
                  <a:latin typeface="Poppins Bold"/>
                  <a:ea typeface="Poppins Bold"/>
                  <a:cs typeface="Poppins Bold"/>
                  <a:sym typeface="Poppins Bold"/>
                </a:rPr>
                <a:t>Team Initiation</a:t>
              </a:r>
            </a:p>
          </p:txBody>
        </p:sp>
      </p:grpSp>
      <p:sp>
        <p:nvSpPr>
          <p:cNvPr id="8" name="Freeform 8"/>
          <p:cNvSpPr/>
          <p:nvPr/>
        </p:nvSpPr>
        <p:spPr>
          <a:xfrm>
            <a:off x="5282620" y="5000235"/>
            <a:ext cx="3951675" cy="2980707"/>
          </a:xfrm>
          <a:custGeom>
            <a:avLst/>
            <a:gdLst/>
            <a:ahLst/>
            <a:cxnLst/>
            <a:rect l="l" t="t" r="r" b="b"/>
            <a:pathLst>
              <a:path w="3951675" h="2980707">
                <a:moveTo>
                  <a:pt x="0" y="0"/>
                </a:moveTo>
                <a:lnTo>
                  <a:pt x="3951675" y="0"/>
                </a:lnTo>
                <a:lnTo>
                  <a:pt x="3951675" y="2980707"/>
                </a:lnTo>
                <a:lnTo>
                  <a:pt x="0" y="2980707"/>
                </a:lnTo>
                <a:lnTo>
                  <a:pt x="0" y="0"/>
                </a:lnTo>
                <a:close/>
              </a:path>
            </a:pathLst>
          </a:custGeom>
          <a:blipFill>
            <a:blip r:embed="rId4"/>
            <a:stretch>
              <a:fillRect l="-245" r="-185740"/>
            </a:stretch>
          </a:blipFill>
        </p:spPr>
        <p:txBody>
          <a:bodyPr/>
          <a:lstStyle/>
          <a:p>
            <a:endParaRPr lang="en-US"/>
          </a:p>
        </p:txBody>
      </p:sp>
      <p:sp>
        <p:nvSpPr>
          <p:cNvPr id="9" name="TextBox 9"/>
          <p:cNvSpPr txBox="1"/>
          <p:nvPr/>
        </p:nvSpPr>
        <p:spPr>
          <a:xfrm>
            <a:off x="5266578" y="7226859"/>
            <a:ext cx="3566203" cy="682559"/>
          </a:xfrm>
          <a:prstGeom prst="rect">
            <a:avLst/>
          </a:prstGeom>
        </p:spPr>
        <p:txBody>
          <a:bodyPr lIns="0" tIns="0" rIns="0" bIns="0" rtlCol="0" anchor="t">
            <a:spAutoFit/>
          </a:bodyPr>
          <a:lstStyle/>
          <a:p>
            <a:pPr algn="ctr">
              <a:lnSpc>
                <a:spcPts val="5199"/>
              </a:lnSpc>
              <a:spcBef>
                <a:spcPct val="0"/>
              </a:spcBef>
            </a:pPr>
            <a:r>
              <a:rPr lang="en-US" sz="3999" b="1" dirty="0">
                <a:solidFill>
                  <a:srgbClr val="000000"/>
                </a:solidFill>
                <a:latin typeface="Poppins Bold"/>
                <a:ea typeface="Poppins Bold"/>
                <a:cs typeface="Poppins Bold"/>
                <a:sym typeface="Poppins Bold"/>
              </a:rPr>
              <a:t>Loyola Press</a:t>
            </a:r>
          </a:p>
        </p:txBody>
      </p:sp>
      <p:grpSp>
        <p:nvGrpSpPr>
          <p:cNvPr id="10" name="Group 10"/>
          <p:cNvGrpSpPr/>
          <p:nvPr/>
        </p:nvGrpSpPr>
        <p:grpSpPr>
          <a:xfrm>
            <a:off x="5282620" y="2849778"/>
            <a:ext cx="7555361" cy="2031468"/>
            <a:chOff x="0" y="0"/>
            <a:chExt cx="10073814" cy="2708624"/>
          </a:xfrm>
        </p:grpSpPr>
        <p:sp>
          <p:nvSpPr>
            <p:cNvPr id="11" name="Freeform 11"/>
            <p:cNvSpPr/>
            <p:nvPr/>
          </p:nvSpPr>
          <p:spPr>
            <a:xfrm>
              <a:off x="0" y="404239"/>
              <a:ext cx="10073814" cy="2304385"/>
            </a:xfrm>
            <a:custGeom>
              <a:avLst/>
              <a:gdLst/>
              <a:ahLst/>
              <a:cxnLst/>
              <a:rect l="l" t="t" r="r" b="b"/>
              <a:pathLst>
                <a:path w="10073814" h="2304385">
                  <a:moveTo>
                    <a:pt x="0" y="0"/>
                  </a:moveTo>
                  <a:lnTo>
                    <a:pt x="10073814" y="0"/>
                  </a:lnTo>
                  <a:lnTo>
                    <a:pt x="10073814" y="2304385"/>
                  </a:lnTo>
                  <a:lnTo>
                    <a:pt x="0" y="2304385"/>
                  </a:lnTo>
                  <a:lnTo>
                    <a:pt x="0" y="0"/>
                  </a:lnTo>
                  <a:close/>
                </a:path>
              </a:pathLst>
            </a:custGeom>
            <a:blipFill>
              <a:blip r:embed="rId5"/>
              <a:stretch>
                <a:fillRect/>
              </a:stretch>
            </a:blipFill>
          </p:spPr>
          <p:txBody>
            <a:bodyPr/>
            <a:lstStyle/>
            <a:p>
              <a:endParaRPr lang="en-US"/>
            </a:p>
          </p:txBody>
        </p:sp>
        <p:sp>
          <p:nvSpPr>
            <p:cNvPr id="12" name="TextBox 12"/>
            <p:cNvSpPr txBox="1"/>
            <p:nvPr/>
          </p:nvSpPr>
          <p:spPr>
            <a:xfrm>
              <a:off x="1544718" y="-76200"/>
              <a:ext cx="4767153" cy="884679"/>
            </a:xfrm>
            <a:prstGeom prst="rect">
              <a:avLst/>
            </a:prstGeom>
          </p:spPr>
          <p:txBody>
            <a:bodyPr lIns="0" tIns="0" rIns="0" bIns="0" rtlCol="0" anchor="t">
              <a:spAutoFit/>
            </a:bodyPr>
            <a:lstStyle/>
            <a:p>
              <a:pPr algn="ctr">
                <a:lnSpc>
                  <a:spcPts val="5199"/>
                </a:lnSpc>
                <a:spcBef>
                  <a:spcPct val="0"/>
                </a:spcBef>
              </a:pPr>
              <a:r>
                <a:rPr lang="en-US" sz="3999" b="1">
                  <a:solidFill>
                    <a:srgbClr val="000000"/>
                  </a:solidFill>
                  <a:latin typeface="Poppins Bold"/>
                  <a:ea typeface="Poppins Bold"/>
                  <a:cs typeface="Poppins Bold"/>
                  <a:sym typeface="Poppins Bold"/>
                </a:rPr>
                <a:t>RCL Benziger</a:t>
              </a:r>
            </a:p>
          </p:txBody>
        </p:sp>
      </p:grpSp>
      <p:grpSp>
        <p:nvGrpSpPr>
          <p:cNvPr id="13" name="Group 13"/>
          <p:cNvGrpSpPr/>
          <p:nvPr/>
        </p:nvGrpSpPr>
        <p:grpSpPr>
          <a:xfrm>
            <a:off x="13946445" y="325258"/>
            <a:ext cx="4341555" cy="5132722"/>
            <a:chOff x="0" y="0"/>
            <a:chExt cx="5788740" cy="6843629"/>
          </a:xfrm>
        </p:grpSpPr>
        <p:sp>
          <p:nvSpPr>
            <p:cNvPr id="14" name="Freeform 14"/>
            <p:cNvSpPr/>
            <p:nvPr/>
          </p:nvSpPr>
          <p:spPr>
            <a:xfrm>
              <a:off x="0" y="0"/>
              <a:ext cx="4700674" cy="6843629"/>
            </a:xfrm>
            <a:custGeom>
              <a:avLst/>
              <a:gdLst/>
              <a:ahLst/>
              <a:cxnLst/>
              <a:rect l="l" t="t" r="r" b="b"/>
              <a:pathLst>
                <a:path w="4700674" h="6843629">
                  <a:moveTo>
                    <a:pt x="0" y="0"/>
                  </a:moveTo>
                  <a:lnTo>
                    <a:pt x="4700674" y="0"/>
                  </a:lnTo>
                  <a:lnTo>
                    <a:pt x="4700674" y="6843629"/>
                  </a:lnTo>
                  <a:lnTo>
                    <a:pt x="0" y="6843629"/>
                  </a:lnTo>
                  <a:lnTo>
                    <a:pt x="0" y="0"/>
                  </a:lnTo>
                  <a:close/>
                </a:path>
              </a:pathLst>
            </a:custGeom>
            <a:blipFill>
              <a:blip r:embed="rId6"/>
              <a:stretch>
                <a:fillRect/>
              </a:stretch>
            </a:blipFill>
          </p:spPr>
          <p:txBody>
            <a:bodyPr/>
            <a:lstStyle/>
            <a:p>
              <a:endParaRPr lang="en-US"/>
            </a:p>
          </p:txBody>
        </p:sp>
        <p:sp>
          <p:nvSpPr>
            <p:cNvPr id="15" name="TextBox 15"/>
            <p:cNvSpPr txBox="1"/>
            <p:nvPr/>
          </p:nvSpPr>
          <p:spPr>
            <a:xfrm>
              <a:off x="1286202" y="136859"/>
              <a:ext cx="4502538" cy="1760890"/>
            </a:xfrm>
            <a:prstGeom prst="rect">
              <a:avLst/>
            </a:prstGeom>
          </p:spPr>
          <p:txBody>
            <a:bodyPr lIns="0" tIns="0" rIns="0" bIns="0" rtlCol="0" anchor="t">
              <a:spAutoFit/>
            </a:bodyPr>
            <a:lstStyle/>
            <a:p>
              <a:pPr algn="ctr">
                <a:lnSpc>
                  <a:spcPts val="5199"/>
                </a:lnSpc>
              </a:pPr>
              <a:r>
                <a:rPr lang="en-US" sz="3999" b="1">
                  <a:solidFill>
                    <a:srgbClr val="000000"/>
                  </a:solidFill>
                  <a:latin typeface="Poppins Bold"/>
                  <a:ea typeface="Poppins Bold"/>
                  <a:cs typeface="Poppins Bold"/>
                  <a:sym typeface="Poppins Bold"/>
                </a:rPr>
                <a:t>GIA</a:t>
              </a:r>
            </a:p>
            <a:p>
              <a:pPr algn="ctr">
                <a:lnSpc>
                  <a:spcPts val="5199"/>
                </a:lnSpc>
                <a:spcBef>
                  <a:spcPct val="0"/>
                </a:spcBef>
              </a:pPr>
              <a:r>
                <a:rPr lang="en-US" sz="3999" b="1">
                  <a:solidFill>
                    <a:srgbClr val="000000"/>
                  </a:solidFill>
                  <a:latin typeface="Poppins Bold"/>
                  <a:ea typeface="Poppins Bold"/>
                  <a:cs typeface="Poppins Bold"/>
                  <a:sym typeface="Poppins Bold"/>
                </a:rPr>
                <a:t>Pubs.</a:t>
              </a:r>
            </a:p>
          </p:txBody>
        </p:sp>
      </p:grpSp>
      <p:grpSp>
        <p:nvGrpSpPr>
          <p:cNvPr id="16" name="Group 16"/>
          <p:cNvGrpSpPr/>
          <p:nvPr/>
        </p:nvGrpSpPr>
        <p:grpSpPr>
          <a:xfrm>
            <a:off x="9843895" y="4881246"/>
            <a:ext cx="3575365" cy="4609222"/>
            <a:chOff x="0" y="0"/>
            <a:chExt cx="4767153" cy="6145630"/>
          </a:xfrm>
        </p:grpSpPr>
        <p:sp>
          <p:nvSpPr>
            <p:cNvPr id="17" name="Freeform 17"/>
            <p:cNvSpPr/>
            <p:nvPr/>
          </p:nvSpPr>
          <p:spPr>
            <a:xfrm>
              <a:off x="330024" y="808479"/>
              <a:ext cx="4107105" cy="5337151"/>
            </a:xfrm>
            <a:custGeom>
              <a:avLst/>
              <a:gdLst/>
              <a:ahLst/>
              <a:cxnLst/>
              <a:rect l="l" t="t" r="r" b="b"/>
              <a:pathLst>
                <a:path w="4107105" h="5337151">
                  <a:moveTo>
                    <a:pt x="0" y="0"/>
                  </a:moveTo>
                  <a:lnTo>
                    <a:pt x="4107105" y="0"/>
                  </a:lnTo>
                  <a:lnTo>
                    <a:pt x="4107105" y="5337151"/>
                  </a:lnTo>
                  <a:lnTo>
                    <a:pt x="0" y="5337151"/>
                  </a:lnTo>
                  <a:lnTo>
                    <a:pt x="0" y="0"/>
                  </a:lnTo>
                  <a:close/>
                </a:path>
              </a:pathLst>
            </a:custGeom>
            <a:blipFill>
              <a:blip r:embed="rId7"/>
              <a:stretch>
                <a:fillRect/>
              </a:stretch>
            </a:blipFill>
          </p:spPr>
          <p:txBody>
            <a:bodyPr/>
            <a:lstStyle/>
            <a:p>
              <a:endParaRPr lang="en-US"/>
            </a:p>
          </p:txBody>
        </p:sp>
        <p:sp>
          <p:nvSpPr>
            <p:cNvPr id="18" name="TextBox 18"/>
            <p:cNvSpPr txBox="1"/>
            <p:nvPr/>
          </p:nvSpPr>
          <p:spPr>
            <a:xfrm>
              <a:off x="0" y="-76200"/>
              <a:ext cx="4767153" cy="884679"/>
            </a:xfrm>
            <a:prstGeom prst="rect">
              <a:avLst/>
            </a:prstGeom>
          </p:spPr>
          <p:txBody>
            <a:bodyPr lIns="0" tIns="0" rIns="0" bIns="0" rtlCol="0" anchor="t">
              <a:spAutoFit/>
            </a:bodyPr>
            <a:lstStyle/>
            <a:p>
              <a:pPr algn="ctr">
                <a:lnSpc>
                  <a:spcPts val="5199"/>
                </a:lnSpc>
                <a:spcBef>
                  <a:spcPct val="0"/>
                </a:spcBef>
              </a:pPr>
              <a:r>
                <a:rPr lang="en-US" sz="3999" b="1">
                  <a:solidFill>
                    <a:srgbClr val="000000"/>
                  </a:solidFill>
                  <a:latin typeface="Poppins Bold"/>
                  <a:ea typeface="Poppins Bold"/>
                  <a:cs typeface="Poppins Bold"/>
                  <a:sym typeface="Poppins Bold"/>
                </a:rPr>
                <a:t>RCL Benziger</a:t>
              </a:r>
            </a:p>
          </p:txBody>
        </p:sp>
      </p:grpSp>
      <p:sp>
        <p:nvSpPr>
          <p:cNvPr id="19" name="Freeform 19"/>
          <p:cNvSpPr/>
          <p:nvPr/>
        </p:nvSpPr>
        <p:spPr>
          <a:xfrm>
            <a:off x="14131649" y="5864489"/>
            <a:ext cx="3242045" cy="4296207"/>
          </a:xfrm>
          <a:custGeom>
            <a:avLst/>
            <a:gdLst/>
            <a:ahLst/>
            <a:cxnLst/>
            <a:rect l="l" t="t" r="r" b="b"/>
            <a:pathLst>
              <a:path w="3242045" h="4296207">
                <a:moveTo>
                  <a:pt x="0" y="0"/>
                </a:moveTo>
                <a:lnTo>
                  <a:pt x="3242045" y="0"/>
                </a:lnTo>
                <a:lnTo>
                  <a:pt x="3242045" y="4296207"/>
                </a:lnTo>
                <a:lnTo>
                  <a:pt x="0" y="4296207"/>
                </a:lnTo>
                <a:lnTo>
                  <a:pt x="0" y="0"/>
                </a:lnTo>
                <a:close/>
              </a:path>
            </a:pathLst>
          </a:custGeom>
          <a:blipFill>
            <a:blip r:embed="rId8"/>
            <a:stretch>
              <a:fillRect/>
            </a:stretch>
          </a:blipFill>
        </p:spPr>
        <p:txBody>
          <a:bodyPr/>
          <a:lstStyle/>
          <a:p>
            <a:endParaRPr lang="en-US"/>
          </a:p>
        </p:txBody>
      </p:sp>
      <p:sp>
        <p:nvSpPr>
          <p:cNvPr id="20" name="TextBox 20"/>
          <p:cNvSpPr txBox="1"/>
          <p:nvPr/>
        </p:nvSpPr>
        <p:spPr>
          <a:xfrm>
            <a:off x="582571" y="4892852"/>
            <a:ext cx="3575365" cy="682559"/>
          </a:xfrm>
          <a:prstGeom prst="rect">
            <a:avLst/>
          </a:prstGeom>
        </p:spPr>
        <p:txBody>
          <a:bodyPr lIns="0" tIns="0" rIns="0" bIns="0" rtlCol="0" anchor="t">
            <a:spAutoFit/>
          </a:bodyPr>
          <a:lstStyle/>
          <a:p>
            <a:pPr algn="ctr">
              <a:lnSpc>
                <a:spcPts val="5199"/>
              </a:lnSpc>
              <a:spcBef>
                <a:spcPct val="0"/>
              </a:spcBef>
            </a:pPr>
            <a:r>
              <a:rPr lang="en-US" sz="3999" b="1">
                <a:solidFill>
                  <a:srgbClr val="000000"/>
                </a:solidFill>
                <a:latin typeface="Poppins Bold"/>
                <a:ea typeface="Poppins Bold"/>
                <a:cs typeface="Poppins Bold"/>
                <a:sym typeface="Poppins Bold"/>
              </a:rPr>
              <a:t>Liguori Press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5D96F9C-1539-002B-D645-B380D0AC1176}"/>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4505" b="94294" l="4600" r="94500">
                        <a14:foregroundMark x1="7300" y1="16817" x2="11800" y2="15616"/>
                        <a14:foregroundMark x1="11800" y1="15616" x2="12100" y2="15616"/>
                        <a14:foregroundMark x1="4600" y1="25826" x2="4600" y2="21772"/>
                        <a14:foregroundMark x1="12700" y1="47898" x2="19500" y2="45646"/>
                        <a14:foregroundMark x1="19500" y1="45646" x2="22000" y2="37237"/>
                        <a14:foregroundMark x1="22000" y1="37237" x2="24100" y2="43393"/>
                        <a14:foregroundMark x1="24100" y1="43393" x2="23100" y2="53153"/>
                        <a14:foregroundMark x1="23100" y1="53153" x2="20600" y2="54805"/>
                        <a14:foregroundMark x1="20600" y1="54805" x2="18200" y2="60060"/>
                        <a14:foregroundMark x1="18200" y1="60060" x2="18400" y2="79730"/>
                        <a14:foregroundMark x1="11700" y1="72222" x2="12600" y2="77477"/>
                        <a14:foregroundMark x1="13700" y1="72523" x2="17700" y2="51051"/>
                        <a14:foregroundMark x1="19900" y1="50150" x2="23200" y2="42042"/>
                        <a14:foregroundMark x1="11100" y1="90090" x2="13100" y2="78679"/>
                        <a14:foregroundMark x1="13100" y1="78679" x2="9800" y2="68468"/>
                        <a14:foregroundMark x1="9800" y1="68468" x2="9800" y2="68468"/>
                        <a14:foregroundMark x1="18000" y1="94294" x2="16500" y2="74024"/>
                        <a14:foregroundMark x1="16500" y1="74024" x2="16800" y2="71772"/>
                        <a14:foregroundMark x1="24500" y1="28078" x2="24500" y2="28078"/>
                        <a14:foregroundMark x1="24900" y1="22673" x2="24800" y2="18619"/>
                        <a14:foregroundMark x1="24800" y1="18619" x2="29000" y2="16366"/>
                        <a14:foregroundMark x1="21700" y1="10210" x2="22800" y2="4505"/>
                        <a14:foregroundMark x1="33900" y1="28078" x2="36000" y2="31381"/>
                        <a14:foregroundMark x1="36000" y1="31381" x2="37100" y2="36637"/>
                        <a14:foregroundMark x1="37100" y1="36637" x2="42100" y2="41291"/>
                        <a14:foregroundMark x1="34000" y1="38739" x2="34000" y2="38739"/>
                        <a14:foregroundMark x1="75200" y1="41892" x2="76000" y2="35586"/>
                        <a14:foregroundMark x1="76000" y1="35586" x2="78600" y2="33634"/>
                        <a14:foregroundMark x1="78600" y1="33634" x2="82700" y2="34084"/>
                        <a14:foregroundMark x1="82700" y1="34084" x2="86300" y2="29730"/>
                        <a14:foregroundMark x1="86300" y1="29730" x2="87100" y2="24324"/>
                        <a14:foregroundMark x1="87100" y1="24324" x2="86300" y2="19970"/>
                        <a14:foregroundMark x1="86300" y1="19970" x2="84000" y2="16517"/>
                        <a14:foregroundMark x1="84000" y1="16517" x2="81100" y2="14715"/>
                        <a14:foregroundMark x1="81100" y1="14715" x2="77000" y2="13964"/>
                        <a14:foregroundMark x1="77000" y1="13964" x2="74500" y2="16216"/>
                        <a14:foregroundMark x1="74500" y1="16216" x2="73200" y2="20270"/>
                        <a14:foregroundMark x1="73200" y1="20270" x2="73200" y2="21021"/>
                        <a14:foregroundMark x1="78300" y1="41892" x2="84600" y2="44745"/>
                        <a14:foregroundMark x1="84600" y1="44745" x2="88500" y2="40240"/>
                        <a14:foregroundMark x1="88500" y1="40240" x2="90600" y2="36036"/>
                        <a14:foregroundMark x1="90600" y1="36036" x2="90100" y2="29129"/>
                        <a14:foregroundMark x1="90100" y1="29129" x2="92700" y2="29580"/>
                        <a14:foregroundMark x1="92700" y1="29580" x2="94500" y2="31982"/>
                        <a14:foregroundMark x1="55900" y1="87087" x2="55900" y2="87087"/>
                        <a14:foregroundMark x1="67300" y1="56757" x2="66000" y2="63363"/>
                        <a14:foregroundMark x1="66000" y1="63363" x2="66000" y2="63363"/>
                        <a14:foregroundMark x1="88000" y1="64865" x2="91100" y2="66517"/>
                        <a14:foregroundMark x1="91100" y1="66517" x2="91200" y2="66667"/>
                        <a14:foregroundMark x1="90441" y1="74392" x2="90600" y2="73423"/>
                        <a14:foregroundMark x1="89391" y1="80781" x2="89564" y2="79725"/>
                        <a14:foregroundMark x1="89292" y1="81381" x2="89391" y2="80781"/>
                        <a14:foregroundMark x1="88897" y1="83787" x2="89292" y2="81381"/>
                        <a14:foregroundMark x1="90512" y1="71772" x2="90400" y2="69670"/>
                        <a14:foregroundMark x1="90576" y1="72973" x2="90512" y2="71772"/>
                        <a14:foregroundMark x1="90600" y1="73423" x2="90576" y2="72973"/>
                        <a14:foregroundMark x1="87700" y1="70571" x2="86196" y2="80311"/>
                        <a14:foregroundMark x1="91700" y1="76426" x2="92300" y2="93694"/>
                        <a14:foregroundMark x1="11500" y1="94294" x2="11600" y2="92192"/>
                        <a14:backgroundMark x1="15100" y1="86336" x2="15700" y2="80781"/>
                        <a14:backgroundMark x1="15700" y1="78979" x2="15700" y2="74925"/>
                        <a14:backgroundMark x1="15500" y1="74775" x2="15500" y2="73874"/>
                        <a14:backgroundMark x1="60500" y1="80480" x2="59000" y2="86036"/>
                        <a14:backgroundMark x1="89887" y1="78722" x2="90000" y2="81532"/>
                        <a14:backgroundMark x1="89800" y1="76577" x2="89825" y2="77185"/>
                        <a14:backgroundMark x1="90000" y1="81532" x2="90203" y2="82357"/>
                        <a14:backgroundMark x1="86200" y1="82282" x2="86200" y2="82282"/>
                        <a14:backgroundMark x1="85900" y1="81832" x2="85900" y2="81832"/>
                        <a14:backgroundMark x1="85900" y1="81381" x2="85900" y2="81381"/>
                        <a14:backgroundMark x1="86200" y1="81081" x2="86200" y2="81081"/>
                        <a14:backgroundMark x1="85900" y1="82432" x2="85900" y2="82432"/>
                        <a14:backgroundMark x1="89900" y1="74324" x2="89600" y2="79730"/>
                        <a14:backgroundMark x1="90200" y1="83483" x2="90700" y2="88288"/>
                        <a14:backgroundMark x1="89600" y1="72973" x2="89600" y2="72973"/>
                        <a14:backgroundMark x1="89600" y1="71772" x2="89600" y2="71772"/>
                        <a14:backgroundMark x1="89500" y1="81381" x2="89500" y2="81381"/>
                        <a14:backgroundMark x1="89500" y1="80781" x2="89500" y2="80781"/>
                        <a14:backgroundMark x1="89500" y1="80781" x2="89500" y2="80781"/>
                        <a14:backgroundMark x1="85600" y1="82583" x2="86200" y2="81532"/>
                        <a14:backgroundMark x1="89600" y1="80781" x2="89600" y2="80781"/>
                        <a14:backgroundMark x1="89500" y1="80781" x2="89500" y2="80781"/>
                      </a14:backgroundRemoval>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4"/>
              </a:ext>
            </a:extLst>
          </a:blip>
          <a:srcRect t="3946" b="11468"/>
          <a:stretch>
            <a:fillRect/>
          </a:stretch>
        </p:blipFill>
        <p:spPr>
          <a:xfrm>
            <a:off x="20" y="10"/>
            <a:ext cx="18287980" cy="10286990"/>
          </a:xfrm>
          <a:prstGeom prst="rect">
            <a:avLst/>
          </a:prstGeom>
        </p:spPr>
      </p:pic>
      <p:sp>
        <p:nvSpPr>
          <p:cNvPr id="18" name="Rectangle 17">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980213"/>
            <a:ext cx="18288000" cy="1104826"/>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E7C85BE-184E-D63D-1A14-B0333B78E72D}"/>
              </a:ext>
            </a:extLst>
          </p:cNvPr>
          <p:cNvSpPr txBox="1"/>
          <p:nvPr/>
        </p:nvSpPr>
        <p:spPr>
          <a:xfrm>
            <a:off x="785812" y="7975860"/>
            <a:ext cx="16816388" cy="1117254"/>
          </a:xfrm>
          <a:prstGeom prst="rect">
            <a:avLst/>
          </a:prstGeom>
        </p:spPr>
        <p:txBody>
          <a:bodyPr vert="horz" lIns="91440" tIns="45720" rIns="91440" bIns="45720" rtlCol="0" anchor="ctr">
            <a:normAutofit/>
          </a:bodyPr>
          <a:lstStyle/>
          <a:p>
            <a:pPr marL="0" lvl="0" indent="0" algn="ctr">
              <a:lnSpc>
                <a:spcPct val="90000"/>
              </a:lnSpc>
              <a:spcBef>
                <a:spcPct val="0"/>
              </a:spcBef>
              <a:spcAft>
                <a:spcPts val="600"/>
              </a:spcAft>
            </a:pPr>
            <a:r>
              <a:rPr lang="en-US" sz="6000" b="1" dirty="0">
                <a:solidFill>
                  <a:schemeClr val="tx1">
                    <a:lumMod val="85000"/>
                    <a:lumOff val="15000"/>
                  </a:schemeClr>
                </a:solidFill>
                <a:latin typeface="+mj-lt"/>
                <a:ea typeface="+mj-ea"/>
                <a:cs typeface="+mj-cs"/>
                <a:sym typeface="Poppins Bold"/>
              </a:rPr>
              <a:t>Q &amp; A</a:t>
            </a:r>
          </a:p>
        </p:txBody>
      </p:sp>
      <p:cxnSp>
        <p:nvCxnSpPr>
          <p:cNvPr id="19" name="Straight Connector 18">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7862974"/>
            <a:ext cx="18288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9202278"/>
            <a:ext cx="18288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48396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1760892" y="4002892"/>
            <a:ext cx="14766217" cy="2570872"/>
          </a:xfrm>
          <a:prstGeom prst="rect">
            <a:avLst/>
          </a:prstGeom>
        </p:spPr>
        <p:txBody>
          <a:bodyPr lIns="0" tIns="0" rIns="0" bIns="0" rtlCol="0" anchor="t">
            <a:spAutoFit/>
          </a:bodyPr>
          <a:lstStyle/>
          <a:p>
            <a:pPr algn="ctr">
              <a:lnSpc>
                <a:spcPts val="18201"/>
              </a:lnSpc>
            </a:pPr>
            <a:r>
              <a:rPr lang="en-US" sz="21929">
                <a:solidFill>
                  <a:srgbClr val="000000"/>
                </a:solidFill>
                <a:latin typeface="Herr Von Muellerhoff"/>
                <a:ea typeface="Herr Von Muellerhoff"/>
                <a:cs typeface="Herr Von Muellerhoff"/>
                <a:sym typeface="Herr Von Muellerhoff"/>
              </a:rPr>
              <a:t>Let us pray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609600" y="2324100"/>
            <a:ext cx="17436341" cy="7613494"/>
          </a:xfrm>
          <a:prstGeom prst="rect">
            <a:avLst/>
          </a:prstGeom>
        </p:spPr>
        <p:txBody>
          <a:bodyPr lIns="0" tIns="0" rIns="0" bIns="0" rtlCol="0" anchor="t">
            <a:spAutoFit/>
          </a:bodyPr>
          <a:lstStyle/>
          <a:p>
            <a:pPr algn="l">
              <a:lnSpc>
                <a:spcPts val="5367"/>
              </a:lnSpc>
            </a:pPr>
            <a:r>
              <a:rPr lang="en-US" sz="4399" dirty="0">
                <a:solidFill>
                  <a:srgbClr val="000000"/>
                </a:solidFill>
                <a:latin typeface="HK Grotesk"/>
                <a:ea typeface="HK Grotesk"/>
                <a:cs typeface="HK Grotesk"/>
                <a:sym typeface="HK Grotesk"/>
              </a:rPr>
              <a:t>Conversion-centered process focusing on</a:t>
            </a:r>
          </a:p>
          <a:p>
            <a:pPr algn="l">
              <a:lnSpc>
                <a:spcPts val="5367"/>
              </a:lnSpc>
            </a:pPr>
            <a:endParaRPr lang="en-US" sz="4399" dirty="0">
              <a:solidFill>
                <a:srgbClr val="000000"/>
              </a:solidFill>
              <a:latin typeface="HK Grotesk"/>
              <a:ea typeface="HK Grotesk"/>
              <a:cs typeface="HK Grotesk"/>
              <a:sym typeface="HK Grotesk"/>
            </a:endParaRPr>
          </a:p>
          <a:p>
            <a:pPr marL="949959" lvl="1" indent="-474979" algn="l">
              <a:lnSpc>
                <a:spcPts val="5367"/>
              </a:lnSpc>
              <a:buFont typeface="Arial"/>
              <a:buChar char="•"/>
            </a:pPr>
            <a:r>
              <a:rPr lang="en-US" sz="4399" dirty="0">
                <a:solidFill>
                  <a:srgbClr val="000000"/>
                </a:solidFill>
                <a:latin typeface="HK Grotesk"/>
                <a:ea typeface="HK Grotesk"/>
                <a:cs typeface="HK Grotesk"/>
                <a:sym typeface="HK Grotesk"/>
              </a:rPr>
              <a:t>Kerygmatic Evangelization</a:t>
            </a:r>
          </a:p>
          <a:p>
            <a:pPr marL="949959" lvl="1" indent="-474979" algn="l">
              <a:lnSpc>
                <a:spcPts val="5367"/>
              </a:lnSpc>
              <a:buFont typeface="Arial"/>
              <a:buChar char="•"/>
            </a:pPr>
            <a:r>
              <a:rPr lang="en-US" sz="4399" dirty="0">
                <a:solidFill>
                  <a:srgbClr val="000000"/>
                </a:solidFill>
                <a:latin typeface="HK Grotesk"/>
                <a:ea typeface="HK Grotesk"/>
                <a:cs typeface="HK Grotesk"/>
                <a:sym typeface="HK Grotesk"/>
              </a:rPr>
              <a:t>Discernment/Readiness</a:t>
            </a:r>
          </a:p>
          <a:p>
            <a:pPr marL="949959" lvl="1" indent="-474979" algn="l">
              <a:lnSpc>
                <a:spcPts val="5367"/>
              </a:lnSpc>
              <a:buFont typeface="Arial"/>
              <a:buChar char="•"/>
            </a:pPr>
            <a:r>
              <a:rPr lang="en-US" sz="4399" dirty="0">
                <a:solidFill>
                  <a:srgbClr val="000000"/>
                </a:solidFill>
                <a:latin typeface="HK Grotesk"/>
                <a:ea typeface="HK Grotesk"/>
                <a:cs typeface="HK Grotesk"/>
                <a:sym typeface="HK Grotesk"/>
              </a:rPr>
              <a:t>Liturgical Rites</a:t>
            </a:r>
          </a:p>
          <a:p>
            <a:pPr marL="949959" lvl="1" indent="-474979" algn="l">
              <a:lnSpc>
                <a:spcPts val="5367"/>
              </a:lnSpc>
              <a:buFont typeface="Arial"/>
              <a:buChar char="•"/>
            </a:pPr>
            <a:r>
              <a:rPr lang="en-US" sz="4399" dirty="0">
                <a:solidFill>
                  <a:srgbClr val="000000"/>
                </a:solidFill>
                <a:latin typeface="HK Grotesk"/>
                <a:ea typeface="HK Grotesk"/>
                <a:cs typeface="HK Grotesk"/>
                <a:sym typeface="HK Grotesk"/>
              </a:rPr>
              <a:t>Gradual Incorporation into Parish-Community Life</a:t>
            </a:r>
          </a:p>
          <a:p>
            <a:pPr algn="l">
              <a:lnSpc>
                <a:spcPts val="5367"/>
              </a:lnSpc>
            </a:pPr>
            <a:endParaRPr lang="en-US" sz="4399" dirty="0">
              <a:solidFill>
                <a:srgbClr val="000000"/>
              </a:solidFill>
              <a:latin typeface="HK Grotesk"/>
              <a:ea typeface="HK Grotesk"/>
              <a:cs typeface="HK Grotesk"/>
              <a:sym typeface="HK Grotesk"/>
            </a:endParaRPr>
          </a:p>
          <a:p>
            <a:pPr algn="l">
              <a:lnSpc>
                <a:spcPts val="5367"/>
              </a:lnSpc>
            </a:pPr>
            <a:r>
              <a:rPr lang="en-US" sz="4399" dirty="0">
                <a:solidFill>
                  <a:srgbClr val="000000"/>
                </a:solidFill>
                <a:latin typeface="HK Grotesk"/>
                <a:ea typeface="HK Grotesk"/>
                <a:cs typeface="HK Grotesk"/>
                <a:sym typeface="HK Grotesk"/>
              </a:rPr>
              <a:t>The process applies to children and teens as much as it does to adults.</a:t>
            </a:r>
          </a:p>
          <a:p>
            <a:pPr algn="l">
              <a:lnSpc>
                <a:spcPts val="5367"/>
              </a:lnSpc>
            </a:pPr>
            <a:r>
              <a:rPr lang="en-US" sz="4399" b="1" dirty="0">
                <a:solidFill>
                  <a:srgbClr val="000000"/>
                </a:solidFill>
                <a:latin typeface="HK Grotesk"/>
                <a:ea typeface="HK Grotesk"/>
                <a:cs typeface="HK Grotesk"/>
                <a:sym typeface="HK Grotesk"/>
              </a:rPr>
              <a:t>OCIA 252 </a:t>
            </a:r>
            <a:r>
              <a:rPr lang="en-US" sz="4399" dirty="0">
                <a:solidFill>
                  <a:srgbClr val="000000"/>
                </a:solidFill>
                <a:latin typeface="HK Grotesk"/>
                <a:ea typeface="HK Grotesk"/>
                <a:cs typeface="HK Grotesk"/>
                <a:sym typeface="HK Grotesk"/>
              </a:rPr>
              <a:t>makes this explicit: children of catechetical age are to be formed “according to the same elements as adults,” adapted to their age and circumstances.  </a:t>
            </a:r>
          </a:p>
        </p:txBody>
      </p:sp>
      <p:sp>
        <p:nvSpPr>
          <p:cNvPr id="4" name="TextBox 4"/>
          <p:cNvSpPr txBox="1"/>
          <p:nvPr/>
        </p:nvSpPr>
        <p:spPr>
          <a:xfrm>
            <a:off x="900521" y="119966"/>
            <a:ext cx="16486957" cy="1760319"/>
          </a:xfrm>
          <a:prstGeom prst="rect">
            <a:avLst/>
          </a:prstGeom>
        </p:spPr>
        <p:txBody>
          <a:bodyPr lIns="0" tIns="0" rIns="0" bIns="0" rtlCol="0" anchor="t">
            <a:spAutoFit/>
          </a:bodyPr>
          <a:lstStyle/>
          <a:p>
            <a:pPr>
              <a:lnSpc>
                <a:spcPts val="7016"/>
              </a:lnSpc>
            </a:pPr>
            <a:r>
              <a:rPr lang="en-US" sz="5397" b="1" dirty="0">
                <a:solidFill>
                  <a:srgbClr val="000000"/>
                </a:solidFill>
                <a:latin typeface="Bricolage Grotesque Bold"/>
                <a:ea typeface="Bricolage Grotesque Bold"/>
                <a:cs typeface="Bricolage Grotesque Bold"/>
                <a:sym typeface="Bricolage Grotesque Bold"/>
              </a:rPr>
              <a:t>Understanding the Vision of the OCIA, </a:t>
            </a:r>
            <a:br>
              <a:rPr lang="en-US" sz="5397" b="1" dirty="0">
                <a:solidFill>
                  <a:srgbClr val="000000"/>
                </a:solidFill>
                <a:latin typeface="Bricolage Grotesque Bold"/>
                <a:ea typeface="Bricolage Grotesque Bold"/>
                <a:cs typeface="Bricolage Grotesque Bold"/>
                <a:sym typeface="Bricolage Grotesque Bold"/>
              </a:rPr>
            </a:br>
            <a:r>
              <a:rPr lang="en-US" sz="5397" b="1" dirty="0">
                <a:solidFill>
                  <a:srgbClr val="000000"/>
                </a:solidFill>
                <a:latin typeface="Bricolage Grotesque Bold"/>
                <a:ea typeface="Bricolage Grotesque Bold"/>
                <a:cs typeface="Bricolage Grotesque Bold"/>
                <a:sym typeface="Bricolage Grotesque Bold"/>
              </a:rPr>
              <a:t>Adapted for Children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425830" y="2234382"/>
            <a:ext cx="17436341" cy="3458511"/>
          </a:xfrm>
          <a:prstGeom prst="rect">
            <a:avLst/>
          </a:prstGeom>
        </p:spPr>
        <p:txBody>
          <a:bodyPr lIns="0" tIns="0" rIns="0" bIns="0" rtlCol="0" anchor="t">
            <a:spAutoFit/>
          </a:bodyPr>
          <a:lstStyle/>
          <a:p>
            <a:pPr marL="949959" lvl="1" indent="-474979" algn="l">
              <a:lnSpc>
                <a:spcPts val="5367"/>
              </a:lnSpc>
              <a:buFont typeface="Arial"/>
              <a:buChar char="•"/>
            </a:pPr>
            <a:r>
              <a:rPr lang="en-US" sz="4399" dirty="0">
                <a:solidFill>
                  <a:srgbClr val="000000"/>
                </a:solidFill>
                <a:latin typeface="HK Grotesk"/>
                <a:ea typeface="HK Grotesk"/>
                <a:cs typeface="HK Grotesk"/>
                <a:sym typeface="HK Grotesk"/>
              </a:rPr>
              <a:t>Children rushed to the Sacraments by grade and/or calendar</a:t>
            </a:r>
          </a:p>
          <a:p>
            <a:pPr marL="949959" lvl="1" indent="-474979" algn="l">
              <a:lnSpc>
                <a:spcPts val="5367"/>
              </a:lnSpc>
              <a:buFont typeface="Arial"/>
              <a:buChar char="•"/>
            </a:pPr>
            <a:r>
              <a:rPr lang="en-US" sz="4399" dirty="0">
                <a:solidFill>
                  <a:srgbClr val="000000"/>
                </a:solidFill>
                <a:latin typeface="HK Grotesk"/>
                <a:ea typeface="HK Grotesk"/>
                <a:cs typeface="HK Grotesk"/>
                <a:sym typeface="HK Grotesk"/>
              </a:rPr>
              <a:t>Children catechumens treated as “lite” (Rites Omitted)</a:t>
            </a:r>
          </a:p>
          <a:p>
            <a:pPr marL="949959" lvl="1" indent="-474979" algn="l">
              <a:lnSpc>
                <a:spcPts val="5367"/>
              </a:lnSpc>
              <a:buFont typeface="Arial"/>
              <a:buChar char="•"/>
            </a:pPr>
            <a:r>
              <a:rPr lang="en-US" sz="4399" dirty="0">
                <a:solidFill>
                  <a:srgbClr val="000000"/>
                </a:solidFill>
                <a:latin typeface="HK Grotesk"/>
                <a:ea typeface="HK Grotesk"/>
                <a:cs typeface="HK Grotesk"/>
                <a:sym typeface="HK Grotesk"/>
              </a:rPr>
              <a:t>Teens placed in programs out of convenience</a:t>
            </a:r>
          </a:p>
          <a:p>
            <a:pPr marL="949959" lvl="1" indent="-474979" algn="l">
              <a:lnSpc>
                <a:spcPts val="5367"/>
              </a:lnSpc>
              <a:buFont typeface="Arial"/>
              <a:buChar char="•"/>
            </a:pPr>
            <a:r>
              <a:rPr lang="en-US" sz="4399" dirty="0">
                <a:solidFill>
                  <a:srgbClr val="000000"/>
                </a:solidFill>
                <a:latin typeface="HK Grotesk"/>
                <a:ea typeface="HK Grotesk"/>
                <a:cs typeface="HK Grotesk"/>
                <a:sym typeface="HK Grotesk"/>
              </a:rPr>
              <a:t>Parish programs driving the process, rather than the Ritual text.</a:t>
            </a:r>
          </a:p>
          <a:p>
            <a:pPr marL="949959" lvl="1" indent="-474979" algn="l">
              <a:lnSpc>
                <a:spcPts val="5367"/>
              </a:lnSpc>
              <a:buFont typeface="Arial"/>
              <a:buChar char="•"/>
            </a:pPr>
            <a:r>
              <a:rPr lang="en-US" sz="4399" dirty="0">
                <a:solidFill>
                  <a:srgbClr val="000000"/>
                </a:solidFill>
                <a:latin typeface="HK Grotesk"/>
                <a:ea typeface="HK Grotesk"/>
                <a:cs typeface="HK Grotesk"/>
                <a:sym typeface="HK Grotesk"/>
              </a:rPr>
              <a:t>Result? Inconsistent practice, confusion for families…</a:t>
            </a:r>
          </a:p>
        </p:txBody>
      </p:sp>
      <p:sp>
        <p:nvSpPr>
          <p:cNvPr id="4" name="TextBox 4"/>
          <p:cNvSpPr txBox="1"/>
          <p:nvPr/>
        </p:nvSpPr>
        <p:spPr>
          <a:xfrm>
            <a:off x="900521" y="119966"/>
            <a:ext cx="16486957" cy="1760319"/>
          </a:xfrm>
          <a:prstGeom prst="rect">
            <a:avLst/>
          </a:prstGeom>
        </p:spPr>
        <p:txBody>
          <a:bodyPr lIns="0" tIns="0" rIns="0" bIns="0" rtlCol="0" anchor="t">
            <a:spAutoFit/>
          </a:bodyPr>
          <a:lstStyle/>
          <a:p>
            <a:pPr algn="ctr">
              <a:lnSpc>
                <a:spcPts val="7016"/>
              </a:lnSpc>
            </a:pPr>
            <a:r>
              <a:rPr lang="en-US" sz="5397" b="1">
                <a:solidFill>
                  <a:srgbClr val="000000"/>
                </a:solidFill>
                <a:latin typeface="Bricolage Grotesque Bold"/>
                <a:ea typeface="Bricolage Grotesque Bold"/>
                <a:cs typeface="Bricolage Grotesque Bold"/>
                <a:sym typeface="Bricolage Grotesque Bold"/>
              </a:rPr>
              <a:t>In this Presentation we will address some common issues:</a:t>
            </a:r>
          </a:p>
        </p:txBody>
      </p:sp>
      <p:sp>
        <p:nvSpPr>
          <p:cNvPr id="5" name="TextBox 5"/>
          <p:cNvSpPr txBox="1"/>
          <p:nvPr/>
        </p:nvSpPr>
        <p:spPr>
          <a:xfrm>
            <a:off x="900521" y="5930940"/>
            <a:ext cx="16486957" cy="874461"/>
          </a:xfrm>
          <a:prstGeom prst="rect">
            <a:avLst/>
          </a:prstGeom>
        </p:spPr>
        <p:txBody>
          <a:bodyPr lIns="0" tIns="0" rIns="0" bIns="0" rtlCol="0" anchor="t">
            <a:spAutoFit/>
          </a:bodyPr>
          <a:lstStyle/>
          <a:p>
            <a:pPr algn="ctr">
              <a:lnSpc>
                <a:spcPts val="7016"/>
              </a:lnSpc>
            </a:pPr>
            <a:r>
              <a:rPr lang="en-US" sz="5397" b="1">
                <a:solidFill>
                  <a:srgbClr val="000000"/>
                </a:solidFill>
                <a:latin typeface="Bricolage Grotesque Bold"/>
                <a:ea typeface="Bricolage Grotesque Bold"/>
                <a:cs typeface="Bricolage Grotesque Bold"/>
                <a:sym typeface="Bricolage Grotesque Bold"/>
              </a:rPr>
              <a:t>Taking into account,</a:t>
            </a:r>
          </a:p>
        </p:txBody>
      </p:sp>
      <p:sp>
        <p:nvSpPr>
          <p:cNvPr id="6" name="TextBox 6"/>
          <p:cNvSpPr txBox="1"/>
          <p:nvPr/>
        </p:nvSpPr>
        <p:spPr>
          <a:xfrm>
            <a:off x="425830" y="6805401"/>
            <a:ext cx="17436341" cy="2027373"/>
          </a:xfrm>
          <a:prstGeom prst="rect">
            <a:avLst/>
          </a:prstGeom>
        </p:spPr>
        <p:txBody>
          <a:bodyPr lIns="0" tIns="0" rIns="0" bIns="0" rtlCol="0" anchor="t">
            <a:spAutoFit/>
          </a:bodyPr>
          <a:lstStyle/>
          <a:p>
            <a:pPr marL="949959" lvl="1" indent="-474979" algn="l">
              <a:lnSpc>
                <a:spcPts val="5367"/>
              </a:lnSpc>
              <a:buFont typeface="Arial"/>
              <a:buChar char="•"/>
            </a:pPr>
            <a:r>
              <a:rPr lang="en-US" sz="4399">
                <a:solidFill>
                  <a:srgbClr val="000000"/>
                </a:solidFill>
                <a:latin typeface="HK Grotesk"/>
                <a:ea typeface="HK Grotesk"/>
                <a:cs typeface="HK Grotesk"/>
                <a:sym typeface="HK Grotesk"/>
              </a:rPr>
              <a:t>New Diocesan Norms (pub. August 2025)</a:t>
            </a:r>
          </a:p>
          <a:p>
            <a:pPr marL="949959" lvl="1" indent="-474979" algn="l">
              <a:lnSpc>
                <a:spcPts val="5367"/>
              </a:lnSpc>
              <a:buFont typeface="Arial"/>
              <a:buChar char="•"/>
            </a:pPr>
            <a:r>
              <a:rPr lang="en-US" sz="4399">
                <a:solidFill>
                  <a:srgbClr val="000000"/>
                </a:solidFill>
                <a:latin typeface="HK Grotesk"/>
                <a:ea typeface="HK Grotesk"/>
                <a:cs typeface="HK Grotesk"/>
                <a:sym typeface="HK Grotesk"/>
              </a:rPr>
              <a:t>Shared principles required</a:t>
            </a:r>
          </a:p>
          <a:p>
            <a:pPr marL="949959" lvl="1" indent="-474979" algn="l">
              <a:lnSpc>
                <a:spcPts val="5367"/>
              </a:lnSpc>
              <a:buFont typeface="Arial"/>
              <a:buChar char="•"/>
            </a:pPr>
            <a:r>
              <a:rPr lang="en-US" sz="4399">
                <a:solidFill>
                  <a:srgbClr val="000000"/>
                </a:solidFill>
                <a:latin typeface="HK Grotesk"/>
                <a:ea typeface="HK Grotesk"/>
                <a:cs typeface="HK Grotesk"/>
                <a:sym typeface="HK Grotesk"/>
              </a:rPr>
              <a:t>Flexibility as a pastoral tool, </a:t>
            </a:r>
            <a:r>
              <a:rPr lang="en-US" sz="4399" i="1">
                <a:solidFill>
                  <a:srgbClr val="000000"/>
                </a:solidFill>
                <a:latin typeface="HK Grotesk Italics"/>
                <a:ea typeface="HK Grotesk Italics"/>
                <a:cs typeface="HK Grotesk Italics"/>
                <a:sym typeface="HK Grotesk Italics"/>
              </a:rPr>
              <a:t>not an excuse for inconsistent practice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61412" y="952501"/>
            <a:ext cx="14197588" cy="792525"/>
          </a:xfrm>
          <a:prstGeom prst="rect">
            <a:avLst/>
          </a:prstGeom>
        </p:spPr>
        <p:txBody>
          <a:bodyPr wrap="square" lIns="0" tIns="0" rIns="0" bIns="0" rtlCol="0" anchor="t">
            <a:spAutoFit/>
          </a:bodyPr>
          <a:lstStyle/>
          <a:p>
            <a:pPr algn="ctr">
              <a:lnSpc>
                <a:spcPts val="5979"/>
              </a:lnSpc>
              <a:spcBef>
                <a:spcPct val="0"/>
              </a:spcBef>
            </a:pPr>
            <a:r>
              <a:rPr lang="en-US" sz="6000" b="1" dirty="0">
                <a:solidFill>
                  <a:srgbClr val="000000"/>
                </a:solidFill>
                <a:latin typeface="Poppins Bold"/>
                <a:ea typeface="Poppins Bold"/>
                <a:cs typeface="Poppins Bold"/>
                <a:sym typeface="Poppins Bold"/>
              </a:rPr>
              <a:t>Who Qualifies…</a:t>
            </a:r>
          </a:p>
        </p:txBody>
      </p:sp>
      <p:sp>
        <p:nvSpPr>
          <p:cNvPr id="3" name="TextBox 3"/>
          <p:cNvSpPr txBox="1"/>
          <p:nvPr/>
        </p:nvSpPr>
        <p:spPr>
          <a:xfrm>
            <a:off x="1028700" y="2136179"/>
            <a:ext cx="16230600" cy="7924413"/>
          </a:xfrm>
          <a:prstGeom prst="rect">
            <a:avLst/>
          </a:prstGeom>
        </p:spPr>
        <p:txBody>
          <a:bodyPr lIns="0" tIns="0" rIns="0" bIns="0" rtlCol="0" anchor="t">
            <a:spAutoFit/>
          </a:bodyPr>
          <a:lstStyle/>
          <a:p>
            <a:pPr marL="1036315" lvl="1" indent="-518158" algn="l">
              <a:lnSpc>
                <a:spcPts val="6239"/>
              </a:lnSpc>
              <a:buFont typeface="Arial"/>
              <a:buChar char="•"/>
            </a:pPr>
            <a:r>
              <a:rPr lang="en-US" sz="4799" dirty="0">
                <a:solidFill>
                  <a:srgbClr val="000000"/>
                </a:solidFill>
                <a:latin typeface="Poppins"/>
                <a:ea typeface="Poppins"/>
                <a:cs typeface="Poppins"/>
                <a:sym typeface="Poppins"/>
              </a:rPr>
              <a:t>Unbaptized</a:t>
            </a:r>
            <a:r>
              <a:rPr lang="en-US" sz="4799" i="1" dirty="0">
                <a:solidFill>
                  <a:srgbClr val="000000"/>
                </a:solidFill>
                <a:latin typeface="Poppins Italics"/>
                <a:ea typeface="Poppins Italics"/>
                <a:cs typeface="Poppins Italics"/>
                <a:sym typeface="Poppins Italics"/>
              </a:rPr>
              <a:t> &amp; Invalidly Baptized </a:t>
            </a:r>
            <a:r>
              <a:rPr lang="en-US" sz="4799" dirty="0">
                <a:solidFill>
                  <a:srgbClr val="000000"/>
                </a:solidFill>
                <a:latin typeface="Poppins"/>
                <a:ea typeface="Poppins"/>
                <a:cs typeface="Poppins"/>
                <a:sym typeface="Poppins"/>
              </a:rPr>
              <a:t>→ Catechumens</a:t>
            </a:r>
          </a:p>
          <a:p>
            <a:pPr marL="1036315" lvl="1" indent="-518158" algn="l">
              <a:lnSpc>
                <a:spcPts val="6239"/>
              </a:lnSpc>
              <a:buFont typeface="Arial"/>
              <a:buChar char="•"/>
            </a:pPr>
            <a:r>
              <a:rPr lang="en-US" sz="4799" dirty="0">
                <a:solidFill>
                  <a:srgbClr val="000000"/>
                </a:solidFill>
                <a:latin typeface="Poppins"/>
                <a:ea typeface="Poppins"/>
                <a:cs typeface="Poppins"/>
                <a:sym typeface="Poppins"/>
              </a:rPr>
              <a:t>Validly baptized → Candidates (incl. those coming from a different faith tradition -</a:t>
            </a:r>
            <a:r>
              <a:rPr lang="en-US" sz="4799" i="1" dirty="0">
                <a:solidFill>
                  <a:srgbClr val="000000"/>
                </a:solidFill>
                <a:latin typeface="Poppins Italics"/>
                <a:ea typeface="Poppins Italics"/>
                <a:cs typeface="Poppins Italics"/>
                <a:sym typeface="Poppins Italics"/>
              </a:rPr>
              <a:t> Profession of Faith</a:t>
            </a:r>
            <a:r>
              <a:rPr lang="en-US" sz="4799" dirty="0">
                <a:solidFill>
                  <a:srgbClr val="000000"/>
                </a:solidFill>
                <a:latin typeface="Poppins"/>
                <a:ea typeface="Poppins"/>
                <a:cs typeface="Poppins"/>
                <a:sym typeface="Poppins"/>
              </a:rPr>
              <a:t>)</a:t>
            </a:r>
          </a:p>
          <a:p>
            <a:pPr marL="1036315" lvl="1" indent="-518158" algn="l">
              <a:lnSpc>
                <a:spcPts val="6239"/>
              </a:lnSpc>
              <a:buFont typeface="Arial"/>
              <a:buChar char="•"/>
            </a:pPr>
            <a:r>
              <a:rPr lang="en-US" sz="4799" dirty="0">
                <a:solidFill>
                  <a:srgbClr val="000000"/>
                </a:solidFill>
                <a:latin typeface="Poppins"/>
                <a:ea typeface="Poppins"/>
                <a:cs typeface="Poppins"/>
                <a:sym typeface="Poppins"/>
              </a:rPr>
              <a:t>Baptized Catholic, </a:t>
            </a:r>
            <a:r>
              <a:rPr lang="en-US" sz="4799" dirty="0" err="1">
                <a:solidFill>
                  <a:srgbClr val="000000"/>
                </a:solidFill>
                <a:latin typeface="Poppins"/>
                <a:ea typeface="Poppins"/>
                <a:cs typeface="Poppins"/>
                <a:sym typeface="Poppins"/>
              </a:rPr>
              <a:t>uncatechized</a:t>
            </a:r>
            <a:r>
              <a:rPr lang="en-US" sz="4799" dirty="0">
                <a:solidFill>
                  <a:srgbClr val="000000"/>
                </a:solidFill>
                <a:latin typeface="Poppins"/>
                <a:ea typeface="Poppins"/>
                <a:cs typeface="Poppins"/>
                <a:sym typeface="Poppins"/>
              </a:rPr>
              <a:t> → Candidates for sacraments</a:t>
            </a:r>
          </a:p>
          <a:p>
            <a:pPr marL="1036315" lvl="1" indent="-518158" algn="l">
              <a:lnSpc>
                <a:spcPts val="6239"/>
              </a:lnSpc>
              <a:buFont typeface="Arial"/>
              <a:buChar char="•"/>
            </a:pPr>
            <a:endParaRPr lang="en-US" sz="4799" dirty="0">
              <a:solidFill>
                <a:srgbClr val="000000"/>
              </a:solidFill>
              <a:latin typeface="Poppins"/>
              <a:ea typeface="Poppins"/>
              <a:cs typeface="Poppins"/>
              <a:sym typeface="Poppins"/>
            </a:endParaRPr>
          </a:p>
          <a:p>
            <a:pPr marL="518157" lvl="1" algn="l">
              <a:lnSpc>
                <a:spcPts val="6239"/>
              </a:lnSpc>
            </a:pPr>
            <a:r>
              <a:rPr lang="en-US" sz="4799" i="1" dirty="0">
                <a:solidFill>
                  <a:srgbClr val="000000"/>
                </a:solidFill>
                <a:latin typeface="Poppins"/>
                <a:ea typeface="Poppins"/>
                <a:cs typeface="Poppins"/>
                <a:sym typeface="Poppins"/>
              </a:rPr>
              <a:t>“Baptism Changes EVERYTHING. Formation must reflect baptismal reality</a:t>
            </a:r>
            <a:r>
              <a:rPr lang="en-US" sz="4799" dirty="0">
                <a:solidFill>
                  <a:srgbClr val="000000"/>
                </a:solidFill>
                <a:latin typeface="Poppins"/>
                <a:ea typeface="Poppins"/>
                <a:cs typeface="Poppins"/>
                <a:sym typeface="Poppins"/>
              </a:rPr>
              <a:t>.” Fr. Paul Turner.</a:t>
            </a:r>
          </a:p>
          <a:p>
            <a:pPr marL="518157" lvl="1" algn="l">
              <a:lnSpc>
                <a:spcPts val="6239"/>
              </a:lnSpc>
            </a:pPr>
            <a:endParaRPr lang="en-US" sz="4799" dirty="0">
              <a:solidFill>
                <a:srgbClr val="000000"/>
              </a:solidFill>
              <a:latin typeface="Poppins"/>
              <a:ea typeface="Poppins"/>
              <a:cs typeface="Poppins"/>
              <a:sym typeface="Poppi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1241321" y="570388"/>
            <a:ext cx="10489750" cy="898338"/>
          </a:xfrm>
          <a:prstGeom prst="rect">
            <a:avLst/>
          </a:prstGeom>
        </p:spPr>
        <p:txBody>
          <a:bodyPr lIns="0" tIns="0" rIns="0" bIns="0" rtlCol="0" anchor="t">
            <a:spAutoFit/>
          </a:bodyPr>
          <a:lstStyle/>
          <a:p>
            <a:pPr algn="l">
              <a:lnSpc>
                <a:spcPts val="7221"/>
              </a:lnSpc>
            </a:pPr>
            <a:r>
              <a:rPr lang="en-US" sz="4599" b="1">
                <a:solidFill>
                  <a:srgbClr val="000000"/>
                </a:solidFill>
                <a:latin typeface="Poppins Bold"/>
                <a:ea typeface="Poppins Bold"/>
                <a:cs typeface="Poppins Bold"/>
                <a:sym typeface="Poppins Bold"/>
              </a:rPr>
              <a:t>Who qualifies: PARAGRAPH 252</a:t>
            </a:r>
          </a:p>
        </p:txBody>
      </p:sp>
      <p:sp>
        <p:nvSpPr>
          <p:cNvPr id="4" name="TextBox 4"/>
          <p:cNvSpPr txBox="1"/>
          <p:nvPr/>
        </p:nvSpPr>
        <p:spPr>
          <a:xfrm>
            <a:off x="1028700" y="1325851"/>
            <a:ext cx="16541081" cy="8046466"/>
          </a:xfrm>
          <a:prstGeom prst="rect">
            <a:avLst/>
          </a:prstGeom>
        </p:spPr>
        <p:txBody>
          <a:bodyPr lIns="0" tIns="0" rIns="0" bIns="0" rtlCol="0" anchor="t">
            <a:spAutoFit/>
          </a:bodyPr>
          <a:lstStyle/>
          <a:p>
            <a:pPr marL="0" lvl="0" indent="0" algn="just">
              <a:lnSpc>
                <a:spcPts val="6437"/>
              </a:lnSpc>
              <a:spcBef>
                <a:spcPct val="0"/>
              </a:spcBef>
            </a:pPr>
            <a:r>
              <a:rPr lang="en-US" sz="4100" u="none" strike="noStrike" dirty="0">
                <a:solidFill>
                  <a:srgbClr val="000000"/>
                </a:solidFill>
                <a:latin typeface="Bricolage Grotesque"/>
                <a:ea typeface="Bricolage Grotesque"/>
                <a:cs typeface="Bricolage Grotesque"/>
                <a:sym typeface="Bricolage Grotesque"/>
              </a:rPr>
              <a:t>This rite is intended for children who have not been baptized at the time of infancy and have reached the age of discretion and catechesis. They come to Christian Initiation, brought by either parents or guardians, or moved on their own initiative with the permission of these same people. Those who grasp and nourish their own faith are moved by their own conscience, are already suitable. Nevertheless, they cannot yet be treated as adults, because, as children, they depend on parents or guardians and are extremely susceptible to the influence of companions as well as society.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1028700" y="2013883"/>
            <a:ext cx="16230600" cy="5681940"/>
          </a:xfrm>
          <a:prstGeom prst="rect">
            <a:avLst/>
          </a:prstGeom>
        </p:spPr>
        <p:txBody>
          <a:bodyPr lIns="0" tIns="0" rIns="0" bIns="0" rtlCol="0" anchor="t">
            <a:spAutoFit/>
          </a:bodyPr>
          <a:lstStyle/>
          <a:p>
            <a:pPr marL="0" lvl="0" indent="0" algn="just">
              <a:lnSpc>
                <a:spcPts val="6437"/>
              </a:lnSpc>
              <a:spcBef>
                <a:spcPct val="0"/>
              </a:spcBef>
            </a:pPr>
            <a:r>
              <a:rPr lang="en-US" sz="4100" u="none" strike="noStrike" dirty="0">
                <a:solidFill>
                  <a:srgbClr val="000000"/>
                </a:solidFill>
                <a:latin typeface="Bricolage Grotesque"/>
                <a:ea typeface="Bricolage Grotesque"/>
                <a:cs typeface="Bricolage Grotesque"/>
                <a:sym typeface="Bricolage Grotesque"/>
              </a:rPr>
              <a:t>The initiation requires not only a </a:t>
            </a:r>
            <a:r>
              <a:rPr lang="en-US" sz="4100" u="sng" strike="noStrike" dirty="0">
                <a:solidFill>
                  <a:srgbClr val="000000"/>
                </a:solidFill>
                <a:latin typeface="Bricolage Grotesque"/>
                <a:ea typeface="Bricolage Grotesque"/>
                <a:cs typeface="Bricolage Grotesque"/>
                <a:sym typeface="Bricolage Grotesque"/>
              </a:rPr>
              <a:t>personal conversion</a:t>
            </a:r>
            <a:r>
              <a:rPr lang="en-US" sz="4100" u="none" strike="noStrike" dirty="0">
                <a:solidFill>
                  <a:srgbClr val="000000"/>
                </a:solidFill>
                <a:latin typeface="Bricolage Grotesque"/>
                <a:ea typeface="Bricolage Grotesque"/>
                <a:cs typeface="Bricolage Grotesque"/>
                <a:sym typeface="Bricolage Grotesque"/>
              </a:rPr>
              <a:t> of a maturity </a:t>
            </a:r>
            <a:r>
              <a:rPr lang="en-US" sz="4100" u="sng" strike="noStrike" dirty="0">
                <a:solidFill>
                  <a:srgbClr val="000000"/>
                </a:solidFill>
                <a:latin typeface="Bricolage Grotesque"/>
                <a:ea typeface="Bricolage Grotesque"/>
                <a:cs typeface="Bricolage Grotesque"/>
                <a:sym typeface="Bricolage Grotesque"/>
              </a:rPr>
              <a:t>suitable to their age</a:t>
            </a:r>
            <a:r>
              <a:rPr lang="en-US" sz="4100" u="none" strike="noStrike" dirty="0">
                <a:solidFill>
                  <a:srgbClr val="000000"/>
                </a:solidFill>
                <a:latin typeface="Bricolage Grotesque"/>
                <a:ea typeface="Bricolage Grotesque"/>
                <a:cs typeface="Bricolage Grotesque"/>
                <a:sym typeface="Bricolage Grotesque"/>
              </a:rPr>
              <a:t>,  but also the help of education necessary at that age. From that point it must be </a:t>
            </a:r>
            <a:r>
              <a:rPr lang="en-US" sz="4100" u="sng" strike="noStrike" dirty="0">
                <a:solidFill>
                  <a:srgbClr val="000000"/>
                </a:solidFill>
                <a:latin typeface="Bricolage Grotesque"/>
                <a:ea typeface="Bricolage Grotesque"/>
                <a:cs typeface="Bricolage Grotesque"/>
                <a:sym typeface="Bricolage Grotesque"/>
              </a:rPr>
              <a:t>adapted</a:t>
            </a:r>
            <a:r>
              <a:rPr lang="en-US" sz="4100" u="none" strike="noStrike" dirty="0">
                <a:solidFill>
                  <a:srgbClr val="000000"/>
                </a:solidFill>
                <a:latin typeface="Bricolage Grotesque"/>
                <a:ea typeface="Bricolage Grotesque"/>
                <a:cs typeface="Bricolage Grotesque"/>
                <a:sym typeface="Bricolage Grotesque"/>
              </a:rPr>
              <a:t> to the spiritual journey of the children, namely their increase in faith and the catechetical instruction that they receive. As with adults, therefore, their initiation is also </a:t>
            </a:r>
            <a:r>
              <a:rPr lang="en-US" sz="4100" u="sng" strike="noStrike" dirty="0">
                <a:solidFill>
                  <a:srgbClr val="000000"/>
                </a:solidFill>
                <a:latin typeface="Bricolage Grotesque"/>
                <a:ea typeface="Bricolage Grotesque"/>
                <a:cs typeface="Bricolage Grotesque"/>
                <a:sym typeface="Bricolage Grotesque"/>
              </a:rPr>
              <a:t>extended over some years</a:t>
            </a:r>
            <a:r>
              <a:rPr lang="en-US" sz="4100" u="none" strike="noStrike" dirty="0">
                <a:solidFill>
                  <a:srgbClr val="000000"/>
                </a:solidFill>
                <a:latin typeface="Bricolage Grotesque"/>
                <a:ea typeface="Bricolage Grotesque"/>
                <a:cs typeface="Bricolage Grotesque"/>
                <a:sym typeface="Bricolage Grotesque"/>
              </a:rPr>
              <a:t>, if necessary, before they may approach the Sacraments. </a:t>
            </a:r>
          </a:p>
        </p:txBody>
      </p:sp>
      <p:sp>
        <p:nvSpPr>
          <p:cNvPr id="4" name="TextBox 4"/>
          <p:cNvSpPr txBox="1"/>
          <p:nvPr/>
        </p:nvSpPr>
        <p:spPr>
          <a:xfrm>
            <a:off x="1028700" y="761401"/>
            <a:ext cx="17259300" cy="962091"/>
          </a:xfrm>
          <a:prstGeom prst="rect">
            <a:avLst/>
          </a:prstGeom>
        </p:spPr>
        <p:txBody>
          <a:bodyPr lIns="0" tIns="0" rIns="0" bIns="0" rtlCol="0" anchor="t">
            <a:spAutoFit/>
          </a:bodyPr>
          <a:lstStyle/>
          <a:p>
            <a:pPr algn="l">
              <a:lnSpc>
                <a:spcPts val="7796"/>
              </a:lnSpc>
              <a:spcBef>
                <a:spcPct val="0"/>
              </a:spcBef>
            </a:pPr>
            <a:r>
              <a:rPr lang="en-US" sz="5997" b="1">
                <a:solidFill>
                  <a:srgbClr val="000000"/>
                </a:solidFill>
                <a:latin typeface="Bricolage Grotesque Bold"/>
                <a:ea typeface="Bricolage Grotesque Bold"/>
                <a:cs typeface="Bricolage Grotesque Bold"/>
                <a:sym typeface="Bricolage Grotesque Bold"/>
              </a:rPr>
              <a:t>Paragraph 253</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p:nvPr/>
        </p:nvSpPr>
        <p:spPr>
          <a:xfrm>
            <a:off x="3779982" y="2300170"/>
            <a:ext cx="1637548" cy="0"/>
          </a:xfrm>
          <a:prstGeom prst="line">
            <a:avLst/>
          </a:prstGeom>
          <a:ln w="38100" cap="flat">
            <a:solidFill>
              <a:srgbClr val="D81F05"/>
            </a:solidFill>
            <a:prstDash val="solid"/>
            <a:headEnd type="none" w="sm" len="sm"/>
            <a:tailEnd type="arrow" w="med" len="sm"/>
          </a:ln>
        </p:spPr>
        <p:txBody>
          <a:bodyPr/>
          <a:lstStyle/>
          <a:p>
            <a:endParaRPr lang="en-US"/>
          </a:p>
        </p:txBody>
      </p:sp>
      <p:sp>
        <p:nvSpPr>
          <p:cNvPr id="4" name="AutoShape 4"/>
          <p:cNvSpPr/>
          <p:nvPr/>
        </p:nvSpPr>
        <p:spPr>
          <a:xfrm>
            <a:off x="2027519" y="2882838"/>
            <a:ext cx="0" cy="1091819"/>
          </a:xfrm>
          <a:prstGeom prst="line">
            <a:avLst/>
          </a:prstGeom>
          <a:ln w="38100" cap="flat">
            <a:solidFill>
              <a:srgbClr val="1E7D07"/>
            </a:solidFill>
            <a:prstDash val="solid"/>
            <a:headEnd type="none" w="sm" len="sm"/>
            <a:tailEnd type="arrow" w="med" len="sm"/>
          </a:ln>
        </p:spPr>
        <p:txBody>
          <a:bodyPr/>
          <a:lstStyle/>
          <a:p>
            <a:endParaRPr lang="en-US"/>
          </a:p>
        </p:txBody>
      </p:sp>
      <p:sp>
        <p:nvSpPr>
          <p:cNvPr id="5" name="Freeform 5"/>
          <p:cNvSpPr/>
          <p:nvPr/>
        </p:nvSpPr>
        <p:spPr>
          <a:xfrm>
            <a:off x="5580872" y="1865969"/>
            <a:ext cx="4619119" cy="906502"/>
          </a:xfrm>
          <a:custGeom>
            <a:avLst/>
            <a:gdLst/>
            <a:ahLst/>
            <a:cxnLst/>
            <a:rect l="l" t="t" r="r" b="b"/>
            <a:pathLst>
              <a:path w="4619119" h="906502">
                <a:moveTo>
                  <a:pt x="0" y="0"/>
                </a:moveTo>
                <a:lnTo>
                  <a:pt x="4619118" y="0"/>
                </a:lnTo>
                <a:lnTo>
                  <a:pt x="4619118" y="906502"/>
                </a:lnTo>
                <a:lnTo>
                  <a:pt x="0" y="906502"/>
                </a:lnTo>
                <a:lnTo>
                  <a:pt x="0" y="0"/>
                </a:lnTo>
                <a:close/>
              </a:path>
            </a:pathLst>
          </a:custGeom>
          <a:blipFill>
            <a:blip r:embed="rId2"/>
            <a:stretch>
              <a:fillRect/>
            </a:stretch>
          </a:blipFill>
        </p:spPr>
        <p:txBody>
          <a:bodyPr/>
          <a:lstStyle/>
          <a:p>
            <a:endParaRPr lang="en-US"/>
          </a:p>
        </p:txBody>
      </p:sp>
      <p:sp>
        <p:nvSpPr>
          <p:cNvPr id="6" name="Freeform 6"/>
          <p:cNvSpPr/>
          <p:nvPr/>
        </p:nvSpPr>
        <p:spPr>
          <a:xfrm>
            <a:off x="1274918" y="3824585"/>
            <a:ext cx="4619119" cy="906502"/>
          </a:xfrm>
          <a:custGeom>
            <a:avLst/>
            <a:gdLst/>
            <a:ahLst/>
            <a:cxnLst/>
            <a:rect l="l" t="t" r="r" b="b"/>
            <a:pathLst>
              <a:path w="4619119" h="906502">
                <a:moveTo>
                  <a:pt x="0" y="0"/>
                </a:moveTo>
                <a:lnTo>
                  <a:pt x="4619118" y="0"/>
                </a:lnTo>
                <a:lnTo>
                  <a:pt x="4619118" y="906502"/>
                </a:lnTo>
                <a:lnTo>
                  <a:pt x="0" y="906502"/>
                </a:lnTo>
                <a:lnTo>
                  <a:pt x="0" y="0"/>
                </a:lnTo>
                <a:close/>
              </a:path>
            </a:pathLst>
          </a:custGeom>
          <a:blipFill>
            <a:blip r:embed="rId2"/>
            <a:stretch>
              <a:fillRect/>
            </a:stretch>
          </a:blipFill>
        </p:spPr>
        <p:txBody>
          <a:bodyPr/>
          <a:lstStyle/>
          <a:p>
            <a:endParaRPr lang="en-US"/>
          </a:p>
        </p:txBody>
      </p:sp>
      <p:sp>
        <p:nvSpPr>
          <p:cNvPr id="7" name="AutoShape 7"/>
          <p:cNvSpPr/>
          <p:nvPr/>
        </p:nvSpPr>
        <p:spPr>
          <a:xfrm>
            <a:off x="9144000" y="5695734"/>
            <a:ext cx="1637548" cy="0"/>
          </a:xfrm>
          <a:prstGeom prst="line">
            <a:avLst/>
          </a:prstGeom>
          <a:ln w="38100" cap="flat">
            <a:solidFill>
              <a:srgbClr val="D81F05"/>
            </a:solidFill>
            <a:prstDash val="solid"/>
            <a:headEnd type="none" w="sm" len="sm"/>
            <a:tailEnd type="arrow" w="med" len="sm"/>
          </a:ln>
        </p:spPr>
        <p:txBody>
          <a:bodyPr/>
          <a:lstStyle/>
          <a:p>
            <a:endParaRPr lang="en-US"/>
          </a:p>
        </p:txBody>
      </p:sp>
      <p:sp>
        <p:nvSpPr>
          <p:cNvPr id="8" name="AutoShape 8"/>
          <p:cNvSpPr/>
          <p:nvPr/>
        </p:nvSpPr>
        <p:spPr>
          <a:xfrm>
            <a:off x="4527907" y="6501692"/>
            <a:ext cx="0" cy="1091819"/>
          </a:xfrm>
          <a:prstGeom prst="line">
            <a:avLst/>
          </a:prstGeom>
          <a:ln w="38100" cap="flat">
            <a:solidFill>
              <a:srgbClr val="1E7D07"/>
            </a:solidFill>
            <a:prstDash val="solid"/>
            <a:headEnd type="none" w="sm" len="sm"/>
            <a:tailEnd type="arrow" w="med" len="sm"/>
          </a:ln>
        </p:spPr>
        <p:txBody>
          <a:bodyPr/>
          <a:lstStyle/>
          <a:p>
            <a:endParaRPr lang="en-US"/>
          </a:p>
        </p:txBody>
      </p:sp>
      <p:sp>
        <p:nvSpPr>
          <p:cNvPr id="9" name="TextBox 9"/>
          <p:cNvSpPr txBox="1"/>
          <p:nvPr/>
        </p:nvSpPr>
        <p:spPr>
          <a:xfrm>
            <a:off x="9578144" y="5159518"/>
            <a:ext cx="546117" cy="481045"/>
          </a:xfrm>
          <a:prstGeom prst="rect">
            <a:avLst/>
          </a:prstGeom>
        </p:spPr>
        <p:txBody>
          <a:bodyPr lIns="0" tIns="0" rIns="0" bIns="0" rtlCol="0" anchor="t">
            <a:spAutoFit/>
          </a:bodyPr>
          <a:lstStyle/>
          <a:p>
            <a:pPr algn="ctr">
              <a:lnSpc>
                <a:spcPts val="3898"/>
              </a:lnSpc>
              <a:spcBef>
                <a:spcPct val="0"/>
              </a:spcBef>
            </a:pPr>
            <a:r>
              <a:rPr lang="en-US" sz="2998">
                <a:solidFill>
                  <a:srgbClr val="000000"/>
                </a:solidFill>
                <a:latin typeface="Bricolage Grotesque"/>
                <a:ea typeface="Bricolage Grotesque"/>
                <a:cs typeface="Bricolage Grotesque"/>
                <a:sym typeface="Bricolage Grotesque"/>
              </a:rPr>
              <a:t>NO</a:t>
            </a:r>
          </a:p>
        </p:txBody>
      </p:sp>
      <p:sp>
        <p:nvSpPr>
          <p:cNvPr id="10" name="TextBox 10"/>
          <p:cNvSpPr txBox="1"/>
          <p:nvPr/>
        </p:nvSpPr>
        <p:spPr>
          <a:xfrm>
            <a:off x="4900727" y="6894270"/>
            <a:ext cx="680145" cy="481045"/>
          </a:xfrm>
          <a:prstGeom prst="rect">
            <a:avLst/>
          </a:prstGeom>
        </p:spPr>
        <p:txBody>
          <a:bodyPr lIns="0" tIns="0" rIns="0" bIns="0" rtlCol="0" anchor="t">
            <a:spAutoFit/>
          </a:bodyPr>
          <a:lstStyle/>
          <a:p>
            <a:pPr algn="ctr">
              <a:lnSpc>
                <a:spcPts val="3898"/>
              </a:lnSpc>
              <a:spcBef>
                <a:spcPct val="0"/>
              </a:spcBef>
            </a:pPr>
            <a:r>
              <a:rPr lang="en-US" sz="2998">
                <a:solidFill>
                  <a:srgbClr val="000000"/>
                </a:solidFill>
                <a:latin typeface="Bricolage Grotesque"/>
                <a:ea typeface="Bricolage Grotesque"/>
                <a:cs typeface="Bricolage Grotesque"/>
                <a:sym typeface="Bricolage Grotesque"/>
              </a:rPr>
              <a:t>YES</a:t>
            </a:r>
          </a:p>
        </p:txBody>
      </p:sp>
      <p:sp>
        <p:nvSpPr>
          <p:cNvPr id="11" name="AutoShape 11"/>
          <p:cNvSpPr/>
          <p:nvPr/>
        </p:nvSpPr>
        <p:spPr>
          <a:xfrm>
            <a:off x="10230942" y="2223226"/>
            <a:ext cx="1637548" cy="0"/>
          </a:xfrm>
          <a:prstGeom prst="line">
            <a:avLst/>
          </a:prstGeom>
          <a:ln w="38100" cap="flat">
            <a:solidFill>
              <a:srgbClr val="000000"/>
            </a:solidFill>
            <a:prstDash val="solid"/>
            <a:headEnd type="none" w="sm" len="sm"/>
            <a:tailEnd type="arrow" w="med" len="sm"/>
          </a:ln>
        </p:spPr>
        <p:txBody>
          <a:bodyPr/>
          <a:lstStyle/>
          <a:p>
            <a:endParaRPr lang="en-US"/>
          </a:p>
        </p:txBody>
      </p:sp>
      <p:sp>
        <p:nvSpPr>
          <p:cNvPr id="12" name="TextBox 12"/>
          <p:cNvSpPr txBox="1"/>
          <p:nvPr/>
        </p:nvSpPr>
        <p:spPr>
          <a:xfrm>
            <a:off x="417914" y="200030"/>
            <a:ext cx="14836492" cy="962091"/>
          </a:xfrm>
          <a:prstGeom prst="rect">
            <a:avLst/>
          </a:prstGeom>
        </p:spPr>
        <p:txBody>
          <a:bodyPr lIns="0" tIns="0" rIns="0" bIns="0" rtlCol="0" anchor="t">
            <a:spAutoFit/>
          </a:bodyPr>
          <a:lstStyle/>
          <a:p>
            <a:pPr marL="0" lvl="0" indent="0" algn="ctr">
              <a:lnSpc>
                <a:spcPts val="7796"/>
              </a:lnSpc>
              <a:spcBef>
                <a:spcPct val="0"/>
              </a:spcBef>
            </a:pPr>
            <a:r>
              <a:rPr lang="en-US" sz="5997" b="1">
                <a:solidFill>
                  <a:srgbClr val="000000"/>
                </a:solidFill>
                <a:latin typeface="Bricolage Grotesque Bold"/>
                <a:ea typeface="Bricolage Grotesque Bold"/>
                <a:cs typeface="Bricolage Grotesque Bold"/>
                <a:sym typeface="Bricolage Grotesque Bold"/>
              </a:rPr>
              <a:t>Discerning the </a:t>
            </a:r>
            <a:r>
              <a:rPr lang="en-US" sz="5997" b="1" u="none" strike="noStrike">
                <a:solidFill>
                  <a:srgbClr val="000000"/>
                </a:solidFill>
                <a:latin typeface="Bricolage Grotesque Bold"/>
                <a:ea typeface="Bricolage Grotesque Bold"/>
                <a:cs typeface="Bricolage Grotesque Bold"/>
                <a:sym typeface="Bricolage Grotesque Bold"/>
              </a:rPr>
              <a:t>Status of Children/Teens</a:t>
            </a:r>
          </a:p>
        </p:txBody>
      </p:sp>
      <p:sp>
        <p:nvSpPr>
          <p:cNvPr id="13" name="TextBox 13"/>
          <p:cNvSpPr txBox="1"/>
          <p:nvPr/>
        </p:nvSpPr>
        <p:spPr>
          <a:xfrm>
            <a:off x="265531" y="1543120"/>
            <a:ext cx="3523976" cy="1339718"/>
          </a:xfrm>
          <a:prstGeom prst="rect">
            <a:avLst/>
          </a:prstGeom>
        </p:spPr>
        <p:txBody>
          <a:bodyPr lIns="0" tIns="0" rIns="0" bIns="0" rtlCol="0" anchor="t">
            <a:spAutoFit/>
          </a:bodyPr>
          <a:lstStyle/>
          <a:p>
            <a:pPr marL="863599" lvl="1" indent="-431800" algn="ctr">
              <a:lnSpc>
                <a:spcPts val="5199"/>
              </a:lnSpc>
              <a:spcBef>
                <a:spcPct val="0"/>
              </a:spcBef>
              <a:buAutoNum type="arabicPeriod"/>
            </a:pPr>
            <a:r>
              <a:rPr lang="en-US" sz="3999" b="1">
                <a:solidFill>
                  <a:srgbClr val="000000"/>
                </a:solidFill>
                <a:latin typeface="Poppins Bold"/>
                <a:ea typeface="Poppins Bold"/>
                <a:cs typeface="Poppins Bold"/>
                <a:sym typeface="Poppins Bold"/>
              </a:rPr>
              <a:t>Are they Baptized?</a:t>
            </a:r>
          </a:p>
        </p:txBody>
      </p:sp>
      <p:sp>
        <p:nvSpPr>
          <p:cNvPr id="14" name="TextBox 14"/>
          <p:cNvSpPr txBox="1"/>
          <p:nvPr/>
        </p:nvSpPr>
        <p:spPr>
          <a:xfrm>
            <a:off x="6172458" y="1939841"/>
            <a:ext cx="3657342" cy="643702"/>
          </a:xfrm>
          <a:prstGeom prst="rect">
            <a:avLst/>
          </a:prstGeom>
        </p:spPr>
        <p:txBody>
          <a:bodyPr wrap="square" lIns="0" tIns="0" rIns="0" bIns="0" rtlCol="0" anchor="t">
            <a:spAutoFit/>
          </a:bodyPr>
          <a:lstStyle/>
          <a:p>
            <a:pPr marL="0" lvl="0" indent="0" algn="ctr">
              <a:lnSpc>
                <a:spcPts val="5199"/>
              </a:lnSpc>
              <a:spcBef>
                <a:spcPct val="0"/>
              </a:spcBef>
            </a:pPr>
            <a:r>
              <a:rPr lang="en-US" sz="3999" b="1" u="none" strike="noStrike" dirty="0">
                <a:solidFill>
                  <a:srgbClr val="000000"/>
                </a:solidFill>
                <a:latin typeface="Poppins Bold"/>
                <a:ea typeface="Poppins Bold"/>
                <a:cs typeface="Poppins Bold"/>
                <a:sym typeface="Poppins Bold"/>
              </a:rPr>
              <a:t>Catechumen</a:t>
            </a:r>
          </a:p>
        </p:txBody>
      </p:sp>
      <p:sp>
        <p:nvSpPr>
          <p:cNvPr id="15" name="TextBox 15"/>
          <p:cNvSpPr txBox="1"/>
          <p:nvPr/>
        </p:nvSpPr>
        <p:spPr>
          <a:xfrm>
            <a:off x="1822489" y="3898457"/>
            <a:ext cx="3523976" cy="682559"/>
          </a:xfrm>
          <a:prstGeom prst="rect">
            <a:avLst/>
          </a:prstGeom>
        </p:spPr>
        <p:txBody>
          <a:bodyPr lIns="0" tIns="0" rIns="0" bIns="0" rtlCol="0" anchor="t">
            <a:spAutoFit/>
          </a:bodyPr>
          <a:lstStyle/>
          <a:p>
            <a:pPr marL="0" lvl="0" indent="0" algn="ctr">
              <a:lnSpc>
                <a:spcPts val="5199"/>
              </a:lnSpc>
              <a:spcBef>
                <a:spcPct val="0"/>
              </a:spcBef>
            </a:pPr>
            <a:r>
              <a:rPr lang="en-US" sz="3999" b="1">
                <a:solidFill>
                  <a:srgbClr val="000000"/>
                </a:solidFill>
                <a:latin typeface="Poppins Bold"/>
                <a:ea typeface="Poppins Bold"/>
                <a:cs typeface="Poppins Bold"/>
                <a:sym typeface="Poppins Bold"/>
              </a:rPr>
              <a:t>Candidate</a:t>
            </a:r>
          </a:p>
        </p:txBody>
      </p:sp>
      <p:sp>
        <p:nvSpPr>
          <p:cNvPr id="16" name="TextBox 16"/>
          <p:cNvSpPr txBox="1"/>
          <p:nvPr/>
        </p:nvSpPr>
        <p:spPr>
          <a:xfrm>
            <a:off x="4327553" y="1761230"/>
            <a:ext cx="546117" cy="481045"/>
          </a:xfrm>
          <a:prstGeom prst="rect">
            <a:avLst/>
          </a:prstGeom>
        </p:spPr>
        <p:txBody>
          <a:bodyPr lIns="0" tIns="0" rIns="0" bIns="0" rtlCol="0" anchor="t">
            <a:spAutoFit/>
          </a:bodyPr>
          <a:lstStyle/>
          <a:p>
            <a:pPr algn="ctr">
              <a:lnSpc>
                <a:spcPts val="3898"/>
              </a:lnSpc>
              <a:spcBef>
                <a:spcPct val="0"/>
              </a:spcBef>
            </a:pPr>
            <a:r>
              <a:rPr lang="en-US" sz="2998">
                <a:solidFill>
                  <a:srgbClr val="000000"/>
                </a:solidFill>
                <a:latin typeface="Bricolage Grotesque"/>
                <a:ea typeface="Bricolage Grotesque"/>
                <a:cs typeface="Bricolage Grotesque"/>
                <a:sym typeface="Bricolage Grotesque"/>
              </a:rPr>
              <a:t>NO</a:t>
            </a:r>
          </a:p>
        </p:txBody>
      </p:sp>
      <p:sp>
        <p:nvSpPr>
          <p:cNvPr id="17" name="TextBox 17"/>
          <p:cNvSpPr txBox="1"/>
          <p:nvPr/>
        </p:nvSpPr>
        <p:spPr>
          <a:xfrm>
            <a:off x="2300947" y="3155800"/>
            <a:ext cx="821779" cy="481045"/>
          </a:xfrm>
          <a:prstGeom prst="rect">
            <a:avLst/>
          </a:prstGeom>
        </p:spPr>
        <p:txBody>
          <a:bodyPr lIns="0" tIns="0" rIns="0" bIns="0" rtlCol="0" anchor="t">
            <a:spAutoFit/>
          </a:bodyPr>
          <a:lstStyle/>
          <a:p>
            <a:pPr algn="ctr">
              <a:lnSpc>
                <a:spcPts val="3898"/>
              </a:lnSpc>
              <a:spcBef>
                <a:spcPct val="0"/>
              </a:spcBef>
            </a:pPr>
            <a:r>
              <a:rPr lang="en-US" sz="2998">
                <a:solidFill>
                  <a:srgbClr val="000000"/>
                </a:solidFill>
                <a:latin typeface="Bricolage Grotesque"/>
                <a:ea typeface="Bricolage Grotesque"/>
                <a:cs typeface="Bricolage Grotesque"/>
                <a:sym typeface="Bricolage Grotesque"/>
              </a:rPr>
              <a:t>YES*</a:t>
            </a:r>
          </a:p>
        </p:txBody>
      </p:sp>
      <p:sp>
        <p:nvSpPr>
          <p:cNvPr id="18" name="TextBox 18"/>
          <p:cNvSpPr txBox="1"/>
          <p:nvPr/>
        </p:nvSpPr>
        <p:spPr>
          <a:xfrm>
            <a:off x="2613403" y="5026362"/>
            <a:ext cx="6311653" cy="1338744"/>
          </a:xfrm>
          <a:prstGeom prst="rect">
            <a:avLst/>
          </a:prstGeom>
        </p:spPr>
        <p:txBody>
          <a:bodyPr lIns="0" tIns="0" rIns="0" bIns="0" rtlCol="0" anchor="t">
            <a:spAutoFit/>
          </a:bodyPr>
          <a:lstStyle/>
          <a:p>
            <a:pPr algn="ctr">
              <a:lnSpc>
                <a:spcPts val="5326"/>
              </a:lnSpc>
              <a:spcBef>
                <a:spcPct val="0"/>
              </a:spcBef>
            </a:pPr>
            <a:r>
              <a:rPr lang="en-US" sz="4097" b="1">
                <a:solidFill>
                  <a:srgbClr val="000000"/>
                </a:solidFill>
                <a:latin typeface="Bricolage Grotesque Bold"/>
                <a:ea typeface="Bricolage Grotesque Bold"/>
                <a:cs typeface="Bricolage Grotesque Bold"/>
                <a:sym typeface="Bricolage Grotesque Bold"/>
              </a:rPr>
              <a:t>2. Are they catechized (age-appropriately)?</a:t>
            </a:r>
          </a:p>
        </p:txBody>
      </p:sp>
      <p:sp>
        <p:nvSpPr>
          <p:cNvPr id="19" name="TextBox 19"/>
          <p:cNvSpPr txBox="1"/>
          <p:nvPr/>
        </p:nvSpPr>
        <p:spPr>
          <a:xfrm>
            <a:off x="11193574" y="1735933"/>
            <a:ext cx="3367560" cy="1996877"/>
          </a:xfrm>
          <a:prstGeom prst="rect">
            <a:avLst/>
          </a:prstGeom>
        </p:spPr>
        <p:txBody>
          <a:bodyPr lIns="0" tIns="0" rIns="0" bIns="0" rtlCol="0" anchor="t">
            <a:spAutoFit/>
          </a:bodyPr>
          <a:lstStyle/>
          <a:p>
            <a:pPr marL="0" lvl="0" indent="0" algn="ctr">
              <a:lnSpc>
                <a:spcPts val="5199"/>
              </a:lnSpc>
              <a:spcBef>
                <a:spcPct val="0"/>
              </a:spcBef>
            </a:pPr>
            <a:r>
              <a:rPr lang="en-US" sz="3999" b="1">
                <a:solidFill>
                  <a:srgbClr val="000000"/>
                </a:solidFill>
                <a:latin typeface="Poppins Bold"/>
                <a:ea typeface="Poppins Bold"/>
                <a:cs typeface="Poppins Bold"/>
                <a:sym typeface="Poppins Bold"/>
              </a:rPr>
              <a:t>OCIA adapted for Children</a:t>
            </a:r>
          </a:p>
        </p:txBody>
      </p:sp>
      <p:sp>
        <p:nvSpPr>
          <p:cNvPr id="20" name="TextBox 20"/>
          <p:cNvSpPr txBox="1"/>
          <p:nvPr/>
        </p:nvSpPr>
        <p:spPr>
          <a:xfrm>
            <a:off x="10476685" y="5328568"/>
            <a:ext cx="3367560" cy="1996877"/>
          </a:xfrm>
          <a:prstGeom prst="rect">
            <a:avLst/>
          </a:prstGeom>
        </p:spPr>
        <p:txBody>
          <a:bodyPr lIns="0" tIns="0" rIns="0" bIns="0" rtlCol="0" anchor="t">
            <a:spAutoFit/>
          </a:bodyPr>
          <a:lstStyle/>
          <a:p>
            <a:pPr marL="0" lvl="0" indent="0" algn="ctr">
              <a:lnSpc>
                <a:spcPts val="5199"/>
              </a:lnSpc>
              <a:spcBef>
                <a:spcPct val="0"/>
              </a:spcBef>
            </a:pPr>
            <a:r>
              <a:rPr lang="en-US" sz="3999" b="1">
                <a:solidFill>
                  <a:srgbClr val="000000"/>
                </a:solidFill>
                <a:latin typeface="Poppins Bold"/>
                <a:ea typeface="Poppins Bold"/>
                <a:cs typeface="Poppins Bold"/>
                <a:sym typeface="Poppins Bold"/>
              </a:rPr>
              <a:t>OCIA adapted for Children</a:t>
            </a:r>
          </a:p>
        </p:txBody>
      </p:sp>
      <p:sp>
        <p:nvSpPr>
          <p:cNvPr id="21" name="TextBox 21"/>
          <p:cNvSpPr txBox="1"/>
          <p:nvPr/>
        </p:nvSpPr>
        <p:spPr>
          <a:xfrm>
            <a:off x="2838623" y="7879261"/>
            <a:ext cx="3523976" cy="1996877"/>
          </a:xfrm>
          <a:prstGeom prst="rect">
            <a:avLst/>
          </a:prstGeom>
        </p:spPr>
        <p:txBody>
          <a:bodyPr lIns="0" tIns="0" rIns="0" bIns="0" rtlCol="0" anchor="t">
            <a:spAutoFit/>
          </a:bodyPr>
          <a:lstStyle/>
          <a:p>
            <a:pPr marL="0" lvl="0" indent="0" algn="ctr">
              <a:lnSpc>
                <a:spcPts val="5199"/>
              </a:lnSpc>
              <a:spcBef>
                <a:spcPct val="0"/>
              </a:spcBef>
            </a:pPr>
            <a:r>
              <a:rPr lang="en-US" sz="3999" b="1">
                <a:solidFill>
                  <a:srgbClr val="000000"/>
                </a:solidFill>
                <a:latin typeface="Poppins Bold"/>
                <a:ea typeface="Poppins Bold"/>
                <a:cs typeface="Poppins Bold"/>
                <a:sym typeface="Poppins Bold"/>
              </a:rPr>
              <a:t>RE + Sacramental Prep</a:t>
            </a:r>
          </a:p>
        </p:txBody>
      </p:sp>
      <p:grpSp>
        <p:nvGrpSpPr>
          <p:cNvPr id="22" name="Group 22"/>
          <p:cNvGrpSpPr/>
          <p:nvPr/>
        </p:nvGrpSpPr>
        <p:grpSpPr>
          <a:xfrm>
            <a:off x="14837359" y="297899"/>
            <a:ext cx="3486778" cy="4042641"/>
            <a:chOff x="0" y="0"/>
            <a:chExt cx="4649038" cy="5390189"/>
          </a:xfrm>
        </p:grpSpPr>
        <p:sp>
          <p:nvSpPr>
            <p:cNvPr id="23" name="Freeform 23"/>
            <p:cNvSpPr/>
            <p:nvPr/>
          </p:nvSpPr>
          <p:spPr>
            <a:xfrm>
              <a:off x="0" y="0"/>
              <a:ext cx="4649038" cy="5390189"/>
            </a:xfrm>
            <a:custGeom>
              <a:avLst/>
              <a:gdLst/>
              <a:ahLst/>
              <a:cxnLst/>
              <a:rect l="l" t="t" r="r" b="b"/>
              <a:pathLst>
                <a:path w="4649038" h="5390189">
                  <a:moveTo>
                    <a:pt x="0" y="0"/>
                  </a:moveTo>
                  <a:lnTo>
                    <a:pt x="4649038" y="0"/>
                  </a:lnTo>
                  <a:lnTo>
                    <a:pt x="4649038" y="5390189"/>
                  </a:lnTo>
                  <a:lnTo>
                    <a:pt x="0" y="539018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24" name="TextBox 24"/>
            <p:cNvSpPr txBox="1"/>
            <p:nvPr/>
          </p:nvSpPr>
          <p:spPr>
            <a:xfrm>
              <a:off x="850197" y="764827"/>
              <a:ext cx="2343178" cy="747648"/>
            </a:xfrm>
            <a:prstGeom prst="rect">
              <a:avLst/>
            </a:prstGeom>
          </p:spPr>
          <p:txBody>
            <a:bodyPr lIns="0" tIns="0" rIns="0" bIns="0" rtlCol="0" anchor="t">
              <a:spAutoFit/>
            </a:bodyPr>
            <a:lstStyle/>
            <a:p>
              <a:pPr algn="ctr">
                <a:lnSpc>
                  <a:spcPts val="4379"/>
                </a:lnSpc>
                <a:spcBef>
                  <a:spcPct val="0"/>
                </a:spcBef>
              </a:pPr>
              <a:r>
                <a:rPr lang="en-US" sz="3369" b="1">
                  <a:solidFill>
                    <a:srgbClr val="000000"/>
                  </a:solidFill>
                  <a:latin typeface="Poppins Bold"/>
                  <a:ea typeface="Poppins Bold"/>
                  <a:cs typeface="Poppins Bold"/>
                  <a:sym typeface="Poppins Bold"/>
                </a:rPr>
                <a:t>Age</a:t>
              </a: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2151</TotalTime>
  <Words>1828</Words>
  <Application>Microsoft Office PowerPoint</Application>
  <PresentationFormat>Custom</PresentationFormat>
  <Paragraphs>219</Paragraphs>
  <Slides>32</Slides>
  <Notes>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32</vt:i4>
      </vt:variant>
    </vt:vector>
  </HeadingPairs>
  <TitlesOfParts>
    <vt:vector size="46" baseType="lpstr">
      <vt:lpstr>Bricolage Grotesque Bold</vt:lpstr>
      <vt:lpstr>Arial</vt:lpstr>
      <vt:lpstr>Poppins Bold Italics</vt:lpstr>
      <vt:lpstr>Herr Von Muellerhoff</vt:lpstr>
      <vt:lpstr>Poppins Bold</vt:lpstr>
      <vt:lpstr>Poppins Italics</vt:lpstr>
      <vt:lpstr>HK Grotesk Italics</vt:lpstr>
      <vt:lpstr>Aptos</vt:lpstr>
      <vt:lpstr>HK Grotesk</vt:lpstr>
      <vt:lpstr>Poppins</vt:lpstr>
      <vt:lpstr>Bricolage Grotesque Light</vt:lpstr>
      <vt:lpstr>Aptos Display</vt:lpstr>
      <vt:lpstr>Bricolage Grotesque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OCIA -Children</dc:title>
  <dc:creator>Lorraine</dc:creator>
  <cp:lastModifiedBy>Lorraine Miller</cp:lastModifiedBy>
  <cp:revision>4</cp:revision>
  <dcterms:created xsi:type="dcterms:W3CDTF">2006-08-16T00:00:00Z</dcterms:created>
  <dcterms:modified xsi:type="dcterms:W3CDTF">2026-01-29T17:12:39Z</dcterms:modified>
  <dc:identifier>DAG8Gf_xwiU</dc:identifier>
</cp:coreProperties>
</file>