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1/30/2026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1/30/2026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1/30/2026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1/30/2026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1/30/2026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1/30/2026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1/30/2026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1/30/2026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1/30/2026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1/30/2026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1/30/2026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1/30/2026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1/30/2026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FBFD8-6D0F-88ED-59BA-7824E0EC04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/>
              <a:t>Order of Christian Initiation</a:t>
            </a:r>
            <a:br>
              <a:rPr lang="en-US" sz="6000" dirty="0"/>
            </a:br>
            <a:r>
              <a:rPr lang="en-US" sz="6000" dirty="0"/>
              <a:t>of Adults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19CDA1-17F9-EB2A-3EFA-473840BA2E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Diocese of St. Augustine</a:t>
            </a:r>
          </a:p>
        </p:txBody>
      </p:sp>
    </p:spTree>
    <p:extLst>
      <p:ext uri="{BB962C8B-B14F-4D97-AF65-F5344CB8AC3E}">
        <p14:creationId xmlns:p14="http://schemas.microsoft.com/office/powerpoint/2010/main" val="1777801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EE0F5-A12D-2696-45C5-73A5D9F8E4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What’s Happening with Implementation?</a:t>
            </a:r>
            <a:br>
              <a:rPr lang="en-US" sz="4000" dirty="0"/>
            </a:br>
            <a:r>
              <a:rPr lang="en-US" sz="4000" dirty="0"/>
              <a:t>What Do We Need to Address as Lent/Easter Approaches?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786D29-0092-5B4F-0C16-6B55063778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440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04D65EFB-5E87-4639-A481-956B52E9D2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2A3781C0-206F-4038-93FF-4CDA80B1D9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0" cy="6858000"/>
          </a:xfrm>
          <a:prstGeom prst="rect">
            <a:avLst/>
          </a:prstGeom>
          <a:blipFill>
            <a:blip r:embed="rId2"/>
            <a:stretch>
              <a:fillRect r="-100000"/>
            </a:stretch>
          </a:blipFill>
          <a:ln>
            <a:noFill/>
          </a:ln>
          <a:effectLst>
            <a:outerShdw blurRad="139700" dist="508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62EF77-D0B3-D339-E043-728591182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4827104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gradFill flip="none" rotWithShape="1">
                  <a:gsLst>
                    <a:gs pos="28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  <a:tileRect/>
                </a:gradFill>
              </a:rPr>
              <a:t>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8ACA8-83FB-1E7A-70D1-990C6B738A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4545305" cy="4351338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en-US" dirty="0">
                <a:gradFill>
                  <a:gsLst>
                    <a:gs pos="34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</a:gradFill>
              </a:rPr>
              <a:t>What Rites must be celebrated?</a:t>
            </a:r>
          </a:p>
          <a:p>
            <a:r>
              <a:rPr lang="en-US" dirty="0">
                <a:gradFill>
                  <a:gsLst>
                    <a:gs pos="34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</a:gradFill>
              </a:rPr>
              <a:t>What options does a Pastor/Parish have in determining what is celebrated?</a:t>
            </a:r>
          </a:p>
          <a:p>
            <a:r>
              <a:rPr lang="en-US" dirty="0">
                <a:gradFill>
                  <a:gsLst>
                    <a:gs pos="34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</a:gradFill>
              </a:rPr>
              <a:t>Keeping the separation between </a:t>
            </a:r>
            <a:r>
              <a:rPr lang="en-US" b="1" i="1" dirty="0">
                <a:gradFill>
                  <a:gsLst>
                    <a:gs pos="34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</a:gradFill>
              </a:rPr>
              <a:t>catechumens</a:t>
            </a:r>
            <a:r>
              <a:rPr lang="en-US" b="1" dirty="0">
                <a:gradFill>
                  <a:gsLst>
                    <a:gs pos="34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</a:gradFill>
              </a:rPr>
              <a:t> </a:t>
            </a:r>
            <a:r>
              <a:rPr lang="en-US" dirty="0">
                <a:gradFill>
                  <a:gsLst>
                    <a:gs pos="34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</a:gradFill>
              </a:rPr>
              <a:t>and </a:t>
            </a:r>
            <a:r>
              <a:rPr lang="en-US" b="1" i="1" dirty="0">
                <a:gradFill>
                  <a:gsLst>
                    <a:gs pos="34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</a:gradFill>
              </a:rPr>
              <a:t>candidates for full communion</a:t>
            </a:r>
            <a:r>
              <a:rPr lang="en-US" b="1" dirty="0">
                <a:gradFill>
                  <a:gsLst>
                    <a:gs pos="34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</a:gradFill>
              </a:rPr>
              <a:t> </a:t>
            </a:r>
            <a:r>
              <a:rPr lang="en-US" dirty="0">
                <a:gradFill>
                  <a:gsLst>
                    <a:gs pos="34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</a:gradFill>
              </a:rPr>
              <a:t>and </a:t>
            </a:r>
            <a:r>
              <a:rPr lang="en-US" b="1" i="1" dirty="0">
                <a:gradFill>
                  <a:gsLst>
                    <a:gs pos="34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</a:gradFill>
              </a:rPr>
              <a:t>baptized, </a:t>
            </a:r>
            <a:r>
              <a:rPr lang="en-US" b="1" i="1" dirty="0" err="1">
                <a:gradFill>
                  <a:gsLst>
                    <a:gs pos="34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</a:gradFill>
              </a:rPr>
              <a:t>uncatechized</a:t>
            </a:r>
            <a:r>
              <a:rPr lang="en-US" b="1" i="1" dirty="0">
                <a:gradFill>
                  <a:gsLst>
                    <a:gs pos="34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</a:gradFill>
              </a:rPr>
              <a:t> Catholics</a:t>
            </a:r>
            <a:r>
              <a:rPr lang="en-US" b="1" dirty="0">
                <a:gradFill>
                  <a:gsLst>
                    <a:gs pos="34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</a:gradFill>
              </a:rPr>
              <a:t>.</a:t>
            </a:r>
            <a:endParaRPr lang="en-US" dirty="0">
              <a:gradFill>
                <a:gsLst>
                  <a:gs pos="34000">
                    <a:srgbClr val="EDEDED"/>
                  </a:gs>
                  <a:gs pos="0">
                    <a:srgbClr val="BFBFBF"/>
                  </a:gs>
                  <a:gs pos="100000">
                    <a:srgbClr val="FFFFFF"/>
                  </a:gs>
                </a:gsLst>
                <a:lin ang="4800000" scaled="0"/>
              </a:gradFill>
            </a:endParaRPr>
          </a:p>
        </p:txBody>
      </p:sp>
      <p:pic>
        <p:nvPicPr>
          <p:cNvPr id="1026" name="Picture 2" descr="RCIA- | ST. JOSEPH CATHOLIC CHURCH &amp; SCHOOL">
            <a:extLst>
              <a:ext uri="{FF2B5EF4-FFF2-40B4-BE49-F238E27FC236}">
                <a16:creationId xmlns:a16="http://schemas.microsoft.com/office/drawing/2014/main" id="{DBD0F26A-94BF-3E82-6E11-4AF58DF928B6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34531" y="1129183"/>
            <a:ext cx="4854495" cy="4599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71143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Order of Christian Initiation of Adults (OCIA) | St. John Neumann Parish">
            <a:extLst>
              <a:ext uri="{FF2B5EF4-FFF2-40B4-BE49-F238E27FC236}">
                <a16:creationId xmlns:a16="http://schemas.microsoft.com/office/drawing/2014/main" id="{B7D854F5-B65C-D9EB-8B86-36C935043AA7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85" r="28526" b="-1"/>
          <a:stretch>
            <a:fillRect/>
          </a:stretch>
        </p:blipFill>
        <p:spPr bwMode="auto">
          <a:xfrm>
            <a:off x="7552944" y="10"/>
            <a:ext cx="4639056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97E60398-905F-436C-AB6F-00D742F625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552944" cy="6858000"/>
          </a:xfrm>
          <a:prstGeom prst="rect">
            <a:avLst/>
          </a:prstGeom>
          <a:ln>
            <a:noFill/>
          </a:ln>
          <a:effectLst>
            <a:outerShdw blurRad="139700" dist="508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C11DA3-46AE-2B0F-D2FD-804469440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636159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000"/>
              <a:t>Rites for Catechumens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4713F5-77C8-DDFF-B1E4-DC348FA100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6079791" cy="4351338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sz="3200" dirty="0"/>
              <a:t>Rite of Entrance into the Catechumenate</a:t>
            </a:r>
          </a:p>
          <a:p>
            <a:r>
              <a:rPr lang="en-US" sz="3200" dirty="0"/>
              <a:t>Rite of Sending for Election</a:t>
            </a:r>
          </a:p>
          <a:p>
            <a:r>
              <a:rPr lang="en-US" sz="3200" dirty="0"/>
              <a:t>Rite of Election</a:t>
            </a:r>
          </a:p>
          <a:p>
            <a:r>
              <a:rPr lang="en-US" sz="3200" dirty="0" err="1"/>
              <a:t>Scrutinies</a:t>
            </a:r>
            <a:endParaRPr lang="en-US" sz="3200" dirty="0"/>
          </a:p>
          <a:p>
            <a:r>
              <a:rPr lang="en-US" sz="3200" dirty="0"/>
              <a:t>Celebration of the Sacraments of Initiation (Easter Vigil)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accent5"/>
                </a:solidFill>
              </a:rPr>
              <a:t>All are mandatory!!!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863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FA746-927E-9296-20D2-A15224DAC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Please Note ….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BD5DBF-8E97-3CA2-1D9D-4641AE5E0D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i="1" dirty="0"/>
              <a:t>Simple Order of Adult Initiation</a:t>
            </a:r>
            <a:r>
              <a:rPr lang="en-US" dirty="0"/>
              <a:t> (OCIA, Chapter 3) is for “extraordinary circumstances” and requires the permission of the local Ordinary (Bishop).</a:t>
            </a:r>
          </a:p>
          <a:p>
            <a:r>
              <a:rPr lang="en-US" dirty="0"/>
              <a:t>It is considered for use in the most exceptional of circumstances!</a:t>
            </a:r>
          </a:p>
          <a:p>
            <a:r>
              <a:rPr lang="en-US" dirty="0"/>
              <a:t>Reasons cited in the text – sickness, advanced age, change of residence, long journeys….</a:t>
            </a:r>
          </a:p>
          <a:p>
            <a:r>
              <a:rPr lang="en-US" dirty="0"/>
              <a:t>Also, when the person “was not able to begin the catechumenate with the proper rite, or, having begun, to complete all the rites.”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322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Rectangle 3082">
            <a:extLst>
              <a:ext uri="{FF2B5EF4-FFF2-40B4-BE49-F238E27FC236}">
                <a16:creationId xmlns:a16="http://schemas.microsoft.com/office/drawing/2014/main" id="{0F164E5A-ABC0-4A97-86CA-5F7C26615F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384" y="0"/>
            <a:ext cx="8116488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085" name="Rectangle 3084">
            <a:extLst>
              <a:ext uri="{FF2B5EF4-FFF2-40B4-BE49-F238E27FC236}">
                <a16:creationId xmlns:a16="http://schemas.microsoft.com/office/drawing/2014/main" id="{C2393E8D-D10F-4FE1-AC21-8B44BEB500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872" y="1"/>
            <a:ext cx="4062127" cy="6857996"/>
          </a:xfrm>
          <a:prstGeom prst="rect">
            <a:avLst/>
          </a:prstGeom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3BBBE1-DF32-51C6-59B7-82F16E4A4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8859" y="389995"/>
            <a:ext cx="2944152" cy="162274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Rites for Baptized, </a:t>
            </a:r>
            <a:r>
              <a:rPr lang="en-US" sz="2800" dirty="0" err="1">
                <a:solidFill>
                  <a:schemeClr val="tx1"/>
                </a:solidFill>
              </a:rPr>
              <a:t>Uncatechized</a:t>
            </a:r>
            <a:r>
              <a:rPr lang="en-US" sz="2800" dirty="0">
                <a:solidFill>
                  <a:schemeClr val="tx1"/>
                </a:solidFill>
              </a:rPr>
              <a:t> Catholics</a:t>
            </a:r>
          </a:p>
        </p:txBody>
      </p:sp>
      <p:pic>
        <p:nvPicPr>
          <p:cNvPr id="3078" name="Picture 6" descr="Adult Confirmation – Christ the King">
            <a:extLst>
              <a:ext uri="{FF2B5EF4-FFF2-40B4-BE49-F238E27FC236}">
                <a16:creationId xmlns:a16="http://schemas.microsoft.com/office/drawing/2014/main" id="{E449D8EB-9EF5-0F30-02A0-0063F94116BE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468" y="866469"/>
            <a:ext cx="6833412" cy="5125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A31DF0-BEFB-7BAE-4F30-E6E9628772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604381" y="2126508"/>
            <a:ext cx="2944151" cy="3774230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2000" dirty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1"/>
                    </a:gs>
                  </a:gsLst>
                  <a:lin ang="4800000" scaled="0"/>
                </a:gradFill>
              </a:rPr>
              <a:t>Rite of Welcoming the Candidate(s)</a:t>
            </a:r>
          </a:p>
          <a:p>
            <a:r>
              <a:rPr lang="en-US" sz="2000" dirty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1"/>
                    </a:gs>
                  </a:gsLst>
                  <a:lin ang="4800000" scaled="0"/>
                </a:gradFill>
              </a:rPr>
              <a:t>Rite of Sending for Calling to Continuing Conversion</a:t>
            </a:r>
          </a:p>
          <a:p>
            <a:r>
              <a:rPr lang="en-US" sz="2000" dirty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1"/>
                    </a:gs>
                  </a:gsLst>
                  <a:lin ang="4800000" scaled="0"/>
                </a:gradFill>
              </a:rPr>
              <a:t>Rite of Calling to Continuing Conversion</a:t>
            </a:r>
          </a:p>
          <a:p>
            <a:r>
              <a:rPr lang="en-US" sz="2000" dirty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1"/>
                    </a:gs>
                  </a:gsLst>
                  <a:lin ang="4800000" scaled="0"/>
                </a:gradFill>
              </a:rPr>
              <a:t>Penitential Rite (Scrutiny) – optional</a:t>
            </a:r>
          </a:p>
          <a:p>
            <a:r>
              <a:rPr lang="en-US" sz="2000" dirty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1"/>
                    </a:gs>
                  </a:gsLst>
                  <a:lin ang="4800000" scaled="0"/>
                </a:gradFill>
              </a:rPr>
              <a:t>Reception into Full Communion with Confirmation &amp; Eucharist</a:t>
            </a:r>
          </a:p>
        </p:txBody>
      </p:sp>
    </p:spTree>
    <p:extLst>
      <p:ext uri="{BB962C8B-B14F-4D97-AF65-F5344CB8AC3E}">
        <p14:creationId xmlns:p14="http://schemas.microsoft.com/office/powerpoint/2010/main" val="3188213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E7906-A6D9-E99D-7988-38321ECDB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Candidates for Full Communion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3E2A3C-A103-11B2-2892-89B582AE845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§ 473 – “…is so arranged so that no further burden is imposed than what is necessary to restore communion and unity.”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What is the person’s faith?</a:t>
            </a:r>
          </a:p>
          <a:p>
            <a:pPr marL="0" indent="0" algn="ctr">
              <a:buNone/>
            </a:pPr>
            <a:r>
              <a:rPr lang="en-US" dirty="0"/>
              <a:t>Regularly practicing?</a:t>
            </a:r>
          </a:p>
          <a:p>
            <a:pPr marL="0" indent="0" algn="ctr">
              <a:buNone/>
            </a:pPr>
            <a:r>
              <a:rPr lang="en-US" dirty="0"/>
              <a:t>What religion is he/she?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973042-BDFC-E282-2167-AA232445A99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i="1" dirty="0">
                <a:solidFill>
                  <a:schemeClr val="accent5"/>
                </a:solidFill>
              </a:rPr>
              <a:t>What’s Necessary?</a:t>
            </a:r>
          </a:p>
          <a:p>
            <a:pPr marL="0" indent="0" algn="ctr">
              <a:buNone/>
            </a:pPr>
            <a:endParaRPr lang="en-US" dirty="0"/>
          </a:p>
          <a:p>
            <a:r>
              <a:rPr lang="en-US" dirty="0"/>
              <a:t>Sacrament of Penance (general confession of sins)</a:t>
            </a:r>
          </a:p>
          <a:p>
            <a:r>
              <a:rPr lang="en-US" dirty="0"/>
              <a:t>Rite of Reception (OCIA, Chapter VI)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090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03C1E-EEEF-377A-94DF-9DBBD102B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2628" y="365125"/>
            <a:ext cx="6651171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Conditional Baptism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10CBE-DA43-BD63-495B-1873D24EAF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83480" y="1825625"/>
            <a:ext cx="6487886" cy="435133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600" dirty="0"/>
              <a:t>Follow the Diocese of St. Augustine’s </a:t>
            </a:r>
            <a:r>
              <a:rPr lang="en-US" sz="3600" i="1" dirty="0"/>
              <a:t>Norms for Conditional Baptism </a:t>
            </a:r>
            <a:endParaRPr lang="en-US" sz="3600" dirty="0"/>
          </a:p>
          <a:p>
            <a:r>
              <a:rPr lang="en-US" sz="3600" dirty="0"/>
              <a:t>Cannot be done on Good Friday or Holy Saturday!!!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9D03086-5786-1C11-D1CE-3FF2337F423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rcRect l="19719"/>
          <a:stretch>
            <a:fillRect/>
          </a:stretch>
        </p:blipFill>
        <p:spPr>
          <a:xfrm>
            <a:off x="20" y="10"/>
            <a:ext cx="43433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43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08B69-2743-EC9B-9211-8D2A709F7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5"/>
                </a:solidFill>
              </a:rPr>
              <a:t>What Other Questions Do You Have?</a:t>
            </a:r>
          </a:p>
        </p:txBody>
      </p:sp>
    </p:spTree>
    <p:extLst>
      <p:ext uri="{BB962C8B-B14F-4D97-AF65-F5344CB8AC3E}">
        <p14:creationId xmlns:p14="http://schemas.microsoft.com/office/powerpoint/2010/main" val="248752477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40</TotalTime>
  <Words>328</Words>
  <Application>Microsoft Office PowerPoint</Application>
  <PresentationFormat>Widescreen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Corbel</vt:lpstr>
      <vt:lpstr>Depth</vt:lpstr>
      <vt:lpstr>Order of Christian Initiation of Adults</vt:lpstr>
      <vt:lpstr>What’s Happening with Implementation? What Do We Need to Address as Lent/Easter Approaches?</vt:lpstr>
      <vt:lpstr>Challenges</vt:lpstr>
      <vt:lpstr>Rites for Catechumens</vt:lpstr>
      <vt:lpstr>Please Note ….</vt:lpstr>
      <vt:lpstr>Rites for Baptized, Uncatechized Catholics</vt:lpstr>
      <vt:lpstr>Candidates for Full Communion</vt:lpstr>
      <vt:lpstr>Conditional Baptism</vt:lpstr>
      <vt:lpstr>What Other Questions Do You Have?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 Tom Willis</dc:creator>
  <cp:lastModifiedBy>Fr Tom Willis</cp:lastModifiedBy>
  <cp:revision>1</cp:revision>
  <dcterms:created xsi:type="dcterms:W3CDTF">2026-01-30T20:28:45Z</dcterms:created>
  <dcterms:modified xsi:type="dcterms:W3CDTF">2026-01-30T21:08:54Z</dcterms:modified>
</cp:coreProperties>
</file>