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0" r:id="rId3"/>
    <p:sldId id="257" r:id="rId4"/>
    <p:sldId id="261" r:id="rId5"/>
    <p:sldId id="263" r:id="rId6"/>
    <p:sldId id="264" r:id="rId7"/>
    <p:sldId id="280" r:id="rId8"/>
    <p:sldId id="265" r:id="rId9"/>
    <p:sldId id="266" r:id="rId10"/>
    <p:sldId id="267" r:id="rId11"/>
    <p:sldId id="268" r:id="rId12"/>
    <p:sldId id="269" r:id="rId13"/>
    <p:sldId id="270" r:id="rId14"/>
    <p:sldId id="271" r:id="rId15"/>
    <p:sldId id="279" r:id="rId16"/>
    <p:sldId id="272" r:id="rId17"/>
    <p:sldId id="273" r:id="rId18"/>
    <p:sldId id="274" r:id="rId19"/>
    <p:sldId id="275" r:id="rId20"/>
    <p:sldId id="276" r:id="rId21"/>
    <p:sldId id="278"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14764B-A97A-445D-8275-5F29A939B5E2}" v="25" dt="2026-01-24T21:38:42.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4328" autoAdjust="0"/>
  </p:normalViewPr>
  <p:slideViewPr>
    <p:cSldViewPr snapToGrid="0">
      <p:cViewPr varScale="1">
        <p:scale>
          <a:sx n="90" d="100"/>
          <a:sy n="90" d="100"/>
        </p:scale>
        <p:origin x="398" y="72"/>
      </p:cViewPr>
      <p:guideLst/>
    </p:cSldViewPr>
  </p:slideViewPr>
  <p:outlineViewPr>
    <p:cViewPr>
      <p:scale>
        <a:sx n="33" d="100"/>
        <a:sy n="33" d="100"/>
      </p:scale>
      <p:origin x="0" y="-214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raine Miller" userId="3b2c040748e4cb1f" providerId="LiveId" clId="{BACFA847-72FE-4D0D-BC3A-DAA5324492AD}"/>
    <pc:docChg chg="undo custSel addSld delSld modSld sldOrd delMainMaster">
      <pc:chgData name="Lorraine Miller" userId="3b2c040748e4cb1f" providerId="LiveId" clId="{BACFA847-72FE-4D0D-BC3A-DAA5324492AD}" dt="2026-01-29T21:38:19.627" v="4887" actId="2696"/>
      <pc:docMkLst>
        <pc:docMk/>
      </pc:docMkLst>
      <pc:sldChg chg="modSp mod">
        <pc:chgData name="Lorraine Miller" userId="3b2c040748e4cb1f" providerId="LiveId" clId="{BACFA847-72FE-4D0D-BC3A-DAA5324492AD}" dt="2026-01-24T19:49:05.005" v="4834" actId="20577"/>
        <pc:sldMkLst>
          <pc:docMk/>
          <pc:sldMk cId="2228318562" sldId="257"/>
        </pc:sldMkLst>
        <pc:spChg chg="mod">
          <ac:chgData name="Lorraine Miller" userId="3b2c040748e4cb1f" providerId="LiveId" clId="{BACFA847-72FE-4D0D-BC3A-DAA5324492AD}" dt="2026-01-24T19:49:05.005" v="4834" actId="20577"/>
          <ac:spMkLst>
            <pc:docMk/>
            <pc:sldMk cId="2228318562" sldId="257"/>
            <ac:spMk id="3" creationId="{A9779473-FBD7-1841-77EA-D0ABD7F1BA11}"/>
          </ac:spMkLst>
        </pc:spChg>
      </pc:sldChg>
      <pc:sldChg chg="modSp mod">
        <pc:chgData name="Lorraine Miller" userId="3b2c040748e4cb1f" providerId="LiveId" clId="{BACFA847-72FE-4D0D-BC3A-DAA5324492AD}" dt="2026-01-23T23:32:26.508" v="4741" actId="20577"/>
        <pc:sldMkLst>
          <pc:docMk/>
          <pc:sldMk cId="1911188880" sldId="261"/>
        </pc:sldMkLst>
        <pc:spChg chg="mod">
          <ac:chgData name="Lorraine Miller" userId="3b2c040748e4cb1f" providerId="LiveId" clId="{BACFA847-72FE-4D0D-BC3A-DAA5324492AD}" dt="2026-01-23T23:32:26.508" v="4741" actId="20577"/>
          <ac:spMkLst>
            <pc:docMk/>
            <pc:sldMk cId="1911188880" sldId="261"/>
            <ac:spMk id="10" creationId="{3C92FD98-1A73-6084-17E0-032EB818EB14}"/>
          </ac:spMkLst>
        </pc:spChg>
      </pc:sldChg>
      <pc:sldChg chg="modSp mod">
        <pc:chgData name="Lorraine Miller" userId="3b2c040748e4cb1f" providerId="LiveId" clId="{BACFA847-72FE-4D0D-BC3A-DAA5324492AD}" dt="2026-01-24T00:34:15.103" v="4818" actId="27636"/>
        <pc:sldMkLst>
          <pc:docMk/>
          <pc:sldMk cId="911679567" sldId="266"/>
        </pc:sldMkLst>
        <pc:spChg chg="mod">
          <ac:chgData name="Lorraine Miller" userId="3b2c040748e4cb1f" providerId="LiveId" clId="{BACFA847-72FE-4D0D-BC3A-DAA5324492AD}" dt="2026-01-24T00:34:15.103" v="4818" actId="27636"/>
          <ac:spMkLst>
            <pc:docMk/>
            <pc:sldMk cId="911679567" sldId="266"/>
            <ac:spMk id="3" creationId="{D15EF4D2-CC62-60BF-F459-FDB5B5A7F6A6}"/>
          </ac:spMkLst>
        </pc:spChg>
      </pc:sldChg>
      <pc:sldChg chg="modSp mod">
        <pc:chgData name="Lorraine Miller" userId="3b2c040748e4cb1f" providerId="LiveId" clId="{BACFA847-72FE-4D0D-BC3A-DAA5324492AD}" dt="2026-01-24T21:37:57.347" v="4869" actId="6549"/>
        <pc:sldMkLst>
          <pc:docMk/>
          <pc:sldMk cId="660542609" sldId="275"/>
        </pc:sldMkLst>
        <pc:spChg chg="mod">
          <ac:chgData name="Lorraine Miller" userId="3b2c040748e4cb1f" providerId="LiveId" clId="{BACFA847-72FE-4D0D-BC3A-DAA5324492AD}" dt="2026-01-24T21:37:57.347" v="4869" actId="6549"/>
          <ac:spMkLst>
            <pc:docMk/>
            <pc:sldMk cId="660542609" sldId="275"/>
            <ac:spMk id="3" creationId="{086B8FF0-7314-8426-F7AF-8724C4FCADAB}"/>
          </ac:spMkLst>
        </pc:spChg>
      </pc:sldChg>
      <pc:sldChg chg="modSp mod">
        <pc:chgData name="Lorraine Miller" userId="3b2c040748e4cb1f" providerId="LiveId" clId="{BACFA847-72FE-4D0D-BC3A-DAA5324492AD}" dt="2026-01-24T21:38:43.354" v="4885" actId="6549"/>
        <pc:sldMkLst>
          <pc:docMk/>
          <pc:sldMk cId="1858769375" sldId="276"/>
        </pc:sldMkLst>
        <pc:spChg chg="mod">
          <ac:chgData name="Lorraine Miller" userId="3b2c040748e4cb1f" providerId="LiveId" clId="{BACFA847-72FE-4D0D-BC3A-DAA5324492AD}" dt="2026-01-24T21:38:43.354" v="4885" actId="6549"/>
          <ac:spMkLst>
            <pc:docMk/>
            <pc:sldMk cId="1858769375" sldId="276"/>
            <ac:spMk id="3" creationId="{128AF33C-9C52-D139-1BC0-18EFC877D0FC}"/>
          </ac:spMkLst>
        </pc:spChg>
      </pc:sldChg>
      <pc:sldChg chg="modSp mod">
        <pc:chgData name="Lorraine Miller" userId="3b2c040748e4cb1f" providerId="LiveId" clId="{BACFA847-72FE-4D0D-BC3A-DAA5324492AD}" dt="2026-01-24T20:58:18.831" v="4845" actId="20577"/>
        <pc:sldMkLst>
          <pc:docMk/>
          <pc:sldMk cId="2765555759" sldId="279"/>
        </pc:sldMkLst>
        <pc:spChg chg="mod">
          <ac:chgData name="Lorraine Miller" userId="3b2c040748e4cb1f" providerId="LiveId" clId="{BACFA847-72FE-4D0D-BC3A-DAA5324492AD}" dt="2026-01-24T20:58:18.831" v="4845" actId="20577"/>
          <ac:spMkLst>
            <pc:docMk/>
            <pc:sldMk cId="2765555759" sldId="279"/>
            <ac:spMk id="3" creationId="{D789C5EA-1788-F5C2-C51E-DDBC8A3B17B7}"/>
          </ac:spMkLst>
        </pc:spChg>
      </pc:sldChg>
      <pc:sldChg chg="addSp delSp modSp new mod ord setBg chgLayout">
        <pc:chgData name="Lorraine Miller" userId="3b2c040748e4cb1f" providerId="LiveId" clId="{BACFA847-72FE-4D0D-BC3A-DAA5324492AD}" dt="2026-01-24T18:10:08.285" v="4820"/>
        <pc:sldMkLst>
          <pc:docMk/>
          <pc:sldMk cId="4095599762" sldId="280"/>
        </pc:sldMkLst>
        <pc:spChg chg="add mod ord">
          <ac:chgData name="Lorraine Miller" userId="3b2c040748e4cb1f" providerId="LiveId" clId="{BACFA847-72FE-4D0D-BC3A-DAA5324492AD}" dt="2026-01-23T22:49:42.855" v="4108" actId="20577"/>
          <ac:spMkLst>
            <pc:docMk/>
            <pc:sldMk cId="4095599762" sldId="280"/>
            <ac:spMk id="6" creationId="{C5684E96-5BB9-B880-78E2-067CD53E6B93}"/>
          </ac:spMkLst>
        </pc:spChg>
        <pc:spChg chg="add mod">
          <ac:chgData name="Lorraine Miller" userId="3b2c040748e4cb1f" providerId="LiveId" clId="{BACFA847-72FE-4D0D-BC3A-DAA5324492AD}" dt="2026-01-23T22:58:13.034" v="4388" actId="5793"/>
          <ac:spMkLst>
            <pc:docMk/>
            <pc:sldMk cId="4095599762" sldId="280"/>
            <ac:spMk id="14" creationId="{F8F1838F-C69C-53E6-A873-BB0DD2DB0CD1}"/>
          </ac:spMkLst>
        </pc:spChg>
        <pc:spChg chg="add mod">
          <ac:chgData name="Lorraine Miller" userId="3b2c040748e4cb1f" providerId="LiveId" clId="{BACFA847-72FE-4D0D-BC3A-DAA5324492AD}" dt="2026-01-23T23:14:05.690" v="4735" actId="20577"/>
          <ac:spMkLst>
            <pc:docMk/>
            <pc:sldMk cId="4095599762" sldId="280"/>
            <ac:spMk id="17" creationId="{220D9247-475C-D8FE-E34B-DDC396245D5E}"/>
          </ac:spMkLst>
        </pc:spChg>
      </pc:sldChg>
      <pc:sldChg chg="new del">
        <pc:chgData name="Lorraine Miller" userId="3b2c040748e4cb1f" providerId="LiveId" clId="{BACFA847-72FE-4D0D-BC3A-DAA5324492AD}" dt="2026-01-29T21:38:19.627" v="4887" actId="2696"/>
        <pc:sldMkLst>
          <pc:docMk/>
          <pc:sldMk cId="1567404677"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55C5C-2710-40F0-B097-7F5630C5ED88}" type="datetimeFigureOut">
              <a:rPr lang="en-US" smtClean="0"/>
              <a:t>1/29/2026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BDE99-BE70-4D99-9399-0B37E55F9BF5}" type="slidenum">
              <a:rPr lang="en-US" smtClean="0"/>
              <a:t>‹#›</a:t>
            </a:fld>
            <a:endParaRPr lang="en-US"/>
          </a:p>
        </p:txBody>
      </p:sp>
    </p:spTree>
    <p:extLst>
      <p:ext uri="{BB962C8B-B14F-4D97-AF65-F5344CB8AC3E}">
        <p14:creationId xmlns:p14="http://schemas.microsoft.com/office/powerpoint/2010/main" val="424769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BDE99-BE70-4D99-9399-0B37E55F9BF5}" type="slidenum">
              <a:rPr lang="en-US" smtClean="0"/>
              <a:t>8</a:t>
            </a:fld>
            <a:endParaRPr lang="en-US"/>
          </a:p>
        </p:txBody>
      </p:sp>
    </p:spTree>
    <p:extLst>
      <p:ext uri="{BB962C8B-B14F-4D97-AF65-F5344CB8AC3E}">
        <p14:creationId xmlns:p14="http://schemas.microsoft.com/office/powerpoint/2010/main" val="2361694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359D2-EB79-36BA-F8E5-F43BBB0089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C71A3F-680B-D5B4-3C90-B82969B114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F3150A-0DE5-CF46-7482-FA659CB84246}"/>
              </a:ext>
            </a:extLst>
          </p:cNvPr>
          <p:cNvSpPr>
            <a:spLocks noGrp="1"/>
          </p:cNvSpPr>
          <p:nvPr>
            <p:ph type="dt" sz="half" idx="10"/>
          </p:nvPr>
        </p:nvSpPr>
        <p:spPr/>
        <p:txBody>
          <a:bodyPr/>
          <a:lstStyle/>
          <a:p>
            <a:fld id="{BB01F22F-A9BC-4BA1-8527-DDDF7BD720E2}" type="datetimeFigureOut">
              <a:rPr lang="en-US" smtClean="0"/>
              <a:t>1/29/2026</a:t>
            </a:fld>
            <a:endParaRPr lang="en-US"/>
          </a:p>
        </p:txBody>
      </p:sp>
      <p:sp>
        <p:nvSpPr>
          <p:cNvPr id="5" name="Footer Placeholder 4">
            <a:extLst>
              <a:ext uri="{FF2B5EF4-FFF2-40B4-BE49-F238E27FC236}">
                <a16:creationId xmlns:a16="http://schemas.microsoft.com/office/drawing/2014/main" id="{CBEE524D-57C3-5F63-55BE-5D5BC577A3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1D694-2D94-F9AD-5AA2-94B3231F2439}"/>
              </a:ext>
            </a:extLst>
          </p:cNvPr>
          <p:cNvSpPr>
            <a:spLocks noGrp="1"/>
          </p:cNvSpPr>
          <p:nvPr>
            <p:ph type="sldNum" sz="quarter" idx="12"/>
          </p:nvPr>
        </p:nvSpPr>
        <p:spPr/>
        <p:txBody>
          <a:bodyPr/>
          <a:lstStyle/>
          <a:p>
            <a:fld id="{D90663E8-DE19-4F16-9B67-05BA2FFC31F7}" type="slidenum">
              <a:rPr lang="en-US" smtClean="0"/>
              <a:t>‹#›</a:t>
            </a:fld>
            <a:endParaRPr lang="en-US"/>
          </a:p>
        </p:txBody>
      </p:sp>
    </p:spTree>
    <p:extLst>
      <p:ext uri="{BB962C8B-B14F-4D97-AF65-F5344CB8AC3E}">
        <p14:creationId xmlns:p14="http://schemas.microsoft.com/office/powerpoint/2010/main" val="426808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8A98C-9430-CA78-800D-D2774AE47F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22265C-07BF-F62E-CC70-46366CDDB4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BF2AA3-C043-8CE8-2DC2-68762B2C2540}"/>
              </a:ext>
            </a:extLst>
          </p:cNvPr>
          <p:cNvSpPr>
            <a:spLocks noGrp="1"/>
          </p:cNvSpPr>
          <p:nvPr>
            <p:ph type="dt" sz="half" idx="10"/>
          </p:nvPr>
        </p:nvSpPr>
        <p:spPr/>
        <p:txBody>
          <a:bodyPr/>
          <a:lstStyle/>
          <a:p>
            <a:fld id="{BB01F22F-A9BC-4BA1-8527-DDDF7BD720E2}" type="datetimeFigureOut">
              <a:rPr lang="en-US" smtClean="0"/>
              <a:t>1/29/2026</a:t>
            </a:fld>
            <a:endParaRPr lang="en-US"/>
          </a:p>
        </p:txBody>
      </p:sp>
      <p:sp>
        <p:nvSpPr>
          <p:cNvPr id="5" name="Footer Placeholder 4">
            <a:extLst>
              <a:ext uri="{FF2B5EF4-FFF2-40B4-BE49-F238E27FC236}">
                <a16:creationId xmlns:a16="http://schemas.microsoft.com/office/drawing/2014/main" id="{7913A0A7-6F0C-28EA-CFA4-7062B852C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9E4B81-51B7-12AA-4578-D5EB417C998E}"/>
              </a:ext>
            </a:extLst>
          </p:cNvPr>
          <p:cNvSpPr>
            <a:spLocks noGrp="1"/>
          </p:cNvSpPr>
          <p:nvPr>
            <p:ph type="sldNum" sz="quarter" idx="12"/>
          </p:nvPr>
        </p:nvSpPr>
        <p:spPr/>
        <p:txBody>
          <a:bodyPr/>
          <a:lstStyle/>
          <a:p>
            <a:fld id="{D90663E8-DE19-4F16-9B67-05BA2FFC31F7}" type="slidenum">
              <a:rPr lang="en-US" smtClean="0"/>
              <a:t>‹#›</a:t>
            </a:fld>
            <a:endParaRPr lang="en-US"/>
          </a:p>
        </p:txBody>
      </p:sp>
    </p:spTree>
    <p:extLst>
      <p:ext uri="{BB962C8B-B14F-4D97-AF65-F5344CB8AC3E}">
        <p14:creationId xmlns:p14="http://schemas.microsoft.com/office/powerpoint/2010/main" val="298195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8F52DB-93BD-B363-FDF7-8400BAA680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6D1DF7-1147-67B9-19CA-1CC1A8134E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541AAF-FC0C-4226-6B70-73915E51BA35}"/>
              </a:ext>
            </a:extLst>
          </p:cNvPr>
          <p:cNvSpPr>
            <a:spLocks noGrp="1"/>
          </p:cNvSpPr>
          <p:nvPr>
            <p:ph type="dt" sz="half" idx="10"/>
          </p:nvPr>
        </p:nvSpPr>
        <p:spPr/>
        <p:txBody>
          <a:bodyPr/>
          <a:lstStyle/>
          <a:p>
            <a:fld id="{BB01F22F-A9BC-4BA1-8527-DDDF7BD720E2}" type="datetimeFigureOut">
              <a:rPr lang="en-US" smtClean="0"/>
              <a:t>1/29/2026</a:t>
            </a:fld>
            <a:endParaRPr lang="en-US"/>
          </a:p>
        </p:txBody>
      </p:sp>
      <p:sp>
        <p:nvSpPr>
          <p:cNvPr id="5" name="Footer Placeholder 4">
            <a:extLst>
              <a:ext uri="{FF2B5EF4-FFF2-40B4-BE49-F238E27FC236}">
                <a16:creationId xmlns:a16="http://schemas.microsoft.com/office/drawing/2014/main" id="{B2A6DDAA-0026-7D98-31AC-614D6EBD0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10CAE-8D06-B2E6-E9F8-9DD1AE11C80D}"/>
              </a:ext>
            </a:extLst>
          </p:cNvPr>
          <p:cNvSpPr>
            <a:spLocks noGrp="1"/>
          </p:cNvSpPr>
          <p:nvPr>
            <p:ph type="sldNum" sz="quarter" idx="12"/>
          </p:nvPr>
        </p:nvSpPr>
        <p:spPr/>
        <p:txBody>
          <a:bodyPr/>
          <a:lstStyle/>
          <a:p>
            <a:fld id="{D90663E8-DE19-4F16-9B67-05BA2FFC31F7}" type="slidenum">
              <a:rPr lang="en-US" smtClean="0"/>
              <a:t>‹#›</a:t>
            </a:fld>
            <a:endParaRPr lang="en-US"/>
          </a:p>
        </p:txBody>
      </p:sp>
    </p:spTree>
    <p:extLst>
      <p:ext uri="{BB962C8B-B14F-4D97-AF65-F5344CB8AC3E}">
        <p14:creationId xmlns:p14="http://schemas.microsoft.com/office/powerpoint/2010/main" val="401242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E433E-3530-D2AB-DFB2-008D1617B3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53218-D192-D8FC-9A96-D72567AB0C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24D07-5A4C-7BE5-1C20-C7FC8CB851B7}"/>
              </a:ext>
            </a:extLst>
          </p:cNvPr>
          <p:cNvSpPr>
            <a:spLocks noGrp="1"/>
          </p:cNvSpPr>
          <p:nvPr>
            <p:ph type="dt" sz="half" idx="10"/>
          </p:nvPr>
        </p:nvSpPr>
        <p:spPr/>
        <p:txBody>
          <a:bodyPr/>
          <a:lstStyle/>
          <a:p>
            <a:fld id="{BB01F22F-A9BC-4BA1-8527-DDDF7BD720E2}" type="datetimeFigureOut">
              <a:rPr lang="en-US" smtClean="0"/>
              <a:t>1/29/2026</a:t>
            </a:fld>
            <a:endParaRPr lang="en-US"/>
          </a:p>
        </p:txBody>
      </p:sp>
      <p:sp>
        <p:nvSpPr>
          <p:cNvPr id="5" name="Footer Placeholder 4">
            <a:extLst>
              <a:ext uri="{FF2B5EF4-FFF2-40B4-BE49-F238E27FC236}">
                <a16:creationId xmlns:a16="http://schemas.microsoft.com/office/drawing/2014/main" id="{44D7EEF8-BBF8-0E6B-6474-3C9F5FB3F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99946-FC3B-97CC-C9B0-151075A28541}"/>
              </a:ext>
            </a:extLst>
          </p:cNvPr>
          <p:cNvSpPr>
            <a:spLocks noGrp="1"/>
          </p:cNvSpPr>
          <p:nvPr>
            <p:ph type="sldNum" sz="quarter" idx="12"/>
          </p:nvPr>
        </p:nvSpPr>
        <p:spPr/>
        <p:txBody>
          <a:bodyPr/>
          <a:lstStyle/>
          <a:p>
            <a:fld id="{D90663E8-DE19-4F16-9B67-05BA2FFC31F7}" type="slidenum">
              <a:rPr lang="en-US" smtClean="0"/>
              <a:t>‹#›</a:t>
            </a:fld>
            <a:endParaRPr lang="en-US"/>
          </a:p>
        </p:txBody>
      </p:sp>
    </p:spTree>
    <p:extLst>
      <p:ext uri="{BB962C8B-B14F-4D97-AF65-F5344CB8AC3E}">
        <p14:creationId xmlns:p14="http://schemas.microsoft.com/office/powerpoint/2010/main" val="2974008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5867F-D0CD-514A-D034-0B1DD4678D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CD656E-A4FB-2E1E-B370-AEB57057A6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64211C-4A40-B400-536D-653570E68ACB}"/>
              </a:ext>
            </a:extLst>
          </p:cNvPr>
          <p:cNvSpPr>
            <a:spLocks noGrp="1"/>
          </p:cNvSpPr>
          <p:nvPr>
            <p:ph type="dt" sz="half" idx="10"/>
          </p:nvPr>
        </p:nvSpPr>
        <p:spPr/>
        <p:txBody>
          <a:bodyPr/>
          <a:lstStyle/>
          <a:p>
            <a:fld id="{BB01F22F-A9BC-4BA1-8527-DDDF7BD720E2}" type="datetimeFigureOut">
              <a:rPr lang="en-US" smtClean="0"/>
              <a:t>1/29/2026</a:t>
            </a:fld>
            <a:endParaRPr lang="en-US"/>
          </a:p>
        </p:txBody>
      </p:sp>
      <p:sp>
        <p:nvSpPr>
          <p:cNvPr id="5" name="Footer Placeholder 4">
            <a:extLst>
              <a:ext uri="{FF2B5EF4-FFF2-40B4-BE49-F238E27FC236}">
                <a16:creationId xmlns:a16="http://schemas.microsoft.com/office/drawing/2014/main" id="{F0D46EAF-6C6F-B4B3-211F-9496135E5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E26BA-886B-4A67-23CD-A46FECA151F7}"/>
              </a:ext>
            </a:extLst>
          </p:cNvPr>
          <p:cNvSpPr>
            <a:spLocks noGrp="1"/>
          </p:cNvSpPr>
          <p:nvPr>
            <p:ph type="sldNum" sz="quarter" idx="12"/>
          </p:nvPr>
        </p:nvSpPr>
        <p:spPr/>
        <p:txBody>
          <a:bodyPr/>
          <a:lstStyle/>
          <a:p>
            <a:fld id="{D90663E8-DE19-4F16-9B67-05BA2FFC31F7}" type="slidenum">
              <a:rPr lang="en-US" smtClean="0"/>
              <a:t>‹#›</a:t>
            </a:fld>
            <a:endParaRPr lang="en-US"/>
          </a:p>
        </p:txBody>
      </p:sp>
    </p:spTree>
    <p:extLst>
      <p:ext uri="{BB962C8B-B14F-4D97-AF65-F5344CB8AC3E}">
        <p14:creationId xmlns:p14="http://schemas.microsoft.com/office/powerpoint/2010/main" val="2893938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A66C5-E3D3-35DB-8CDF-2F48F5DB94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187032-52D5-7B6F-8334-9B2E71748E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A6C06-E3CB-91FF-C85E-94361E8F8C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4BF2DA-E9D8-C323-17D6-926CC5A567CD}"/>
              </a:ext>
            </a:extLst>
          </p:cNvPr>
          <p:cNvSpPr>
            <a:spLocks noGrp="1"/>
          </p:cNvSpPr>
          <p:nvPr>
            <p:ph type="dt" sz="half" idx="10"/>
          </p:nvPr>
        </p:nvSpPr>
        <p:spPr/>
        <p:txBody>
          <a:bodyPr/>
          <a:lstStyle/>
          <a:p>
            <a:fld id="{BB01F22F-A9BC-4BA1-8527-DDDF7BD720E2}" type="datetimeFigureOut">
              <a:rPr lang="en-US" smtClean="0"/>
              <a:t>1/29/2026</a:t>
            </a:fld>
            <a:endParaRPr lang="en-US"/>
          </a:p>
        </p:txBody>
      </p:sp>
      <p:sp>
        <p:nvSpPr>
          <p:cNvPr id="6" name="Footer Placeholder 5">
            <a:extLst>
              <a:ext uri="{FF2B5EF4-FFF2-40B4-BE49-F238E27FC236}">
                <a16:creationId xmlns:a16="http://schemas.microsoft.com/office/drawing/2014/main" id="{7C86A441-9B40-946D-CFAF-C2BA0F6A3F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AB7C9F-2467-1254-54D5-0416B0408D2A}"/>
              </a:ext>
            </a:extLst>
          </p:cNvPr>
          <p:cNvSpPr>
            <a:spLocks noGrp="1"/>
          </p:cNvSpPr>
          <p:nvPr>
            <p:ph type="sldNum" sz="quarter" idx="12"/>
          </p:nvPr>
        </p:nvSpPr>
        <p:spPr/>
        <p:txBody>
          <a:bodyPr/>
          <a:lstStyle/>
          <a:p>
            <a:fld id="{D90663E8-DE19-4F16-9B67-05BA2FFC31F7}" type="slidenum">
              <a:rPr lang="en-US" smtClean="0"/>
              <a:t>‹#›</a:t>
            </a:fld>
            <a:endParaRPr lang="en-US"/>
          </a:p>
        </p:txBody>
      </p:sp>
    </p:spTree>
    <p:extLst>
      <p:ext uri="{BB962C8B-B14F-4D97-AF65-F5344CB8AC3E}">
        <p14:creationId xmlns:p14="http://schemas.microsoft.com/office/powerpoint/2010/main" val="2078695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0B19-EBCF-F36C-04AE-92C11DCDFB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D3B9ED-8E06-8B7D-AE58-BB652231C4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1F46C2-FC9C-08A4-276B-D8A175CA55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D56AC2-774E-EE76-7BD3-0C2FCB41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48837C-FAE6-8C43-8C59-10FFFECD57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4E8272-CD36-E58C-C3D6-A9D5221DD47D}"/>
              </a:ext>
            </a:extLst>
          </p:cNvPr>
          <p:cNvSpPr>
            <a:spLocks noGrp="1"/>
          </p:cNvSpPr>
          <p:nvPr>
            <p:ph type="dt" sz="half" idx="10"/>
          </p:nvPr>
        </p:nvSpPr>
        <p:spPr/>
        <p:txBody>
          <a:bodyPr/>
          <a:lstStyle/>
          <a:p>
            <a:fld id="{BB01F22F-A9BC-4BA1-8527-DDDF7BD720E2}" type="datetimeFigureOut">
              <a:rPr lang="en-US" smtClean="0"/>
              <a:t>1/29/2026</a:t>
            </a:fld>
            <a:endParaRPr lang="en-US"/>
          </a:p>
        </p:txBody>
      </p:sp>
      <p:sp>
        <p:nvSpPr>
          <p:cNvPr id="8" name="Footer Placeholder 7">
            <a:extLst>
              <a:ext uri="{FF2B5EF4-FFF2-40B4-BE49-F238E27FC236}">
                <a16:creationId xmlns:a16="http://schemas.microsoft.com/office/drawing/2014/main" id="{4B9929E2-2BC1-ACF8-4A22-5F98076F73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E7BD12-0094-A44F-F365-5F547EE2DE52}"/>
              </a:ext>
            </a:extLst>
          </p:cNvPr>
          <p:cNvSpPr>
            <a:spLocks noGrp="1"/>
          </p:cNvSpPr>
          <p:nvPr>
            <p:ph type="sldNum" sz="quarter" idx="12"/>
          </p:nvPr>
        </p:nvSpPr>
        <p:spPr/>
        <p:txBody>
          <a:bodyPr/>
          <a:lstStyle/>
          <a:p>
            <a:fld id="{D90663E8-DE19-4F16-9B67-05BA2FFC31F7}" type="slidenum">
              <a:rPr lang="en-US" smtClean="0"/>
              <a:t>‹#›</a:t>
            </a:fld>
            <a:endParaRPr lang="en-US"/>
          </a:p>
        </p:txBody>
      </p:sp>
    </p:spTree>
    <p:extLst>
      <p:ext uri="{BB962C8B-B14F-4D97-AF65-F5344CB8AC3E}">
        <p14:creationId xmlns:p14="http://schemas.microsoft.com/office/powerpoint/2010/main" val="78418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CAE8-C710-3BB4-36EA-F2A7C7D916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CE834-2BEF-FFE8-199E-E9252A049809}"/>
              </a:ext>
            </a:extLst>
          </p:cNvPr>
          <p:cNvSpPr>
            <a:spLocks noGrp="1"/>
          </p:cNvSpPr>
          <p:nvPr>
            <p:ph type="dt" sz="half" idx="10"/>
          </p:nvPr>
        </p:nvSpPr>
        <p:spPr/>
        <p:txBody>
          <a:bodyPr/>
          <a:lstStyle/>
          <a:p>
            <a:fld id="{BB01F22F-A9BC-4BA1-8527-DDDF7BD720E2}" type="datetimeFigureOut">
              <a:rPr lang="en-US" smtClean="0"/>
              <a:t>1/29/2026</a:t>
            </a:fld>
            <a:endParaRPr lang="en-US"/>
          </a:p>
        </p:txBody>
      </p:sp>
      <p:sp>
        <p:nvSpPr>
          <p:cNvPr id="4" name="Footer Placeholder 3">
            <a:extLst>
              <a:ext uri="{FF2B5EF4-FFF2-40B4-BE49-F238E27FC236}">
                <a16:creationId xmlns:a16="http://schemas.microsoft.com/office/drawing/2014/main" id="{EC3586FD-6ED3-2485-8998-7F6A2EC31E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A08635-AFB6-E9C0-6852-384A8B04F0E2}"/>
              </a:ext>
            </a:extLst>
          </p:cNvPr>
          <p:cNvSpPr>
            <a:spLocks noGrp="1"/>
          </p:cNvSpPr>
          <p:nvPr>
            <p:ph type="sldNum" sz="quarter" idx="12"/>
          </p:nvPr>
        </p:nvSpPr>
        <p:spPr/>
        <p:txBody>
          <a:bodyPr/>
          <a:lstStyle/>
          <a:p>
            <a:fld id="{D90663E8-DE19-4F16-9B67-05BA2FFC31F7}" type="slidenum">
              <a:rPr lang="en-US" smtClean="0"/>
              <a:t>‹#›</a:t>
            </a:fld>
            <a:endParaRPr lang="en-US"/>
          </a:p>
        </p:txBody>
      </p:sp>
    </p:spTree>
    <p:extLst>
      <p:ext uri="{BB962C8B-B14F-4D97-AF65-F5344CB8AC3E}">
        <p14:creationId xmlns:p14="http://schemas.microsoft.com/office/powerpoint/2010/main" val="271955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1CA12-95D2-4D13-A19B-6A3CAC92EF77}"/>
              </a:ext>
            </a:extLst>
          </p:cNvPr>
          <p:cNvSpPr>
            <a:spLocks noGrp="1"/>
          </p:cNvSpPr>
          <p:nvPr>
            <p:ph type="dt" sz="half" idx="10"/>
          </p:nvPr>
        </p:nvSpPr>
        <p:spPr/>
        <p:txBody>
          <a:bodyPr/>
          <a:lstStyle/>
          <a:p>
            <a:fld id="{BB01F22F-A9BC-4BA1-8527-DDDF7BD720E2}" type="datetimeFigureOut">
              <a:rPr lang="en-US" smtClean="0"/>
              <a:t>1/29/2026</a:t>
            </a:fld>
            <a:endParaRPr lang="en-US"/>
          </a:p>
        </p:txBody>
      </p:sp>
      <p:sp>
        <p:nvSpPr>
          <p:cNvPr id="3" name="Footer Placeholder 2">
            <a:extLst>
              <a:ext uri="{FF2B5EF4-FFF2-40B4-BE49-F238E27FC236}">
                <a16:creationId xmlns:a16="http://schemas.microsoft.com/office/drawing/2014/main" id="{1D0CB7D2-0EF3-8386-EA73-0B6A35ABF0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45FC6A-E856-1E47-2B59-C68D610E9C58}"/>
              </a:ext>
            </a:extLst>
          </p:cNvPr>
          <p:cNvSpPr>
            <a:spLocks noGrp="1"/>
          </p:cNvSpPr>
          <p:nvPr>
            <p:ph type="sldNum" sz="quarter" idx="12"/>
          </p:nvPr>
        </p:nvSpPr>
        <p:spPr/>
        <p:txBody>
          <a:bodyPr/>
          <a:lstStyle/>
          <a:p>
            <a:fld id="{D90663E8-DE19-4F16-9B67-05BA2FFC31F7}" type="slidenum">
              <a:rPr lang="en-US" smtClean="0"/>
              <a:t>‹#›</a:t>
            </a:fld>
            <a:endParaRPr lang="en-US"/>
          </a:p>
        </p:txBody>
      </p:sp>
    </p:spTree>
    <p:extLst>
      <p:ext uri="{BB962C8B-B14F-4D97-AF65-F5344CB8AC3E}">
        <p14:creationId xmlns:p14="http://schemas.microsoft.com/office/powerpoint/2010/main" val="74666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1535-B244-0DD5-F95C-45BE85F20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FC6572-872A-9103-DB3C-4A55AA5094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3DE7D7-AD44-1BB6-CA84-3D63A0F2ED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1AC1BC-8DDD-2052-F2B2-22DDA2C03A25}"/>
              </a:ext>
            </a:extLst>
          </p:cNvPr>
          <p:cNvSpPr>
            <a:spLocks noGrp="1"/>
          </p:cNvSpPr>
          <p:nvPr>
            <p:ph type="dt" sz="half" idx="10"/>
          </p:nvPr>
        </p:nvSpPr>
        <p:spPr/>
        <p:txBody>
          <a:bodyPr/>
          <a:lstStyle/>
          <a:p>
            <a:fld id="{BB01F22F-A9BC-4BA1-8527-DDDF7BD720E2}" type="datetimeFigureOut">
              <a:rPr lang="en-US" smtClean="0"/>
              <a:t>1/29/2026</a:t>
            </a:fld>
            <a:endParaRPr lang="en-US"/>
          </a:p>
        </p:txBody>
      </p:sp>
      <p:sp>
        <p:nvSpPr>
          <p:cNvPr id="6" name="Footer Placeholder 5">
            <a:extLst>
              <a:ext uri="{FF2B5EF4-FFF2-40B4-BE49-F238E27FC236}">
                <a16:creationId xmlns:a16="http://schemas.microsoft.com/office/drawing/2014/main" id="{8558AD89-BD70-6A93-472D-E2C36ACDB6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CFD93-B678-8E1C-B0E4-195EEB4C2624}"/>
              </a:ext>
            </a:extLst>
          </p:cNvPr>
          <p:cNvSpPr>
            <a:spLocks noGrp="1"/>
          </p:cNvSpPr>
          <p:nvPr>
            <p:ph type="sldNum" sz="quarter" idx="12"/>
          </p:nvPr>
        </p:nvSpPr>
        <p:spPr/>
        <p:txBody>
          <a:bodyPr/>
          <a:lstStyle/>
          <a:p>
            <a:fld id="{D90663E8-DE19-4F16-9B67-05BA2FFC31F7}" type="slidenum">
              <a:rPr lang="en-US" smtClean="0"/>
              <a:t>‹#›</a:t>
            </a:fld>
            <a:endParaRPr lang="en-US"/>
          </a:p>
        </p:txBody>
      </p:sp>
    </p:spTree>
    <p:extLst>
      <p:ext uri="{BB962C8B-B14F-4D97-AF65-F5344CB8AC3E}">
        <p14:creationId xmlns:p14="http://schemas.microsoft.com/office/powerpoint/2010/main" val="1972865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D024D-E44F-4548-32F4-B518BDF7C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024EA8-9549-2B2D-AC04-CB63BD640E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3446B3-9594-2B8B-8136-03256B417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377822-590A-0D9A-3A1C-5EB5AC8D21DD}"/>
              </a:ext>
            </a:extLst>
          </p:cNvPr>
          <p:cNvSpPr>
            <a:spLocks noGrp="1"/>
          </p:cNvSpPr>
          <p:nvPr>
            <p:ph type="dt" sz="half" idx="10"/>
          </p:nvPr>
        </p:nvSpPr>
        <p:spPr/>
        <p:txBody>
          <a:bodyPr/>
          <a:lstStyle/>
          <a:p>
            <a:fld id="{BB01F22F-A9BC-4BA1-8527-DDDF7BD720E2}" type="datetimeFigureOut">
              <a:rPr lang="en-US" smtClean="0"/>
              <a:t>1/29/2026</a:t>
            </a:fld>
            <a:endParaRPr lang="en-US"/>
          </a:p>
        </p:txBody>
      </p:sp>
      <p:sp>
        <p:nvSpPr>
          <p:cNvPr id="6" name="Footer Placeholder 5">
            <a:extLst>
              <a:ext uri="{FF2B5EF4-FFF2-40B4-BE49-F238E27FC236}">
                <a16:creationId xmlns:a16="http://schemas.microsoft.com/office/drawing/2014/main" id="{8EE5B3B4-ED02-66E0-5A56-4FD227BB36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E60CB2-C695-79CC-005F-AB880DD4C1D7}"/>
              </a:ext>
            </a:extLst>
          </p:cNvPr>
          <p:cNvSpPr>
            <a:spLocks noGrp="1"/>
          </p:cNvSpPr>
          <p:nvPr>
            <p:ph type="sldNum" sz="quarter" idx="12"/>
          </p:nvPr>
        </p:nvSpPr>
        <p:spPr/>
        <p:txBody>
          <a:bodyPr/>
          <a:lstStyle/>
          <a:p>
            <a:fld id="{D90663E8-DE19-4F16-9B67-05BA2FFC31F7}" type="slidenum">
              <a:rPr lang="en-US" smtClean="0"/>
              <a:t>‹#›</a:t>
            </a:fld>
            <a:endParaRPr lang="en-US"/>
          </a:p>
        </p:txBody>
      </p:sp>
    </p:spTree>
    <p:extLst>
      <p:ext uri="{BB962C8B-B14F-4D97-AF65-F5344CB8AC3E}">
        <p14:creationId xmlns:p14="http://schemas.microsoft.com/office/powerpoint/2010/main" val="193606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411F50-F5FA-4A45-A10E-DA507798C3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869395-EA4A-B118-8A5A-9FA915EA6F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C29AD-A2FD-0422-5ACE-92441627EA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1F22F-A9BC-4BA1-8527-DDDF7BD720E2}" type="datetimeFigureOut">
              <a:rPr lang="en-US" smtClean="0"/>
              <a:t>1/29/2026</a:t>
            </a:fld>
            <a:endParaRPr lang="en-US"/>
          </a:p>
        </p:txBody>
      </p:sp>
      <p:sp>
        <p:nvSpPr>
          <p:cNvPr id="5" name="Footer Placeholder 4">
            <a:extLst>
              <a:ext uri="{FF2B5EF4-FFF2-40B4-BE49-F238E27FC236}">
                <a16:creationId xmlns:a16="http://schemas.microsoft.com/office/drawing/2014/main" id="{A184D699-06A0-84E4-7CB8-769FD7C532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7E508B-F343-CFFE-4210-F64ED3ECE8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663E8-DE19-4F16-9B67-05BA2FFC31F7}" type="slidenum">
              <a:rPr lang="en-US" smtClean="0"/>
              <a:t>‹#›</a:t>
            </a:fld>
            <a:endParaRPr lang="en-US"/>
          </a:p>
        </p:txBody>
      </p:sp>
    </p:spTree>
    <p:extLst>
      <p:ext uri="{BB962C8B-B14F-4D97-AF65-F5344CB8AC3E}">
        <p14:creationId xmlns:p14="http://schemas.microsoft.com/office/powerpoint/2010/main" val="2489842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teamrcia.com/2020/09/were-flexible-how-our-parish-does-year-round-rcia/" TargetMode="External"/><Relationship Id="rId3" Type="http://schemas.openxmlformats.org/officeDocument/2006/relationships/hyperlink" Target="https://teamrcia.com/2021/04/how-to-start-a-year-round-rcia-process/" TargetMode="External"/><Relationship Id="rId7" Type="http://schemas.openxmlformats.org/officeDocument/2006/relationships/hyperlink" Target="https://teamrcia.com/2020/11/is-your-rcia-open-all-year-round-being-flexible/" TargetMode="External"/><Relationship Id="rId2" Type="http://schemas.openxmlformats.org/officeDocument/2006/relationships/hyperlink" Target="https://teamrcia.com/2022/09/is-your-catechumenate-open-all-year-round-what-does-year-round-mean/" TargetMode="External"/><Relationship Id="rId1" Type="http://schemas.openxmlformats.org/officeDocument/2006/relationships/slideLayout" Target="../slideLayouts/slideLayout2.xml"/><Relationship Id="rId6" Type="http://schemas.openxmlformats.org/officeDocument/2006/relationships/hyperlink" Target="https://teamrcia.com/2020/10/a-year-round-apprenticeship-model-for-rcia-gives-me-confidence-that-we-are-forming-disciples/" TargetMode="External"/><Relationship Id="rId5" Type="http://schemas.openxmlformats.org/officeDocument/2006/relationships/hyperlink" Target="https://teamrcia.com/2020/11/toward-a-year-round-rcia-process-one-thing-at-a-time-with-small-steps/" TargetMode="External"/><Relationship Id="rId4" Type="http://schemas.openxmlformats.org/officeDocument/2006/relationships/hyperlink" Target="https://teamrcia.com/2015/07/rcia-learn-why-year-round-is-easi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hyperlink" Target="https://teamrcia.com/2018/12/is-your-rcia-open-all-year-round-are-we-catechizing-for-knowledge-or-understanding/" TargetMode="External"/><Relationship Id="rId3" Type="http://schemas.openxmlformats.org/officeDocument/2006/relationships/hyperlink" Target="https://teamrcia.com/2020/08/jesuss-timing-is-perfect-one-parishs-experience-of-year-round-rcia/" TargetMode="External"/><Relationship Id="rId7" Type="http://schemas.openxmlformats.org/officeDocument/2006/relationships/hyperlink" Target="https://teamrcia.com/2019/06/rcia-requires-big-paradigm-shifts-starting-with-these-two/" TargetMode="External"/><Relationship Id="rId2" Type="http://schemas.openxmlformats.org/officeDocument/2006/relationships/hyperlink" Target="https://teamrcia.com/2020/07/qa-multiple-seekers-on-the-journey-faith-how-to-start-a-year-round-rcia/" TargetMode="External"/><Relationship Id="rId1" Type="http://schemas.openxmlformats.org/officeDocument/2006/relationships/slideLayout" Target="../slideLayouts/slideLayout2.xml"/><Relationship Id="rId6" Type="http://schemas.openxmlformats.org/officeDocument/2006/relationships/hyperlink" Target="https://teamrcia.com/2021/04/why-is-an-ongoing-year-round-rcia-important/" TargetMode="External"/><Relationship Id="rId5" Type="http://schemas.openxmlformats.org/officeDocument/2006/relationships/hyperlink" Target="https://teamrcia.com/2022/05/is-your-rcia-open-all-year-round-having-everyone-around-the-same-table/" TargetMode="External"/><Relationship Id="rId4" Type="http://schemas.openxmlformats.org/officeDocument/2006/relationships/hyperlink" Target="https://teaminitiation.com/2020/05/rethinking-the-core-catholic-content-as-we-move-to-ongoing-"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catechist.com/pros-cons-year-round-rcia-progra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B429-255F-FABE-3482-722B6632C655}"/>
              </a:ext>
            </a:extLst>
          </p:cNvPr>
          <p:cNvSpPr>
            <a:spLocks noGrp="1"/>
          </p:cNvSpPr>
          <p:nvPr>
            <p:ph type="ctrTitle"/>
          </p:nvPr>
        </p:nvSpPr>
        <p:spPr>
          <a:solidFill>
            <a:schemeClr val="accent1"/>
          </a:solidFill>
        </p:spPr>
        <p:txBody>
          <a:bodyPr/>
          <a:lstStyle/>
          <a:p>
            <a:r>
              <a:rPr lang="en-US" dirty="0">
                <a:solidFill>
                  <a:schemeClr val="bg1"/>
                </a:solidFill>
                <a:cs typeface="Arial" panose="020B0604020202020204" pitchFamily="34" charset="0"/>
              </a:rPr>
              <a:t>Models of a Year-Round Catechumenate</a:t>
            </a:r>
          </a:p>
        </p:txBody>
      </p:sp>
      <p:sp>
        <p:nvSpPr>
          <p:cNvPr id="3" name="Subtitle 2">
            <a:extLst>
              <a:ext uri="{FF2B5EF4-FFF2-40B4-BE49-F238E27FC236}">
                <a16:creationId xmlns:a16="http://schemas.microsoft.com/office/drawing/2014/main" id="{3193A5A7-3AC7-3651-CDF9-5CC05F397580}"/>
              </a:ext>
            </a:extLst>
          </p:cNvPr>
          <p:cNvSpPr>
            <a:spLocks noGrp="1"/>
          </p:cNvSpPr>
          <p:nvPr>
            <p:ph type="subTitle" idx="1"/>
          </p:nvPr>
        </p:nvSpPr>
        <p:spPr>
          <a:solidFill>
            <a:schemeClr val="accent6">
              <a:lumMod val="60000"/>
              <a:lumOff val="40000"/>
            </a:schemeClr>
          </a:solidFill>
        </p:spPr>
        <p:txBody>
          <a:bodyPr>
            <a:normAutofit/>
          </a:bodyPr>
          <a:lstStyle/>
          <a:p>
            <a:r>
              <a:rPr lang="en-US" sz="2800" dirty="0"/>
              <a:t>Practical Ideas for</a:t>
            </a:r>
          </a:p>
          <a:p>
            <a:r>
              <a:rPr lang="en-US" sz="2800" dirty="0"/>
              <a:t>Breaking the Mold</a:t>
            </a:r>
          </a:p>
        </p:txBody>
      </p:sp>
    </p:spTree>
    <p:extLst>
      <p:ext uri="{BB962C8B-B14F-4D97-AF65-F5344CB8AC3E}">
        <p14:creationId xmlns:p14="http://schemas.microsoft.com/office/powerpoint/2010/main" val="29004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78556-6E12-463F-3361-63F4D7FB7D36}"/>
              </a:ext>
            </a:extLst>
          </p:cNvPr>
          <p:cNvSpPr>
            <a:spLocks noGrp="1"/>
          </p:cNvSpPr>
          <p:nvPr>
            <p:ph type="title"/>
          </p:nvPr>
        </p:nvSpPr>
        <p:spPr>
          <a:solidFill>
            <a:schemeClr val="accent1"/>
          </a:solidFill>
        </p:spPr>
        <p:txBody>
          <a:bodyPr/>
          <a:lstStyle/>
          <a:p>
            <a:pPr algn="ctr"/>
            <a:r>
              <a:rPr lang="en-US" dirty="0">
                <a:solidFill>
                  <a:schemeClr val="bg1"/>
                </a:solidFill>
              </a:rPr>
              <a:t>Consider the Focus of each Stage/Period of the Process</a:t>
            </a:r>
          </a:p>
        </p:txBody>
      </p:sp>
      <p:pic>
        <p:nvPicPr>
          <p:cNvPr id="4" name="Content Placeholder 3">
            <a:extLst>
              <a:ext uri="{FF2B5EF4-FFF2-40B4-BE49-F238E27FC236}">
                <a16:creationId xmlns:a16="http://schemas.microsoft.com/office/drawing/2014/main" id="{272025F5-8B29-4689-4163-D04688862953}"/>
              </a:ext>
            </a:extLst>
          </p:cNvPr>
          <p:cNvPicPr>
            <a:picLocks noGrp="1" noChangeAspect="1"/>
          </p:cNvPicPr>
          <p:nvPr>
            <p:ph idx="1"/>
          </p:nvPr>
        </p:nvPicPr>
        <p:blipFill>
          <a:blip r:embed="rId2"/>
          <a:stretch>
            <a:fillRect/>
          </a:stretch>
        </p:blipFill>
        <p:spPr>
          <a:xfrm>
            <a:off x="964015" y="1737360"/>
            <a:ext cx="10263969" cy="5120640"/>
          </a:xfrm>
          <a:prstGeom prst="rect">
            <a:avLst/>
          </a:prstGeom>
          <a:ln>
            <a:solidFill>
              <a:srgbClr val="92D050"/>
            </a:solidFill>
          </a:ln>
        </p:spPr>
      </p:pic>
    </p:spTree>
    <p:extLst>
      <p:ext uri="{BB962C8B-B14F-4D97-AF65-F5344CB8AC3E}">
        <p14:creationId xmlns:p14="http://schemas.microsoft.com/office/powerpoint/2010/main" val="3558352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99B0B-8939-CD3C-CEC5-74A2CA42BBD3}"/>
              </a:ext>
            </a:extLst>
          </p:cNvPr>
          <p:cNvSpPr>
            <a:spLocks noGrp="1"/>
          </p:cNvSpPr>
          <p:nvPr>
            <p:ph type="title"/>
          </p:nvPr>
        </p:nvSpPr>
        <p:spPr>
          <a:solidFill>
            <a:schemeClr val="accent1"/>
          </a:solidFill>
        </p:spPr>
        <p:txBody>
          <a:bodyPr/>
          <a:lstStyle/>
          <a:p>
            <a:pPr algn="ctr"/>
            <a:r>
              <a:rPr lang="en-US" dirty="0">
                <a:solidFill>
                  <a:schemeClr val="bg1"/>
                </a:solidFill>
              </a:rPr>
              <a:t>Practical Steps:  INQUIRY</a:t>
            </a:r>
            <a:br>
              <a:rPr lang="en-US" dirty="0">
                <a:solidFill>
                  <a:schemeClr val="bg1"/>
                </a:solidFill>
              </a:rPr>
            </a:br>
            <a:r>
              <a:rPr lang="en-US" dirty="0">
                <a:solidFill>
                  <a:schemeClr val="bg1"/>
                </a:solidFill>
              </a:rPr>
              <a:t>Structured Approach</a:t>
            </a:r>
          </a:p>
        </p:txBody>
      </p:sp>
      <p:sp>
        <p:nvSpPr>
          <p:cNvPr id="3" name="Content Placeholder 2">
            <a:extLst>
              <a:ext uri="{FF2B5EF4-FFF2-40B4-BE49-F238E27FC236}">
                <a16:creationId xmlns:a16="http://schemas.microsoft.com/office/drawing/2014/main" id="{3B4651D5-B7E1-719E-F813-0D19EC6B49AA}"/>
              </a:ext>
            </a:extLst>
          </p:cNvPr>
          <p:cNvSpPr>
            <a:spLocks noGrp="1"/>
          </p:cNvSpPr>
          <p:nvPr>
            <p:ph idx="1"/>
          </p:nvPr>
        </p:nvSpPr>
        <p:spPr>
          <a:solidFill>
            <a:srgbClr val="92D050"/>
          </a:solidFill>
        </p:spPr>
        <p:txBody>
          <a:bodyPr>
            <a:normAutofit fontScale="77500" lnSpcReduction="20000"/>
          </a:bodyPr>
          <a:lstStyle/>
          <a:p>
            <a:pPr marL="457200" lvl="0" indent="-330200">
              <a:lnSpc>
                <a:spcPct val="95000"/>
              </a:lnSpc>
              <a:spcBef>
                <a:spcPts val="0"/>
              </a:spcBef>
              <a:buSzPts val="1600"/>
              <a:buFont typeface="Arial"/>
              <a:buChar char="●"/>
            </a:pPr>
            <a:r>
              <a:rPr lang="en-US" dirty="0">
                <a:latin typeface="Arial"/>
                <a:ea typeface="Arial"/>
                <a:cs typeface="Arial"/>
                <a:sym typeface="Arial"/>
              </a:rPr>
              <a:t>Initial Conversation/Meeting/Interview is </a:t>
            </a:r>
            <a:r>
              <a:rPr lang="en-US" b="1" i="1" dirty="0">
                <a:latin typeface="Arial"/>
                <a:ea typeface="Arial"/>
                <a:cs typeface="Arial"/>
                <a:sym typeface="Arial"/>
              </a:rPr>
              <a:t>CRITICAL</a:t>
            </a:r>
            <a:r>
              <a:rPr lang="en-US" dirty="0">
                <a:latin typeface="Arial"/>
                <a:ea typeface="Arial"/>
                <a:cs typeface="Arial"/>
                <a:sym typeface="Arial"/>
              </a:rPr>
              <a:t> and Determines Path (Baptism, Marriage)</a:t>
            </a:r>
          </a:p>
          <a:p>
            <a:pPr marL="457200" lvl="0" indent="-330200">
              <a:lnSpc>
                <a:spcPct val="95000"/>
              </a:lnSpc>
              <a:spcBef>
                <a:spcPts val="0"/>
              </a:spcBef>
              <a:buSzPts val="1600"/>
              <a:buFont typeface="Arial"/>
              <a:buChar char="●"/>
            </a:pPr>
            <a:r>
              <a:rPr lang="en-US" dirty="0">
                <a:latin typeface="Arial"/>
                <a:ea typeface="Arial"/>
                <a:cs typeface="Arial"/>
                <a:sym typeface="Arial"/>
              </a:rPr>
              <a:t>Catechumen vs. Candidate</a:t>
            </a:r>
          </a:p>
          <a:p>
            <a:pPr marL="457200" lvl="0" indent="-330200">
              <a:lnSpc>
                <a:spcPct val="95000"/>
              </a:lnSpc>
              <a:spcBef>
                <a:spcPts val="0"/>
              </a:spcBef>
              <a:buSzPts val="1600"/>
              <a:buFont typeface="Arial"/>
              <a:buChar char="●"/>
            </a:pPr>
            <a:r>
              <a:rPr lang="en-US" i="1" dirty="0">
                <a:latin typeface="Arial"/>
                <a:ea typeface="Arial"/>
                <a:cs typeface="Arial"/>
                <a:sym typeface="Arial"/>
              </a:rPr>
              <a:t>Flexible </a:t>
            </a:r>
            <a:r>
              <a:rPr lang="en-US" dirty="0">
                <a:latin typeface="Arial"/>
                <a:ea typeface="Arial"/>
                <a:cs typeface="Arial"/>
                <a:sym typeface="Arial"/>
              </a:rPr>
              <a:t>Meeting Schedule and comfortable atmosphere.1-2 welcoming people</a:t>
            </a:r>
          </a:p>
          <a:p>
            <a:pPr marL="457200" lvl="0" indent="-330200">
              <a:lnSpc>
                <a:spcPct val="95000"/>
              </a:lnSpc>
              <a:spcBef>
                <a:spcPts val="0"/>
              </a:spcBef>
              <a:buSzPts val="1600"/>
              <a:buFont typeface="Arial"/>
              <a:buChar char="●"/>
            </a:pPr>
            <a:r>
              <a:rPr lang="en-US" dirty="0">
                <a:latin typeface="Arial"/>
                <a:ea typeface="Arial"/>
                <a:cs typeface="Arial"/>
                <a:sym typeface="Arial"/>
              </a:rPr>
              <a:t>Sharing Stories–What Brings You Here </a:t>
            </a:r>
          </a:p>
          <a:p>
            <a:pPr marL="457200" lvl="0" indent="-330200">
              <a:lnSpc>
                <a:spcPct val="95000"/>
              </a:lnSpc>
              <a:spcBef>
                <a:spcPts val="0"/>
              </a:spcBef>
              <a:buSzPts val="1600"/>
              <a:buFont typeface="Arial"/>
              <a:buChar char="●"/>
            </a:pPr>
            <a:r>
              <a:rPr lang="en-US" dirty="0">
                <a:latin typeface="Arial"/>
                <a:ea typeface="Arial"/>
                <a:cs typeface="Arial"/>
                <a:sym typeface="Arial"/>
              </a:rPr>
              <a:t>Uncovering/Sharing Gifts </a:t>
            </a:r>
          </a:p>
          <a:p>
            <a:pPr marL="457200" lvl="0" indent="-330200">
              <a:lnSpc>
                <a:spcPct val="95000"/>
              </a:lnSpc>
              <a:spcBef>
                <a:spcPts val="0"/>
              </a:spcBef>
              <a:buSzPts val="1600"/>
              <a:buFont typeface="Arial"/>
              <a:buChar char="●"/>
            </a:pPr>
            <a:r>
              <a:rPr lang="en-US" i="1" dirty="0">
                <a:latin typeface="Arial"/>
                <a:ea typeface="Arial"/>
                <a:cs typeface="Arial"/>
                <a:sym typeface="Arial"/>
              </a:rPr>
              <a:t>Q &amp; A</a:t>
            </a:r>
            <a:r>
              <a:rPr lang="en-US" dirty="0">
                <a:latin typeface="Arial"/>
                <a:ea typeface="Arial"/>
                <a:cs typeface="Arial"/>
                <a:sym typeface="Arial"/>
              </a:rPr>
              <a:t>–Encourage This!</a:t>
            </a:r>
          </a:p>
          <a:p>
            <a:pPr marL="457200" lvl="0" indent="-330200">
              <a:lnSpc>
                <a:spcPct val="95000"/>
              </a:lnSpc>
              <a:spcBef>
                <a:spcPts val="0"/>
              </a:spcBef>
              <a:buSzPts val="1600"/>
              <a:buFont typeface="Arial"/>
              <a:buChar char="●"/>
            </a:pPr>
            <a:r>
              <a:rPr lang="en-US" dirty="0">
                <a:latin typeface="Arial"/>
                <a:ea typeface="Arial"/>
                <a:cs typeface="Arial"/>
                <a:sym typeface="Arial"/>
              </a:rPr>
              <a:t>Breaking Open the Word</a:t>
            </a:r>
          </a:p>
          <a:p>
            <a:pPr marL="457200" lvl="0" indent="-330200">
              <a:lnSpc>
                <a:spcPct val="95000"/>
              </a:lnSpc>
              <a:spcBef>
                <a:spcPts val="0"/>
              </a:spcBef>
              <a:buSzPts val="1600"/>
              <a:buFont typeface="Arial"/>
              <a:buChar char="●"/>
            </a:pPr>
            <a:r>
              <a:rPr lang="en-US" dirty="0">
                <a:latin typeface="Arial"/>
                <a:ea typeface="Arial"/>
                <a:cs typeface="Arial"/>
                <a:sym typeface="Arial"/>
              </a:rPr>
              <a:t>Prayer </a:t>
            </a:r>
          </a:p>
          <a:p>
            <a:pPr marL="457200" lvl="0" indent="-330200">
              <a:lnSpc>
                <a:spcPct val="95000"/>
              </a:lnSpc>
              <a:spcBef>
                <a:spcPts val="0"/>
              </a:spcBef>
              <a:buSzPts val="1600"/>
              <a:buFont typeface="Arial"/>
              <a:buChar char="●"/>
            </a:pPr>
            <a:r>
              <a:rPr lang="en-US" dirty="0">
                <a:latin typeface="Arial"/>
                <a:ea typeface="Arial"/>
                <a:cs typeface="Arial"/>
                <a:sym typeface="Arial"/>
              </a:rPr>
              <a:t>Resources:  </a:t>
            </a:r>
            <a:r>
              <a:rPr lang="en-US" dirty="0" err="1">
                <a:latin typeface="Arial"/>
                <a:ea typeface="Arial"/>
                <a:cs typeface="Arial"/>
                <a:sym typeface="Arial"/>
              </a:rPr>
              <a:t>MyParishApp</a:t>
            </a:r>
            <a:r>
              <a:rPr lang="en-US" dirty="0">
                <a:latin typeface="Arial"/>
                <a:ea typeface="Arial"/>
                <a:cs typeface="Arial"/>
                <a:sym typeface="Arial"/>
              </a:rPr>
              <a:t>, </a:t>
            </a:r>
            <a:r>
              <a:rPr lang="en-US" dirty="0" err="1">
                <a:latin typeface="Arial"/>
                <a:ea typeface="Arial"/>
                <a:cs typeface="Arial"/>
                <a:sym typeface="Arial"/>
              </a:rPr>
              <a:t>FlockNotes</a:t>
            </a:r>
            <a:r>
              <a:rPr lang="en-US" dirty="0">
                <a:latin typeface="Arial"/>
                <a:ea typeface="Arial"/>
                <a:cs typeface="Arial"/>
                <a:sym typeface="Arial"/>
              </a:rPr>
              <a:t>, Laudate, Hallow, Ascension, The Chosen, FORMED</a:t>
            </a:r>
          </a:p>
          <a:p>
            <a:pPr marL="457200" lvl="0" indent="-330200">
              <a:lnSpc>
                <a:spcPct val="95000"/>
              </a:lnSpc>
              <a:spcBef>
                <a:spcPts val="0"/>
              </a:spcBef>
              <a:buSzPts val="1600"/>
              <a:buFont typeface="Arial"/>
              <a:buChar char="●"/>
            </a:pPr>
            <a:r>
              <a:rPr lang="en-US" dirty="0">
                <a:latin typeface="Arial"/>
                <a:ea typeface="Arial"/>
                <a:cs typeface="Arial"/>
                <a:sym typeface="Arial"/>
              </a:rPr>
              <a:t>Topics:  Images of God, Liturgical Calendar, The Mass</a:t>
            </a:r>
          </a:p>
          <a:p>
            <a:pPr marL="457200" lvl="0" indent="-330200">
              <a:lnSpc>
                <a:spcPct val="95000"/>
              </a:lnSpc>
              <a:spcBef>
                <a:spcPts val="0"/>
              </a:spcBef>
              <a:buSzPts val="1600"/>
              <a:buFont typeface="Arial"/>
              <a:buChar char="●"/>
            </a:pPr>
            <a:r>
              <a:rPr lang="en-US" dirty="0">
                <a:latin typeface="Arial"/>
                <a:ea typeface="Arial"/>
                <a:cs typeface="Arial"/>
                <a:sym typeface="Arial"/>
              </a:rPr>
              <a:t>Sponsors Get Involved–Invite </a:t>
            </a:r>
            <a:r>
              <a:rPr lang="en-US" i="1" dirty="0">
                <a:latin typeface="Arial"/>
                <a:ea typeface="Arial"/>
                <a:cs typeface="Arial"/>
                <a:sym typeface="Arial"/>
              </a:rPr>
              <a:t>and</a:t>
            </a:r>
            <a:r>
              <a:rPr lang="en-US" dirty="0">
                <a:latin typeface="Arial"/>
                <a:ea typeface="Arial"/>
                <a:cs typeface="Arial"/>
                <a:sym typeface="Arial"/>
              </a:rPr>
              <a:t> Accompany</a:t>
            </a:r>
          </a:p>
          <a:p>
            <a:pPr marL="457200" lvl="0" indent="-330200">
              <a:lnSpc>
                <a:spcPct val="95000"/>
              </a:lnSpc>
              <a:spcBef>
                <a:spcPts val="0"/>
              </a:spcBef>
              <a:buSzPts val="1600"/>
              <a:buFont typeface="Arial"/>
              <a:buChar char="●"/>
            </a:pPr>
            <a:r>
              <a:rPr lang="en-US" dirty="0">
                <a:latin typeface="Arial"/>
                <a:ea typeface="Arial"/>
                <a:cs typeface="Arial"/>
                <a:sym typeface="Arial"/>
              </a:rPr>
              <a:t>This is the Seeker’s/Inquirer’s Time, Not Ours!</a:t>
            </a:r>
          </a:p>
          <a:p>
            <a:pPr marL="457200" lvl="0" indent="-330200">
              <a:lnSpc>
                <a:spcPct val="95000"/>
              </a:lnSpc>
              <a:spcBef>
                <a:spcPts val="0"/>
              </a:spcBef>
              <a:buSzPts val="1600"/>
              <a:buFont typeface="Arial"/>
              <a:buChar char="●"/>
            </a:pPr>
            <a:r>
              <a:rPr lang="en-US" dirty="0">
                <a:latin typeface="Arial"/>
                <a:ea typeface="Arial"/>
                <a:cs typeface="Arial"/>
                <a:sym typeface="Arial"/>
              </a:rPr>
              <a:t>Catechumen </a:t>
            </a:r>
            <a:r>
              <a:rPr lang="en-US" dirty="0">
                <a:latin typeface="Arial"/>
                <a:ea typeface="Arial"/>
                <a:cs typeface="Arial"/>
                <a:sym typeface="Wingdings" panose="05000000000000000000" pitchFamily="2" charset="2"/>
              </a:rPr>
              <a:t> </a:t>
            </a:r>
            <a:r>
              <a:rPr lang="en-US" dirty="0">
                <a:latin typeface="Arial"/>
                <a:ea typeface="Arial"/>
                <a:cs typeface="Arial"/>
                <a:sym typeface="Arial"/>
              </a:rPr>
              <a:t>Discernment Process </a:t>
            </a:r>
            <a:r>
              <a:rPr lang="en-US" dirty="0">
                <a:latin typeface="Arial"/>
                <a:ea typeface="Arial"/>
                <a:cs typeface="Arial"/>
                <a:sym typeface="Wingdings" panose="05000000000000000000" pitchFamily="2" charset="2"/>
              </a:rPr>
              <a:t></a:t>
            </a:r>
            <a:r>
              <a:rPr lang="en-US" dirty="0">
                <a:latin typeface="Arial"/>
                <a:ea typeface="Arial"/>
                <a:cs typeface="Arial"/>
                <a:sym typeface="Arial"/>
              </a:rPr>
              <a:t> Rite of Entrance </a:t>
            </a:r>
          </a:p>
          <a:p>
            <a:pPr marL="127000" lvl="0" indent="0">
              <a:lnSpc>
                <a:spcPct val="95000"/>
              </a:lnSpc>
              <a:spcBef>
                <a:spcPts val="0"/>
              </a:spcBef>
              <a:buSzPts val="1600"/>
              <a:buNone/>
            </a:pPr>
            <a:r>
              <a:rPr lang="en-US" dirty="0">
                <a:latin typeface="Arial"/>
                <a:ea typeface="Arial"/>
                <a:cs typeface="Arial"/>
                <a:sym typeface="Arial"/>
              </a:rPr>
              <a:t>      </a:t>
            </a:r>
            <a:r>
              <a:rPr lang="en-US" i="1" dirty="0">
                <a:latin typeface="Arial"/>
                <a:ea typeface="Arial"/>
                <a:cs typeface="Arial"/>
                <a:sym typeface="Arial"/>
              </a:rPr>
              <a:t>NOTE:  Rite of Welcome for Candidates is optional</a:t>
            </a:r>
          </a:p>
          <a:p>
            <a:endParaRPr lang="en-US" dirty="0"/>
          </a:p>
        </p:txBody>
      </p:sp>
    </p:spTree>
    <p:extLst>
      <p:ext uri="{BB962C8B-B14F-4D97-AF65-F5344CB8AC3E}">
        <p14:creationId xmlns:p14="http://schemas.microsoft.com/office/powerpoint/2010/main" val="3680150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09F1-8191-05FB-070E-A6EE7E08B743}"/>
              </a:ext>
            </a:extLst>
          </p:cNvPr>
          <p:cNvSpPr>
            <a:spLocks noGrp="1"/>
          </p:cNvSpPr>
          <p:nvPr>
            <p:ph type="title"/>
          </p:nvPr>
        </p:nvSpPr>
        <p:spPr>
          <a:xfrm>
            <a:off x="838200" y="384789"/>
            <a:ext cx="10515600" cy="1325563"/>
          </a:xfrm>
          <a:solidFill>
            <a:schemeClr val="accent1"/>
          </a:solidFill>
        </p:spPr>
        <p:txBody>
          <a:bodyPr>
            <a:normAutofit/>
          </a:bodyPr>
          <a:lstStyle/>
          <a:p>
            <a:pPr algn="ctr"/>
            <a:r>
              <a:rPr kumimoji="0" lang="en" sz="4800" b="1" i="0" u="none" strike="noStrike" kern="0" cap="none" spc="0" normalizeH="0" baseline="0" noProof="0" dirty="0">
                <a:ln>
                  <a:noFill/>
                </a:ln>
                <a:solidFill>
                  <a:srgbClr val="FFFFFF"/>
                </a:solidFill>
                <a:effectLst/>
                <a:uLnTx/>
                <a:uFillTx/>
                <a:ea typeface="Arial"/>
                <a:cs typeface="Arial"/>
                <a:sym typeface="Arial"/>
              </a:rPr>
              <a:t>Practical Steps:  CATECHUMENATE</a:t>
            </a:r>
            <a:endParaRPr lang="en-US" sz="4800" dirty="0"/>
          </a:p>
        </p:txBody>
      </p:sp>
      <p:sp>
        <p:nvSpPr>
          <p:cNvPr id="3" name="Content Placeholder 2">
            <a:extLst>
              <a:ext uri="{FF2B5EF4-FFF2-40B4-BE49-F238E27FC236}">
                <a16:creationId xmlns:a16="http://schemas.microsoft.com/office/drawing/2014/main" id="{7F7EEAE9-18E8-5CB1-FEA6-686250E8E650}"/>
              </a:ext>
            </a:extLst>
          </p:cNvPr>
          <p:cNvSpPr>
            <a:spLocks noGrp="1"/>
          </p:cNvSpPr>
          <p:nvPr>
            <p:ph idx="1"/>
          </p:nvPr>
        </p:nvSpPr>
        <p:spPr>
          <a:solidFill>
            <a:srgbClr val="92D050"/>
          </a:solidFill>
        </p:spPr>
        <p:txBody>
          <a:bodyPr>
            <a:normAutofit fontScale="85000" lnSpcReduction="20000"/>
          </a:bodyPr>
          <a:lstStyle/>
          <a:p>
            <a:pPr marL="457200" lvl="0" indent="-336550">
              <a:lnSpc>
                <a:spcPct val="95000"/>
              </a:lnSpc>
              <a:spcBef>
                <a:spcPts val="0"/>
              </a:spcBef>
              <a:buSzPts val="1700"/>
              <a:buFont typeface="Arial"/>
              <a:buChar char="●"/>
            </a:pPr>
            <a:r>
              <a:rPr lang="en-US" dirty="0">
                <a:latin typeface="Arial"/>
                <a:ea typeface="Arial"/>
                <a:cs typeface="Arial"/>
                <a:sym typeface="Arial"/>
              </a:rPr>
              <a:t>Meets weekly, Year-Round:  Dismissal, Breaking Open the Word, Catechesis/Doctrine</a:t>
            </a:r>
          </a:p>
          <a:p>
            <a:pPr marL="457200" lvl="0" indent="-336550">
              <a:lnSpc>
                <a:spcPct val="95000"/>
              </a:lnSpc>
              <a:spcBef>
                <a:spcPts val="0"/>
              </a:spcBef>
              <a:buSzPts val="1700"/>
              <a:buFont typeface="Arial"/>
              <a:buChar char="●"/>
            </a:pPr>
            <a:r>
              <a:rPr lang="en-US" dirty="0">
                <a:latin typeface="Arial"/>
                <a:ea typeface="Arial"/>
                <a:cs typeface="Arial"/>
                <a:sym typeface="Arial"/>
              </a:rPr>
              <a:t>Schedule?</a:t>
            </a:r>
          </a:p>
          <a:p>
            <a:pPr marL="457200" lvl="0" indent="-336550">
              <a:lnSpc>
                <a:spcPct val="95000"/>
              </a:lnSpc>
              <a:spcBef>
                <a:spcPts val="0"/>
              </a:spcBef>
              <a:buSzPts val="1700"/>
              <a:buFont typeface="Arial"/>
              <a:buChar char="●"/>
            </a:pPr>
            <a:r>
              <a:rPr lang="en-US" dirty="0">
                <a:latin typeface="Arial"/>
                <a:ea typeface="Arial"/>
                <a:cs typeface="Arial"/>
                <a:sym typeface="Arial"/>
              </a:rPr>
              <a:t>Lectionary-Based, Liturgical Calendar</a:t>
            </a:r>
          </a:p>
          <a:p>
            <a:pPr marL="457200" lvl="0" indent="-336550">
              <a:lnSpc>
                <a:spcPct val="95000"/>
              </a:lnSpc>
              <a:spcBef>
                <a:spcPts val="0"/>
              </a:spcBef>
              <a:buSzPts val="1700"/>
              <a:buFont typeface="Arial"/>
              <a:buChar char="●"/>
            </a:pPr>
            <a:r>
              <a:rPr lang="en-US" dirty="0">
                <a:latin typeface="Arial"/>
                <a:ea typeface="Arial"/>
                <a:cs typeface="Arial"/>
                <a:sym typeface="Arial"/>
              </a:rPr>
              <a:t>4-5 Catechists is optimal</a:t>
            </a:r>
          </a:p>
          <a:p>
            <a:pPr marL="457200" lvl="0" indent="-336550">
              <a:lnSpc>
                <a:spcPct val="95000"/>
              </a:lnSpc>
              <a:spcBef>
                <a:spcPts val="0"/>
              </a:spcBef>
              <a:buSzPts val="1700"/>
              <a:buFont typeface="Arial"/>
              <a:buChar char="●"/>
            </a:pPr>
            <a:r>
              <a:rPr lang="en-US" dirty="0">
                <a:latin typeface="Arial"/>
                <a:ea typeface="Arial"/>
                <a:cs typeface="Arial"/>
                <a:sym typeface="Arial"/>
              </a:rPr>
              <a:t>Round tables for sharing</a:t>
            </a:r>
          </a:p>
          <a:p>
            <a:pPr marL="457200" lvl="0" indent="-336550">
              <a:lnSpc>
                <a:spcPct val="95000"/>
              </a:lnSpc>
              <a:spcBef>
                <a:spcPts val="0"/>
              </a:spcBef>
              <a:buSzPts val="1700"/>
              <a:buFont typeface="Arial"/>
              <a:buChar char="●"/>
            </a:pPr>
            <a:r>
              <a:rPr lang="en-US" dirty="0">
                <a:latin typeface="Arial"/>
                <a:ea typeface="Arial"/>
                <a:cs typeface="Arial"/>
                <a:sym typeface="Arial"/>
              </a:rPr>
              <a:t>Dialogic Presentations &amp; Discussions:   Move from ‘formation’ to ‘transformation’</a:t>
            </a:r>
          </a:p>
          <a:p>
            <a:pPr marL="457200" lvl="0" indent="-336550">
              <a:lnSpc>
                <a:spcPct val="95000"/>
              </a:lnSpc>
              <a:spcBef>
                <a:spcPts val="0"/>
              </a:spcBef>
              <a:buSzPts val="1700"/>
              <a:buFont typeface="Arial"/>
              <a:buChar char="●"/>
            </a:pPr>
            <a:r>
              <a:rPr lang="en-US" dirty="0">
                <a:latin typeface="Arial"/>
                <a:ea typeface="Arial"/>
                <a:cs typeface="Arial"/>
                <a:sym typeface="Arial"/>
              </a:rPr>
              <a:t>Adults learn best from each other! </a:t>
            </a:r>
          </a:p>
          <a:p>
            <a:pPr marL="457200" lvl="0" indent="-336550">
              <a:lnSpc>
                <a:spcPct val="95000"/>
              </a:lnSpc>
              <a:spcBef>
                <a:spcPts val="0"/>
              </a:spcBef>
              <a:buSzPts val="1700"/>
              <a:buFont typeface="Arial"/>
              <a:buChar char="●"/>
            </a:pPr>
            <a:r>
              <a:rPr lang="en-US" dirty="0">
                <a:latin typeface="Arial"/>
                <a:ea typeface="Arial"/>
                <a:cs typeface="Arial"/>
                <a:sym typeface="Arial"/>
              </a:rPr>
              <a:t>“Mystery is  . . . .  multilayered and pregnant with meaning!” </a:t>
            </a:r>
            <a:r>
              <a:rPr lang="en-US" i="1" dirty="0">
                <a:latin typeface="Arial"/>
                <a:ea typeface="Arial"/>
                <a:cs typeface="Arial"/>
                <a:sym typeface="Arial"/>
              </a:rPr>
              <a:t>(Richard Rohr)</a:t>
            </a:r>
          </a:p>
          <a:p>
            <a:pPr marL="457200" lvl="0" indent="-336550">
              <a:lnSpc>
                <a:spcPct val="95000"/>
              </a:lnSpc>
              <a:spcBef>
                <a:spcPts val="0"/>
              </a:spcBef>
              <a:buSzPts val="1700"/>
              <a:buFont typeface="Arial"/>
              <a:buChar char="●"/>
            </a:pPr>
            <a:r>
              <a:rPr lang="en-US" dirty="0">
                <a:latin typeface="Arial"/>
                <a:ea typeface="Arial"/>
                <a:cs typeface="Arial"/>
                <a:sym typeface="Arial"/>
              </a:rPr>
              <a:t>Why is this truth (e.g., The Resurrection)  important?  This is </a:t>
            </a:r>
            <a:r>
              <a:rPr lang="en-US" i="1" dirty="0">
                <a:latin typeface="Arial"/>
                <a:ea typeface="Arial"/>
                <a:cs typeface="Arial"/>
                <a:sym typeface="Arial"/>
              </a:rPr>
              <a:t>MYSTAGOGY</a:t>
            </a:r>
            <a:r>
              <a:rPr lang="en-US" dirty="0">
                <a:latin typeface="Arial"/>
                <a:ea typeface="Arial"/>
                <a:cs typeface="Arial"/>
                <a:sym typeface="Arial"/>
              </a:rPr>
              <a:t> at work throughout the entire process!</a:t>
            </a:r>
          </a:p>
          <a:p>
            <a:pPr marL="457200" lvl="0" indent="-336550">
              <a:lnSpc>
                <a:spcPct val="95000"/>
              </a:lnSpc>
              <a:spcBef>
                <a:spcPts val="0"/>
              </a:spcBef>
              <a:buSzPts val="1700"/>
              <a:buFont typeface="Arial"/>
              <a:buChar char="●"/>
            </a:pPr>
            <a:r>
              <a:rPr lang="en-US" dirty="0">
                <a:latin typeface="Arial"/>
                <a:ea typeface="Arial"/>
                <a:cs typeface="Arial"/>
                <a:sym typeface="Arial"/>
              </a:rPr>
              <a:t>Catechumens/Candidates move as individuals and not as group</a:t>
            </a:r>
          </a:p>
          <a:p>
            <a:pPr marL="457200" lvl="0" indent="-336550">
              <a:lnSpc>
                <a:spcPct val="95000"/>
              </a:lnSpc>
              <a:spcBef>
                <a:spcPts val="0"/>
              </a:spcBef>
              <a:buSzPts val="1700"/>
              <a:buFont typeface="Arial"/>
              <a:buChar char="●"/>
            </a:pPr>
            <a:r>
              <a:rPr lang="en-US" i="1" dirty="0">
                <a:latin typeface="Arial"/>
                <a:ea typeface="Arial"/>
                <a:cs typeface="Arial"/>
                <a:sym typeface="Arial"/>
              </a:rPr>
              <a:t>It takes as long as it takes!</a:t>
            </a:r>
          </a:p>
          <a:p>
            <a:endParaRPr lang="en-US" dirty="0"/>
          </a:p>
        </p:txBody>
      </p:sp>
    </p:spTree>
    <p:extLst>
      <p:ext uri="{BB962C8B-B14F-4D97-AF65-F5344CB8AC3E}">
        <p14:creationId xmlns:p14="http://schemas.microsoft.com/office/powerpoint/2010/main" val="3408680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5224-8667-C609-3A65-3BD25BD519D4}"/>
              </a:ext>
            </a:extLst>
          </p:cNvPr>
          <p:cNvSpPr>
            <a:spLocks noGrp="1"/>
          </p:cNvSpPr>
          <p:nvPr>
            <p:ph type="title"/>
          </p:nvPr>
        </p:nvSpPr>
        <p:spPr>
          <a:solidFill>
            <a:schemeClr val="accent1"/>
          </a:solidFill>
        </p:spPr>
        <p:txBody>
          <a:bodyPr>
            <a:noAutofit/>
          </a:bodyPr>
          <a:lstStyle/>
          <a:p>
            <a:r>
              <a:rPr kumimoji="0" lang="en" sz="4000" b="1" i="0" u="none" strike="noStrike" kern="0" cap="none" spc="0" normalizeH="0" baseline="0" noProof="0" dirty="0">
                <a:ln>
                  <a:noFill/>
                </a:ln>
                <a:solidFill>
                  <a:srgbClr val="FFFFFF"/>
                </a:solidFill>
                <a:effectLst/>
                <a:uLnTx/>
                <a:uFillTx/>
                <a:ea typeface="Arial"/>
                <a:cs typeface="Arial"/>
                <a:sym typeface="Arial"/>
              </a:rPr>
              <a:t>Practical Steps:  PURIFICATION &amp; ENLIGHTENMENT</a:t>
            </a:r>
            <a:endParaRPr lang="en-US" sz="4000" dirty="0"/>
          </a:p>
        </p:txBody>
      </p:sp>
      <p:sp>
        <p:nvSpPr>
          <p:cNvPr id="3" name="Content Placeholder 2">
            <a:extLst>
              <a:ext uri="{FF2B5EF4-FFF2-40B4-BE49-F238E27FC236}">
                <a16:creationId xmlns:a16="http://schemas.microsoft.com/office/drawing/2014/main" id="{A7E9F0B2-FB9C-E487-6D34-C79652D4BC6D}"/>
              </a:ext>
            </a:extLst>
          </p:cNvPr>
          <p:cNvSpPr>
            <a:spLocks noGrp="1"/>
          </p:cNvSpPr>
          <p:nvPr>
            <p:ph idx="1"/>
          </p:nvPr>
        </p:nvSpPr>
        <p:spPr>
          <a:solidFill>
            <a:srgbClr val="92D050"/>
          </a:solidFill>
        </p:spPr>
        <p:txBody>
          <a:bodyPr/>
          <a:lstStyle/>
          <a:p>
            <a:pPr marL="457200" lvl="0" indent="-336550">
              <a:lnSpc>
                <a:spcPct val="95000"/>
              </a:lnSpc>
              <a:spcBef>
                <a:spcPts val="0"/>
              </a:spcBef>
              <a:buSzPts val="1700"/>
              <a:buFont typeface="Arial"/>
              <a:buChar char="●"/>
            </a:pPr>
            <a:r>
              <a:rPr lang="en-US" sz="2000" b="1" dirty="0">
                <a:ea typeface="Arial"/>
                <a:cs typeface="Arial"/>
                <a:sym typeface="Arial"/>
              </a:rPr>
              <a:t>PURIFICATION and ENLIGHTENMENT = The Six Weeks of Lent</a:t>
            </a:r>
          </a:p>
          <a:p>
            <a:pPr marL="457200" lvl="0" indent="-336550">
              <a:lnSpc>
                <a:spcPct val="95000"/>
              </a:lnSpc>
              <a:spcBef>
                <a:spcPts val="0"/>
              </a:spcBef>
              <a:buSzPts val="1700"/>
              <a:buFont typeface="Arial"/>
              <a:buChar char="●"/>
            </a:pPr>
            <a:r>
              <a:rPr lang="en-US" sz="2000" dirty="0">
                <a:ea typeface="Arial"/>
                <a:cs typeface="Arial"/>
                <a:sym typeface="Arial"/>
              </a:rPr>
              <a:t>Journey to Easter Vigil</a:t>
            </a:r>
          </a:p>
          <a:p>
            <a:pPr marL="457200" lvl="0" indent="-336550">
              <a:lnSpc>
                <a:spcPct val="95000"/>
              </a:lnSpc>
              <a:spcBef>
                <a:spcPts val="0"/>
              </a:spcBef>
              <a:buSzPts val="1700"/>
              <a:buFont typeface="Arial"/>
              <a:buChar char="●"/>
            </a:pPr>
            <a:r>
              <a:rPr lang="en-US" sz="2000" dirty="0">
                <a:ea typeface="Arial"/>
                <a:cs typeface="Arial"/>
                <a:sym typeface="Arial"/>
              </a:rPr>
              <a:t>Prayerful, Spiritual Preparation Prior to Sacraments</a:t>
            </a:r>
          </a:p>
          <a:p>
            <a:pPr lvl="1" indent="-336550">
              <a:lnSpc>
                <a:spcPct val="95000"/>
              </a:lnSpc>
              <a:buSzPts val="1700"/>
              <a:buFont typeface="Courier New" panose="02070309020205020404" pitchFamily="49" charset="0"/>
              <a:buChar char="o"/>
            </a:pPr>
            <a:r>
              <a:rPr lang="en-US" sz="2000" dirty="0">
                <a:ea typeface="Arial"/>
                <a:cs typeface="Arial"/>
                <a:sym typeface="Arial"/>
              </a:rPr>
              <a:t>Elect Only</a:t>
            </a:r>
          </a:p>
          <a:p>
            <a:pPr lvl="1" indent="-336550">
              <a:lnSpc>
                <a:spcPct val="95000"/>
              </a:lnSpc>
              <a:buSzPts val="1700"/>
              <a:buFont typeface="Courier New" panose="02070309020205020404" pitchFamily="49" charset="0"/>
              <a:buChar char="o"/>
            </a:pPr>
            <a:r>
              <a:rPr lang="en-US" sz="2000" dirty="0">
                <a:ea typeface="Arial"/>
                <a:cs typeface="Arial"/>
                <a:sym typeface="Arial"/>
              </a:rPr>
              <a:t>Elect + Candidates (</a:t>
            </a:r>
            <a:r>
              <a:rPr lang="en-US" sz="2000" i="1" dirty="0">
                <a:ea typeface="Arial"/>
                <a:cs typeface="Arial"/>
                <a:sym typeface="Arial"/>
              </a:rPr>
              <a:t>not Catechumens</a:t>
            </a:r>
            <a:r>
              <a:rPr lang="en-US" sz="2000" dirty="0">
                <a:ea typeface="Arial"/>
                <a:cs typeface="Arial"/>
                <a:sym typeface="Arial"/>
              </a:rPr>
              <a:t>)</a:t>
            </a:r>
          </a:p>
          <a:p>
            <a:pPr indent="-336550">
              <a:lnSpc>
                <a:spcPct val="95000"/>
              </a:lnSpc>
              <a:buSzPts val="1700"/>
              <a:buFont typeface="Arial"/>
              <a:buChar char="●"/>
            </a:pPr>
            <a:r>
              <a:rPr lang="en-US" sz="2000" dirty="0">
                <a:ea typeface="Arial"/>
                <a:cs typeface="Arial"/>
                <a:sym typeface="Arial"/>
              </a:rPr>
              <a:t>Retreat-like Atmosphere (Prayer table, Chairs in a circle)</a:t>
            </a:r>
          </a:p>
          <a:p>
            <a:pPr marL="457200" lvl="0" indent="-336550">
              <a:lnSpc>
                <a:spcPct val="95000"/>
              </a:lnSpc>
              <a:spcBef>
                <a:spcPts val="0"/>
              </a:spcBef>
              <a:buSzPts val="1700"/>
              <a:buFont typeface="Arial"/>
              <a:buChar char="●"/>
            </a:pPr>
            <a:r>
              <a:rPr lang="en-US" sz="2000" dirty="0" err="1">
                <a:ea typeface="Arial"/>
                <a:cs typeface="Arial"/>
                <a:sym typeface="Arial"/>
              </a:rPr>
              <a:t>Scrutinies</a:t>
            </a:r>
            <a:r>
              <a:rPr lang="en-US" sz="2000" dirty="0">
                <a:ea typeface="Arial"/>
                <a:cs typeface="Arial"/>
                <a:sym typeface="Arial"/>
              </a:rPr>
              <a:t>/Creed/Lord’s Prayer/Preparation Rites for Elect ONLY</a:t>
            </a:r>
          </a:p>
          <a:p>
            <a:pPr marL="457200" lvl="0" indent="-336550">
              <a:lnSpc>
                <a:spcPct val="95000"/>
              </a:lnSpc>
              <a:spcBef>
                <a:spcPts val="0"/>
              </a:spcBef>
              <a:buSzPts val="1700"/>
              <a:buFont typeface="Arial"/>
              <a:buChar char="●"/>
            </a:pPr>
            <a:r>
              <a:rPr lang="en-US" sz="2000" dirty="0">
                <a:ea typeface="Arial"/>
                <a:cs typeface="Arial"/>
                <a:sym typeface="Arial"/>
              </a:rPr>
              <a:t>Ideas: Experience of Symbols</a:t>
            </a:r>
          </a:p>
          <a:p>
            <a:pPr marL="457200" lvl="0" indent="-336550">
              <a:lnSpc>
                <a:spcPct val="95000"/>
              </a:lnSpc>
              <a:spcBef>
                <a:spcPts val="0"/>
              </a:spcBef>
              <a:buSzPts val="1700"/>
              <a:buFont typeface="Arial"/>
              <a:buChar char="●"/>
            </a:pPr>
            <a:r>
              <a:rPr lang="en-US" sz="2000" dirty="0">
                <a:ea typeface="Arial"/>
                <a:cs typeface="Arial"/>
                <a:sym typeface="Arial"/>
              </a:rPr>
              <a:t>Easter Vigil </a:t>
            </a:r>
          </a:p>
          <a:p>
            <a:pPr marL="863600" lvl="1" indent="-285750">
              <a:lnSpc>
                <a:spcPct val="95000"/>
              </a:lnSpc>
              <a:buSzPts val="1700"/>
              <a:buFont typeface="Courier New" panose="02070309020205020404" pitchFamily="49" charset="0"/>
              <a:buChar char="o"/>
            </a:pPr>
            <a:r>
              <a:rPr lang="en-US" sz="2000" dirty="0">
                <a:ea typeface="Arial"/>
                <a:cs typeface="Arial"/>
                <a:sym typeface="Arial"/>
              </a:rPr>
              <a:t>Sacraments of Initiation (Elect Only)</a:t>
            </a:r>
          </a:p>
          <a:p>
            <a:pPr marL="863600" lvl="1" indent="-285750">
              <a:lnSpc>
                <a:spcPct val="95000"/>
              </a:lnSpc>
              <a:buSzPts val="1700"/>
              <a:buFont typeface="Courier New" panose="02070309020205020404" pitchFamily="49" charset="0"/>
              <a:buChar char="o"/>
            </a:pPr>
            <a:r>
              <a:rPr lang="en-US" sz="2000" dirty="0">
                <a:ea typeface="Arial"/>
                <a:cs typeface="Arial"/>
                <a:sym typeface="Arial"/>
              </a:rPr>
              <a:t>Combined Rite in US:  Sacraments of Initiation + Rite of Reception into Full Communion</a:t>
            </a:r>
          </a:p>
          <a:p>
            <a:pPr marL="863600" lvl="1" indent="-285750">
              <a:lnSpc>
                <a:spcPct val="95000"/>
              </a:lnSpc>
              <a:buSzPts val="1700"/>
              <a:buFont typeface="Courier New" panose="02070309020205020404" pitchFamily="49" charset="0"/>
              <a:buChar char="o"/>
            </a:pPr>
            <a:r>
              <a:rPr lang="en-US" sz="2000" dirty="0">
                <a:ea typeface="Arial"/>
                <a:cs typeface="Arial"/>
                <a:sym typeface="Arial"/>
              </a:rPr>
              <a:t>Confirmation “Only” is </a:t>
            </a:r>
            <a:r>
              <a:rPr lang="en-US" sz="2000" i="1" dirty="0">
                <a:ea typeface="Arial"/>
                <a:cs typeface="Arial"/>
                <a:sym typeface="Arial"/>
              </a:rPr>
              <a:t>not</a:t>
            </a:r>
            <a:r>
              <a:rPr lang="en-US" sz="2000" dirty="0">
                <a:ea typeface="Arial"/>
                <a:cs typeface="Arial"/>
                <a:sym typeface="Arial"/>
              </a:rPr>
              <a:t> part of OCIA, just convenient</a:t>
            </a:r>
          </a:p>
          <a:p>
            <a:pPr marL="863600" lvl="1" indent="-285750">
              <a:lnSpc>
                <a:spcPct val="95000"/>
              </a:lnSpc>
              <a:buSzPts val="1700"/>
              <a:buFont typeface="Courier New" panose="02070309020205020404" pitchFamily="49" charset="0"/>
              <a:buChar char="o"/>
            </a:pPr>
            <a:endParaRPr lang="en-US" sz="2000" dirty="0">
              <a:ea typeface="Arial"/>
              <a:cs typeface="Arial"/>
              <a:sym typeface="Arial"/>
            </a:endParaRPr>
          </a:p>
          <a:p>
            <a:endParaRPr lang="en-US" dirty="0"/>
          </a:p>
        </p:txBody>
      </p:sp>
    </p:spTree>
    <p:extLst>
      <p:ext uri="{BB962C8B-B14F-4D97-AF65-F5344CB8AC3E}">
        <p14:creationId xmlns:p14="http://schemas.microsoft.com/office/powerpoint/2010/main" val="551426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0D71-48AC-65C1-9AB2-3AF2EF3B80E3}"/>
              </a:ext>
            </a:extLst>
          </p:cNvPr>
          <p:cNvSpPr>
            <a:spLocks noGrp="1"/>
          </p:cNvSpPr>
          <p:nvPr>
            <p:ph type="title"/>
          </p:nvPr>
        </p:nvSpPr>
        <p:spPr>
          <a:solidFill>
            <a:schemeClr val="accent1"/>
          </a:solidFill>
        </p:spPr>
        <p:txBody>
          <a:bodyPr/>
          <a:lstStyle/>
          <a:p>
            <a:pPr algn="ctr"/>
            <a:r>
              <a:rPr kumimoji="0" lang="en" b="1" i="0" u="none" strike="noStrike" kern="0" cap="none" spc="0" normalizeH="0" baseline="0" noProof="0" dirty="0">
                <a:ln>
                  <a:noFill/>
                </a:ln>
                <a:solidFill>
                  <a:srgbClr val="FFFFFF"/>
                </a:solidFill>
                <a:effectLst/>
                <a:uLnTx/>
                <a:uFillTx/>
                <a:ea typeface="Arial"/>
                <a:cs typeface="Arial"/>
                <a:sym typeface="Arial"/>
              </a:rPr>
              <a:t>Practical Steps:  Small or No Team? How YOU </a:t>
            </a:r>
            <a:r>
              <a:rPr kumimoji="0" lang="en" b="1" i="1" u="none" strike="noStrike" kern="0" cap="none" spc="0" normalizeH="0" baseline="0" noProof="0" dirty="0">
                <a:ln>
                  <a:noFill/>
                </a:ln>
                <a:solidFill>
                  <a:srgbClr val="FFFFFF"/>
                </a:solidFill>
                <a:effectLst/>
                <a:uLnTx/>
                <a:uFillTx/>
                <a:ea typeface="Arial"/>
                <a:cs typeface="Arial"/>
                <a:sym typeface="Arial"/>
              </a:rPr>
              <a:t>CAN</a:t>
            </a:r>
            <a:r>
              <a:rPr kumimoji="0" lang="en" b="1" i="0" u="none" strike="noStrike" kern="0" cap="none" spc="0" normalizeH="0" baseline="0" noProof="0" dirty="0">
                <a:ln>
                  <a:noFill/>
                </a:ln>
                <a:solidFill>
                  <a:srgbClr val="FFFFFF"/>
                </a:solidFill>
                <a:effectLst/>
                <a:uLnTx/>
                <a:uFillTx/>
                <a:ea typeface="Arial"/>
                <a:cs typeface="Arial"/>
                <a:sym typeface="Arial"/>
              </a:rPr>
              <a:t> Move to Year-Round/Continuous Process</a:t>
            </a:r>
            <a:r>
              <a:rPr kumimoji="0" lang="en" sz="2980" b="1" i="0" u="none" strike="noStrike" kern="0" cap="none" spc="0" normalizeH="0" baseline="0" noProof="0" dirty="0">
                <a:ln>
                  <a:noFill/>
                </a:ln>
                <a:solidFill>
                  <a:srgbClr val="FFFFFF"/>
                </a:solidFill>
                <a:effectLst/>
                <a:uLnTx/>
                <a:uFillTx/>
                <a:latin typeface="Arial"/>
                <a:ea typeface="Arial"/>
                <a:cs typeface="Arial"/>
                <a:sym typeface="Arial"/>
              </a:rPr>
              <a:t>.</a:t>
            </a:r>
            <a:endParaRPr lang="en-US" dirty="0"/>
          </a:p>
        </p:txBody>
      </p:sp>
      <p:sp>
        <p:nvSpPr>
          <p:cNvPr id="3" name="Content Placeholder 2">
            <a:extLst>
              <a:ext uri="{FF2B5EF4-FFF2-40B4-BE49-F238E27FC236}">
                <a16:creationId xmlns:a16="http://schemas.microsoft.com/office/drawing/2014/main" id="{3821481D-7324-4237-F39D-6B83A264E35C}"/>
              </a:ext>
            </a:extLst>
          </p:cNvPr>
          <p:cNvSpPr>
            <a:spLocks noGrp="1"/>
          </p:cNvSpPr>
          <p:nvPr>
            <p:ph idx="1"/>
          </p:nvPr>
        </p:nvSpPr>
        <p:spPr>
          <a:solidFill>
            <a:srgbClr val="92D050"/>
          </a:solidFill>
        </p:spPr>
        <p:txBody>
          <a:bodyPr>
            <a:normAutofit fontScale="92500" lnSpcReduction="20000"/>
          </a:bodyPr>
          <a:lstStyle/>
          <a:p>
            <a:pPr marL="457200" lvl="0" indent="-342900">
              <a:lnSpc>
                <a:spcPct val="100000"/>
              </a:lnSpc>
              <a:spcBef>
                <a:spcPts val="0"/>
              </a:spcBef>
              <a:buSzPts val="1800"/>
              <a:buFont typeface="Arial"/>
              <a:buChar char="●"/>
            </a:pPr>
            <a:r>
              <a:rPr lang="en-US" dirty="0">
                <a:latin typeface="Arial"/>
                <a:ea typeface="Arial"/>
                <a:cs typeface="Arial"/>
                <a:sym typeface="Arial"/>
              </a:rPr>
              <a:t>THE PARISH COMMUNITY is your Catechumenate</a:t>
            </a:r>
          </a:p>
          <a:p>
            <a:pPr marL="457200" lvl="0" indent="-342900">
              <a:lnSpc>
                <a:spcPct val="100000"/>
              </a:lnSpc>
              <a:spcBef>
                <a:spcPts val="0"/>
              </a:spcBef>
              <a:buSzPts val="1800"/>
              <a:buFont typeface="Arial"/>
              <a:buChar char="●"/>
            </a:pPr>
            <a:r>
              <a:rPr lang="en-US" dirty="0">
                <a:latin typeface="Arial"/>
                <a:ea typeface="Arial"/>
                <a:cs typeface="Arial"/>
                <a:sym typeface="Arial"/>
              </a:rPr>
              <a:t>Imagine using this model for faith formation at all levels. What would that look like?  </a:t>
            </a:r>
            <a:r>
              <a:rPr lang="en-US" i="1" dirty="0">
                <a:latin typeface="Arial"/>
                <a:ea typeface="Arial"/>
                <a:cs typeface="Arial"/>
                <a:sym typeface="Arial"/>
              </a:rPr>
              <a:t>“They devoted themselves to the teaching of the apostles and to the communal life, to the breaking of the bread and to the prayers.” (Acts 2:42)</a:t>
            </a:r>
            <a:r>
              <a:rPr lang="en-US" i="1" dirty="0">
                <a:solidFill>
                  <a:srgbClr val="363936"/>
                </a:solidFill>
                <a:highlight>
                  <a:srgbClr val="FFFFFF"/>
                </a:highlight>
                <a:latin typeface="Arial"/>
                <a:ea typeface="Arial"/>
                <a:cs typeface="Arial"/>
                <a:sym typeface="Arial"/>
              </a:rPr>
              <a:t> </a:t>
            </a:r>
            <a:endParaRPr lang="en-US" i="1" dirty="0">
              <a:latin typeface="Arial"/>
              <a:ea typeface="Arial"/>
              <a:cs typeface="Arial"/>
              <a:sym typeface="Arial"/>
            </a:endParaRPr>
          </a:p>
          <a:p>
            <a:pPr marL="914400" lvl="1" indent="-342900">
              <a:lnSpc>
                <a:spcPct val="100000"/>
              </a:lnSpc>
              <a:spcBef>
                <a:spcPts val="0"/>
              </a:spcBef>
              <a:buSzPts val="1800"/>
              <a:buFont typeface="Arial"/>
              <a:buChar char="○"/>
            </a:pPr>
            <a:r>
              <a:rPr lang="en-US" sz="1800" dirty="0">
                <a:latin typeface="Arial"/>
                <a:ea typeface="Arial"/>
                <a:cs typeface="Arial"/>
                <a:sym typeface="Arial"/>
              </a:rPr>
              <a:t>Sponsors!!—</a:t>
            </a:r>
            <a:r>
              <a:rPr lang="en-US" sz="1800" i="1" dirty="0">
                <a:latin typeface="Arial"/>
                <a:ea typeface="Arial"/>
                <a:cs typeface="Arial"/>
                <a:sym typeface="Arial"/>
              </a:rPr>
              <a:t>Accompaniment</a:t>
            </a:r>
            <a:endParaRPr lang="en-US" sz="1800" dirty="0">
              <a:latin typeface="Arial"/>
              <a:ea typeface="Arial"/>
              <a:cs typeface="Arial"/>
              <a:sym typeface="Arial"/>
            </a:endParaRPr>
          </a:p>
          <a:p>
            <a:pPr marL="914400" lvl="1" indent="-342900">
              <a:lnSpc>
                <a:spcPct val="100000"/>
              </a:lnSpc>
              <a:spcBef>
                <a:spcPts val="0"/>
              </a:spcBef>
              <a:buSzPts val="1800"/>
              <a:buFont typeface="Arial"/>
              <a:buChar char="○"/>
            </a:pPr>
            <a:r>
              <a:rPr lang="en-US" sz="1800" dirty="0">
                <a:latin typeface="Arial"/>
                <a:ea typeface="Arial"/>
                <a:cs typeface="Arial"/>
                <a:sym typeface="Arial"/>
              </a:rPr>
              <a:t>Parish Events, Liturgies, Activities, Gatherings:  </a:t>
            </a:r>
            <a:r>
              <a:rPr lang="en-US" sz="1800" i="1" dirty="0">
                <a:latin typeface="Arial"/>
                <a:ea typeface="Arial"/>
                <a:cs typeface="Arial"/>
                <a:sym typeface="Arial"/>
              </a:rPr>
              <a:t>Adoration, SVDP, Women’s and Men’s Groups, Breakfast, Fish Fries, Stations of the Cross, Parish Mission, Retreats, Scripture/Bible Studies, Field Trips (Eucharistic Congress, Monastery, Cathedral, other parishes, Local Synagogue, </a:t>
            </a:r>
            <a:r>
              <a:rPr lang="en-US" sz="1800" i="1" dirty="0" err="1">
                <a:latin typeface="Arial"/>
                <a:ea typeface="Arial"/>
                <a:cs typeface="Arial"/>
                <a:sym typeface="Arial"/>
              </a:rPr>
              <a:t>etc</a:t>
            </a:r>
            <a:r>
              <a:rPr lang="en-US" sz="1800" i="1" dirty="0">
                <a:latin typeface="Arial"/>
                <a:ea typeface="Arial"/>
                <a:cs typeface="Arial"/>
                <a:sym typeface="Arial"/>
              </a:rPr>
              <a:t>)—Apprenticeship </a:t>
            </a:r>
          </a:p>
          <a:p>
            <a:pPr marL="914400" lvl="1" indent="-342900">
              <a:lnSpc>
                <a:spcPct val="100000"/>
              </a:lnSpc>
              <a:spcBef>
                <a:spcPts val="0"/>
              </a:spcBef>
              <a:buSzPts val="1800"/>
              <a:buFont typeface="Arial"/>
              <a:buChar char="○"/>
            </a:pPr>
            <a:r>
              <a:rPr lang="en-US" sz="1800" dirty="0">
                <a:latin typeface="Arial"/>
                <a:ea typeface="Arial"/>
                <a:cs typeface="Arial"/>
                <a:sym typeface="Arial"/>
              </a:rPr>
              <a:t>Regular Catechetical Sessions only form Part of the Whole Process</a:t>
            </a:r>
          </a:p>
          <a:p>
            <a:pPr marL="914400" lvl="1" indent="-342900">
              <a:lnSpc>
                <a:spcPct val="100000"/>
              </a:lnSpc>
              <a:spcBef>
                <a:spcPts val="0"/>
              </a:spcBef>
              <a:buSzPts val="1800"/>
              <a:buFont typeface="Arial"/>
              <a:buChar char="○"/>
            </a:pPr>
            <a:r>
              <a:rPr lang="en-US" sz="1800" dirty="0">
                <a:latin typeface="Arial"/>
                <a:ea typeface="Arial"/>
                <a:cs typeface="Arial"/>
                <a:sym typeface="Arial"/>
              </a:rPr>
              <a:t>Be BOLD </a:t>
            </a:r>
            <a:r>
              <a:rPr lang="en-US" sz="1800" i="1" dirty="0">
                <a:latin typeface="Arial"/>
                <a:ea typeface="Arial"/>
                <a:cs typeface="Arial"/>
                <a:sym typeface="Arial"/>
              </a:rPr>
              <a:t>and </a:t>
            </a:r>
            <a:r>
              <a:rPr lang="en-US" sz="1800" dirty="0">
                <a:latin typeface="Arial"/>
                <a:ea typeface="Arial"/>
                <a:cs typeface="Arial"/>
                <a:sym typeface="Arial"/>
              </a:rPr>
              <a:t>CREATIVE!</a:t>
            </a:r>
          </a:p>
          <a:p>
            <a:pPr marL="457200" lvl="0" indent="-342900">
              <a:lnSpc>
                <a:spcPct val="100000"/>
              </a:lnSpc>
              <a:spcBef>
                <a:spcPts val="0"/>
              </a:spcBef>
              <a:buSzPts val="1800"/>
              <a:buFont typeface="Arial"/>
              <a:buChar char="●"/>
            </a:pPr>
            <a:r>
              <a:rPr lang="en-US" dirty="0">
                <a:latin typeface="Arial"/>
                <a:ea typeface="Arial"/>
                <a:cs typeface="Arial"/>
                <a:sym typeface="Arial"/>
              </a:rPr>
              <a:t>Lectionary-Based REALLY does </a:t>
            </a:r>
            <a:r>
              <a:rPr lang="en-US" i="1" dirty="0">
                <a:latin typeface="Arial"/>
                <a:ea typeface="Arial"/>
                <a:cs typeface="Arial"/>
                <a:sym typeface="Arial"/>
              </a:rPr>
              <a:t>Connect To </a:t>
            </a:r>
            <a:r>
              <a:rPr lang="en-US" dirty="0">
                <a:latin typeface="Arial"/>
                <a:ea typeface="Arial"/>
                <a:cs typeface="Arial"/>
                <a:sym typeface="Arial"/>
              </a:rPr>
              <a:t>Relevant Catholic Doctrine</a:t>
            </a:r>
          </a:p>
          <a:p>
            <a:pPr marL="457200" lvl="0" indent="-342900">
              <a:lnSpc>
                <a:spcPct val="100000"/>
              </a:lnSpc>
              <a:spcBef>
                <a:spcPts val="0"/>
              </a:spcBef>
              <a:buSzPts val="1800"/>
              <a:buFont typeface="Arial"/>
              <a:buChar char="●"/>
            </a:pPr>
            <a:r>
              <a:rPr lang="en-US" dirty="0">
                <a:latin typeface="Arial"/>
                <a:ea typeface="Arial"/>
                <a:cs typeface="Arial"/>
                <a:sym typeface="Arial"/>
              </a:rPr>
              <a:t>Resources (</a:t>
            </a:r>
            <a:r>
              <a:rPr lang="en-US" i="1" dirty="0">
                <a:latin typeface="Arial"/>
                <a:ea typeface="Arial"/>
                <a:cs typeface="Arial"/>
                <a:sym typeface="Arial"/>
              </a:rPr>
              <a:t>see end of presentation</a:t>
            </a:r>
            <a:r>
              <a:rPr lang="en-US" dirty="0">
                <a:latin typeface="Arial"/>
                <a:ea typeface="Arial"/>
                <a:cs typeface="Arial"/>
                <a:sym typeface="Arial"/>
              </a:rPr>
              <a:t>)</a:t>
            </a:r>
          </a:p>
          <a:p>
            <a:endParaRPr lang="en-US" dirty="0"/>
          </a:p>
        </p:txBody>
      </p:sp>
    </p:spTree>
    <p:extLst>
      <p:ext uri="{BB962C8B-B14F-4D97-AF65-F5344CB8AC3E}">
        <p14:creationId xmlns:p14="http://schemas.microsoft.com/office/powerpoint/2010/main" val="447781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1507-EE24-6662-2959-D416D5E0541F}"/>
              </a:ext>
            </a:extLst>
          </p:cNvPr>
          <p:cNvSpPr>
            <a:spLocks noGrp="1"/>
          </p:cNvSpPr>
          <p:nvPr>
            <p:ph type="title"/>
          </p:nvPr>
        </p:nvSpPr>
        <p:spPr>
          <a:solidFill>
            <a:schemeClr val="accent1"/>
          </a:solidFill>
        </p:spPr>
        <p:txBody>
          <a:bodyPr>
            <a:normAutofit/>
          </a:bodyPr>
          <a:lstStyle/>
          <a:p>
            <a:pPr algn="ctr"/>
            <a:r>
              <a:rPr lang="en-US" dirty="0">
                <a:solidFill>
                  <a:schemeClr val="bg1"/>
                </a:solidFill>
              </a:rPr>
              <a:t>Combining the use of the parish as your catechumenate with a structured approach </a:t>
            </a:r>
          </a:p>
        </p:txBody>
      </p:sp>
      <p:sp>
        <p:nvSpPr>
          <p:cNvPr id="3" name="Content Placeholder 2">
            <a:extLst>
              <a:ext uri="{FF2B5EF4-FFF2-40B4-BE49-F238E27FC236}">
                <a16:creationId xmlns:a16="http://schemas.microsoft.com/office/drawing/2014/main" id="{D789C5EA-1788-F5C2-C51E-DDBC8A3B17B7}"/>
              </a:ext>
            </a:extLst>
          </p:cNvPr>
          <p:cNvSpPr>
            <a:spLocks noGrp="1"/>
          </p:cNvSpPr>
          <p:nvPr>
            <p:ph idx="1"/>
          </p:nvPr>
        </p:nvSpPr>
        <p:spPr>
          <a:solidFill>
            <a:srgbClr val="92D050"/>
          </a:solidFill>
        </p:spPr>
        <p:txBody>
          <a:bodyPr>
            <a:normAutofit/>
          </a:bodyPr>
          <a:lstStyle/>
          <a:p>
            <a:r>
              <a:rPr lang="en-US" dirty="0"/>
              <a:t>Use your parish calendar during the inquiry period as a time for seekers to begin exploring the parish and attending events, bible studies, parish socials, outreach activities, etc. </a:t>
            </a:r>
          </a:p>
          <a:p>
            <a:r>
              <a:rPr lang="en-US" dirty="0"/>
              <a:t>Meet once a month to discuss their experiences and questions and to give instruction and experience with different prayer forms.  </a:t>
            </a:r>
          </a:p>
          <a:p>
            <a:r>
              <a:rPr lang="en-US" dirty="0"/>
              <a:t>After the Rite of Entrance into the Catechumenate, sessions can be</a:t>
            </a:r>
            <a:r>
              <a:rPr lang="en-US" dirty="0">
                <a:solidFill>
                  <a:schemeClr val="bg1"/>
                </a:solidFill>
              </a:rPr>
              <a:t> </a:t>
            </a:r>
            <a:r>
              <a:rPr lang="en-US" dirty="0"/>
              <a:t>offered weekly, if desired. Invite seekers to continue to attend bible studies, faith formation events, social justice activities.</a:t>
            </a:r>
          </a:p>
          <a:p>
            <a:pPr marL="0" indent="0">
              <a:buNone/>
            </a:pPr>
            <a:endParaRPr lang="en-US" dirty="0"/>
          </a:p>
        </p:txBody>
      </p:sp>
    </p:spTree>
    <p:extLst>
      <p:ext uri="{BB962C8B-B14F-4D97-AF65-F5344CB8AC3E}">
        <p14:creationId xmlns:p14="http://schemas.microsoft.com/office/powerpoint/2010/main" val="2765555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ACEB5-04F7-6A28-6348-D3B0D30C8435}"/>
              </a:ext>
            </a:extLst>
          </p:cNvPr>
          <p:cNvSpPr>
            <a:spLocks noGrp="1"/>
          </p:cNvSpPr>
          <p:nvPr>
            <p:ph type="title"/>
          </p:nvPr>
        </p:nvSpPr>
        <p:spPr>
          <a:solidFill>
            <a:schemeClr val="accent1"/>
          </a:solidFill>
        </p:spPr>
        <p:txBody>
          <a:bodyPr>
            <a:normAutofit/>
          </a:bodyPr>
          <a:lstStyle/>
          <a:p>
            <a:pPr algn="ctr"/>
            <a:r>
              <a:rPr kumimoji="0" lang="en" sz="4800" b="1" i="0" u="none" strike="noStrike" kern="0" cap="none" spc="0" normalizeH="0" baseline="0" noProof="0" dirty="0">
                <a:ln>
                  <a:noFill/>
                </a:ln>
                <a:solidFill>
                  <a:srgbClr val="FFFFFF"/>
                </a:solidFill>
                <a:effectLst/>
                <a:uLnTx/>
                <a:uFillTx/>
                <a:ea typeface="Arial"/>
                <a:cs typeface="Arial"/>
                <a:sym typeface="Arial"/>
              </a:rPr>
              <a:t>It’s Messy, BUT . . .  It’s Worth It!!</a:t>
            </a:r>
            <a:endParaRPr lang="en-US" sz="4800" dirty="0"/>
          </a:p>
        </p:txBody>
      </p:sp>
      <p:sp>
        <p:nvSpPr>
          <p:cNvPr id="3" name="Content Placeholder 2">
            <a:extLst>
              <a:ext uri="{FF2B5EF4-FFF2-40B4-BE49-F238E27FC236}">
                <a16:creationId xmlns:a16="http://schemas.microsoft.com/office/drawing/2014/main" id="{C2EFCD32-B958-5487-D9F2-97135BB5A001}"/>
              </a:ext>
            </a:extLst>
          </p:cNvPr>
          <p:cNvSpPr>
            <a:spLocks noGrp="1"/>
          </p:cNvSpPr>
          <p:nvPr>
            <p:ph idx="1"/>
          </p:nvPr>
        </p:nvSpPr>
        <p:spPr>
          <a:solidFill>
            <a:srgbClr val="92D050"/>
          </a:solidFill>
        </p:spPr>
        <p:txBody>
          <a:bodyPr/>
          <a:lstStyle/>
          <a:p>
            <a:pPr marL="457200" lvl="0" indent="-368300">
              <a:lnSpc>
                <a:spcPct val="105000"/>
              </a:lnSpc>
              <a:spcBef>
                <a:spcPts val="0"/>
              </a:spcBef>
              <a:buSzPts val="2200"/>
              <a:buFont typeface="Arial"/>
              <a:buChar char="●"/>
            </a:pPr>
            <a:r>
              <a:rPr lang="en-US" dirty="0">
                <a:latin typeface="Arial"/>
                <a:ea typeface="Arial"/>
                <a:cs typeface="Arial"/>
                <a:sym typeface="Arial"/>
              </a:rPr>
              <a:t>Advantages </a:t>
            </a:r>
            <a:r>
              <a:rPr lang="en-US" i="1" dirty="0">
                <a:latin typeface="Arial"/>
                <a:ea typeface="Arial"/>
                <a:cs typeface="Arial"/>
                <a:sym typeface="Arial"/>
              </a:rPr>
              <a:t>outweigh </a:t>
            </a:r>
            <a:r>
              <a:rPr lang="en-US" dirty="0">
                <a:latin typeface="Arial"/>
                <a:ea typeface="Arial"/>
                <a:cs typeface="Arial"/>
                <a:sym typeface="Arial"/>
              </a:rPr>
              <a:t>Disadvantages</a:t>
            </a:r>
          </a:p>
          <a:p>
            <a:pPr marL="457200" lvl="0" indent="-368300">
              <a:lnSpc>
                <a:spcPct val="105000"/>
              </a:lnSpc>
              <a:spcBef>
                <a:spcPts val="0"/>
              </a:spcBef>
              <a:buSzPts val="2200"/>
              <a:buFont typeface="Arial"/>
              <a:buChar char="●"/>
            </a:pPr>
            <a:r>
              <a:rPr lang="en-US" dirty="0">
                <a:latin typeface="Arial"/>
                <a:ea typeface="Arial"/>
                <a:cs typeface="Arial"/>
                <a:sym typeface="Arial"/>
              </a:rPr>
              <a:t>Primary Source of Apprenticeship:  The Mass </a:t>
            </a:r>
            <a:r>
              <a:rPr lang="en-US" i="1" dirty="0">
                <a:latin typeface="Arial"/>
                <a:ea typeface="Arial"/>
                <a:cs typeface="Arial"/>
                <a:sym typeface="Arial"/>
              </a:rPr>
              <a:t>and </a:t>
            </a:r>
            <a:r>
              <a:rPr lang="en-US" dirty="0">
                <a:latin typeface="Arial"/>
                <a:ea typeface="Arial"/>
                <a:cs typeface="Arial"/>
                <a:sym typeface="Arial"/>
              </a:rPr>
              <a:t>The Parish Community (Liturgies, Parish Activities, and Events)</a:t>
            </a:r>
          </a:p>
          <a:p>
            <a:pPr marL="457200" lvl="0" indent="-368300">
              <a:lnSpc>
                <a:spcPct val="105000"/>
              </a:lnSpc>
              <a:spcBef>
                <a:spcPts val="0"/>
              </a:spcBef>
              <a:buSzPts val="2200"/>
              <a:buFont typeface="Arial"/>
              <a:buChar char="●"/>
            </a:pPr>
            <a:r>
              <a:rPr lang="en-US" dirty="0">
                <a:latin typeface="Arial"/>
                <a:ea typeface="Arial"/>
                <a:cs typeface="Arial"/>
                <a:sym typeface="Arial"/>
              </a:rPr>
              <a:t>Yes, Catechumens/Candidates MAY miss a session (that’s life)</a:t>
            </a:r>
          </a:p>
          <a:p>
            <a:pPr marL="457200" lvl="0" indent="-368300">
              <a:lnSpc>
                <a:spcPct val="105000"/>
              </a:lnSpc>
              <a:spcBef>
                <a:spcPts val="0"/>
              </a:spcBef>
              <a:buSzPts val="2200"/>
              <a:buFont typeface="Arial"/>
              <a:buChar char="●"/>
            </a:pPr>
            <a:r>
              <a:rPr lang="en-US" i="1" dirty="0">
                <a:latin typeface="Arial"/>
                <a:ea typeface="Arial"/>
                <a:cs typeface="Arial"/>
                <a:sym typeface="Arial"/>
              </a:rPr>
              <a:t>BE FLEXIBLE!!</a:t>
            </a:r>
          </a:p>
          <a:p>
            <a:pPr marL="457200" lvl="0" indent="-368300">
              <a:lnSpc>
                <a:spcPct val="105000"/>
              </a:lnSpc>
              <a:spcBef>
                <a:spcPts val="0"/>
              </a:spcBef>
              <a:buSzPts val="2200"/>
              <a:buFont typeface="Arial"/>
              <a:buChar char="●"/>
            </a:pPr>
            <a:r>
              <a:rPr lang="en-US" i="1" dirty="0">
                <a:latin typeface="Arial"/>
                <a:ea typeface="Arial"/>
                <a:cs typeface="Arial"/>
                <a:sym typeface="Arial"/>
              </a:rPr>
              <a:t>ADJUST</a:t>
            </a:r>
            <a:r>
              <a:rPr lang="en-US" dirty="0">
                <a:latin typeface="Arial"/>
                <a:ea typeface="Arial"/>
                <a:cs typeface="Arial"/>
                <a:sym typeface="Arial"/>
              </a:rPr>
              <a:t> as needed</a:t>
            </a:r>
          </a:p>
          <a:p>
            <a:endParaRPr lang="en-US" dirty="0"/>
          </a:p>
        </p:txBody>
      </p:sp>
      <p:pic>
        <p:nvPicPr>
          <p:cNvPr id="4" name="Picture 3">
            <a:extLst>
              <a:ext uri="{FF2B5EF4-FFF2-40B4-BE49-F238E27FC236}">
                <a16:creationId xmlns:a16="http://schemas.microsoft.com/office/drawing/2014/main" id="{5BB65F1B-3560-F96F-2AEC-A71008EC2FD5}"/>
              </a:ext>
            </a:extLst>
          </p:cNvPr>
          <p:cNvPicPr>
            <a:picLocks noChangeAspect="1"/>
          </p:cNvPicPr>
          <p:nvPr/>
        </p:nvPicPr>
        <p:blipFill>
          <a:blip r:embed="rId2"/>
          <a:stretch>
            <a:fillRect/>
          </a:stretch>
        </p:blipFill>
        <p:spPr>
          <a:xfrm>
            <a:off x="6170216" y="3830639"/>
            <a:ext cx="3366631" cy="2834640"/>
          </a:xfrm>
          <a:prstGeom prst="rect">
            <a:avLst/>
          </a:prstGeom>
        </p:spPr>
      </p:pic>
    </p:spTree>
    <p:extLst>
      <p:ext uri="{BB962C8B-B14F-4D97-AF65-F5344CB8AC3E}">
        <p14:creationId xmlns:p14="http://schemas.microsoft.com/office/powerpoint/2010/main" val="4166465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EF87E-14CE-1FAD-85C2-56E47005947C}"/>
              </a:ext>
            </a:extLst>
          </p:cNvPr>
          <p:cNvSpPr>
            <a:spLocks noGrp="1"/>
          </p:cNvSpPr>
          <p:nvPr>
            <p:ph type="title"/>
          </p:nvPr>
        </p:nvSpPr>
        <p:spPr>
          <a:solidFill>
            <a:schemeClr val="accent1"/>
          </a:solidFill>
        </p:spPr>
        <p:txBody>
          <a:bodyPr/>
          <a:lstStyle/>
          <a:p>
            <a:pPr marL="0" marR="0" lvl="0" indent="0" algn="ctr" defTabSz="914400" rtl="0" eaLnBrk="1" fontAlgn="auto" latinLnBrk="0" hangingPunct="1">
              <a:lnSpc>
                <a:spcPct val="100000"/>
              </a:lnSpc>
              <a:spcBef>
                <a:spcPts val="0"/>
              </a:spcBef>
              <a:spcAft>
                <a:spcPts val="0"/>
              </a:spcAft>
              <a:tabLst/>
              <a:defRPr/>
            </a:pPr>
            <a:r>
              <a:rPr kumimoji="0" lang="en-US" sz="2900" b="1" i="0" u="none" strike="noStrike" kern="0" cap="none" spc="0" normalizeH="0" baseline="0" noProof="0" dirty="0">
                <a:ln>
                  <a:noFill/>
                </a:ln>
                <a:solidFill>
                  <a:srgbClr val="FFFFFF"/>
                </a:solidFill>
                <a:effectLst/>
                <a:uLnTx/>
                <a:uFillTx/>
                <a:latin typeface="Arial"/>
                <a:ea typeface="Arial"/>
                <a:cs typeface="Arial"/>
                <a:sym typeface="Arial"/>
              </a:rPr>
              <a:t>What are </a:t>
            </a:r>
            <a:r>
              <a:rPr kumimoji="0" lang="en-US" sz="2900" b="1" i="1" u="none" strike="noStrike" kern="0" cap="none" spc="0" normalizeH="0" baseline="0" noProof="0" dirty="0">
                <a:ln>
                  <a:noFill/>
                </a:ln>
                <a:solidFill>
                  <a:srgbClr val="FFFFFF"/>
                </a:solidFill>
                <a:effectLst/>
                <a:uLnTx/>
                <a:uFillTx/>
                <a:latin typeface="Arial"/>
                <a:ea typeface="Arial"/>
                <a:cs typeface="Arial"/>
                <a:sym typeface="Arial"/>
              </a:rPr>
              <a:t>YOUR </a:t>
            </a:r>
            <a:r>
              <a:rPr kumimoji="0" lang="en-US" sz="2900" b="1" i="0" u="none" strike="noStrike" kern="0" cap="none" spc="0" normalizeH="0" baseline="0" noProof="0" dirty="0">
                <a:ln>
                  <a:noFill/>
                </a:ln>
                <a:solidFill>
                  <a:srgbClr val="FFFFFF"/>
                </a:solidFill>
                <a:effectLst/>
                <a:uLnTx/>
                <a:uFillTx/>
                <a:latin typeface="Arial"/>
                <a:ea typeface="Arial"/>
                <a:cs typeface="Arial"/>
                <a:sym typeface="Arial"/>
              </a:rPr>
              <a:t>Fears/Concerns Moving to </a:t>
            </a:r>
            <a:br>
              <a:rPr kumimoji="0" lang="en-US" sz="2900" b="1" i="0" u="none" strike="noStrike" kern="0" cap="none" spc="0" normalizeH="0" baseline="0" noProof="0" dirty="0">
                <a:ln>
                  <a:noFill/>
                </a:ln>
                <a:solidFill>
                  <a:srgbClr val="FFFFFF"/>
                </a:solidFill>
                <a:effectLst/>
                <a:uLnTx/>
                <a:uFillTx/>
                <a:latin typeface="Arial"/>
                <a:ea typeface="Arial"/>
                <a:cs typeface="Arial"/>
                <a:sym typeface="Arial"/>
              </a:rPr>
            </a:br>
            <a:r>
              <a:rPr kumimoji="0" lang="en-US" sz="2900" b="1" i="0" u="none" strike="noStrike" kern="0" cap="none" spc="0" normalizeH="0" baseline="0" noProof="0" dirty="0">
                <a:ln>
                  <a:noFill/>
                </a:ln>
                <a:solidFill>
                  <a:srgbClr val="FFFFFF"/>
                </a:solidFill>
                <a:effectLst/>
                <a:uLnTx/>
                <a:uFillTx/>
                <a:latin typeface="Arial"/>
                <a:ea typeface="Arial"/>
                <a:cs typeface="Arial"/>
                <a:sym typeface="Arial"/>
              </a:rPr>
              <a:t>Year-Round/Continuous?</a:t>
            </a:r>
            <a:endParaRPr lang="en-US" dirty="0"/>
          </a:p>
        </p:txBody>
      </p:sp>
      <p:sp>
        <p:nvSpPr>
          <p:cNvPr id="6" name="Content Placeholder 5">
            <a:extLst>
              <a:ext uri="{FF2B5EF4-FFF2-40B4-BE49-F238E27FC236}">
                <a16:creationId xmlns:a16="http://schemas.microsoft.com/office/drawing/2014/main" id="{A077E030-8483-835D-42E7-CEDF523539DD}"/>
              </a:ext>
            </a:extLst>
          </p:cNvPr>
          <p:cNvSpPr>
            <a:spLocks noGrp="1"/>
          </p:cNvSpPr>
          <p:nvPr>
            <p:ph idx="1"/>
          </p:nvPr>
        </p:nvSpPr>
        <p:spPr>
          <a:solidFill>
            <a:srgbClr val="92D050"/>
          </a:solidFill>
        </p:spPr>
        <p:txBody>
          <a:bodyPr/>
          <a:lstStyle/>
          <a:p>
            <a:r>
              <a:rPr lang="en-US" dirty="0"/>
              <a:t>Who has moved</a:t>
            </a:r>
            <a:br>
              <a:rPr lang="en-US" dirty="0"/>
            </a:br>
            <a:r>
              <a:rPr lang="en-US" dirty="0"/>
              <a:t>to a year-round</a:t>
            </a:r>
            <a:br>
              <a:rPr lang="en-US" dirty="0"/>
            </a:br>
            <a:r>
              <a:rPr lang="en-US" dirty="0"/>
              <a:t>process and</a:t>
            </a:r>
            <a:br>
              <a:rPr lang="en-US" dirty="0"/>
            </a:br>
            <a:r>
              <a:rPr lang="en-US" dirty="0"/>
              <a:t>what was your</a:t>
            </a:r>
            <a:br>
              <a:rPr lang="en-US" dirty="0"/>
            </a:br>
            <a:r>
              <a:rPr lang="en-US" dirty="0"/>
              <a:t>experience? </a:t>
            </a:r>
            <a:br>
              <a:rPr lang="en-US" dirty="0"/>
            </a:br>
            <a:endParaRPr lang="en-US" dirty="0"/>
          </a:p>
          <a:p>
            <a:r>
              <a:rPr lang="en-US" dirty="0"/>
              <a:t>What worked</a:t>
            </a:r>
            <a:br>
              <a:rPr lang="en-US" dirty="0"/>
            </a:br>
            <a:r>
              <a:rPr lang="en-US" dirty="0"/>
              <a:t>and what did</a:t>
            </a:r>
            <a:br>
              <a:rPr lang="en-US" dirty="0"/>
            </a:br>
            <a:r>
              <a:rPr lang="en-US" dirty="0"/>
              <a:t>not work? </a:t>
            </a:r>
          </a:p>
        </p:txBody>
      </p:sp>
      <p:pic>
        <p:nvPicPr>
          <p:cNvPr id="8" name="Google Shape;201;p29">
            <a:extLst>
              <a:ext uri="{FF2B5EF4-FFF2-40B4-BE49-F238E27FC236}">
                <a16:creationId xmlns:a16="http://schemas.microsoft.com/office/drawing/2014/main" id="{E6B15623-6172-CF28-DDD0-DD04E1B4CADF}"/>
              </a:ext>
            </a:extLst>
          </p:cNvPr>
          <p:cNvPicPr preferRelativeResize="0">
            <a:picLocks noChangeAspect="1"/>
          </p:cNvPicPr>
          <p:nvPr/>
        </p:nvPicPr>
        <p:blipFill rotWithShape="1">
          <a:blip r:embed="rId2">
            <a:alphaModFix/>
          </a:blip>
          <a:srcRect t="16520"/>
          <a:stretch/>
        </p:blipFill>
        <p:spPr>
          <a:xfrm>
            <a:off x="3530662" y="1898174"/>
            <a:ext cx="5130676" cy="4206240"/>
          </a:xfrm>
          <a:prstGeom prst="rect">
            <a:avLst/>
          </a:prstGeom>
          <a:noFill/>
          <a:ln>
            <a:noFill/>
          </a:ln>
        </p:spPr>
      </p:pic>
    </p:spTree>
    <p:extLst>
      <p:ext uri="{BB962C8B-B14F-4D97-AF65-F5344CB8AC3E}">
        <p14:creationId xmlns:p14="http://schemas.microsoft.com/office/powerpoint/2010/main" val="3904058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61C11-20FB-FA44-D33A-43C6756C2D9B}"/>
              </a:ext>
            </a:extLst>
          </p:cNvPr>
          <p:cNvSpPr>
            <a:spLocks noGrp="1"/>
          </p:cNvSpPr>
          <p:nvPr>
            <p:ph type="title"/>
          </p:nvPr>
        </p:nvSpPr>
        <p:spPr>
          <a:solidFill>
            <a:schemeClr val="accent1"/>
          </a:solidFill>
        </p:spPr>
        <p:txBody>
          <a:bodyPr>
            <a:normAutofit/>
          </a:bodyPr>
          <a:lstStyle/>
          <a:p>
            <a:pPr algn="ctr"/>
            <a:r>
              <a:rPr kumimoji="0" lang="en" sz="4800" b="1" i="0" u="none" strike="noStrike" kern="0" cap="none" spc="0" normalizeH="0" baseline="0" noProof="0" dirty="0">
                <a:ln>
                  <a:noFill/>
                </a:ln>
                <a:solidFill>
                  <a:srgbClr val="FFFFFF"/>
                </a:solidFill>
                <a:effectLst/>
                <a:uLnTx/>
                <a:uFillTx/>
                <a:ea typeface="Arial"/>
                <a:cs typeface="Arial"/>
                <a:sym typeface="Arial"/>
              </a:rPr>
              <a:t>Addressing Your Concerns</a:t>
            </a:r>
            <a:endParaRPr lang="en-US" sz="4800" dirty="0"/>
          </a:p>
        </p:txBody>
      </p:sp>
      <p:sp>
        <p:nvSpPr>
          <p:cNvPr id="3" name="Content Placeholder 2">
            <a:extLst>
              <a:ext uri="{FF2B5EF4-FFF2-40B4-BE49-F238E27FC236}">
                <a16:creationId xmlns:a16="http://schemas.microsoft.com/office/drawing/2014/main" id="{6005AA59-A25E-6D33-A638-C856AC756284}"/>
              </a:ext>
            </a:extLst>
          </p:cNvPr>
          <p:cNvSpPr>
            <a:spLocks noGrp="1"/>
          </p:cNvSpPr>
          <p:nvPr>
            <p:ph idx="1"/>
          </p:nvPr>
        </p:nvSpPr>
        <p:spPr>
          <a:solidFill>
            <a:srgbClr val="92D050"/>
          </a:solidFill>
        </p:spPr>
        <p:txBody>
          <a:bodyPr/>
          <a:lstStyle/>
          <a:p>
            <a:pPr marL="457200" lvl="0" indent="-355600">
              <a:spcBef>
                <a:spcPts val="0"/>
              </a:spcBef>
              <a:buSzPts val="2000"/>
              <a:buFont typeface="Arial"/>
              <a:buChar char="●"/>
            </a:pPr>
            <a:r>
              <a:rPr lang="en-US" dirty="0">
                <a:latin typeface="Arial"/>
                <a:ea typeface="Arial"/>
                <a:cs typeface="Arial"/>
                <a:sym typeface="Arial"/>
              </a:rPr>
              <a:t>What About a Schedule?</a:t>
            </a:r>
          </a:p>
          <a:p>
            <a:pPr marL="457200" lvl="0" indent="-355600">
              <a:spcBef>
                <a:spcPts val="0"/>
              </a:spcBef>
              <a:buSzPts val="2000"/>
              <a:buFont typeface="Arial"/>
              <a:buChar char="●"/>
            </a:pPr>
            <a:r>
              <a:rPr lang="en-US" dirty="0">
                <a:latin typeface="Arial"/>
                <a:ea typeface="Arial"/>
                <a:cs typeface="Arial"/>
                <a:sym typeface="Arial"/>
              </a:rPr>
              <a:t>Not Enough Catechists?</a:t>
            </a:r>
          </a:p>
          <a:p>
            <a:pPr marL="457200" lvl="0" indent="-355600">
              <a:spcBef>
                <a:spcPts val="0"/>
              </a:spcBef>
              <a:buSzPts val="2000"/>
              <a:buFont typeface="Arial"/>
              <a:buChar char="●"/>
            </a:pPr>
            <a:r>
              <a:rPr lang="en-US" dirty="0">
                <a:latin typeface="Arial"/>
                <a:ea typeface="Arial"/>
                <a:cs typeface="Arial"/>
                <a:sym typeface="Arial"/>
              </a:rPr>
              <a:t>Loss of Group Bonding?</a:t>
            </a:r>
          </a:p>
          <a:p>
            <a:pPr marL="457200" lvl="0" indent="-355600">
              <a:spcBef>
                <a:spcPts val="0"/>
              </a:spcBef>
              <a:buSzPts val="2000"/>
              <a:buFont typeface="Arial"/>
              <a:buChar char="●"/>
            </a:pPr>
            <a:r>
              <a:rPr lang="en-US" dirty="0">
                <a:latin typeface="Arial"/>
                <a:ea typeface="Arial"/>
                <a:cs typeface="Arial"/>
                <a:sym typeface="Arial"/>
              </a:rPr>
              <a:t>Keeping Track of Who Needs What and When, and Where Are They in the Process?</a:t>
            </a:r>
          </a:p>
          <a:p>
            <a:pPr marL="457200" lvl="0" indent="-355600">
              <a:spcBef>
                <a:spcPts val="0"/>
              </a:spcBef>
              <a:buSzPts val="2000"/>
              <a:buFont typeface="Arial"/>
              <a:buChar char="●"/>
            </a:pPr>
            <a:r>
              <a:rPr lang="en-US" dirty="0">
                <a:latin typeface="Arial"/>
                <a:ea typeface="Arial"/>
                <a:cs typeface="Arial"/>
                <a:sym typeface="Arial"/>
              </a:rPr>
              <a:t>Having a group of one?</a:t>
            </a:r>
          </a:p>
          <a:p>
            <a:pPr marL="457200" lvl="0" indent="-355600">
              <a:spcBef>
                <a:spcPts val="0"/>
              </a:spcBef>
              <a:buSzPts val="2000"/>
              <a:buFont typeface="Arial"/>
              <a:buChar char="●"/>
            </a:pPr>
            <a:r>
              <a:rPr lang="en-US" dirty="0">
                <a:latin typeface="Arial"/>
                <a:ea typeface="Arial"/>
                <a:cs typeface="Arial"/>
                <a:sym typeface="Arial"/>
              </a:rPr>
              <a:t>Losing a Summer Break or too many other things in summer?</a:t>
            </a:r>
          </a:p>
          <a:p>
            <a:pPr marL="457200" lvl="0" indent="-355600">
              <a:spcBef>
                <a:spcPts val="0"/>
              </a:spcBef>
              <a:buSzPts val="2000"/>
              <a:buFont typeface="Arial"/>
              <a:buChar char="●"/>
            </a:pPr>
            <a:r>
              <a:rPr lang="en-US" dirty="0">
                <a:latin typeface="Arial"/>
                <a:ea typeface="Arial"/>
                <a:cs typeface="Arial"/>
                <a:sym typeface="Arial"/>
              </a:rPr>
              <a:t>Losing Your Team?</a:t>
            </a:r>
          </a:p>
          <a:p>
            <a:pPr marL="457200" lvl="0" indent="-355600">
              <a:spcBef>
                <a:spcPts val="0"/>
              </a:spcBef>
              <a:buSzPts val="2000"/>
              <a:buFont typeface="Arial"/>
              <a:buChar char="●"/>
            </a:pPr>
            <a:r>
              <a:rPr lang="en-US" dirty="0">
                <a:latin typeface="Arial"/>
                <a:ea typeface="Arial"/>
                <a:cs typeface="Arial"/>
                <a:sym typeface="Arial"/>
              </a:rPr>
              <a:t>Taxing Your team?</a:t>
            </a:r>
          </a:p>
          <a:p>
            <a:pPr marL="457200" lvl="0" indent="-355600">
              <a:spcBef>
                <a:spcPts val="0"/>
              </a:spcBef>
              <a:buSzPts val="2000"/>
              <a:buFont typeface="Arial"/>
              <a:buChar char="●"/>
            </a:pPr>
            <a:r>
              <a:rPr lang="en-US" dirty="0">
                <a:latin typeface="Arial"/>
                <a:ea typeface="Arial"/>
                <a:cs typeface="Arial"/>
                <a:sym typeface="Arial"/>
              </a:rPr>
              <a:t>Others . . . . ?</a:t>
            </a:r>
            <a:endParaRPr lang="en-US" dirty="0"/>
          </a:p>
        </p:txBody>
      </p:sp>
    </p:spTree>
    <p:extLst>
      <p:ext uri="{BB962C8B-B14F-4D97-AF65-F5344CB8AC3E}">
        <p14:creationId xmlns:p14="http://schemas.microsoft.com/office/powerpoint/2010/main" val="3961963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594D-A902-BFA3-81D6-9BB65DAC40C1}"/>
              </a:ext>
            </a:extLst>
          </p:cNvPr>
          <p:cNvSpPr>
            <a:spLocks noGrp="1"/>
          </p:cNvSpPr>
          <p:nvPr>
            <p:ph type="title"/>
          </p:nvPr>
        </p:nvSpPr>
        <p:spPr>
          <a:solidFill>
            <a:schemeClr val="accent1"/>
          </a:solidFill>
        </p:spPr>
        <p:txBody>
          <a:bodyPr>
            <a:normAutofit/>
          </a:bodyPr>
          <a:lstStyle/>
          <a:p>
            <a:pPr algn="ctr"/>
            <a:r>
              <a:rPr kumimoji="0" lang="en" sz="4800" b="1" i="0" u="none" strike="noStrike" kern="0" cap="none" spc="0" normalizeH="0" baseline="0" noProof="0" dirty="0">
                <a:ln>
                  <a:noFill/>
                </a:ln>
                <a:solidFill>
                  <a:srgbClr val="FFFFFF"/>
                </a:solidFill>
                <a:effectLst/>
                <a:uLnTx/>
                <a:uFillTx/>
                <a:ea typeface="Arial"/>
                <a:cs typeface="Arial"/>
                <a:sym typeface="Arial"/>
              </a:rPr>
              <a:t>Team Initiation:  Year-Round Articles</a:t>
            </a:r>
            <a:endParaRPr lang="en-US" sz="4800" dirty="0"/>
          </a:p>
        </p:txBody>
      </p:sp>
      <p:sp>
        <p:nvSpPr>
          <p:cNvPr id="3" name="Content Placeholder 2">
            <a:extLst>
              <a:ext uri="{FF2B5EF4-FFF2-40B4-BE49-F238E27FC236}">
                <a16:creationId xmlns:a16="http://schemas.microsoft.com/office/drawing/2014/main" id="{086B8FF0-7314-8426-F7AF-8724C4FCADAB}"/>
              </a:ext>
            </a:extLst>
          </p:cNvPr>
          <p:cNvSpPr>
            <a:spLocks noGrp="1"/>
          </p:cNvSpPr>
          <p:nvPr>
            <p:ph idx="1"/>
          </p:nvPr>
        </p:nvSpPr>
        <p:spPr/>
        <p:txBody>
          <a:bodyPr>
            <a:normAutofit lnSpcReduction="10000"/>
          </a:bodyPr>
          <a:lstStyle/>
          <a:p>
            <a:pPr marL="457200" marR="0" lvl="0" indent="-288925" algn="l" defTabSz="914400" rtl="0" eaLnBrk="1" fontAlgn="auto" latinLnBrk="0" hangingPunct="1">
              <a:lnSpc>
                <a:spcPct val="100000"/>
              </a:lnSpc>
              <a:spcBef>
                <a:spcPts val="0"/>
              </a:spcBef>
              <a:spcAft>
                <a:spcPts val="0"/>
              </a:spcAft>
              <a:buClrTx/>
              <a:buSzPts val="950"/>
              <a:buFont typeface="Arial"/>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Is Your Catechumenate Open all Year-Round?  What Does Year-Round Mean?</a:t>
            </a:r>
          </a:p>
          <a:p>
            <a:pPr marL="4572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rgbClr val="5B9BD5"/>
                </a:solidFill>
                <a:effectLst/>
                <a:uLnTx/>
                <a:uFillTx/>
                <a:latin typeface="Calibri" panose="020F0502020204030204"/>
                <a:ea typeface="+mn-ea"/>
                <a:cs typeface="+mn-cs"/>
                <a:hlinkClick r:id="rId2"/>
              </a:rPr>
              <a:t>https://teamrcia.com/2022/09/is-your-catechumenate-open-all-year-round-what-does-year-round-mean/</a:t>
            </a:r>
            <a:endParaRPr kumimoji="0" lang="en-US" sz="1800" b="0" i="1" u="none" strike="noStrike" kern="1200" cap="none" spc="0" normalizeH="0" baseline="0" noProof="0" dirty="0">
              <a:ln>
                <a:noFill/>
              </a:ln>
              <a:solidFill>
                <a:srgbClr val="5B9BD5"/>
              </a:solidFill>
              <a:effectLst/>
              <a:uLnTx/>
              <a:uFillTx/>
              <a:latin typeface="Calibri" panose="020F0502020204030204"/>
              <a:ea typeface="+mn-ea"/>
              <a:cs typeface="+mn-cs"/>
            </a:endParaRPr>
          </a:p>
          <a:p>
            <a:pPr marL="457200" marR="0" lvl="0" indent="-285750" algn="l" defTabSz="914400" rtl="0" eaLnBrk="1" fontAlgn="auto" latinLnBrk="0" hangingPunct="1">
              <a:lnSpc>
                <a:spcPct val="100000"/>
              </a:lnSpc>
              <a:spcBef>
                <a:spcPts val="0"/>
              </a:spcBef>
              <a:spcAft>
                <a:spcPts val="0"/>
              </a:spcAft>
              <a:buClrTx/>
              <a:buSzPts val="900"/>
              <a:buFont typeface="Arial"/>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How to Start a Year-Round RCIA Process </a:t>
            </a:r>
          </a:p>
          <a:p>
            <a:pPr marL="4572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rgbClr val="5B9BD5"/>
                </a:solidFill>
                <a:effectLst/>
                <a:uLnTx/>
                <a:uFillTx/>
                <a:latin typeface="Calibri" panose="020F0502020204030204"/>
                <a:ea typeface="Arial"/>
                <a:cs typeface="Arial"/>
                <a:sym typeface="Arial"/>
                <a:hlinkClick r:id="rId3"/>
              </a:rPr>
              <a:t>https://teamrcia.com/2021/04/how-to-start-a-year-round-rcia-process/</a:t>
            </a:r>
            <a:endParaRPr kumimoji="0" lang="en-US" sz="1800" b="0" i="1" u="none" strike="noStrike" kern="1200" cap="none" spc="0" normalizeH="0" baseline="0" noProof="0" dirty="0">
              <a:ln>
                <a:noFill/>
              </a:ln>
              <a:solidFill>
                <a:srgbClr val="5B9BD5"/>
              </a:solidFill>
              <a:effectLst/>
              <a:uLnTx/>
              <a:uFillTx/>
              <a:latin typeface="Calibri" panose="020F0502020204030204"/>
              <a:ea typeface="Arial"/>
              <a:cs typeface="Arial"/>
              <a:sym typeface="Arial"/>
            </a:endParaRPr>
          </a:p>
          <a:p>
            <a:pPr marL="457200" marR="0" lvl="0" indent="-285750" algn="l" defTabSz="914400" rtl="0" eaLnBrk="1" fontAlgn="auto" latinLnBrk="0" hangingPunct="1">
              <a:lnSpc>
                <a:spcPct val="100000"/>
              </a:lnSpc>
              <a:spcBef>
                <a:spcPts val="0"/>
              </a:spcBef>
              <a:spcAft>
                <a:spcPts val="0"/>
              </a:spcAft>
              <a:buClrTx/>
              <a:buSzPts val="900"/>
              <a:buFont typeface="Arial"/>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Learn Why Year-Round is Easier</a:t>
            </a:r>
          </a:p>
          <a:p>
            <a:pPr marL="4572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rgbClr val="5B9BD5"/>
                </a:solidFill>
                <a:effectLst/>
                <a:uLnTx/>
                <a:uFillTx/>
                <a:latin typeface="Calibri" panose="020F0502020204030204"/>
                <a:ea typeface="Arial"/>
                <a:cs typeface="Arial"/>
                <a:sym typeface="Arial"/>
                <a:hlinkClick r:id="rId4"/>
              </a:rPr>
              <a:t>https://teamrcia.com/2015/07/rcia-learn-why-year-round-is-easier/</a:t>
            </a:r>
            <a:endParaRPr kumimoji="0" lang="en-US" sz="1800" b="0" i="1" u="none" strike="noStrike" kern="1200" cap="none" spc="0" normalizeH="0" baseline="0" noProof="0" dirty="0">
              <a:ln>
                <a:noFill/>
              </a:ln>
              <a:solidFill>
                <a:srgbClr val="5B9BD5"/>
              </a:solidFill>
              <a:effectLst/>
              <a:uLnTx/>
              <a:uFillTx/>
              <a:latin typeface="Calibri" panose="020F0502020204030204"/>
              <a:ea typeface="Arial"/>
              <a:cs typeface="Arial"/>
              <a:sym typeface="Arial"/>
            </a:endParaRPr>
          </a:p>
          <a:p>
            <a:pPr marL="457200" marR="0" lvl="0" indent="-285750" algn="l" defTabSz="914400" rtl="0" eaLnBrk="1" fontAlgn="auto" latinLnBrk="0" hangingPunct="1">
              <a:lnSpc>
                <a:spcPct val="100000"/>
              </a:lnSpc>
              <a:spcBef>
                <a:spcPts val="0"/>
              </a:spcBef>
              <a:spcAft>
                <a:spcPts val="0"/>
              </a:spcAft>
              <a:buClrTx/>
              <a:buSzPts val="900"/>
              <a:buFont typeface="Arial"/>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Toward a Year-Round RCIA Process–One Thing at a Time with Small Steps</a:t>
            </a:r>
          </a:p>
          <a:p>
            <a:pPr marL="4572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rgbClr val="5B9BD5"/>
                </a:solidFill>
                <a:effectLst/>
                <a:uLnTx/>
                <a:uFillTx/>
                <a:latin typeface="Calibri" panose="020F0502020204030204"/>
                <a:ea typeface="Arial"/>
                <a:cs typeface="Arial"/>
                <a:sym typeface="Arial"/>
                <a:hlinkClick r:id="rId5"/>
              </a:rPr>
              <a:t>https://teamrcia.com/2020/11/toward-a-year-round-rcia-process-one-thing-at-a-time-with-small-steps/</a:t>
            </a:r>
            <a:endParaRPr kumimoji="0" lang="en-US" sz="1800" b="0" i="1" u="none" strike="noStrike" kern="1200" cap="none" spc="0" normalizeH="0" baseline="0" noProof="0" dirty="0">
              <a:ln>
                <a:noFill/>
              </a:ln>
              <a:solidFill>
                <a:srgbClr val="5B9BD5"/>
              </a:solidFill>
              <a:effectLst/>
              <a:uLnTx/>
              <a:uFillTx/>
              <a:latin typeface="Calibri" panose="020F0502020204030204"/>
              <a:ea typeface="Arial"/>
              <a:cs typeface="Arial"/>
              <a:sym typeface="Arial"/>
            </a:endParaRPr>
          </a:p>
          <a:p>
            <a:pPr marL="457200" marR="0" lvl="0" indent="-285750" algn="l" defTabSz="914400" rtl="0" eaLnBrk="1" fontAlgn="auto" latinLnBrk="0" hangingPunct="1">
              <a:lnSpc>
                <a:spcPct val="100000"/>
              </a:lnSpc>
              <a:spcBef>
                <a:spcPts val="0"/>
              </a:spcBef>
              <a:spcAft>
                <a:spcPts val="0"/>
              </a:spcAft>
              <a:buClrTx/>
              <a:buSzPts val="900"/>
              <a:buFont typeface="Arial"/>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A Year-Round Apprenticeship Model for RCIA Gives Me Confidence We Are Forming Disciples</a:t>
            </a:r>
          </a:p>
          <a:p>
            <a:pPr marL="4572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rgbClr val="5B9BD5"/>
                </a:solidFill>
                <a:effectLst/>
                <a:uLnTx/>
                <a:uFillTx/>
                <a:latin typeface="Calibri" panose="020F0502020204030204"/>
                <a:ea typeface="Arial"/>
                <a:cs typeface="Arial"/>
                <a:sym typeface="Arial"/>
                <a:hlinkClick r:id="rId6"/>
              </a:rPr>
              <a:t>https://teamrcia.com/2020/10/a-year-round-apprenticeship-model-for-rcia-gives-me-confidence-that-we-are-forming-disciples/</a:t>
            </a:r>
            <a:endParaRPr kumimoji="0" lang="en-US" sz="1800" b="0" i="1" u="none" strike="noStrike" kern="1200" cap="none" spc="0" normalizeH="0" baseline="0" noProof="0" dirty="0">
              <a:ln>
                <a:noFill/>
              </a:ln>
              <a:solidFill>
                <a:srgbClr val="5B9BD5"/>
              </a:solidFill>
              <a:effectLst/>
              <a:uLnTx/>
              <a:uFillTx/>
              <a:latin typeface="Calibri" panose="020F0502020204030204"/>
              <a:ea typeface="Arial"/>
              <a:cs typeface="Arial"/>
              <a:sym typeface="Arial"/>
            </a:endParaRPr>
          </a:p>
          <a:p>
            <a:pPr marL="457200" marR="0" lvl="0" indent="-285750" algn="l" defTabSz="914400" rtl="0" eaLnBrk="1" fontAlgn="auto" latinLnBrk="0" hangingPunct="1">
              <a:lnSpc>
                <a:spcPct val="100000"/>
              </a:lnSpc>
              <a:spcBef>
                <a:spcPts val="0"/>
              </a:spcBef>
              <a:spcAft>
                <a:spcPts val="0"/>
              </a:spcAft>
              <a:buClrTx/>
              <a:buSzPts val="900"/>
              <a:buFont typeface="Arial"/>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Is Your RCIA Open All Year-Round?  Being Flexible. </a:t>
            </a:r>
            <a:endParaRPr kumimoji="0" lang="en-US" sz="1800" b="1" i="1" u="none" strike="noStrike" kern="1200" cap="none" spc="0" normalizeH="0" baseline="0" noProof="0" dirty="0">
              <a:ln>
                <a:noFill/>
              </a:ln>
              <a:solidFill>
                <a:srgbClr val="000000"/>
              </a:solidFill>
              <a:effectLst/>
              <a:highlight>
                <a:srgbClr val="FFFFFF"/>
              </a:highlight>
              <a:uLnTx/>
              <a:uFillTx/>
              <a:latin typeface="Calibri" panose="020F0502020204030204"/>
              <a:ea typeface="+mn-ea"/>
              <a:cs typeface="+mn-cs"/>
            </a:endParaRPr>
          </a:p>
          <a:p>
            <a:pPr marL="4572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1" u="sng" strike="noStrike" kern="1200" cap="none" spc="0" normalizeH="0" baseline="0" noProof="0" dirty="0">
                <a:ln>
                  <a:noFill/>
                </a:ln>
                <a:solidFill>
                  <a:srgbClr val="0563C1"/>
                </a:solidFill>
                <a:effectLst/>
                <a:uLnTx/>
                <a:uFillTx/>
                <a:latin typeface="Calibri" panose="020F0502020204030204"/>
                <a:ea typeface="Arial"/>
                <a:cs typeface="Arial"/>
                <a:sym typeface="Arial"/>
                <a:hlinkClick r:id="rId7"/>
              </a:rPr>
              <a:t>https://teamrcia.com/2020/11/is-your-rcia-open-all-year-round-being-flexible/</a:t>
            </a:r>
            <a:r>
              <a:rPr kumimoji="0" lang="en-US" sz="1800" b="0" i="1" u="none" strike="noStrike" kern="1200" cap="none" spc="0" normalizeH="0" baseline="0" noProof="0" dirty="0">
                <a:ln>
                  <a:noFill/>
                </a:ln>
                <a:solidFill>
                  <a:srgbClr val="5B9BD5"/>
                </a:solidFill>
                <a:effectLst/>
                <a:uLnTx/>
                <a:uFillTx/>
                <a:latin typeface="Calibri" panose="020F0502020204030204"/>
                <a:ea typeface="Arial"/>
                <a:cs typeface="Arial"/>
                <a:sym typeface="Arial"/>
              </a:rPr>
              <a:t> </a:t>
            </a:r>
          </a:p>
          <a:p>
            <a:pPr marL="457200" marR="0" lvl="0" indent="-285750" algn="l" defTabSz="914400" rtl="0" eaLnBrk="1" fontAlgn="auto" latinLnBrk="0" hangingPunct="1">
              <a:lnSpc>
                <a:spcPct val="100000"/>
              </a:lnSpc>
              <a:spcBef>
                <a:spcPts val="0"/>
              </a:spcBef>
              <a:spcAft>
                <a:spcPts val="0"/>
              </a:spcAft>
              <a:buClrTx/>
              <a:buSzPts val="900"/>
              <a:buFont typeface="Arial"/>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We’re Flexible–How Our Parish Does Year-Round RCIA</a:t>
            </a:r>
          </a:p>
          <a:p>
            <a:pPr marL="4572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rgbClr val="5B9BD5"/>
                </a:solidFill>
                <a:effectLst/>
                <a:uLnTx/>
                <a:uFillTx/>
                <a:latin typeface="Calibri" panose="020F0502020204030204"/>
                <a:ea typeface="Arial"/>
                <a:cs typeface="Arial"/>
                <a:sym typeface="Arial"/>
                <a:hlinkClick r:id="rId8"/>
              </a:rPr>
              <a:t>https://teamrcia.com/2020/09/were-flexible-how-our-parish-does-year-round-rcia/</a:t>
            </a:r>
            <a:endParaRPr kumimoji="0" lang="en-US" sz="1800" b="0" i="1" u="none" strike="noStrike" kern="1200" cap="none" spc="0" normalizeH="0" baseline="0" noProof="0" dirty="0">
              <a:ln>
                <a:noFill/>
              </a:ln>
              <a:solidFill>
                <a:srgbClr val="5B9BD5"/>
              </a:solidFill>
              <a:effectLst/>
              <a:uLnTx/>
              <a:uFillTx/>
              <a:latin typeface="Calibri" panose="020F0502020204030204"/>
              <a:ea typeface="Arial"/>
              <a:cs typeface="Arial"/>
              <a:sym typeface="Arial"/>
            </a:endParaRPr>
          </a:p>
          <a:p>
            <a:pPr marL="457200" marR="0" lvl="0" indent="-285750" algn="l" defTabSz="914400" rtl="0" eaLnBrk="1" fontAlgn="auto" latinLnBrk="0" hangingPunct="1">
              <a:lnSpc>
                <a:spcPct val="100000"/>
              </a:lnSpc>
              <a:spcBef>
                <a:spcPts val="0"/>
              </a:spcBef>
              <a:spcAft>
                <a:spcPts val="0"/>
              </a:spcAft>
              <a:buClrTx/>
              <a:buSzPts val="900"/>
              <a:buFont typeface="Arial"/>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Arial"/>
                <a:cs typeface="Arial"/>
                <a:sym typeface="Arial"/>
              </a:rPr>
              <a:t>What Would Happen if Every Parish had an Ongoing (Year-Round) RCIA Process?</a:t>
            </a:r>
          </a:p>
          <a:p>
            <a:endParaRPr lang="en-US" dirty="0"/>
          </a:p>
        </p:txBody>
      </p:sp>
    </p:spTree>
    <p:extLst>
      <p:ext uri="{BB962C8B-B14F-4D97-AF65-F5344CB8AC3E}">
        <p14:creationId xmlns:p14="http://schemas.microsoft.com/office/powerpoint/2010/main" val="660542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77CED0-00E7-1DF7-50F6-51F12E3522DD}"/>
              </a:ext>
            </a:extLst>
          </p:cNvPr>
          <p:cNvSpPr>
            <a:spLocks noGrp="1"/>
          </p:cNvSpPr>
          <p:nvPr>
            <p:ph idx="1"/>
          </p:nvPr>
        </p:nvSpPr>
        <p:spPr>
          <a:xfrm>
            <a:off x="838200" y="1790700"/>
            <a:ext cx="10515600" cy="4386263"/>
          </a:xfrm>
          <a:solidFill>
            <a:srgbClr val="92D050"/>
          </a:solidFill>
        </p:spPr>
        <p:txBody>
          <a:bodyPr/>
          <a:lstStyle/>
          <a:p>
            <a:r>
              <a:rPr lang="en-US" dirty="0"/>
              <a:t>Background: Initiation </a:t>
            </a:r>
            <a:r>
              <a:rPr lang="en-US"/>
              <a:t>Ministry Partners</a:t>
            </a:r>
          </a:p>
          <a:p>
            <a:r>
              <a:rPr lang="en-US" dirty="0"/>
              <a:t>Adults learn best from each other!</a:t>
            </a:r>
          </a:p>
          <a:p>
            <a:r>
              <a:rPr lang="en-US" dirty="0"/>
              <a:t>Contributions/ideas</a:t>
            </a:r>
          </a:p>
        </p:txBody>
      </p:sp>
      <p:pic>
        <p:nvPicPr>
          <p:cNvPr id="21" name="Picture 20">
            <a:extLst>
              <a:ext uri="{FF2B5EF4-FFF2-40B4-BE49-F238E27FC236}">
                <a16:creationId xmlns:a16="http://schemas.microsoft.com/office/drawing/2014/main" id="{2FF3E463-3586-352C-3BBD-1E814F29B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580" y="3331506"/>
            <a:ext cx="4754880" cy="3566160"/>
          </a:xfrm>
          <a:prstGeom prst="rect">
            <a:avLst/>
          </a:prstGeom>
        </p:spPr>
      </p:pic>
      <p:sp>
        <p:nvSpPr>
          <p:cNvPr id="2" name="Title 1">
            <a:extLst>
              <a:ext uri="{FF2B5EF4-FFF2-40B4-BE49-F238E27FC236}">
                <a16:creationId xmlns:a16="http://schemas.microsoft.com/office/drawing/2014/main" id="{AB899E13-2C4F-7737-E343-8BB7E8A33A29}"/>
              </a:ext>
            </a:extLst>
          </p:cNvPr>
          <p:cNvSpPr>
            <a:spLocks noGrp="1"/>
          </p:cNvSpPr>
          <p:nvPr>
            <p:ph type="title"/>
          </p:nvPr>
        </p:nvSpPr>
        <p:spPr>
          <a:solidFill>
            <a:schemeClr val="accent1"/>
          </a:solidFill>
        </p:spPr>
        <p:txBody>
          <a:bodyPr/>
          <a:lstStyle/>
          <a:p>
            <a:pPr algn="ctr"/>
            <a:r>
              <a:rPr lang="en-US">
                <a:solidFill>
                  <a:schemeClr val="bg1"/>
                </a:solidFill>
              </a:rPr>
              <a:t>Welcome and Getting </a:t>
            </a:r>
            <a:r>
              <a:rPr lang="en-US" dirty="0">
                <a:solidFill>
                  <a:schemeClr val="bg1"/>
                </a:solidFill>
              </a:rPr>
              <a:t>to Know Me</a:t>
            </a:r>
          </a:p>
        </p:txBody>
      </p:sp>
      <p:pic>
        <p:nvPicPr>
          <p:cNvPr id="19" name="Picture 18">
            <a:extLst>
              <a:ext uri="{FF2B5EF4-FFF2-40B4-BE49-F238E27FC236}">
                <a16:creationId xmlns:a16="http://schemas.microsoft.com/office/drawing/2014/main" id="{B6012991-38CB-A28E-5D1E-175559FA3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7360" y="1690688"/>
            <a:ext cx="2834640" cy="5206978"/>
          </a:xfrm>
          <a:prstGeom prst="rect">
            <a:avLst/>
          </a:prstGeom>
        </p:spPr>
      </p:pic>
      <p:pic>
        <p:nvPicPr>
          <p:cNvPr id="23" name="Picture 22">
            <a:extLst>
              <a:ext uri="{FF2B5EF4-FFF2-40B4-BE49-F238E27FC236}">
                <a16:creationId xmlns:a16="http://schemas.microsoft.com/office/drawing/2014/main" id="{6767AF3F-FD95-AF94-B379-0224B8C87341}"/>
              </a:ext>
            </a:extLst>
          </p:cNvPr>
          <p:cNvPicPr>
            <a:picLocks noChangeAspect="1"/>
          </p:cNvPicPr>
          <p:nvPr/>
        </p:nvPicPr>
        <p:blipFill>
          <a:blip r:embed="rId4">
            <a:extLst>
              <a:ext uri="{28A0092B-C50C-407E-A947-70E740481C1C}">
                <a14:useLocalDpi xmlns:a14="http://schemas.microsoft.com/office/drawing/2010/main" val="0"/>
              </a:ext>
            </a:extLst>
          </a:blip>
          <a:srcRect l="13333" t="13951" r="-1805" b="-2470"/>
          <a:stretch>
            <a:fillRect/>
          </a:stretch>
        </p:blipFill>
        <p:spPr>
          <a:xfrm rot="6420000">
            <a:off x="7279521" y="1816669"/>
            <a:ext cx="3383280" cy="2538786"/>
          </a:xfrm>
          <a:prstGeom prst="rect">
            <a:avLst/>
          </a:prstGeom>
        </p:spPr>
      </p:pic>
    </p:spTree>
    <p:extLst>
      <p:ext uri="{BB962C8B-B14F-4D97-AF65-F5344CB8AC3E}">
        <p14:creationId xmlns:p14="http://schemas.microsoft.com/office/powerpoint/2010/main" val="3724954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6112D-9E33-98C5-3356-A8F9B50667CF}"/>
              </a:ext>
            </a:extLst>
          </p:cNvPr>
          <p:cNvSpPr>
            <a:spLocks noGrp="1"/>
          </p:cNvSpPr>
          <p:nvPr>
            <p:ph type="title"/>
          </p:nvPr>
        </p:nvSpPr>
        <p:spPr>
          <a:solidFill>
            <a:schemeClr val="accent1"/>
          </a:solidFill>
        </p:spPr>
        <p:txBody>
          <a:bodyPr/>
          <a:lstStyle/>
          <a:p>
            <a:pPr algn="ctr"/>
            <a:r>
              <a:rPr kumimoji="0" lang="en" sz="4800" b="1" i="0" u="none" strike="noStrike" kern="0" cap="none" spc="0" normalizeH="0" baseline="0" noProof="0" dirty="0">
                <a:ln>
                  <a:noFill/>
                </a:ln>
                <a:solidFill>
                  <a:srgbClr val="FFFFFF"/>
                </a:solidFill>
                <a:effectLst/>
                <a:uLnTx/>
                <a:uFillTx/>
                <a:latin typeface="Calibri Light" panose="020F0302020204030204"/>
                <a:ea typeface="Arial"/>
                <a:cs typeface="Arial"/>
                <a:sym typeface="Arial"/>
              </a:rPr>
              <a:t>Team Initiation:  Year-Round Articles-2</a:t>
            </a:r>
            <a:endParaRPr lang="en-US" dirty="0"/>
          </a:p>
        </p:txBody>
      </p:sp>
      <p:sp>
        <p:nvSpPr>
          <p:cNvPr id="3" name="Content Placeholder 2">
            <a:extLst>
              <a:ext uri="{FF2B5EF4-FFF2-40B4-BE49-F238E27FC236}">
                <a16:creationId xmlns:a16="http://schemas.microsoft.com/office/drawing/2014/main" id="{128AF33C-9C52-D139-1BC0-18EFC877D0FC}"/>
              </a:ext>
            </a:extLst>
          </p:cNvPr>
          <p:cNvSpPr>
            <a:spLocks noGrp="1"/>
          </p:cNvSpPr>
          <p:nvPr>
            <p:ph idx="1"/>
          </p:nvPr>
        </p:nvSpPr>
        <p:spPr/>
        <p:txBody>
          <a:bodyPr>
            <a:normAutofit fontScale="62500" lnSpcReduction="20000"/>
          </a:bodyPr>
          <a:lstStyle/>
          <a:p>
            <a:pPr marL="457200" lvl="0" indent="-285750">
              <a:lnSpc>
                <a:spcPct val="100000"/>
              </a:lnSpc>
              <a:spcBef>
                <a:spcPts val="0"/>
              </a:spcBef>
              <a:buSzPts val="900"/>
              <a:buFont typeface="Arial"/>
              <a:buChar char="●"/>
            </a:pPr>
            <a:r>
              <a:rPr lang="en-US" sz="2900" i="1" dirty="0">
                <a:ea typeface="Arial"/>
                <a:cs typeface="Arial"/>
                <a:sym typeface="Arial"/>
              </a:rPr>
              <a:t>Q&amp;A Multiple Seekers on the Journey of Faith–How to Start a Year-Round RCIA.</a:t>
            </a:r>
          </a:p>
          <a:p>
            <a:pPr marL="457200" lvl="0" indent="0">
              <a:lnSpc>
                <a:spcPct val="100000"/>
              </a:lnSpc>
              <a:spcBef>
                <a:spcPts val="0"/>
              </a:spcBef>
              <a:buNone/>
            </a:pPr>
            <a:r>
              <a:rPr lang="en-US" sz="2900" i="1" dirty="0">
                <a:solidFill>
                  <a:srgbClr val="0070C0"/>
                </a:solidFill>
                <a:ea typeface="Arial"/>
                <a:cs typeface="Arial"/>
                <a:sym typeface="Arial"/>
                <a:hlinkClick r:id="rId2"/>
              </a:rPr>
              <a:t>https://teamrcia.com/2020/07/qa-multiple-seekers-on-the-journey-faith-how-to-start-a-year-round-rcia/</a:t>
            </a:r>
            <a:endParaRPr lang="en-US" sz="2900" i="1" dirty="0">
              <a:solidFill>
                <a:srgbClr val="0070C0"/>
              </a:solidFill>
              <a:ea typeface="Arial"/>
              <a:cs typeface="Arial"/>
              <a:sym typeface="Arial"/>
            </a:endParaRPr>
          </a:p>
          <a:p>
            <a:pPr marL="457200" lvl="0" indent="-285750">
              <a:lnSpc>
                <a:spcPct val="100000"/>
              </a:lnSpc>
              <a:spcBef>
                <a:spcPts val="0"/>
              </a:spcBef>
              <a:buSzPts val="900"/>
              <a:buFont typeface="Arial"/>
              <a:buChar char="●"/>
            </a:pPr>
            <a:r>
              <a:rPr lang="en-US" sz="2900" i="1" dirty="0">
                <a:ea typeface="Arial"/>
                <a:cs typeface="Arial"/>
                <a:sym typeface="Arial"/>
              </a:rPr>
              <a:t>Jesus’s Timing is Perfect–One Parish’s Experience of Year-Round RCIA.</a:t>
            </a:r>
          </a:p>
          <a:p>
            <a:pPr marL="457200" lvl="0" indent="0">
              <a:lnSpc>
                <a:spcPct val="100000"/>
              </a:lnSpc>
              <a:spcBef>
                <a:spcPts val="0"/>
              </a:spcBef>
              <a:buNone/>
            </a:pPr>
            <a:r>
              <a:rPr lang="en-US" sz="2900" i="1" dirty="0">
                <a:solidFill>
                  <a:srgbClr val="0070C0"/>
                </a:solidFill>
                <a:ea typeface="Arial"/>
                <a:cs typeface="Arial"/>
                <a:sym typeface="Arial"/>
                <a:hlinkClick r:id="rId3"/>
              </a:rPr>
              <a:t>https://teamrcia.com/2020/08/jesuss-timing-is-perfect-one-parishs-experience-of-year-round-rcia/</a:t>
            </a:r>
            <a:endParaRPr lang="en-US" sz="2900" i="1" dirty="0">
              <a:solidFill>
                <a:srgbClr val="0070C0"/>
              </a:solidFill>
              <a:ea typeface="Arial"/>
              <a:cs typeface="Arial"/>
              <a:sym typeface="Arial"/>
            </a:endParaRPr>
          </a:p>
          <a:p>
            <a:pPr marL="457200" lvl="0" indent="-285750">
              <a:lnSpc>
                <a:spcPct val="100000"/>
              </a:lnSpc>
              <a:spcBef>
                <a:spcPts val="0"/>
              </a:spcBef>
              <a:buSzPts val="900"/>
              <a:buFont typeface="Arial"/>
              <a:buChar char="●"/>
            </a:pPr>
            <a:r>
              <a:rPr lang="en-US" sz="2900" i="1" dirty="0">
                <a:ea typeface="Arial"/>
                <a:cs typeface="Arial"/>
                <a:sym typeface="Arial"/>
              </a:rPr>
              <a:t>Rethinking the Core Catholic Content as We Move to Ongoing Initiation (Year-Round RCIA</a:t>
            </a:r>
            <a:r>
              <a:rPr lang="en-US" sz="2900" i="1" dirty="0">
                <a:solidFill>
                  <a:srgbClr val="0070C0"/>
                </a:solidFill>
                <a:ea typeface="Arial"/>
                <a:cs typeface="Arial"/>
                <a:sym typeface="Arial"/>
                <a:hlinkClick r:id="rId4"/>
              </a:rPr>
              <a:t>        https://teaminitiation.com/2020/05/rethinking-the-core-catholic-content-as-we-move-to-ongoing-</a:t>
            </a:r>
            <a:r>
              <a:rPr lang="en-US" sz="2900" i="1" dirty="0">
                <a:solidFill>
                  <a:srgbClr val="0070C0"/>
                </a:solidFill>
                <a:ea typeface="Arial"/>
                <a:cs typeface="Arial"/>
                <a:sym typeface="Arial"/>
              </a:rPr>
              <a:t>                  initiation-year-round-</a:t>
            </a:r>
            <a:r>
              <a:rPr lang="en-US" sz="2900" i="1" dirty="0" err="1">
                <a:solidFill>
                  <a:srgbClr val="0070C0"/>
                </a:solidFill>
                <a:ea typeface="Arial"/>
                <a:cs typeface="Arial"/>
                <a:sym typeface="Arial"/>
              </a:rPr>
              <a:t>rcia</a:t>
            </a:r>
            <a:r>
              <a:rPr lang="en-US" sz="2900" i="1" dirty="0">
                <a:solidFill>
                  <a:srgbClr val="0070C0"/>
                </a:solidFill>
                <a:ea typeface="Arial"/>
                <a:cs typeface="Arial"/>
                <a:sym typeface="Arial"/>
              </a:rPr>
              <a:t>/ </a:t>
            </a:r>
          </a:p>
          <a:p>
            <a:pPr marL="457200" lvl="0" indent="-285750">
              <a:lnSpc>
                <a:spcPct val="100000"/>
              </a:lnSpc>
              <a:spcBef>
                <a:spcPts val="0"/>
              </a:spcBef>
              <a:buSzPts val="900"/>
              <a:buFont typeface="Arial"/>
              <a:buChar char="●"/>
            </a:pPr>
            <a:r>
              <a:rPr lang="en-US" sz="2900" i="1" dirty="0">
                <a:ea typeface="Arial"/>
                <a:cs typeface="Arial"/>
                <a:sym typeface="Arial"/>
              </a:rPr>
              <a:t>Is Your RCIA Open All Year-Round?  Having Everyone Around the Same Table.</a:t>
            </a:r>
          </a:p>
          <a:p>
            <a:pPr marL="457200" lvl="0" indent="0">
              <a:lnSpc>
                <a:spcPct val="100000"/>
              </a:lnSpc>
              <a:spcBef>
                <a:spcPts val="0"/>
              </a:spcBef>
              <a:buNone/>
            </a:pPr>
            <a:r>
              <a:rPr lang="en-US" sz="2900" i="1" dirty="0">
                <a:solidFill>
                  <a:srgbClr val="0070C0"/>
                </a:solidFill>
                <a:ea typeface="Arial"/>
                <a:cs typeface="Arial"/>
                <a:sym typeface="Arial"/>
                <a:hlinkClick r:id="rId5"/>
              </a:rPr>
              <a:t>https://teamrcia.com/2022/05/is-your-rcia-open-all-year-round-having-everyone-around-the-same-table/</a:t>
            </a:r>
            <a:endParaRPr lang="en-US" sz="2900" i="1" dirty="0">
              <a:solidFill>
                <a:srgbClr val="0070C0"/>
              </a:solidFill>
              <a:ea typeface="Arial"/>
              <a:cs typeface="Arial"/>
              <a:sym typeface="Arial"/>
            </a:endParaRPr>
          </a:p>
          <a:p>
            <a:pPr marL="457200" lvl="0" indent="-285750">
              <a:lnSpc>
                <a:spcPct val="100000"/>
              </a:lnSpc>
              <a:spcBef>
                <a:spcPts val="0"/>
              </a:spcBef>
              <a:buSzPts val="900"/>
              <a:buFont typeface="Arial"/>
              <a:buChar char="●"/>
            </a:pPr>
            <a:r>
              <a:rPr lang="en-US" sz="2900" i="1" dirty="0">
                <a:ea typeface="Arial"/>
                <a:cs typeface="Arial"/>
                <a:sym typeface="Arial"/>
              </a:rPr>
              <a:t>Why is an Ongoing Year-Round RCIA Important?</a:t>
            </a:r>
          </a:p>
          <a:p>
            <a:pPr marL="457200" lvl="0" indent="0">
              <a:lnSpc>
                <a:spcPct val="100000"/>
              </a:lnSpc>
              <a:spcBef>
                <a:spcPts val="0"/>
              </a:spcBef>
              <a:buNone/>
            </a:pPr>
            <a:r>
              <a:rPr lang="en-US" sz="2900" i="1" dirty="0">
                <a:solidFill>
                  <a:srgbClr val="0070C0"/>
                </a:solidFill>
                <a:ea typeface="Arial"/>
                <a:cs typeface="Arial"/>
                <a:sym typeface="Arial"/>
                <a:hlinkClick r:id="rId6"/>
              </a:rPr>
              <a:t>https://teamrcia.com/2021/04/</a:t>
            </a:r>
            <a:r>
              <a:rPr lang="en-US" sz="2900" i="1">
                <a:solidFill>
                  <a:srgbClr val="0070C0"/>
                </a:solidFill>
                <a:ea typeface="Arial"/>
                <a:cs typeface="Arial"/>
                <a:sym typeface="Arial"/>
                <a:hlinkClick r:id="rId6"/>
              </a:rPr>
              <a:t>why-is-an-ongoing-year-round-rcia-important/</a:t>
            </a:r>
            <a:endParaRPr lang="en-US" sz="2900" i="1">
              <a:solidFill>
                <a:srgbClr val="0070C0"/>
              </a:solidFill>
              <a:ea typeface="Arial"/>
              <a:cs typeface="Arial"/>
              <a:sym typeface="Arial"/>
            </a:endParaRPr>
          </a:p>
          <a:p>
            <a:pPr marL="457200" lvl="0" indent="-285750">
              <a:lnSpc>
                <a:spcPct val="100000"/>
              </a:lnSpc>
              <a:spcBef>
                <a:spcPts val="0"/>
              </a:spcBef>
              <a:buSzPts val="900"/>
              <a:buFont typeface="Arial"/>
              <a:buChar char="●"/>
            </a:pPr>
            <a:r>
              <a:rPr lang="en-US" sz="2900" i="1">
                <a:ea typeface="Arial"/>
                <a:cs typeface="Arial"/>
                <a:sym typeface="Arial"/>
              </a:rPr>
              <a:t>RCIA </a:t>
            </a:r>
            <a:r>
              <a:rPr lang="en-US" sz="2900" i="1" dirty="0">
                <a:ea typeface="Arial"/>
                <a:cs typeface="Arial"/>
                <a:sym typeface="Arial"/>
              </a:rPr>
              <a:t>Requires Big Paradigm Shifts, Starting with These Two</a:t>
            </a:r>
          </a:p>
          <a:p>
            <a:pPr marL="457200" lvl="0" indent="0">
              <a:lnSpc>
                <a:spcPct val="100000"/>
              </a:lnSpc>
              <a:spcBef>
                <a:spcPts val="0"/>
              </a:spcBef>
              <a:buNone/>
            </a:pPr>
            <a:r>
              <a:rPr lang="en-US" sz="2900" i="1" u="sng" dirty="0">
                <a:solidFill>
                  <a:schemeClr val="hlink"/>
                </a:solidFill>
                <a:ea typeface="Arial"/>
                <a:cs typeface="Arial"/>
                <a:sym typeface="Arial"/>
                <a:hlinkClick r:id="rId7"/>
              </a:rPr>
              <a:t>https://teamrcia.com/2019/06/rcia-requires-big-paradigm-shifts-starting-with-these-two/</a:t>
            </a:r>
            <a:endParaRPr lang="en-US" sz="2900" i="1" u="sng" dirty="0">
              <a:ea typeface="Arial"/>
              <a:cs typeface="Arial"/>
              <a:sym typeface="Arial"/>
            </a:endParaRPr>
          </a:p>
          <a:p>
            <a:pPr marL="457200" lvl="0" indent="-285750">
              <a:lnSpc>
                <a:spcPct val="100000"/>
              </a:lnSpc>
              <a:spcBef>
                <a:spcPts val="0"/>
              </a:spcBef>
              <a:buSzPts val="900"/>
              <a:buFont typeface="Arial"/>
              <a:buChar char="●"/>
            </a:pPr>
            <a:r>
              <a:rPr lang="en-US" sz="2900" i="1" dirty="0">
                <a:ea typeface="Arial"/>
                <a:cs typeface="Arial"/>
                <a:sym typeface="Arial"/>
              </a:rPr>
              <a:t>Is Your RCIA Open All Year-Round?  Are we Catechizing for Knowledge or Understanding?</a:t>
            </a:r>
          </a:p>
          <a:p>
            <a:pPr marL="457200" lvl="0" indent="0">
              <a:lnSpc>
                <a:spcPct val="100000"/>
              </a:lnSpc>
              <a:spcBef>
                <a:spcPts val="0"/>
              </a:spcBef>
              <a:buNone/>
            </a:pPr>
            <a:r>
              <a:rPr lang="en-US" sz="2900" i="1" u="sng" dirty="0">
                <a:solidFill>
                  <a:srgbClr val="0070C0"/>
                </a:solidFill>
                <a:ea typeface="Arial"/>
                <a:cs typeface="Arial"/>
                <a:sym typeface="Arial"/>
                <a:hlinkClick r:id="rId8">
                  <a:extLst>
                    <a:ext uri="{A12FA001-AC4F-418D-AE19-62706E023703}">
                      <ahyp:hlinkClr xmlns:ahyp="http://schemas.microsoft.com/office/drawing/2018/hyperlinkcolor" val="tx"/>
                    </a:ext>
                  </a:extLst>
                </a:hlinkClick>
              </a:rPr>
              <a:t>https://teamrcia.com/2018/12/is-your-rcia-open-all-year-round-are-we-catechizing-for-knowledge-or-understanding/</a:t>
            </a:r>
            <a:endParaRPr lang="en-US" sz="2900" i="1" dirty="0">
              <a:solidFill>
                <a:srgbClr val="0070C0"/>
              </a:solidFill>
              <a:ea typeface="Arial"/>
              <a:cs typeface="Arial"/>
              <a:sym typeface="Arial"/>
            </a:endParaRPr>
          </a:p>
          <a:p>
            <a:endParaRPr lang="en-US" dirty="0"/>
          </a:p>
        </p:txBody>
      </p:sp>
    </p:spTree>
    <p:extLst>
      <p:ext uri="{BB962C8B-B14F-4D97-AF65-F5344CB8AC3E}">
        <p14:creationId xmlns:p14="http://schemas.microsoft.com/office/powerpoint/2010/main" val="1858769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321F6-E0B0-5183-F38A-1D8EEBF3B5FF}"/>
              </a:ext>
            </a:extLst>
          </p:cNvPr>
          <p:cNvSpPr>
            <a:spLocks noGrp="1"/>
          </p:cNvSpPr>
          <p:nvPr>
            <p:ph type="title"/>
          </p:nvPr>
        </p:nvSpPr>
        <p:spPr>
          <a:solidFill>
            <a:schemeClr val="accent1"/>
          </a:solidFill>
        </p:spPr>
        <p:txBody>
          <a:bodyPr>
            <a:normAutofit/>
          </a:bodyPr>
          <a:lstStyle/>
          <a:p>
            <a:pPr algn="ctr"/>
            <a:r>
              <a:rPr kumimoji="0" lang="en" sz="3600" b="1" i="0" u="none" strike="noStrike" kern="0" cap="none" spc="0" normalizeH="0" baseline="0" noProof="0" dirty="0">
                <a:ln>
                  <a:noFill/>
                </a:ln>
                <a:solidFill>
                  <a:srgbClr val="FFFFFF"/>
                </a:solidFill>
                <a:effectLst/>
                <a:uLnTx/>
                <a:uFillTx/>
                <a:ea typeface="Arial"/>
                <a:cs typeface="Arial"/>
                <a:sym typeface="Arial"/>
              </a:rPr>
              <a:t>Resources for Year-Round / Continuous OCIA </a:t>
            </a:r>
            <a:br>
              <a:rPr kumimoji="0" lang="en" sz="3600" b="1" i="0" u="none" strike="noStrike" kern="0" cap="none" spc="0" normalizeH="0" baseline="0" noProof="0" dirty="0">
                <a:ln>
                  <a:noFill/>
                </a:ln>
                <a:solidFill>
                  <a:srgbClr val="FFFFFF"/>
                </a:solidFill>
                <a:effectLst/>
                <a:uLnTx/>
                <a:uFillTx/>
                <a:ea typeface="Arial"/>
                <a:cs typeface="Arial"/>
                <a:sym typeface="Arial"/>
              </a:rPr>
            </a:br>
            <a:r>
              <a:rPr kumimoji="0" lang="en" sz="3600" b="1" i="0" u="none" strike="noStrike" kern="0" cap="none" spc="0" normalizeH="0" baseline="0" noProof="0" dirty="0">
                <a:ln>
                  <a:noFill/>
                </a:ln>
                <a:solidFill>
                  <a:srgbClr val="FFFFFF"/>
                </a:solidFill>
                <a:effectLst/>
                <a:uLnTx/>
                <a:uFillTx/>
                <a:ea typeface="Arial"/>
                <a:cs typeface="Arial"/>
                <a:sym typeface="Arial"/>
              </a:rPr>
              <a:t>Apprenticeship &amp; Accompaniment</a:t>
            </a:r>
            <a:endParaRPr lang="en-US" sz="3600" dirty="0"/>
          </a:p>
        </p:txBody>
      </p:sp>
      <p:sp>
        <p:nvSpPr>
          <p:cNvPr id="3" name="Content Placeholder 2">
            <a:extLst>
              <a:ext uri="{FF2B5EF4-FFF2-40B4-BE49-F238E27FC236}">
                <a16:creationId xmlns:a16="http://schemas.microsoft.com/office/drawing/2014/main" id="{ACC7354E-41ED-7B7C-E5F3-D047547E421B}"/>
              </a:ext>
            </a:extLst>
          </p:cNvPr>
          <p:cNvSpPr>
            <a:spLocks noGrp="1"/>
          </p:cNvSpPr>
          <p:nvPr>
            <p:ph idx="1"/>
          </p:nvPr>
        </p:nvSpPr>
        <p:spPr/>
        <p:txBody>
          <a:bodyPr>
            <a:normAutofit fontScale="85000" lnSpcReduction="20000"/>
          </a:bodyPr>
          <a:lstStyle/>
          <a:p>
            <a:r>
              <a:rPr lang="en-US" dirty="0"/>
              <a:t>Article:  Pros and Cons of a Year-Round RCIA Program </a:t>
            </a:r>
          </a:p>
          <a:p>
            <a:pPr marL="0" indent="0">
              <a:buNone/>
            </a:pPr>
            <a:r>
              <a:rPr lang="en-US" dirty="0"/>
              <a:t>   </a:t>
            </a:r>
            <a:r>
              <a:rPr lang="en-US" dirty="0">
                <a:hlinkClick r:id="rId2"/>
              </a:rPr>
              <a:t>https://www.catechist.com/</a:t>
            </a:r>
            <a:r>
              <a:rPr lang="en-US">
                <a:hlinkClick r:id="rId2"/>
              </a:rPr>
              <a:t>pros-cons-year-round-rcia-program/</a:t>
            </a:r>
            <a:endParaRPr lang="en-US"/>
          </a:p>
          <a:p>
            <a:r>
              <a:rPr lang="en-US"/>
              <a:t>Divine </a:t>
            </a:r>
            <a:r>
              <a:rPr lang="en-US" dirty="0"/>
              <a:t>Blessing:  Liturgical Formation in the RCIA by Dr Timothy O’Malley, Liturgical Press, Collegeville (2019)</a:t>
            </a:r>
          </a:p>
          <a:p>
            <a:r>
              <a:rPr lang="en-US" dirty="0"/>
              <a:t>Unfolding the Mystery of Christ:  Sunday by Sunday Formation of Catechumens, Eliot Kapitan, Liturgical Press, Collegeville (2020)</a:t>
            </a:r>
          </a:p>
          <a:p>
            <a:r>
              <a:rPr lang="en-US" dirty="0"/>
              <a:t>Your Roadmap to a Conversion-Centered Catechumenate by John McGlynn, Liturgical Press, Collegeville (2023)</a:t>
            </a:r>
          </a:p>
          <a:p>
            <a:r>
              <a:rPr lang="en-US" dirty="0"/>
              <a:t>Your Parish is the Curriculum: RCIA in the Midst of Community by Diana Macalintal, Liturgical Press, Collegeville (2018)</a:t>
            </a:r>
          </a:p>
          <a:p>
            <a:r>
              <a:rPr lang="en-US" dirty="0"/>
              <a:t>Apprenticed to Christ:  Activities for Practicing the Catholic Way of Life by Jerry Galipeau.  (2007)   ISBN: 978-1584593270 </a:t>
            </a:r>
          </a:p>
          <a:p>
            <a:endParaRPr lang="en-US" dirty="0"/>
          </a:p>
        </p:txBody>
      </p:sp>
    </p:spTree>
    <p:extLst>
      <p:ext uri="{BB962C8B-B14F-4D97-AF65-F5344CB8AC3E}">
        <p14:creationId xmlns:p14="http://schemas.microsoft.com/office/powerpoint/2010/main" val="3770570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6069-CFED-C9A9-81F4-8E68CBB19A69}"/>
              </a:ext>
            </a:extLst>
          </p:cNvPr>
          <p:cNvSpPr>
            <a:spLocks noGrp="1"/>
          </p:cNvSpPr>
          <p:nvPr>
            <p:ph type="title"/>
          </p:nvPr>
        </p:nvSpPr>
        <p:spPr>
          <a:solidFill>
            <a:schemeClr val="accent1"/>
          </a:solidFill>
        </p:spPr>
        <p:txBody>
          <a:bodyPr>
            <a:normAutofit/>
          </a:bodyPr>
          <a:lstStyle/>
          <a:p>
            <a:pPr algn="ctr"/>
            <a:r>
              <a:rPr lang="en-US" sz="4800" dirty="0">
                <a:solidFill>
                  <a:schemeClr val="bg1"/>
                </a:solidFill>
              </a:rPr>
              <a:t>Closing Prayer</a:t>
            </a:r>
          </a:p>
        </p:txBody>
      </p:sp>
      <p:sp>
        <p:nvSpPr>
          <p:cNvPr id="3" name="Content Placeholder 2">
            <a:extLst>
              <a:ext uri="{FF2B5EF4-FFF2-40B4-BE49-F238E27FC236}">
                <a16:creationId xmlns:a16="http://schemas.microsoft.com/office/drawing/2014/main" id="{D5157126-4B2F-8015-9FB5-121B9F37A0C5}"/>
              </a:ext>
            </a:extLst>
          </p:cNvPr>
          <p:cNvSpPr>
            <a:spLocks noGrp="1"/>
          </p:cNvSpPr>
          <p:nvPr>
            <p:ph idx="1"/>
          </p:nvPr>
        </p:nvSpPr>
        <p:spPr>
          <a:solidFill>
            <a:srgbClr val="92D050"/>
          </a:solidFill>
        </p:spPr>
        <p:txBody>
          <a:bodyPr>
            <a:normAutofit fontScale="92500" lnSpcReduction="10000"/>
          </a:bodyPr>
          <a:lstStyle/>
          <a:p>
            <a:pPr marL="0" indent="0">
              <a:buNone/>
            </a:pPr>
            <a:r>
              <a:rPr lang="en-US" dirty="0"/>
              <a:t>Dear Lord of all, we praise You, honor You, and thank You.</a:t>
            </a:r>
            <a:br>
              <a:rPr lang="en-US" dirty="0"/>
            </a:br>
            <a:r>
              <a:rPr lang="en-US" dirty="0"/>
              <a:t>Bless us as we leave this gathering, armed with understanding, thoughts, ideas and courage to move to a Year-Round Continuous Catechumenate as we build up Your Kingdom with missionary disciples.</a:t>
            </a:r>
          </a:p>
          <a:p>
            <a:pPr marL="0" indent="0">
              <a:buNone/>
            </a:pPr>
            <a:endParaRPr lang="en-US" sz="1600" dirty="0"/>
          </a:p>
          <a:p>
            <a:pPr marL="0" indent="0">
              <a:buNone/>
            </a:pPr>
            <a:r>
              <a:rPr lang="en-US" i="1" dirty="0"/>
              <a:t>“Show me your ways, LORD, teach me your paths. Guide me in your truth and teach me, four you are God my Savior, and my hope is in you all day long.” (Psalm 25:4-5)</a:t>
            </a:r>
          </a:p>
          <a:p>
            <a:pPr marL="0" indent="0">
              <a:buNone/>
            </a:pPr>
            <a:br>
              <a:rPr lang="en-US" i="1" dirty="0"/>
            </a:br>
            <a:r>
              <a:rPr lang="en-US" dirty="0"/>
              <a:t>May the catechumens and candidates we serve grow stronger in their faith and shine their light for others. In the name of the Father, the Son, and the Holy Spirit. Amen. </a:t>
            </a:r>
          </a:p>
          <a:p>
            <a:pPr marL="0" indent="0">
              <a:buNone/>
            </a:pPr>
            <a:endParaRPr lang="en-US" dirty="0"/>
          </a:p>
        </p:txBody>
      </p:sp>
    </p:spTree>
    <p:extLst>
      <p:ext uri="{BB962C8B-B14F-4D97-AF65-F5344CB8AC3E}">
        <p14:creationId xmlns:p14="http://schemas.microsoft.com/office/powerpoint/2010/main" val="1162486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428FF-2260-F5B3-C4B6-2D38522924B0}"/>
              </a:ext>
            </a:extLst>
          </p:cNvPr>
          <p:cNvSpPr>
            <a:spLocks noGrp="1"/>
          </p:cNvSpPr>
          <p:nvPr>
            <p:ph type="title"/>
          </p:nvPr>
        </p:nvSpPr>
        <p:spPr>
          <a:solidFill>
            <a:schemeClr val="accent1"/>
          </a:solidFill>
        </p:spPr>
        <p:txBody>
          <a:bodyPr/>
          <a:lstStyle/>
          <a:p>
            <a:pPr algn="ctr"/>
            <a:r>
              <a:rPr lang="en-US" dirty="0">
                <a:solidFill>
                  <a:schemeClr val="bg1"/>
                </a:solidFill>
              </a:rPr>
              <a:t>Getting to Know You</a:t>
            </a:r>
          </a:p>
        </p:txBody>
      </p:sp>
      <p:sp>
        <p:nvSpPr>
          <p:cNvPr id="3" name="Content Placeholder 2">
            <a:extLst>
              <a:ext uri="{FF2B5EF4-FFF2-40B4-BE49-F238E27FC236}">
                <a16:creationId xmlns:a16="http://schemas.microsoft.com/office/drawing/2014/main" id="{A9779473-FBD7-1841-77EA-D0ABD7F1BA11}"/>
              </a:ext>
            </a:extLst>
          </p:cNvPr>
          <p:cNvSpPr>
            <a:spLocks noGrp="1"/>
          </p:cNvSpPr>
          <p:nvPr>
            <p:ph idx="1"/>
          </p:nvPr>
        </p:nvSpPr>
        <p:spPr>
          <a:xfrm>
            <a:off x="838200" y="1825625"/>
            <a:ext cx="10515600" cy="4447356"/>
          </a:xfrm>
          <a:solidFill>
            <a:srgbClr val="92D050"/>
          </a:solidFill>
        </p:spPr>
        <p:txBody>
          <a:bodyPr>
            <a:normAutofit lnSpcReduction="10000"/>
          </a:bodyPr>
          <a:lstStyle/>
          <a:p>
            <a:pPr marL="0" indent="0">
              <a:buNone/>
            </a:pPr>
            <a:r>
              <a:rPr lang="en-US" dirty="0"/>
              <a:t>Show of hands please:</a:t>
            </a:r>
          </a:p>
          <a:p>
            <a:pPr>
              <a:buFont typeface="Wingdings" panose="05000000000000000000" pitchFamily="2" charset="2"/>
              <a:buChar char="v"/>
            </a:pPr>
            <a:r>
              <a:rPr lang="en-US" dirty="0"/>
              <a:t>How many OCIA coordinators/directors?</a:t>
            </a:r>
          </a:p>
          <a:p>
            <a:pPr>
              <a:buFont typeface="Wingdings" panose="05000000000000000000" pitchFamily="2" charset="2"/>
              <a:buChar char="v"/>
            </a:pPr>
            <a:r>
              <a:rPr lang="en-US" dirty="0"/>
              <a:t>Serve as sponsor, catechist, or retreat leader.</a:t>
            </a:r>
          </a:p>
          <a:p>
            <a:pPr>
              <a:buFont typeface="Wingdings" panose="05000000000000000000" pitchFamily="2" charset="2"/>
              <a:buChar char="v"/>
            </a:pPr>
            <a:r>
              <a:rPr lang="en-US" dirty="0"/>
              <a:t>Assist with hospitality, music, or prayer.</a:t>
            </a:r>
          </a:p>
          <a:p>
            <a:pPr>
              <a:buFont typeface="Wingdings" panose="05000000000000000000" pitchFamily="2" charset="2"/>
              <a:buChar char="v"/>
            </a:pPr>
            <a:r>
              <a:rPr lang="en-US" dirty="0"/>
              <a:t> Keep records/excel sheets/calendars/organization.</a:t>
            </a:r>
          </a:p>
          <a:p>
            <a:pPr>
              <a:buFont typeface="Wingdings" panose="05000000000000000000" pitchFamily="2" charset="2"/>
              <a:buChar char="v"/>
            </a:pPr>
            <a:r>
              <a:rPr lang="en-US" dirty="0"/>
              <a:t> Other?</a:t>
            </a:r>
          </a:p>
          <a:p>
            <a:pPr>
              <a:buFont typeface="Wingdings" panose="05000000000000000000" pitchFamily="2" charset="2"/>
              <a:buChar char="v"/>
            </a:pPr>
            <a:r>
              <a:rPr lang="en-US" dirty="0"/>
              <a:t>Who does all the above plus some?</a:t>
            </a:r>
          </a:p>
          <a:p>
            <a:pPr marL="0" indent="0">
              <a:buNone/>
            </a:pPr>
            <a:r>
              <a:rPr lang="en-US" dirty="0"/>
              <a:t>Your parish is currently using a school year model. Sept-May</a:t>
            </a:r>
          </a:p>
          <a:p>
            <a:pPr marL="0" indent="0">
              <a:buNone/>
            </a:pPr>
            <a:r>
              <a:rPr lang="en-US" dirty="0"/>
              <a:t>Your parish is currently using an ongoing, year-round model.</a:t>
            </a:r>
          </a:p>
          <a:p>
            <a:pPr marL="0" indent="0">
              <a:buNone/>
            </a:pPr>
            <a:endParaRPr lang="en-US" dirty="0"/>
          </a:p>
        </p:txBody>
      </p:sp>
    </p:spTree>
    <p:extLst>
      <p:ext uri="{BB962C8B-B14F-4D97-AF65-F5344CB8AC3E}">
        <p14:creationId xmlns:p14="http://schemas.microsoft.com/office/powerpoint/2010/main" val="2228318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C92FD98-1A73-6084-17E0-032EB818EB14}"/>
              </a:ext>
            </a:extLst>
          </p:cNvPr>
          <p:cNvSpPr txBox="1"/>
          <p:nvPr/>
        </p:nvSpPr>
        <p:spPr>
          <a:xfrm>
            <a:off x="201337" y="1292087"/>
            <a:ext cx="11990664" cy="5909310"/>
          </a:xfrm>
          <a:prstGeom prst="rect">
            <a:avLst/>
          </a:prstGeom>
          <a:solidFill>
            <a:srgbClr val="92D050"/>
          </a:solidFill>
        </p:spPr>
        <p:txBody>
          <a:bodyPr wrap="square">
            <a:spAutoFit/>
          </a:bodyPr>
          <a:lstStyle/>
          <a:p>
            <a:r>
              <a:rPr lang="en-US" b="1" dirty="0"/>
              <a:t>Leader:</a:t>
            </a:r>
            <a:r>
              <a:rPr lang="en-US" dirty="0"/>
              <a:t>  Heavenly Father, we believe that you are present with us at all times and in all</a:t>
            </a:r>
          </a:p>
          <a:p>
            <a:r>
              <a:rPr lang="en-US" dirty="0"/>
              <a:t>places. Thank you for bringing us together today. </a:t>
            </a:r>
          </a:p>
          <a:p>
            <a:endParaRPr lang="en-US" dirty="0"/>
          </a:p>
          <a:p>
            <a:r>
              <a:rPr lang="en-US" dirty="0"/>
              <a:t> </a:t>
            </a:r>
            <a:r>
              <a:rPr lang="en-US" b="1" dirty="0"/>
              <a:t>Reader 1</a:t>
            </a:r>
            <a:r>
              <a:rPr lang="en-US" dirty="0"/>
              <a:t>: Lord, we pray for the gift of a listening heart. As you walked with the disciples</a:t>
            </a:r>
          </a:p>
          <a:p>
            <a:r>
              <a:rPr lang="en-US" dirty="0"/>
              <a:t> on the road to Emmaus, you asked them to share their stories. We ask for the grace to</a:t>
            </a:r>
          </a:p>
          <a:p>
            <a:r>
              <a:rPr lang="en-US" dirty="0"/>
              <a:t> hear not only the words of seekers, but also the feelings and experiences behind them. </a:t>
            </a:r>
          </a:p>
          <a:p>
            <a:r>
              <a:rPr lang="en-US" dirty="0"/>
              <a:t> May we may truly listen with compassion.</a:t>
            </a:r>
          </a:p>
          <a:p>
            <a:endParaRPr lang="en-US" dirty="0"/>
          </a:p>
          <a:p>
            <a:r>
              <a:rPr lang="en-US" b="1" dirty="0"/>
              <a:t>Reader 2</a:t>
            </a:r>
            <a:r>
              <a:rPr lang="en-US" dirty="0"/>
              <a:t>: Lord, you opened the Scriptures to the disciples, illuminating the truth of your </a:t>
            </a:r>
          </a:p>
          <a:p>
            <a:r>
              <a:rPr lang="en-US" dirty="0"/>
              <a:t>story. Grant us the wisdom to share your Word and our own faith stories with seekers </a:t>
            </a:r>
            <a:br>
              <a:rPr lang="en-US" dirty="0"/>
            </a:br>
            <a:r>
              <a:rPr lang="en-US" dirty="0"/>
              <a:t>in a way that sets hearts on fire. Give us the courage to be vulnerable and authentic, </a:t>
            </a:r>
            <a:br>
              <a:rPr lang="en-US" dirty="0"/>
            </a:br>
            <a:r>
              <a:rPr lang="en-US" dirty="0"/>
              <a:t>sharing our journey with others, knowing that we are all walking the road together, </a:t>
            </a:r>
            <a:br>
              <a:rPr lang="en-US" dirty="0"/>
            </a:br>
            <a:r>
              <a:rPr lang="en-US" dirty="0"/>
              <a:t>both giver and receiver of your grace.</a:t>
            </a:r>
          </a:p>
          <a:p>
            <a:endParaRPr lang="en-US" dirty="0"/>
          </a:p>
          <a:p>
            <a:r>
              <a:rPr lang="en-US" b="1" dirty="0"/>
              <a:t>Reader 3:</a:t>
            </a:r>
            <a:r>
              <a:rPr lang="en-US" dirty="0"/>
              <a:t> Like the disciples whose eyes were opened in the breaking of the bread, </a:t>
            </a:r>
          </a:p>
          <a:p>
            <a:r>
              <a:rPr lang="en-US" dirty="0"/>
              <a:t>we pray for a deeper recognition of your presence. Open our eyes to your presence in</a:t>
            </a:r>
          </a:p>
          <a:p>
            <a:r>
              <a:rPr lang="en-US" dirty="0"/>
              <a:t>our lives and in the lives of those we journey with. May we recognize your work of</a:t>
            </a:r>
          </a:p>
          <a:p>
            <a:r>
              <a:rPr lang="en-US" dirty="0"/>
              <a:t>conversion in us. </a:t>
            </a:r>
          </a:p>
          <a:p>
            <a:endParaRPr lang="en-US" dirty="0"/>
          </a:p>
          <a:p>
            <a:r>
              <a:rPr lang="en-US" b="1" dirty="0"/>
              <a:t>All:</a:t>
            </a:r>
            <a:r>
              <a:rPr lang="en-US" dirty="0"/>
              <a:t> Amen.</a:t>
            </a:r>
          </a:p>
          <a:p>
            <a:endParaRPr lang="en-US" dirty="0"/>
          </a:p>
        </p:txBody>
      </p:sp>
      <p:sp>
        <p:nvSpPr>
          <p:cNvPr id="2" name="Title 1">
            <a:extLst>
              <a:ext uri="{FF2B5EF4-FFF2-40B4-BE49-F238E27FC236}">
                <a16:creationId xmlns:a16="http://schemas.microsoft.com/office/drawing/2014/main" id="{586083B3-723D-6B32-C136-D0C8D22F0E37}"/>
              </a:ext>
            </a:extLst>
          </p:cNvPr>
          <p:cNvSpPr>
            <a:spLocks noGrp="1"/>
          </p:cNvSpPr>
          <p:nvPr>
            <p:ph type="title"/>
          </p:nvPr>
        </p:nvSpPr>
        <p:spPr>
          <a:xfrm>
            <a:off x="838200" y="1"/>
            <a:ext cx="10515600" cy="1133474"/>
          </a:xfrm>
          <a:solidFill>
            <a:schemeClr val="accent1"/>
          </a:solidFill>
          <a:ln>
            <a:solidFill>
              <a:schemeClr val="accent1"/>
            </a:solidFill>
          </a:ln>
        </p:spPr>
        <p:txBody>
          <a:bodyPr/>
          <a:lstStyle/>
          <a:p>
            <a:pPr algn="ctr"/>
            <a:r>
              <a:rPr lang="en-US" dirty="0">
                <a:solidFill>
                  <a:schemeClr val="bg1"/>
                </a:solidFill>
                <a:latin typeface="+mn-lt"/>
                <a:cs typeface="Arial" panose="020B0604020202020204" pitchFamily="34" charset="0"/>
              </a:rPr>
              <a:t>Opening Prayer</a:t>
            </a:r>
          </a:p>
        </p:txBody>
      </p:sp>
      <p:pic>
        <p:nvPicPr>
          <p:cNvPr id="7" name="Picture 6">
            <a:extLst>
              <a:ext uri="{FF2B5EF4-FFF2-40B4-BE49-F238E27FC236}">
                <a16:creationId xmlns:a16="http://schemas.microsoft.com/office/drawing/2014/main" id="{8E2DDDAB-5F82-74A5-FA93-4C8A73775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6693" y="1537716"/>
            <a:ext cx="3485307" cy="4937760"/>
          </a:xfrm>
          <a:prstGeom prst="rect">
            <a:avLst/>
          </a:prstGeom>
        </p:spPr>
      </p:pic>
    </p:spTree>
    <p:extLst>
      <p:ext uri="{BB962C8B-B14F-4D97-AF65-F5344CB8AC3E}">
        <p14:creationId xmlns:p14="http://schemas.microsoft.com/office/powerpoint/2010/main" val="191118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7F819-5AFD-1D2B-F901-6E4F98EBE36C}"/>
              </a:ext>
            </a:extLst>
          </p:cNvPr>
          <p:cNvSpPr>
            <a:spLocks noGrp="1"/>
          </p:cNvSpPr>
          <p:nvPr>
            <p:ph type="title"/>
          </p:nvPr>
        </p:nvSpPr>
        <p:spPr>
          <a:solidFill>
            <a:schemeClr val="accent1"/>
          </a:solidFill>
        </p:spPr>
        <p:txBody>
          <a:bodyPr/>
          <a:lstStyle/>
          <a:p>
            <a:r>
              <a:rPr lang="en" dirty="0">
                <a:solidFill>
                  <a:schemeClr val="bg1"/>
                </a:solidFill>
                <a:latin typeface="+mn-lt"/>
                <a:ea typeface="Arial"/>
                <a:cs typeface="Arial"/>
                <a:sym typeface="Arial"/>
              </a:rPr>
              <a:t>“</a:t>
            </a:r>
            <a:r>
              <a:rPr lang="en" dirty="0">
                <a:solidFill>
                  <a:schemeClr val="bg1"/>
                </a:solidFill>
                <a:latin typeface="+mn-lt"/>
                <a:ea typeface="Arial"/>
                <a:cs typeface="Arial" panose="020B0604020202020204" pitchFamily="34" charset="0"/>
                <a:sym typeface="Arial"/>
              </a:rPr>
              <a:t>Year-Round” Process Defined </a:t>
            </a:r>
            <a:endParaRPr lang="en-US" dirty="0">
              <a:solidFill>
                <a:schemeClr val="bg1"/>
              </a:solidFill>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11DC91FD-F7D6-87CA-C63C-F15F393BEFC7}"/>
              </a:ext>
            </a:extLst>
          </p:cNvPr>
          <p:cNvSpPr>
            <a:spLocks noGrp="1"/>
          </p:cNvSpPr>
          <p:nvPr>
            <p:ph idx="1"/>
          </p:nvPr>
        </p:nvSpPr>
        <p:spPr>
          <a:solidFill>
            <a:srgbClr val="92D050"/>
          </a:solidFill>
        </p:spPr>
        <p:txBody>
          <a:bodyPr/>
          <a:lstStyle/>
          <a:p>
            <a:r>
              <a:rPr lang="en-US" dirty="0">
                <a:latin typeface="Arial" panose="020B0604020202020204" pitchFamily="34" charset="0"/>
                <a:cs typeface="Arial" panose="020B0604020202020204" pitchFamily="34" charset="0"/>
              </a:rPr>
              <a:t>Ongoing/Continuous</a:t>
            </a:r>
          </a:p>
          <a:p>
            <a:r>
              <a:rPr lang="en-US" dirty="0">
                <a:latin typeface="Arial"/>
                <a:ea typeface="Arial"/>
                <a:cs typeface="Arial"/>
                <a:sym typeface="Arial"/>
              </a:rPr>
              <a:t>Liturgical Year / Lectionary Cycle</a:t>
            </a:r>
            <a:endParaRPr kumimoji="0" lang="en-US" sz="2200" b="0" i="0" u="none" strike="noStrike" kern="0" cap="none" spc="0" normalizeH="0" baseline="0" noProof="0" dirty="0">
              <a:ln>
                <a:noFill/>
              </a:ln>
              <a:solidFill>
                <a:srgbClr val="FFFFFF"/>
              </a:solidFill>
              <a:effectLst/>
              <a:uLnTx/>
              <a:uFillTx/>
              <a:latin typeface="Arial"/>
              <a:ea typeface="Arial"/>
              <a:cs typeface="Arial"/>
              <a:sym typeface="Arial"/>
            </a:endParaRPr>
          </a:p>
          <a:p>
            <a:r>
              <a:rPr lang="en-US" dirty="0">
                <a:latin typeface="Arial"/>
                <a:ea typeface="Arial"/>
                <a:cs typeface="Arial"/>
                <a:sym typeface="Arial"/>
              </a:rPr>
              <a:t>Weekly Sunday Mass Attendance All Year</a:t>
            </a:r>
          </a:p>
          <a:p>
            <a:r>
              <a:rPr lang="en-US" dirty="0">
                <a:latin typeface="Arial"/>
                <a:ea typeface="Arial"/>
                <a:cs typeface="Arial"/>
                <a:sym typeface="Arial"/>
              </a:rPr>
              <a:t>Accompanying Individuals</a:t>
            </a:r>
          </a:p>
          <a:p>
            <a:r>
              <a:rPr lang="en-US" dirty="0">
                <a:latin typeface="Arial"/>
                <a:ea typeface="Arial"/>
                <a:cs typeface="Arial"/>
                <a:sym typeface="Arial"/>
              </a:rPr>
              <a:t>Parish Community . . . As the Means</a:t>
            </a:r>
          </a:p>
          <a:p>
            <a:r>
              <a:rPr lang="en-US" dirty="0">
                <a:latin typeface="Arial"/>
                <a:ea typeface="Arial"/>
                <a:cs typeface="Arial"/>
                <a:sym typeface="Arial"/>
              </a:rPr>
              <a:t>Honoring the Time That It Takes</a:t>
            </a:r>
          </a:p>
          <a:p>
            <a:endParaRPr lang="en-US" i="1" dirty="0">
              <a:solidFill>
                <a:srgbClr val="00B050"/>
              </a:solidFill>
              <a:latin typeface="Arial"/>
              <a:ea typeface="Arial"/>
              <a:cs typeface="Arial"/>
              <a:sym typeface="Arial"/>
            </a:endParaRPr>
          </a:p>
          <a:p>
            <a:endParaRPr lang="en-US" dirty="0">
              <a:latin typeface="Arial"/>
              <a:ea typeface="Arial"/>
              <a:cs typeface="Arial"/>
              <a:sym typeface="Arial"/>
            </a:endParaRPr>
          </a:p>
          <a:p>
            <a:endParaRPr lang="en-US" dirty="0"/>
          </a:p>
          <a:p>
            <a:endParaRPr lang="en-US" dirty="0"/>
          </a:p>
        </p:txBody>
      </p:sp>
      <p:pic>
        <p:nvPicPr>
          <p:cNvPr id="4" name="Picture 3">
            <a:extLst>
              <a:ext uri="{FF2B5EF4-FFF2-40B4-BE49-F238E27FC236}">
                <a16:creationId xmlns:a16="http://schemas.microsoft.com/office/drawing/2014/main" id="{B273A381-8D35-B219-830F-6B27FAC08BC4}"/>
              </a:ext>
            </a:extLst>
          </p:cNvPr>
          <p:cNvPicPr>
            <a:picLocks noChangeAspect="1"/>
          </p:cNvPicPr>
          <p:nvPr/>
        </p:nvPicPr>
        <p:blipFill>
          <a:blip r:embed="rId2"/>
          <a:stretch>
            <a:fillRect/>
          </a:stretch>
        </p:blipFill>
        <p:spPr>
          <a:xfrm>
            <a:off x="9002794" y="338866"/>
            <a:ext cx="2351006" cy="2984546"/>
          </a:xfrm>
          <a:prstGeom prst="rect">
            <a:avLst/>
          </a:prstGeom>
        </p:spPr>
      </p:pic>
      <p:pic>
        <p:nvPicPr>
          <p:cNvPr id="5" name="Picture 4">
            <a:extLst>
              <a:ext uri="{FF2B5EF4-FFF2-40B4-BE49-F238E27FC236}">
                <a16:creationId xmlns:a16="http://schemas.microsoft.com/office/drawing/2014/main" id="{4DCADD79-E393-2A50-CF4A-47A9ED974EBE}"/>
              </a:ext>
            </a:extLst>
          </p:cNvPr>
          <p:cNvPicPr>
            <a:picLocks noChangeAspect="1"/>
          </p:cNvPicPr>
          <p:nvPr/>
        </p:nvPicPr>
        <p:blipFill>
          <a:blip r:embed="rId3"/>
          <a:stretch>
            <a:fillRect/>
          </a:stretch>
        </p:blipFill>
        <p:spPr>
          <a:xfrm>
            <a:off x="8789333" y="3684494"/>
            <a:ext cx="2834640" cy="2834640"/>
          </a:xfrm>
          <a:prstGeom prst="rect">
            <a:avLst/>
          </a:prstGeom>
          <a:scene3d>
            <a:camera prst="isometricOffAxis2Left"/>
            <a:lightRig rig="threePt" dir="t"/>
          </a:scene3d>
        </p:spPr>
      </p:pic>
      <p:sp>
        <p:nvSpPr>
          <p:cNvPr id="7" name="TextBox 6">
            <a:extLst>
              <a:ext uri="{FF2B5EF4-FFF2-40B4-BE49-F238E27FC236}">
                <a16:creationId xmlns:a16="http://schemas.microsoft.com/office/drawing/2014/main" id="{DE723FED-F092-DC18-3A2C-155AD37B828C}"/>
              </a:ext>
            </a:extLst>
          </p:cNvPr>
          <p:cNvSpPr txBox="1"/>
          <p:nvPr/>
        </p:nvSpPr>
        <p:spPr>
          <a:xfrm>
            <a:off x="9031150" y="2836883"/>
            <a:ext cx="2351006" cy="369332"/>
          </a:xfrm>
          <a:prstGeom prst="rect">
            <a:avLst/>
          </a:prstGeom>
          <a:noFill/>
        </p:spPr>
        <p:txBody>
          <a:bodyPr wrap="square" rtlCol="0">
            <a:spAutoFit/>
          </a:bodyPr>
          <a:lstStyle/>
          <a:p>
            <a:pPr algn="ctr"/>
            <a:r>
              <a:rPr lang="en-US" dirty="0"/>
              <a:t>Year of Grace 2026</a:t>
            </a:r>
          </a:p>
        </p:txBody>
      </p:sp>
    </p:spTree>
    <p:extLst>
      <p:ext uri="{BB962C8B-B14F-4D97-AF65-F5344CB8AC3E}">
        <p14:creationId xmlns:p14="http://schemas.microsoft.com/office/powerpoint/2010/main" val="2454226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0D83C-5043-AF70-B6D4-575F64977C38}"/>
              </a:ext>
            </a:extLst>
          </p:cNvPr>
          <p:cNvSpPr>
            <a:spLocks noGrp="1"/>
          </p:cNvSpPr>
          <p:nvPr>
            <p:ph type="title"/>
          </p:nvPr>
        </p:nvSpPr>
        <p:spPr>
          <a:solidFill>
            <a:schemeClr val="accent1"/>
          </a:solidFill>
        </p:spPr>
        <p:txBody>
          <a:bodyPr/>
          <a:lstStyle/>
          <a:p>
            <a:pPr algn="ctr"/>
            <a:r>
              <a:rPr lang="en-US" dirty="0">
                <a:solidFill>
                  <a:schemeClr val="bg1"/>
                </a:solidFill>
                <a:latin typeface="+mn-lt"/>
              </a:rPr>
              <a:t>Why “Year-Round” Process Is Important</a:t>
            </a:r>
          </a:p>
        </p:txBody>
      </p:sp>
      <p:sp>
        <p:nvSpPr>
          <p:cNvPr id="3" name="Content Placeholder 2">
            <a:extLst>
              <a:ext uri="{FF2B5EF4-FFF2-40B4-BE49-F238E27FC236}">
                <a16:creationId xmlns:a16="http://schemas.microsoft.com/office/drawing/2014/main" id="{B840A94A-E46E-24C1-69B0-062CAA91A0F2}"/>
              </a:ext>
            </a:extLst>
          </p:cNvPr>
          <p:cNvSpPr>
            <a:spLocks noGrp="1"/>
          </p:cNvSpPr>
          <p:nvPr>
            <p:ph idx="1"/>
          </p:nvPr>
        </p:nvSpPr>
        <p:spPr>
          <a:xfrm>
            <a:off x="838200" y="1825625"/>
            <a:ext cx="10515600" cy="4667250"/>
          </a:xfrm>
          <a:solidFill>
            <a:srgbClr val="92D050"/>
          </a:solidFill>
        </p:spPr>
        <p:txBody>
          <a:bodyPr>
            <a:normAutofit/>
          </a:bodyPr>
          <a:lstStyle/>
          <a:p>
            <a:r>
              <a:rPr lang="en-US" dirty="0">
                <a:latin typeface="Arial"/>
                <a:ea typeface="Arial"/>
                <a:cs typeface="Arial"/>
                <a:sym typeface="Arial"/>
              </a:rPr>
              <a:t>Called for by the OCIA:  #9, #75, #76   </a:t>
            </a:r>
          </a:p>
          <a:p>
            <a:r>
              <a:rPr lang="en-US" dirty="0">
                <a:latin typeface="Arial"/>
                <a:ea typeface="Arial"/>
                <a:cs typeface="Arial"/>
                <a:sym typeface="Arial"/>
              </a:rPr>
              <a:t>Allows anyone to come in at any time </a:t>
            </a:r>
          </a:p>
          <a:p>
            <a:r>
              <a:rPr lang="en" dirty="0">
                <a:latin typeface="Arial"/>
                <a:ea typeface="Arial"/>
                <a:cs typeface="Arial"/>
                <a:sym typeface="Arial"/>
              </a:rPr>
              <a:t>Available when </a:t>
            </a:r>
            <a:r>
              <a:rPr lang="en" b="1" i="1" dirty="0">
                <a:latin typeface="Arial"/>
                <a:ea typeface="Arial"/>
                <a:cs typeface="Arial"/>
                <a:sym typeface="Arial"/>
              </a:rPr>
              <a:t>The Spirit </a:t>
            </a:r>
            <a:r>
              <a:rPr lang="en" dirty="0">
                <a:latin typeface="Arial"/>
                <a:ea typeface="Arial"/>
                <a:cs typeface="Arial"/>
                <a:sym typeface="Arial"/>
              </a:rPr>
              <a:t>prompts </a:t>
            </a:r>
            <a:endParaRPr lang="en-US" dirty="0">
              <a:latin typeface="Arial"/>
              <a:ea typeface="Arial"/>
              <a:cs typeface="Arial"/>
              <a:sym typeface="Arial"/>
            </a:endParaRPr>
          </a:p>
          <a:p>
            <a:r>
              <a:rPr lang="en-US" dirty="0">
                <a:latin typeface="Arial"/>
                <a:ea typeface="Arial"/>
                <a:cs typeface="Arial"/>
                <a:sym typeface="Arial"/>
              </a:rPr>
              <a:t>Forming Disciples</a:t>
            </a:r>
          </a:p>
          <a:p>
            <a:pPr lvl="1">
              <a:buFont typeface="Wingdings" panose="05000000000000000000" pitchFamily="2" charset="2"/>
              <a:buChar char="Ø"/>
            </a:pPr>
            <a:r>
              <a:rPr lang="en-US" sz="1600" dirty="0"/>
              <a:t>Catechesis = a relationship with Jesus, not merely knowing content</a:t>
            </a:r>
          </a:p>
          <a:p>
            <a:pPr lvl="1">
              <a:buFont typeface="Wingdings" panose="05000000000000000000" pitchFamily="2" charset="2"/>
              <a:buChar char="Ø"/>
            </a:pPr>
            <a:r>
              <a:rPr lang="en-US" sz="1600" dirty="0"/>
              <a:t>Primary goal of OCIA = forming committed, gospel living disciples! </a:t>
            </a:r>
          </a:p>
          <a:p>
            <a:r>
              <a:rPr lang="en-US" dirty="0">
                <a:latin typeface="Arial" panose="020B0604020202020204" pitchFamily="34" charset="0"/>
                <a:cs typeface="Arial" panose="020B0604020202020204" pitchFamily="34" charset="0"/>
              </a:rPr>
              <a:t>OCIA:  Not “One Size Fits All” process, It Takes As Long As It Takes!</a:t>
            </a:r>
          </a:p>
          <a:p>
            <a:r>
              <a:rPr lang="en-US" dirty="0">
                <a:latin typeface="Arial" panose="020B0604020202020204" pitchFamily="34" charset="0"/>
                <a:cs typeface="Arial" panose="020B0604020202020204" pitchFamily="34" charset="0"/>
              </a:rPr>
              <a:t>Current “School Year (Academic) Model” is NOT sufficient for conversion or catechesis</a:t>
            </a:r>
          </a:p>
          <a:p>
            <a:pPr marL="0" indent="0">
              <a:buNone/>
            </a:pPr>
            <a:endParaRPr lang="en-US" sz="2000" dirty="0"/>
          </a:p>
        </p:txBody>
      </p:sp>
      <p:pic>
        <p:nvPicPr>
          <p:cNvPr id="6" name="Picture 5">
            <a:extLst>
              <a:ext uri="{FF2B5EF4-FFF2-40B4-BE49-F238E27FC236}">
                <a16:creationId xmlns:a16="http://schemas.microsoft.com/office/drawing/2014/main" id="{0B295099-AF24-8478-163C-3CCE7615045D}"/>
              </a:ext>
            </a:extLst>
          </p:cNvPr>
          <p:cNvPicPr>
            <a:picLocks noChangeAspect="1"/>
          </p:cNvPicPr>
          <p:nvPr/>
        </p:nvPicPr>
        <p:blipFill>
          <a:blip r:embed="rId2"/>
          <a:stretch>
            <a:fillRect/>
          </a:stretch>
        </p:blipFill>
        <p:spPr>
          <a:xfrm>
            <a:off x="7498672" y="1904739"/>
            <a:ext cx="3628883" cy="2560320"/>
          </a:xfrm>
          <a:prstGeom prst="rect">
            <a:avLst/>
          </a:prstGeom>
        </p:spPr>
      </p:pic>
    </p:spTree>
    <p:extLst>
      <p:ext uri="{BB962C8B-B14F-4D97-AF65-F5344CB8AC3E}">
        <p14:creationId xmlns:p14="http://schemas.microsoft.com/office/powerpoint/2010/main" val="2682893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684E96-5BB9-B880-78E2-067CD53E6B93}"/>
              </a:ext>
            </a:extLst>
          </p:cNvPr>
          <p:cNvSpPr>
            <a:spLocks noGrp="1"/>
          </p:cNvSpPr>
          <p:nvPr>
            <p:ph type="title"/>
          </p:nvPr>
        </p:nvSpPr>
        <p:spPr>
          <a:solidFill>
            <a:schemeClr val="accent1"/>
          </a:solidFill>
        </p:spPr>
        <p:txBody>
          <a:bodyPr vert="horz" lIns="91440" tIns="45720" rIns="91440" bIns="45720" rtlCol="0" anchor="ctr">
            <a:normAutofit/>
          </a:bodyPr>
          <a:lstStyle/>
          <a:p>
            <a:pPr algn="ctr"/>
            <a:r>
              <a:rPr lang="en-US" dirty="0">
                <a:solidFill>
                  <a:schemeClr val="bg1"/>
                </a:solidFill>
              </a:rPr>
              <a:t>Language for the Year-Round  Catechumenate</a:t>
            </a:r>
          </a:p>
        </p:txBody>
      </p:sp>
      <p:sp>
        <p:nvSpPr>
          <p:cNvPr id="14" name="Content Placeholder 13">
            <a:extLst>
              <a:ext uri="{FF2B5EF4-FFF2-40B4-BE49-F238E27FC236}">
                <a16:creationId xmlns:a16="http://schemas.microsoft.com/office/drawing/2014/main" id="{F8F1838F-C69C-53E6-A873-BB0DD2DB0CD1}"/>
              </a:ext>
            </a:extLst>
          </p:cNvPr>
          <p:cNvSpPr>
            <a:spLocks noGrp="1"/>
          </p:cNvSpPr>
          <p:nvPr>
            <p:ph idx="1"/>
          </p:nvPr>
        </p:nvSpPr>
        <p:spPr>
          <a:solidFill>
            <a:srgbClr val="92D050"/>
          </a:solidFill>
        </p:spPr>
        <p:txBody>
          <a:bodyPr>
            <a:normAutofit/>
          </a:bodyPr>
          <a:lstStyle/>
          <a:p>
            <a:pPr marL="0" indent="0">
              <a:buNone/>
            </a:pPr>
            <a:r>
              <a:rPr lang="en-US" dirty="0">
                <a:solidFill>
                  <a:srgbClr val="92D050"/>
                </a:solidFill>
              </a:rPr>
              <a:t>or instructor</a:t>
            </a:r>
          </a:p>
          <a:p>
            <a:r>
              <a:rPr lang="en-US" dirty="0">
                <a:solidFill>
                  <a:srgbClr val="92D050"/>
                </a:solidFill>
              </a:rPr>
              <a:t>Group, not students or class</a:t>
            </a:r>
          </a:p>
          <a:p>
            <a:r>
              <a:rPr lang="en-US" dirty="0">
                <a:solidFill>
                  <a:srgbClr val="92D050"/>
                </a:solidFill>
              </a:rPr>
              <a:t>Join or enter, not start or begin</a:t>
            </a:r>
          </a:p>
          <a:p>
            <a:r>
              <a:rPr lang="en-US" dirty="0">
                <a:solidFill>
                  <a:srgbClr val="92D050"/>
                </a:solidFill>
              </a:rPr>
              <a:t>The rest of your life with Christ OR Continuing the journey, not end</a:t>
            </a:r>
          </a:p>
          <a:p>
            <a:r>
              <a:rPr lang="en-US" dirty="0">
                <a:solidFill>
                  <a:srgbClr val="92D050"/>
                </a:solidFill>
              </a:rPr>
              <a:t>Spiritual journey of accompaniment, not series of classes</a:t>
            </a:r>
          </a:p>
          <a:p>
            <a:r>
              <a:rPr lang="en-US" dirty="0">
                <a:solidFill>
                  <a:srgbClr val="92D050"/>
                </a:solidFill>
              </a:rPr>
              <a:t>Apprenticeship, not teaching or training</a:t>
            </a:r>
          </a:p>
          <a:p>
            <a:r>
              <a:rPr lang="en-US" dirty="0">
                <a:solidFill>
                  <a:srgbClr val="92D050"/>
                </a:solidFill>
              </a:rPr>
              <a:t>Building Disciples, OR Catechesis, not teaching </a:t>
            </a:r>
          </a:p>
          <a:p>
            <a:endParaRPr lang="en-US" dirty="0">
              <a:solidFill>
                <a:srgbClr val="92D050"/>
              </a:solidFill>
            </a:endParaRPr>
          </a:p>
        </p:txBody>
      </p:sp>
      <p:sp>
        <p:nvSpPr>
          <p:cNvPr id="17" name="TextBox 16">
            <a:extLst>
              <a:ext uri="{FF2B5EF4-FFF2-40B4-BE49-F238E27FC236}">
                <a16:creationId xmlns:a16="http://schemas.microsoft.com/office/drawing/2014/main" id="{220D9247-475C-D8FE-E34B-DDC396245D5E}"/>
              </a:ext>
            </a:extLst>
          </p:cNvPr>
          <p:cNvSpPr txBox="1"/>
          <p:nvPr/>
        </p:nvSpPr>
        <p:spPr>
          <a:xfrm>
            <a:off x="1524000" y="1952978"/>
            <a:ext cx="9121422" cy="5109091"/>
          </a:xfrm>
          <a:prstGeom prst="rect">
            <a:avLst/>
          </a:prstGeom>
          <a:noFill/>
        </p:spPr>
        <p:txBody>
          <a:bodyPr wrap="square" rtlCol="0">
            <a:spAutoFit/>
          </a:bodyPr>
          <a:lstStyle/>
          <a:p>
            <a:r>
              <a:rPr lang="en-US" sz="2800" dirty="0"/>
              <a:t>“Convert” applies to Catechumen / Candidate or both?</a:t>
            </a:r>
          </a:p>
          <a:p>
            <a:r>
              <a:rPr lang="en-US" sz="2800" dirty="0"/>
              <a:t>Words are important. What words do you use to describe the OCIA process instead of:</a:t>
            </a:r>
          </a:p>
          <a:p>
            <a:r>
              <a:rPr lang="en-US" sz="2800" dirty="0"/>
              <a:t>Program</a:t>
            </a:r>
          </a:p>
          <a:p>
            <a:r>
              <a:rPr lang="en-US" sz="2800" dirty="0"/>
              <a:t>Class</a:t>
            </a:r>
          </a:p>
          <a:p>
            <a:r>
              <a:rPr lang="en-US" sz="2800" dirty="0"/>
              <a:t>Teacher </a:t>
            </a:r>
          </a:p>
          <a:p>
            <a:r>
              <a:rPr lang="en-US" sz="2800" dirty="0"/>
              <a:t>Lecture</a:t>
            </a:r>
          </a:p>
          <a:p>
            <a:r>
              <a:rPr lang="en-US" sz="2800" dirty="0"/>
              <a:t>Student</a:t>
            </a:r>
          </a:p>
          <a:p>
            <a:endParaRPr lang="en-US" sz="2800" dirty="0"/>
          </a:p>
          <a:p>
            <a:endParaRPr lang="en-US" sz="2800" dirty="0"/>
          </a:p>
          <a:p>
            <a:endParaRPr lang="en-US" sz="2800" dirty="0"/>
          </a:p>
          <a:p>
            <a:endParaRPr lang="en-US" dirty="0"/>
          </a:p>
        </p:txBody>
      </p:sp>
    </p:spTree>
    <p:extLst>
      <p:ext uri="{BB962C8B-B14F-4D97-AF65-F5344CB8AC3E}">
        <p14:creationId xmlns:p14="http://schemas.microsoft.com/office/powerpoint/2010/main" val="409559976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5E666-9EF7-8E09-4106-37A13A5AC27D}"/>
              </a:ext>
            </a:extLst>
          </p:cNvPr>
          <p:cNvSpPr>
            <a:spLocks noGrp="1"/>
          </p:cNvSpPr>
          <p:nvPr>
            <p:ph type="title"/>
          </p:nvPr>
        </p:nvSpPr>
        <p:spPr>
          <a:solidFill>
            <a:schemeClr val="accent1"/>
          </a:solidFill>
        </p:spPr>
        <p:txBody>
          <a:bodyPr/>
          <a:lstStyle/>
          <a:p>
            <a:pPr algn="ctr"/>
            <a:r>
              <a:rPr lang="en-US" dirty="0">
                <a:solidFill>
                  <a:schemeClr val="bg1"/>
                </a:solidFill>
              </a:rPr>
              <a:t>Moving to Year-Round </a:t>
            </a:r>
            <a:br>
              <a:rPr lang="en-US" dirty="0">
                <a:solidFill>
                  <a:schemeClr val="bg1"/>
                </a:solidFill>
              </a:rPr>
            </a:br>
            <a:r>
              <a:rPr lang="en-US" dirty="0">
                <a:solidFill>
                  <a:schemeClr val="bg1"/>
                </a:solidFill>
              </a:rPr>
              <a:t>Getting the Team on Board</a:t>
            </a:r>
          </a:p>
        </p:txBody>
      </p:sp>
      <p:sp>
        <p:nvSpPr>
          <p:cNvPr id="3" name="Content Placeholder 2">
            <a:extLst>
              <a:ext uri="{FF2B5EF4-FFF2-40B4-BE49-F238E27FC236}">
                <a16:creationId xmlns:a16="http://schemas.microsoft.com/office/drawing/2014/main" id="{85E1C1B2-DA2E-E09A-54F2-5640A40B45C5}"/>
              </a:ext>
            </a:extLst>
          </p:cNvPr>
          <p:cNvSpPr>
            <a:spLocks noGrp="1"/>
          </p:cNvSpPr>
          <p:nvPr>
            <p:ph idx="1"/>
          </p:nvPr>
        </p:nvSpPr>
        <p:spPr>
          <a:solidFill>
            <a:srgbClr val="92D050"/>
          </a:solidFill>
        </p:spPr>
        <p:txBody>
          <a:bodyPr/>
          <a:lstStyle/>
          <a:p>
            <a:r>
              <a:rPr lang="en-US" dirty="0"/>
              <a:t>Sell the Vision of the OCIA:  Pastor, Staff, Team, Parish</a:t>
            </a:r>
          </a:p>
          <a:p>
            <a:r>
              <a:rPr lang="en-US" dirty="0"/>
              <a:t>OCIA Study Guide / Rites Book</a:t>
            </a:r>
          </a:p>
          <a:p>
            <a:r>
              <a:rPr lang="en-US" dirty="0"/>
              <a:t>Attend Workshops Together—In-Person + Online</a:t>
            </a:r>
          </a:p>
          <a:p>
            <a:r>
              <a:rPr lang="en-US" dirty="0"/>
              <a:t>Identify Gifts of Team Members</a:t>
            </a:r>
          </a:p>
          <a:p>
            <a:r>
              <a:rPr lang="en-US" dirty="0"/>
              <a:t>Listen To and Address Concerns</a:t>
            </a:r>
          </a:p>
          <a:p>
            <a:r>
              <a:rPr lang="en-US" dirty="0"/>
              <a:t>Train for Roles and Responsibilities:  Catechists, Sponsors, Hospitality, Dismissal Leaders, etc. </a:t>
            </a:r>
          </a:p>
          <a:p>
            <a:endParaRPr lang="en-US" dirty="0"/>
          </a:p>
        </p:txBody>
      </p:sp>
      <p:pic>
        <p:nvPicPr>
          <p:cNvPr id="9" name="Picture 8">
            <a:extLst>
              <a:ext uri="{FF2B5EF4-FFF2-40B4-BE49-F238E27FC236}">
                <a16:creationId xmlns:a16="http://schemas.microsoft.com/office/drawing/2014/main" id="{868BF56C-C0BF-EA32-7A88-730B061886B1}"/>
              </a:ext>
            </a:extLst>
          </p:cNvPr>
          <p:cNvPicPr>
            <a:picLocks noChangeAspect="1"/>
          </p:cNvPicPr>
          <p:nvPr/>
        </p:nvPicPr>
        <p:blipFill>
          <a:blip r:embed="rId3"/>
          <a:stretch>
            <a:fillRect/>
          </a:stretch>
        </p:blipFill>
        <p:spPr>
          <a:xfrm rot="480000">
            <a:off x="9285951" y="2082454"/>
            <a:ext cx="1401714" cy="2000457"/>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orthographicFront">
              <a:rot lat="0" lon="0" rev="0"/>
            </a:camera>
            <a:lightRig rig="threePt" dir="t"/>
          </a:scene3d>
        </p:spPr>
      </p:pic>
      <p:pic>
        <p:nvPicPr>
          <p:cNvPr id="10" name="Picture 9">
            <a:extLst>
              <a:ext uri="{FF2B5EF4-FFF2-40B4-BE49-F238E27FC236}">
                <a16:creationId xmlns:a16="http://schemas.microsoft.com/office/drawing/2014/main" id="{37A04452-CDA2-287B-AA39-AAFFE604A56F}"/>
              </a:ext>
            </a:extLst>
          </p:cNvPr>
          <p:cNvPicPr>
            <a:picLocks noChangeAspect="1"/>
          </p:cNvPicPr>
          <p:nvPr/>
        </p:nvPicPr>
        <p:blipFill>
          <a:blip r:embed="rId4"/>
          <a:stretch>
            <a:fillRect/>
          </a:stretch>
        </p:blipFill>
        <p:spPr>
          <a:xfrm>
            <a:off x="9259392" y="5142536"/>
            <a:ext cx="890093" cy="682811"/>
          </a:xfrm>
          <a:prstGeom prst="rect">
            <a:avLst/>
          </a:prstGeom>
        </p:spPr>
      </p:pic>
      <p:pic>
        <p:nvPicPr>
          <p:cNvPr id="11" name="Picture 10">
            <a:extLst>
              <a:ext uri="{FF2B5EF4-FFF2-40B4-BE49-F238E27FC236}">
                <a16:creationId xmlns:a16="http://schemas.microsoft.com/office/drawing/2014/main" id="{9734F790-075B-79FF-8892-FE03CDCD03F5}"/>
              </a:ext>
            </a:extLst>
          </p:cNvPr>
          <p:cNvPicPr>
            <a:picLocks noChangeAspect="1"/>
          </p:cNvPicPr>
          <p:nvPr/>
        </p:nvPicPr>
        <p:blipFill>
          <a:blip r:embed="rId5"/>
          <a:stretch>
            <a:fillRect/>
          </a:stretch>
        </p:blipFill>
        <p:spPr>
          <a:xfrm>
            <a:off x="6668362" y="5276659"/>
            <a:ext cx="1956986" cy="548688"/>
          </a:xfrm>
          <a:prstGeom prst="rect">
            <a:avLst/>
          </a:prstGeom>
        </p:spPr>
      </p:pic>
    </p:spTree>
    <p:extLst>
      <p:ext uri="{BB962C8B-B14F-4D97-AF65-F5344CB8AC3E}">
        <p14:creationId xmlns:p14="http://schemas.microsoft.com/office/powerpoint/2010/main" val="290607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E803-4C8F-5C0D-0AAE-FA9CB96D484E}"/>
              </a:ext>
            </a:extLst>
          </p:cNvPr>
          <p:cNvSpPr>
            <a:spLocks noGrp="1"/>
          </p:cNvSpPr>
          <p:nvPr>
            <p:ph type="title"/>
          </p:nvPr>
        </p:nvSpPr>
        <p:spPr>
          <a:solidFill>
            <a:schemeClr val="accent1"/>
          </a:solidFill>
        </p:spPr>
        <p:txBody>
          <a:bodyPr>
            <a:normAutofit fontScale="90000"/>
          </a:bodyPr>
          <a:lstStyle/>
          <a:p>
            <a:pPr algn="ctr"/>
            <a:r>
              <a:rPr lang="en-US" dirty="0">
                <a:solidFill>
                  <a:schemeClr val="bg1">
                    <a:lumMod val="95000"/>
                  </a:schemeClr>
                </a:solidFill>
              </a:rPr>
              <a:t>Start Somewhere . . . . Just Do It!</a:t>
            </a:r>
            <a:br>
              <a:rPr lang="en-US" dirty="0">
                <a:solidFill>
                  <a:schemeClr val="bg1">
                    <a:lumMod val="95000"/>
                  </a:schemeClr>
                </a:solidFill>
              </a:rPr>
            </a:br>
            <a:r>
              <a:rPr lang="en-US" sz="3600" dirty="0">
                <a:solidFill>
                  <a:srgbClr val="FFFF00"/>
                </a:solidFill>
              </a:rPr>
              <a:t>Share: How did you start moving to a year-round process? </a:t>
            </a:r>
          </a:p>
        </p:txBody>
      </p:sp>
      <p:sp>
        <p:nvSpPr>
          <p:cNvPr id="3" name="Content Placeholder 2">
            <a:extLst>
              <a:ext uri="{FF2B5EF4-FFF2-40B4-BE49-F238E27FC236}">
                <a16:creationId xmlns:a16="http://schemas.microsoft.com/office/drawing/2014/main" id="{D15EF4D2-CC62-60BF-F459-FDB5B5A7F6A6}"/>
              </a:ext>
            </a:extLst>
          </p:cNvPr>
          <p:cNvSpPr>
            <a:spLocks noGrp="1"/>
          </p:cNvSpPr>
          <p:nvPr>
            <p:ph idx="1"/>
          </p:nvPr>
        </p:nvSpPr>
        <p:spPr>
          <a:solidFill>
            <a:srgbClr val="92D050"/>
          </a:solidFill>
        </p:spPr>
        <p:txBody>
          <a:bodyPr>
            <a:normAutofit fontScale="85000" lnSpcReduction="20000"/>
          </a:bodyPr>
          <a:lstStyle/>
          <a:p>
            <a:r>
              <a:rPr lang="en-US" dirty="0"/>
              <a:t>Take your time! </a:t>
            </a:r>
          </a:p>
          <a:p>
            <a:r>
              <a:rPr lang="en-US" dirty="0"/>
              <a:t>Start with simple changes</a:t>
            </a:r>
          </a:p>
          <a:p>
            <a:r>
              <a:rPr lang="en-US" dirty="0"/>
              <a:t>Move to Lectionary/Liturgical-based Catechesis</a:t>
            </a:r>
          </a:p>
          <a:p>
            <a:r>
              <a:rPr lang="en-US" dirty="0"/>
              <a:t>Dismissal</a:t>
            </a:r>
          </a:p>
          <a:p>
            <a:r>
              <a:rPr lang="en-US" dirty="0"/>
              <a:t>Combine ‘Breaking Open the Word’ + Catechetical Session</a:t>
            </a:r>
          </a:p>
          <a:p>
            <a:r>
              <a:rPr lang="en-US" dirty="0"/>
              <a:t>Transition to “Year-Round” in stages </a:t>
            </a:r>
          </a:p>
          <a:p>
            <a:r>
              <a:rPr lang="en-US" dirty="0"/>
              <a:t>Add “Inquiry” to be ready whenever new seekers arrive</a:t>
            </a:r>
          </a:p>
          <a:p>
            <a:r>
              <a:rPr lang="en-US" dirty="0"/>
              <a:t>Keep “Catechumenate” going Spring/Summer/Fall/Winter</a:t>
            </a:r>
          </a:p>
          <a:p>
            <a:endParaRPr lang="en-US" dirty="0"/>
          </a:p>
          <a:p>
            <a:r>
              <a:rPr lang="en-US"/>
              <a:t>3 </a:t>
            </a:r>
            <a:r>
              <a:rPr lang="en-US" dirty="0"/>
              <a:t>Stages . . . .  3 Environments . . . .  3 Teams </a:t>
            </a:r>
          </a:p>
          <a:p>
            <a:r>
              <a:rPr lang="en-US" dirty="0" err="1"/>
              <a:t>Mystagogy</a:t>
            </a:r>
            <a:r>
              <a:rPr lang="en-US" dirty="0"/>
              <a:t> is to Liturgy, what Lectio Divina is to Scripture</a:t>
            </a:r>
          </a:p>
          <a:p>
            <a:endParaRPr lang="en-US" dirty="0"/>
          </a:p>
          <a:p>
            <a:endParaRPr lang="en-US" dirty="0"/>
          </a:p>
        </p:txBody>
      </p:sp>
      <p:pic>
        <p:nvPicPr>
          <p:cNvPr id="4" name="Picture 3">
            <a:extLst>
              <a:ext uri="{FF2B5EF4-FFF2-40B4-BE49-F238E27FC236}">
                <a16:creationId xmlns:a16="http://schemas.microsoft.com/office/drawing/2014/main" id="{E2B7C9AF-F6A5-C930-3A5A-DCD30CAD4E57}"/>
              </a:ext>
            </a:extLst>
          </p:cNvPr>
          <p:cNvPicPr>
            <a:picLocks noChangeAspect="1"/>
          </p:cNvPicPr>
          <p:nvPr/>
        </p:nvPicPr>
        <p:blipFill>
          <a:blip r:embed="rId2"/>
          <a:stretch>
            <a:fillRect/>
          </a:stretch>
        </p:blipFill>
        <p:spPr>
          <a:xfrm>
            <a:off x="9069951" y="1915293"/>
            <a:ext cx="2114550" cy="2162175"/>
          </a:xfrm>
          <a:prstGeom prst="rect">
            <a:avLst/>
          </a:prstGeom>
        </p:spPr>
      </p:pic>
      <p:pic>
        <p:nvPicPr>
          <p:cNvPr id="6" name="Picture 5">
            <a:extLst>
              <a:ext uri="{FF2B5EF4-FFF2-40B4-BE49-F238E27FC236}">
                <a16:creationId xmlns:a16="http://schemas.microsoft.com/office/drawing/2014/main" id="{C1D5E29E-35FB-AACA-78E8-0E02E77A1B68}"/>
              </a:ext>
            </a:extLst>
          </p:cNvPr>
          <p:cNvPicPr>
            <a:picLocks noChangeAspect="1"/>
          </p:cNvPicPr>
          <p:nvPr/>
        </p:nvPicPr>
        <p:blipFill>
          <a:blip r:embed="rId3"/>
          <a:stretch>
            <a:fillRect/>
          </a:stretch>
        </p:blipFill>
        <p:spPr>
          <a:xfrm>
            <a:off x="8937216" y="4178427"/>
            <a:ext cx="2362200" cy="1933575"/>
          </a:xfrm>
          <a:prstGeom prst="rect">
            <a:avLst/>
          </a:prstGeom>
        </p:spPr>
      </p:pic>
    </p:spTree>
    <p:extLst>
      <p:ext uri="{BB962C8B-B14F-4D97-AF65-F5344CB8AC3E}">
        <p14:creationId xmlns:p14="http://schemas.microsoft.com/office/powerpoint/2010/main" val="911679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991</TotalTime>
  <Words>2110</Words>
  <Application>Microsoft Office PowerPoint</Application>
  <PresentationFormat>Widescreen</PresentationFormat>
  <Paragraphs>207</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Courier New</vt:lpstr>
      <vt:lpstr>Wingdings</vt:lpstr>
      <vt:lpstr>Office Theme</vt:lpstr>
      <vt:lpstr>Models of a Year-Round Catechumenate</vt:lpstr>
      <vt:lpstr>Welcome and Getting to Know Me</vt:lpstr>
      <vt:lpstr>Getting to Know You</vt:lpstr>
      <vt:lpstr>Opening Prayer</vt:lpstr>
      <vt:lpstr>“Year-Round” Process Defined </vt:lpstr>
      <vt:lpstr>Why “Year-Round” Process Is Important</vt:lpstr>
      <vt:lpstr>Language for the Year-Round  Catechumenate</vt:lpstr>
      <vt:lpstr>Moving to Year-Round  Getting the Team on Board</vt:lpstr>
      <vt:lpstr>Start Somewhere . . . . Just Do It! Share: How did you start moving to a year-round process? </vt:lpstr>
      <vt:lpstr>Consider the Focus of each Stage/Period of the Process</vt:lpstr>
      <vt:lpstr>Practical Steps:  INQUIRY Structured Approach</vt:lpstr>
      <vt:lpstr>Practical Steps:  CATECHUMENATE</vt:lpstr>
      <vt:lpstr>Practical Steps:  PURIFICATION &amp; ENLIGHTENMENT</vt:lpstr>
      <vt:lpstr>Practical Steps:  Small or No Team? How YOU CAN Move to Year-Round/Continuous Process.</vt:lpstr>
      <vt:lpstr>Combining the use of the parish as your catechumenate with a structured approach </vt:lpstr>
      <vt:lpstr>It’s Messy, BUT . . .  It’s Worth It!!</vt:lpstr>
      <vt:lpstr>What are YOUR Fears/Concerns Moving to  Year-Round/Continuous?</vt:lpstr>
      <vt:lpstr>Addressing Your Concerns</vt:lpstr>
      <vt:lpstr>Team Initiation:  Year-Round Articles</vt:lpstr>
      <vt:lpstr>Team Initiation:  Year-Round Articles-2</vt:lpstr>
      <vt:lpstr>Resources for Year-Round / Continuous OCIA  Apprenticeship &amp; Accompaniment</vt:lpstr>
      <vt:lpstr>Closing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Lorraine Miller</dc:creator>
  <cp:lastModifiedBy>Lorraine Miller</cp:lastModifiedBy>
  <cp:revision>1</cp:revision>
  <dcterms:created xsi:type="dcterms:W3CDTF">2025-10-27T21:25:40Z</dcterms:created>
  <dcterms:modified xsi:type="dcterms:W3CDTF">2026-01-29T21:38:23Z</dcterms:modified>
</cp:coreProperties>
</file>