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</p:sldIdLst>
  <p:sldSz cx="18288000" cy="10287000"/>
  <p:notesSz cx="6858000" cy="9144000"/>
  <p:embeddedFontLst>
    <p:embeddedFont>
      <p:font typeface="Bricolage Grotesque" panose="020B0604020202020204" charset="0"/>
      <p:regular r:id="rId34"/>
    </p:embeddedFont>
    <p:embeddedFont>
      <p:font typeface="Bricolage Grotesque Bold" panose="020B0604020202020204" charset="0"/>
      <p:regular r:id="rId35"/>
    </p:embeddedFont>
    <p:embeddedFont>
      <p:font typeface="Bricolage Grotesque Light" panose="020B0604020202020204" charset="0"/>
      <p:regular r:id="rId36"/>
    </p:embeddedFont>
    <p:embeddedFont>
      <p:font typeface="Herr Von Muellerhoff" panose="020B0604020202020204" charset="0"/>
      <p:regular r:id="rId37"/>
    </p:embeddedFont>
    <p:embeddedFont>
      <p:font typeface="HK Grotesk" panose="020B0604020202020204" charset="0"/>
      <p:regular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Poppins Bold" panose="00000800000000000000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9" autoAdjust="0"/>
    <p:restoredTop sz="94660" autoAdjust="0"/>
  </p:normalViewPr>
  <p:slideViewPr>
    <p:cSldViewPr>
      <p:cViewPr varScale="1">
        <p:scale>
          <a:sx n="26" d="100"/>
          <a:sy n="26" d="100"/>
        </p:scale>
        <p:origin x="9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BDE1-9462-469A-A1D5-D637F229857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BA43-EAB9-485B-8870-F210CE07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1:30-3pm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0BA43-EAB9-485B-8870-F210CE0789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2A46-DE23-AFF8-8FBF-411DE3395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7058-9F12-7B89-2FC3-33B099B6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1B5F-CD6E-38E3-4C53-E53D6407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8AA1B-8CEC-271E-3555-968B8879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9170-C295-5E5B-66F3-5F7245C2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78CE-52EB-0723-0BBD-921ABB75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D1FB3-958E-BA8C-2CAD-C0777E836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84B9-CB47-FE32-7AD4-BD0FE3BD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813F7-0A4C-A09A-0E34-2093201B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8DEC-1F98-AFCA-5120-E067B69C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14407-BBE0-B4E8-E48F-29C7278BA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24D8D-3E0A-F38D-D87D-B513D948C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0D70-29EC-F936-B583-17ACF0DE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E575-8113-6D33-6070-1576AEFC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55F97-5544-C9F8-231C-5E11ED72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04A0-935E-5AFE-EA92-73AAAD64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2031-DA78-7DC6-3B9E-93D6C740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B8782-26CD-C0D8-BAD2-78E852CC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3156E-D414-53D4-2207-434CFCEE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ACFA-33E8-4349-548C-136C72AC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7180-E79C-1308-1A79-58D752AA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8A550-2855-633D-697F-9512F791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2CBF-E024-106B-BD56-76C5ED28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65AC9-75BB-CF24-7F8C-8EF43A55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0819-70DD-2277-3371-74054E4F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D4FC-ABA3-3A58-58F1-E82B0238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27E9-FE58-F616-2D45-394B7A639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7D45F-61F4-1D32-78BA-AA20922A6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92BDD-EDE5-DC06-837C-A271AB27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5F132-D6B2-5841-FB6E-BBFC6829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A91DC-6B8D-F3F2-F68F-E818B2EF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CA83-5E8C-3B32-E43C-852FF34A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B0B91-1A54-059B-D151-0D8157A3A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837CB-80C5-2189-B29C-074CC2FA6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BCE57-344A-4EC2-CDD8-0441561EE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234D6-B75B-3650-8D0F-BB473EC75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503CA-C8EF-F92D-EA23-7391F1BC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459C47-4FA8-6D3A-9086-029B298A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6C283-6A72-35F9-EC5A-4B2873F3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ADE9-B1BE-AFFD-CC94-0C32ED67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D79A8-F00A-9AC4-CCB8-2C93CFF0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393D0-6B25-F06C-344C-0B0EB2A6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23C15-7AE5-7DA0-CEA3-2A6A2D84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03362-E34F-A257-CC05-FAD0A374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CD81C-4C85-292A-E004-C6A53FB4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4B29-AD88-1908-4193-53E7B7C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D734-14DC-5C62-F800-705700AB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F1F5-69EF-A6E1-4CC7-F013EA45F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C3178-228C-613C-BAAF-AEEFA1948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85442-5FDF-D714-4BC7-61183E2A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E27CD-3784-11F4-6A10-BBEE9DB6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72DBA-1B59-95AC-507A-20F308BC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6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7297-EC00-D799-EB43-FC2B6813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6518F-4CA8-A526-E6C1-F374B7D9E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2ED49-D363-A550-ACDD-907D68A3E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C93BA-E802-590C-DE7F-81DF43D3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E3810-42BD-6A3E-4BFD-F7BCD4CD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FB01B-2C50-5D9C-0A01-7060E51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A3548-1952-0965-CC83-7B4871F7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441B8-5D49-4607-D9AE-5007E4055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43BA0-5490-5625-A2C8-FF31D4546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9A87A-501A-5392-2F67-B2DD98D6F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7EAC-69FF-452D-7F26-8288F961E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5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awpixel.com/search/question%20and%20answer%20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5580" y="8518177"/>
            <a:ext cx="4069406" cy="1480246"/>
          </a:xfrm>
          <a:custGeom>
            <a:avLst/>
            <a:gdLst/>
            <a:ahLst/>
            <a:cxnLst/>
            <a:rect l="l" t="t" r="r" b="b"/>
            <a:pathLst>
              <a:path w="4069406" h="1480246">
                <a:moveTo>
                  <a:pt x="0" y="0"/>
                </a:moveTo>
                <a:lnTo>
                  <a:pt x="4069406" y="0"/>
                </a:lnTo>
                <a:lnTo>
                  <a:pt x="4069406" y="1480246"/>
                </a:lnTo>
                <a:lnTo>
                  <a:pt x="0" y="1480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4504235" y="3357370"/>
            <a:ext cx="10263023" cy="507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65"/>
              </a:lnSpc>
            </a:pPr>
            <a:r>
              <a:rPr lang="es-ES_tradnl" sz="37122" noProof="0" dirty="0">
                <a:solidFill>
                  <a:srgbClr val="000000"/>
                </a:solidFill>
                <a:latin typeface="Herr Von Muellerhoff"/>
                <a:ea typeface="Herr Von Muellerhoff"/>
                <a:cs typeface="Herr Von Muellerhoff"/>
                <a:sym typeface="Herr Von Muellerhoff"/>
              </a:rPr>
              <a:t>Niños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96362" y="1922032"/>
            <a:ext cx="11867437" cy="955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19"/>
              </a:lnSpc>
            </a:pPr>
            <a:r>
              <a:rPr lang="es-ES_tradnl" sz="7599" spc="402" noProof="0" dirty="0">
                <a:solidFill>
                  <a:srgbClr val="000000"/>
                </a:solidFill>
                <a:latin typeface="Bricolage Grotesque Light"/>
                <a:ea typeface="Bricolage Grotesque Light"/>
                <a:cs typeface="Bricolage Grotesque Light"/>
                <a:sym typeface="Bricolage Grotesque Light"/>
              </a:rPr>
              <a:t>OICA ADAPTADO PARA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580" y="8201897"/>
            <a:ext cx="3140783" cy="33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0"/>
              </a:lnSpc>
              <a:spcBef>
                <a:spcPct val="0"/>
              </a:spcBef>
            </a:pPr>
            <a:r>
              <a:rPr lang="es-ES_tradnl" sz="2069" spc="120" noProof="0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Preparado para 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163799" y="9672282"/>
            <a:ext cx="2916577" cy="339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2690"/>
              </a:lnSpc>
              <a:spcBef>
                <a:spcPct val="0"/>
              </a:spcBef>
            </a:pPr>
            <a:r>
              <a:rPr lang="es-ES_tradnl" sz="2069" spc="120" noProof="0" dirty="0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31 de Enero,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7914" y="200030"/>
            <a:ext cx="17717686" cy="195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7796"/>
              </a:lnSpc>
              <a:spcBef>
                <a:spcPct val="0"/>
              </a:spcBef>
            </a:pPr>
            <a:r>
              <a:rPr lang="es-ES_tradnl" sz="59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Discerniendo el estado de los niños/adolescentes</a:t>
            </a:r>
            <a:endParaRPr lang="es-ES_tradnl" sz="5997" b="1" u="none" strike="noStrike" noProof="0" dirty="0">
              <a:solidFill>
                <a:srgbClr val="000000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7914" y="2331299"/>
            <a:ext cx="14669686" cy="7979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El párroco toma la decisión final, pero debe haber aportes comunitarios por parte del director o coordinador de OCIA.</a:t>
            </a:r>
            <a:b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Observación continua a lo largo del tiempo. No se trata solo de una decisión puntual (para determinar el proceso y la preparación).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Proceso mínimo de 2 años.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Debe incluir de manera destacada:</a:t>
            </a:r>
          </a:p>
          <a:p>
            <a:pPr marL="1320799" lvl="2" indent="-431800">
              <a:lnSpc>
                <a:spcPts val="5199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Formación de Familias</a:t>
            </a:r>
            <a:endParaRPr lang="es-ES_tradnl" sz="4000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marL="1320799" lvl="2" indent="-431800">
              <a:lnSpc>
                <a:spcPts val="5199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Participación en vida parroquial</a:t>
            </a:r>
            <a:endParaRPr lang="es-ES_tradnl" sz="4000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marL="1320799" lvl="2" indent="-431800">
              <a:lnSpc>
                <a:spcPts val="5199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Modelando la fe (por Catequistas, Acompañantes, etc.)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837359" y="297899"/>
            <a:ext cx="3486778" cy="4042641"/>
            <a:chOff x="0" y="0"/>
            <a:chExt cx="4649038" cy="53901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49038" cy="5390189"/>
            </a:xfrm>
            <a:custGeom>
              <a:avLst/>
              <a:gdLst/>
              <a:ahLst/>
              <a:cxnLst/>
              <a:rect l="l" t="t" r="r" b="b"/>
              <a:pathLst>
                <a:path w="4649038" h="5390189">
                  <a:moveTo>
                    <a:pt x="0" y="0"/>
                  </a:moveTo>
                  <a:lnTo>
                    <a:pt x="4649038" y="0"/>
                  </a:lnTo>
                  <a:lnTo>
                    <a:pt x="4649038" y="5390189"/>
                  </a:lnTo>
                  <a:lnTo>
                    <a:pt x="0" y="5390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0197" y="764827"/>
              <a:ext cx="2343178" cy="747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9"/>
                </a:lnSpc>
                <a:spcBef>
                  <a:spcPct val="0"/>
                </a:spcBef>
              </a:pPr>
              <a:r>
                <a:rPr lang="es-ES_tradnl" sz="3369" b="1" noProof="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Edad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7914" y="200030"/>
            <a:ext cx="8549061" cy="96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6"/>
              </a:lnSpc>
              <a:spcBef>
                <a:spcPct val="0"/>
              </a:spcBef>
            </a:pPr>
            <a:r>
              <a:rPr lang="es-ES_tradnl" sz="59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Mi Jornada con Jesús</a:t>
            </a:r>
          </a:p>
        </p:txBody>
      </p:sp>
      <p:sp>
        <p:nvSpPr>
          <p:cNvPr id="4" name="Freeform 4"/>
          <p:cNvSpPr/>
          <p:nvPr/>
        </p:nvSpPr>
        <p:spPr>
          <a:xfrm>
            <a:off x="7520516" y="709650"/>
            <a:ext cx="10767484" cy="9111984"/>
          </a:xfrm>
          <a:custGeom>
            <a:avLst/>
            <a:gdLst/>
            <a:ahLst/>
            <a:cxnLst/>
            <a:rect l="l" t="t" r="r" b="b"/>
            <a:pathLst>
              <a:path w="10767484" h="9111984">
                <a:moveTo>
                  <a:pt x="0" y="0"/>
                </a:moveTo>
                <a:lnTo>
                  <a:pt x="10767484" y="0"/>
                </a:lnTo>
                <a:lnTo>
                  <a:pt x="10767484" y="9111984"/>
                </a:lnTo>
                <a:lnTo>
                  <a:pt x="0" y="911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0" y="2094116"/>
            <a:ext cx="8093439" cy="731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Vida de</a:t>
            </a:r>
            <a:r>
              <a:rPr lang="es-ES_tradnl" sz="3999" b="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Oración</a:t>
            </a: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en desarrollo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Participación en </a:t>
            </a:r>
          </a:p>
          <a:p>
            <a:pPr algn="l">
              <a:lnSpc>
                <a:spcPts val="5199"/>
              </a:lnSpc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s-ES_tradnl" sz="3999" dirty="0">
                <a:solidFill>
                  <a:srgbClr val="000000"/>
                </a:solidFill>
                <a:latin typeface="Poppins Bold"/>
                <a:ea typeface="Poppins"/>
                <a:cs typeface="Poppins Bold"/>
                <a:sym typeface="Poppins Bold"/>
              </a:rPr>
              <a:t>la vida comunitaria</a:t>
            </a:r>
            <a:endParaRPr lang="es-ES_tradnl" sz="3999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Crecimiento en el conocimiento y uso de las </a:t>
            </a:r>
          </a:p>
          <a:p>
            <a:pPr algn="l">
              <a:lnSpc>
                <a:spcPts val="5199"/>
              </a:lnSpc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s-ES_tradnl" sz="3999" b="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Sagrada Escritura</a:t>
            </a:r>
            <a:endParaRPr lang="es-ES_tradnl" sz="3999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Aumento en la </a:t>
            </a:r>
            <a:r>
              <a:rPr lang="es-ES_tradnl" sz="3999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caridad/servicio</a:t>
            </a:r>
            <a:endParaRPr lang="es-ES_tradnl" sz="3999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Fundamento: Apoyo Familiar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01175" y="1625070"/>
            <a:ext cx="6017895" cy="8229600"/>
          </a:xfrm>
          <a:custGeom>
            <a:avLst/>
            <a:gdLst/>
            <a:ahLst/>
            <a:cxnLst/>
            <a:rect l="l" t="t" r="r" b="b"/>
            <a:pathLst>
              <a:path w="6017895" h="8229600">
                <a:moveTo>
                  <a:pt x="0" y="0"/>
                </a:moveTo>
                <a:lnTo>
                  <a:pt x="6017895" y="0"/>
                </a:lnTo>
                <a:lnTo>
                  <a:pt x="60178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568930" y="667244"/>
            <a:ext cx="13374286" cy="957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96"/>
              </a:lnSpc>
              <a:spcBef>
                <a:spcPct val="0"/>
              </a:spcBef>
            </a:pPr>
            <a:r>
              <a:rPr lang="es-ES_tradnl" sz="59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Situaciones familiares irregulares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914" y="2464080"/>
            <a:ext cx="11806370" cy="535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36" lvl="1" indent="-496568" algn="l">
              <a:lnSpc>
                <a:spcPts val="5979"/>
              </a:lnSpc>
              <a:buFont typeface="Arial"/>
              <a:buChar char="•"/>
            </a:pPr>
            <a:r>
              <a:rPr lang="es-ES_tradnl" sz="45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Divorcio y cuestiones de custodia</a:t>
            </a:r>
          </a:p>
          <a:p>
            <a:pPr marL="993136" lvl="1" indent="-496568" algn="l">
              <a:lnSpc>
                <a:spcPts val="5979"/>
              </a:lnSpc>
              <a:buFont typeface="Arial"/>
              <a:buChar char="•"/>
            </a:pPr>
            <a:r>
              <a:rPr lang="es-ES_tradnl" sz="45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Padres ausentes</a:t>
            </a:r>
          </a:p>
          <a:p>
            <a:pPr marL="993136" lvl="1" indent="-496568" algn="l">
              <a:lnSpc>
                <a:spcPts val="5979"/>
              </a:lnSpc>
              <a:buFont typeface="Arial"/>
              <a:buChar char="•"/>
            </a:pPr>
            <a:r>
              <a:rPr lang="es-ES_tradnl" sz="45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Asistencia inconsistente a la Misa</a:t>
            </a:r>
          </a:p>
          <a:p>
            <a:pPr marL="993136" lvl="1" indent="-496568" algn="l">
              <a:lnSpc>
                <a:spcPts val="5979"/>
              </a:lnSpc>
              <a:buFont typeface="Arial"/>
              <a:buChar char="•"/>
            </a:pPr>
            <a:endParaRPr lang="es-ES_tradnl" sz="45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93136" lvl="1" indent="-496568" algn="l">
              <a:lnSpc>
                <a:spcPts val="5979"/>
              </a:lnSpc>
              <a:buFont typeface="Arial"/>
              <a:buChar char="•"/>
            </a:pPr>
            <a:r>
              <a:rPr lang="es-ES_tradnl" sz="45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Adaptar el camino, no la meta</a:t>
            </a:r>
          </a:p>
          <a:p>
            <a:pPr marL="993136" lvl="1" indent="-496568" algn="l">
              <a:lnSpc>
                <a:spcPts val="5979"/>
              </a:lnSpc>
              <a:buFont typeface="Arial"/>
              <a:buChar char="•"/>
            </a:pPr>
            <a:r>
              <a:rPr lang="es-ES_tradnl" sz="45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Aumentar el acompañamiento, </a:t>
            </a:r>
            <a:br>
              <a:rPr lang="es-ES_tradnl" sz="45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_tradnl" sz="4599" i="1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 la velocidad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49273" y="562895"/>
            <a:ext cx="13162231" cy="96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6"/>
              </a:lnSpc>
              <a:spcBef>
                <a:spcPct val="0"/>
              </a:spcBef>
            </a:pPr>
            <a:r>
              <a:rPr lang="es-ES_tradnl" sz="59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Modelos Parroquiales</a:t>
            </a:r>
            <a:endParaRPr lang="es-ES_tradnl" sz="5997" b="1" u="none" strike="noStrike" noProof="0" dirty="0">
              <a:solidFill>
                <a:srgbClr val="000000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629432"/>
            <a:ext cx="16230600" cy="640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4846" lvl="1" indent="-647423" algn="l">
              <a:lnSpc>
                <a:spcPts val="8396"/>
              </a:lnSpc>
              <a:buAutoNum type="arabicPeriod"/>
            </a:pPr>
            <a:r>
              <a:rPr lang="es-ES_tradnl" sz="5997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Modelo intergeneracional/Familiar durante todo el año</a:t>
            </a:r>
          </a:p>
          <a:p>
            <a:pPr marL="1294846" lvl="1" indent="-647423" algn="l">
              <a:lnSpc>
                <a:spcPts val="8396"/>
              </a:lnSpc>
              <a:buAutoNum type="arabicPeriod"/>
            </a:pPr>
            <a:r>
              <a:rPr lang="es-ES_tradnl" sz="5997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Catecumenado solo para niños</a:t>
            </a:r>
          </a:p>
          <a:p>
            <a:pPr marL="1294846" lvl="1" indent="-647423" algn="l">
              <a:lnSpc>
                <a:spcPts val="8396"/>
              </a:lnSpc>
              <a:buAutoNum type="arabicPeriod"/>
            </a:pPr>
            <a:r>
              <a:rPr lang="es-ES_tradnl" sz="5997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Educación Religiosa + Ritos</a:t>
            </a:r>
          </a:p>
          <a:p>
            <a:pPr marL="1294846" lvl="1" indent="-647423" algn="l">
              <a:lnSpc>
                <a:spcPts val="8396"/>
              </a:lnSpc>
              <a:buAutoNum type="arabicPeriod"/>
            </a:pPr>
            <a:r>
              <a:rPr lang="es-ES_tradnl" sz="5997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Escuela Católica + Ritos</a:t>
            </a:r>
          </a:p>
          <a:p>
            <a:pPr marL="1294846" lvl="1" indent="-647423" algn="l">
              <a:lnSpc>
                <a:spcPts val="8396"/>
              </a:lnSpc>
              <a:buAutoNum type="arabicPeriod"/>
            </a:pPr>
            <a:r>
              <a:rPr lang="es-ES_tradnl" sz="5997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ER/Ministerio Juvenil solo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487460"/>
            <a:ext cx="16725900" cy="1505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76"/>
              </a:lnSpc>
              <a:spcBef>
                <a:spcPct val="0"/>
              </a:spcBef>
            </a:pPr>
            <a:r>
              <a:rPr lang="es-ES_tradnl" sz="45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Nota: Puede tomar varios años ajustarse, dependiendo del tamaño de los pasos graduales necesarios para el cambio.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1753" y="3086100"/>
            <a:ext cx="6164494" cy="4114800"/>
          </a:xfrm>
          <a:custGeom>
            <a:avLst/>
            <a:gdLst/>
            <a:ahLst/>
            <a:cxnLst/>
            <a:rect l="l" t="t" r="r" b="b"/>
            <a:pathLst>
              <a:path w="6164494" h="4114800">
                <a:moveTo>
                  <a:pt x="0" y="0"/>
                </a:moveTo>
                <a:lnTo>
                  <a:pt x="6164494" y="0"/>
                </a:lnTo>
                <a:lnTo>
                  <a:pt x="616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Freeform 3"/>
          <p:cNvSpPr/>
          <p:nvPr/>
        </p:nvSpPr>
        <p:spPr>
          <a:xfrm>
            <a:off x="129873" y="346995"/>
            <a:ext cx="1797653" cy="2057400"/>
          </a:xfrm>
          <a:custGeom>
            <a:avLst/>
            <a:gdLst/>
            <a:ahLst/>
            <a:cxnLst/>
            <a:rect l="l" t="t" r="r" b="b"/>
            <a:pathLst>
              <a:path w="1797653" h="2057400">
                <a:moveTo>
                  <a:pt x="0" y="0"/>
                </a:moveTo>
                <a:lnTo>
                  <a:pt x="1797654" y="0"/>
                </a:lnTo>
                <a:lnTo>
                  <a:pt x="179765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2325107" y="576296"/>
            <a:ext cx="15550486" cy="151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  <a:spcBef>
                <a:spcPct val="0"/>
              </a:spcBef>
            </a:pPr>
            <a:r>
              <a:rPr lang="es-ES_tradnl" sz="4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Diamante: Modelo intergeneracional/familiar durante todo el año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72966"/>
            <a:ext cx="5033053" cy="664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Refleja la fe vivida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Padres formados junto con sus hijos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Integración parroquial natural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Fuerte potencial mistagógico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73000" y="2398509"/>
            <a:ext cx="5302593" cy="6645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Requiere líderes capacitados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Requiere una visión a largo plazo (especialmente si se pasa desde uno de los otros modelos más limitados)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1753" y="3086100"/>
            <a:ext cx="6164494" cy="4114800"/>
          </a:xfrm>
          <a:custGeom>
            <a:avLst/>
            <a:gdLst/>
            <a:ahLst/>
            <a:cxnLst/>
            <a:rect l="l" t="t" r="r" b="b"/>
            <a:pathLst>
              <a:path w="6164494" h="4114800">
                <a:moveTo>
                  <a:pt x="0" y="0"/>
                </a:moveTo>
                <a:lnTo>
                  <a:pt x="6164494" y="0"/>
                </a:lnTo>
                <a:lnTo>
                  <a:pt x="616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Freeform 3"/>
          <p:cNvSpPr/>
          <p:nvPr/>
        </p:nvSpPr>
        <p:spPr>
          <a:xfrm>
            <a:off x="129445" y="317785"/>
            <a:ext cx="1798511" cy="2057400"/>
          </a:xfrm>
          <a:custGeom>
            <a:avLst/>
            <a:gdLst/>
            <a:ahLst/>
            <a:cxnLst/>
            <a:rect l="l" t="t" r="r" b="b"/>
            <a:pathLst>
              <a:path w="1798511" h="2057400">
                <a:moveTo>
                  <a:pt x="0" y="0"/>
                </a:moveTo>
                <a:lnTo>
                  <a:pt x="1798510" y="0"/>
                </a:lnTo>
                <a:lnTo>
                  <a:pt x="179851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2325107" y="576296"/>
            <a:ext cx="15550486" cy="77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  <a:spcBef>
                <a:spcPct val="0"/>
              </a:spcBef>
            </a:pPr>
            <a:r>
              <a:rPr lang="es-ES_tradnl" sz="4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Platino: Catecumenado SOLAMENTE para Niños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72966"/>
            <a:ext cx="5033053" cy="331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Fuerte identidad </a:t>
            </a:r>
            <a:r>
              <a:rPr lang="es-ES_tradnl" sz="4000" dirty="0" err="1">
                <a:latin typeface="Poppins" panose="00000500000000000000" pitchFamily="2" charset="0"/>
                <a:cs typeface="Poppins" panose="00000500000000000000" pitchFamily="2" charset="0"/>
              </a:rPr>
              <a:t>catecúmenal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agrupación adecuado a la edad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96800" y="1731981"/>
            <a:ext cx="5033053" cy="796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3600" dirty="0">
                <a:latin typeface="Poppins" panose="00000500000000000000" pitchFamily="2" charset="0"/>
                <a:cs typeface="Poppins" panose="00000500000000000000" pitchFamily="2" charset="0"/>
              </a:rPr>
              <a:t>Falta de un discernimiento adecuado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3600" dirty="0">
                <a:latin typeface="Poppins" panose="00000500000000000000" pitchFamily="2" charset="0"/>
                <a:cs typeface="Poppins" panose="00000500000000000000" pitchFamily="2" charset="0"/>
              </a:rPr>
              <a:t>Riesgo de aislarse de la comunidad parroquial 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3600" dirty="0">
                <a:latin typeface="Poppins" panose="00000500000000000000" pitchFamily="2" charset="0"/>
                <a:cs typeface="Poppins" panose="00000500000000000000" pitchFamily="2" charset="0"/>
              </a:rPr>
              <a:t>Ausencia de una conexión litúrgica intencional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3600" dirty="0">
                <a:latin typeface="Poppins" panose="00000500000000000000" pitchFamily="2" charset="0"/>
                <a:cs typeface="Poppins" panose="00000500000000000000" pitchFamily="2" charset="0"/>
              </a:rPr>
              <a:t>Necesidad de acompañamiento familiar</a:t>
            </a:r>
            <a:endParaRPr lang="es-ES_tradnl" sz="3600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1753" y="3086100"/>
            <a:ext cx="6164494" cy="4114800"/>
          </a:xfrm>
          <a:custGeom>
            <a:avLst/>
            <a:gdLst/>
            <a:ahLst/>
            <a:cxnLst/>
            <a:rect l="l" t="t" r="r" b="b"/>
            <a:pathLst>
              <a:path w="6164494" h="4114800">
                <a:moveTo>
                  <a:pt x="0" y="0"/>
                </a:moveTo>
                <a:lnTo>
                  <a:pt x="6164494" y="0"/>
                </a:lnTo>
                <a:lnTo>
                  <a:pt x="616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Freeform 3"/>
          <p:cNvSpPr/>
          <p:nvPr/>
        </p:nvSpPr>
        <p:spPr>
          <a:xfrm>
            <a:off x="129445" y="317785"/>
            <a:ext cx="1798510" cy="2057400"/>
          </a:xfrm>
          <a:custGeom>
            <a:avLst/>
            <a:gdLst/>
            <a:ahLst/>
            <a:cxnLst/>
            <a:rect l="l" t="t" r="r" b="b"/>
            <a:pathLst>
              <a:path w="1798510" h="2057400">
                <a:moveTo>
                  <a:pt x="0" y="0"/>
                </a:moveTo>
                <a:lnTo>
                  <a:pt x="1798510" y="0"/>
                </a:lnTo>
                <a:lnTo>
                  <a:pt x="179851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2325107" y="576296"/>
            <a:ext cx="15550486" cy="77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  <a:spcBef>
                <a:spcPct val="0"/>
              </a:spcBef>
            </a:pPr>
            <a:r>
              <a:rPr lang="es-ES_tradnl" sz="4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Oro</a:t>
            </a:r>
            <a:r>
              <a:rPr lang="es-ES_tradnl" sz="4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 Educación Religiosa + Ritos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72966"/>
            <a:ext cx="5033053" cy="6645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Estructura conocida para los líderes catequéticos parroquiales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Transición más sencilla (basada en el modelo escolar)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96800" y="2105924"/>
            <a:ext cx="5033053" cy="731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ER ≠ </a:t>
            </a: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Formación </a:t>
            </a:r>
            <a:r>
              <a:rPr lang="es-ES_tradnl" sz="4000" dirty="0" err="1">
                <a:latin typeface="Poppins" panose="00000500000000000000" pitchFamily="2" charset="0"/>
                <a:cs typeface="Poppins" panose="00000500000000000000" pitchFamily="2" charset="0"/>
              </a:rPr>
              <a:t>catecúmenal</a:t>
            </a:r>
            <a:endParaRPr lang="es-ES_tradnl" sz="4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Los ritos </a:t>
            </a:r>
            <a:r>
              <a:rPr lang="es-ES_tradnl" sz="400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pasan a ser ceremoniales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El discernimiento queda determinado por el calendario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77560" y="3086100"/>
            <a:ext cx="6164494" cy="4114800"/>
          </a:xfrm>
          <a:custGeom>
            <a:avLst/>
            <a:gdLst/>
            <a:ahLst/>
            <a:cxnLst/>
            <a:rect l="l" t="t" r="r" b="b"/>
            <a:pathLst>
              <a:path w="6164494" h="4114800">
                <a:moveTo>
                  <a:pt x="0" y="0"/>
                </a:moveTo>
                <a:lnTo>
                  <a:pt x="6164494" y="0"/>
                </a:lnTo>
                <a:lnTo>
                  <a:pt x="616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Freeform 3"/>
          <p:cNvSpPr/>
          <p:nvPr/>
        </p:nvSpPr>
        <p:spPr>
          <a:xfrm>
            <a:off x="161163" y="317785"/>
            <a:ext cx="1766792" cy="2057400"/>
          </a:xfrm>
          <a:custGeom>
            <a:avLst/>
            <a:gdLst/>
            <a:ahLst/>
            <a:cxnLst/>
            <a:rect l="l" t="t" r="r" b="b"/>
            <a:pathLst>
              <a:path w="1766792" h="2057400">
                <a:moveTo>
                  <a:pt x="0" y="0"/>
                </a:moveTo>
                <a:lnTo>
                  <a:pt x="1766792" y="0"/>
                </a:lnTo>
                <a:lnTo>
                  <a:pt x="176679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2325107" y="576296"/>
            <a:ext cx="15550486" cy="77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  <a:spcBef>
                <a:spcPct val="0"/>
              </a:spcBef>
            </a:pPr>
            <a:r>
              <a:rPr lang="es-ES_tradnl" sz="4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Plata: Escuela Católica + Ritos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9022" y="3009900"/>
            <a:ext cx="5578538" cy="331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Fuerte exposición a la doctrina católica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Entorno estable y consistente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42054" y="3009900"/>
            <a:ext cx="5534506" cy="59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Falta la iniciación en la parroquia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Los ritos están desconectados de la liturgia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Falta el acompañamiento familiar, sustituido por el catequista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1753" y="3086100"/>
            <a:ext cx="6164494" cy="4114800"/>
          </a:xfrm>
          <a:custGeom>
            <a:avLst/>
            <a:gdLst/>
            <a:ahLst/>
            <a:cxnLst/>
            <a:rect l="l" t="t" r="r" b="b"/>
            <a:pathLst>
              <a:path w="6164494" h="4114800">
                <a:moveTo>
                  <a:pt x="0" y="0"/>
                </a:moveTo>
                <a:lnTo>
                  <a:pt x="6164494" y="0"/>
                </a:lnTo>
                <a:lnTo>
                  <a:pt x="616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Freeform 3"/>
          <p:cNvSpPr/>
          <p:nvPr/>
        </p:nvSpPr>
        <p:spPr>
          <a:xfrm>
            <a:off x="262896" y="436251"/>
            <a:ext cx="1769454" cy="2060499"/>
          </a:xfrm>
          <a:custGeom>
            <a:avLst/>
            <a:gdLst/>
            <a:ahLst/>
            <a:cxnLst/>
            <a:rect l="l" t="t" r="r" b="b"/>
            <a:pathLst>
              <a:path w="1769454" h="2060499">
                <a:moveTo>
                  <a:pt x="0" y="0"/>
                </a:moveTo>
                <a:lnTo>
                  <a:pt x="1769454" y="0"/>
                </a:lnTo>
                <a:lnTo>
                  <a:pt x="1769454" y="2060499"/>
                </a:lnTo>
                <a:lnTo>
                  <a:pt x="0" y="2060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Freeform 4"/>
          <p:cNvSpPr/>
          <p:nvPr/>
        </p:nvSpPr>
        <p:spPr>
          <a:xfrm>
            <a:off x="1028700" y="591231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2325107" y="576296"/>
            <a:ext cx="15550486" cy="770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  <a:spcBef>
                <a:spcPct val="0"/>
              </a:spcBef>
            </a:pPr>
            <a:r>
              <a:rPr lang="es-ES_tradnl" sz="4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Bronce: Solamente ER/</a:t>
            </a:r>
            <a:r>
              <a:rPr lang="es-ES_tradnl" sz="4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Pastoral Juvenil</a:t>
            </a:r>
            <a:endParaRPr lang="es-ES_tradnl" sz="4599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772966"/>
            <a:ext cx="5033053" cy="331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Estructura conocida para los líderes catequéticos parroquiales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26247" y="2256377"/>
            <a:ext cx="5033053" cy="731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La formación se convierte en preparación sacramental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No hay proceso </a:t>
            </a:r>
            <a:r>
              <a:rPr lang="es-ES_tradnl" sz="4000" dirty="0" err="1">
                <a:latin typeface="Poppins" panose="00000500000000000000" pitchFamily="2" charset="0"/>
                <a:cs typeface="Poppins" panose="00000500000000000000" pitchFamily="2" charset="0"/>
              </a:rPr>
              <a:t>catecumenal</a:t>
            </a:r>
            <a:endParaRPr lang="es-ES_tradnl" sz="4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Los ritos se minimizan o se omiten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Se asume la conversión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20800" y="6362700"/>
            <a:ext cx="3593284" cy="3394280"/>
          </a:xfrm>
          <a:custGeom>
            <a:avLst/>
            <a:gdLst/>
            <a:ahLst/>
            <a:cxnLst/>
            <a:rect l="l" t="t" r="r" b="b"/>
            <a:pathLst>
              <a:path w="3848712" h="3848712">
                <a:moveTo>
                  <a:pt x="0" y="0"/>
                </a:moveTo>
                <a:lnTo>
                  <a:pt x="3848712" y="0"/>
                </a:lnTo>
                <a:lnTo>
                  <a:pt x="3848712" y="3848712"/>
                </a:lnTo>
                <a:lnTo>
                  <a:pt x="0" y="384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673916" y="497539"/>
            <a:ext cx="16585384" cy="185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/>
              <a:t>Practicando el discernimiento: </a:t>
            </a:r>
            <a:br>
              <a:rPr lang="es-ES_tradnl" sz="6000" b="1" dirty="0"/>
            </a:br>
            <a:r>
              <a:rPr lang="es-ES_tradnl" sz="6000" b="1" dirty="0"/>
              <a:t>Estudio de caso #1</a:t>
            </a:r>
            <a:endParaRPr lang="es-ES_tradnl" sz="5600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2016" y="2699646"/>
            <a:ext cx="16585384" cy="131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¿Con qué estamos tratando? ¿Qué necesitan saber? ¿Y qué proceso deben seguir?</a:t>
            </a:r>
            <a:endParaRPr lang="es-ES_tradnl" sz="3999" i="1" noProof="0" dirty="0">
              <a:solidFill>
                <a:srgbClr val="00000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916" y="4076700"/>
            <a:ext cx="16940168" cy="531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Familia de </a:t>
            </a:r>
            <a:r>
              <a:rPr lang="es-ES_tradnl" sz="4000" b="1" dirty="0">
                <a:latin typeface="Poppins" panose="00000500000000000000" pitchFamily="2" charset="0"/>
                <a:cs typeface="Poppins" panose="00000500000000000000" pitchFamily="2" charset="0"/>
              </a:rPr>
              <a:t>3 hijos </a:t>
            </a: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(de 5, 7 y 9 años). La madre es de Centroamérica y el padre es mexicano.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Ambos padres son católicos y completaron la iniciación en la escuela primaria.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No han asistido a Misa en más de 10 años.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Los padres están casados solo civilmente. </a:t>
            </a:r>
            <a:b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El padre de los niños tiene un matrimonio </a:t>
            </a:r>
            <a:b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anterior que no ha sido anulado.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49631" y="110424"/>
            <a:ext cx="9670405" cy="96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6"/>
              </a:lnSpc>
            </a:pPr>
            <a:r>
              <a:rPr lang="es-ES_tradnl" sz="59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Oración Inicial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5537" y="825784"/>
            <a:ext cx="16956926" cy="941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0"/>
              </a:lnSpc>
            </a:pP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Padre celestial,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nos has llamado a ser compañeros en el camino de la fe,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a acoger, enseñar y guiar a quienes buscan conocer a tu Hijo.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Nos reunimos hoy como líderes y catequistas, encargados de la formación de niños y adultos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en el Orden de la Iniciación Cristiana adaptado para niños.</a:t>
            </a:r>
          </a:p>
          <a:p>
            <a:pPr>
              <a:lnSpc>
                <a:spcPts val="3470"/>
              </a:lnSpc>
            </a:pPr>
            <a:endParaRPr lang="es-ES_tradnl" sz="2800" spc="154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>
              <a:lnSpc>
                <a:spcPts val="3470"/>
              </a:lnSpc>
            </a:pP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Concédenos la capacidad de reconocer tu presencia en cada corazón que encontramos,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la valentía para anunciar tu verdad con claridad y compasión,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y la paciencia para acompañar a cada niño en su camino hacia los Sacramentos de la Iniciación.</a:t>
            </a:r>
          </a:p>
          <a:p>
            <a:pPr>
              <a:lnSpc>
                <a:spcPts val="3470"/>
              </a:lnSpc>
            </a:pP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Llena nuestras mentes de sabiduría y nuestros corazones de celo apostólico,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para que podamos guiar a otros no solo al conocimiento,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sino a un verdadero encuentro con Cristo y su Iglesia.</a:t>
            </a:r>
            <a:endParaRPr lang="es-ES_tradnl" sz="2669" spc="154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>
              <a:lnSpc>
                <a:spcPts val="3470"/>
              </a:lnSpc>
              <a:spcBef>
                <a:spcPct val="0"/>
              </a:spcBef>
            </a:pP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Bendice nuestro trabajo hoy.</a:t>
            </a:r>
          </a:p>
          <a:p>
            <a:pPr>
              <a:lnSpc>
                <a:spcPts val="3470"/>
              </a:lnSpc>
              <a:spcBef>
                <a:spcPct val="0"/>
              </a:spcBef>
            </a:pP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Que tu Espíritu Santo anime este encuentro,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oriente nuestro diálogo y profundice nuestro compromiso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de formar discípulos que te amen y te sirvan todos los días de su vida.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Te lo pedimos por Cristo nuestro Señor.</a:t>
            </a:r>
            <a:b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2800" dirty="0">
                <a:latin typeface="Poppins" panose="00000500000000000000" pitchFamily="2" charset="0"/>
                <a:cs typeface="Poppins" panose="00000500000000000000" pitchFamily="2" charset="0"/>
              </a:rPr>
              <a:t>Amén.</a:t>
            </a:r>
            <a:endParaRPr lang="es-ES_tradnl" sz="2669" spc="154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65372" y="5908268"/>
            <a:ext cx="3848712" cy="3848712"/>
          </a:xfrm>
          <a:custGeom>
            <a:avLst/>
            <a:gdLst/>
            <a:ahLst/>
            <a:cxnLst/>
            <a:rect l="l" t="t" r="r" b="b"/>
            <a:pathLst>
              <a:path w="3848712" h="3848712">
                <a:moveTo>
                  <a:pt x="0" y="0"/>
                </a:moveTo>
                <a:lnTo>
                  <a:pt x="3848712" y="0"/>
                </a:lnTo>
                <a:lnTo>
                  <a:pt x="3848712" y="3848712"/>
                </a:lnTo>
                <a:lnTo>
                  <a:pt x="0" y="384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673916" y="497539"/>
            <a:ext cx="16940168" cy="185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Practicando el discernimiento: </a:t>
            </a:r>
            <a:b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Estudio de caso #2</a:t>
            </a:r>
            <a:endParaRPr lang="es-ES_tradnl" sz="5600" b="1" noProof="0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3916" y="2350739"/>
            <a:ext cx="16585384" cy="131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¿Con qué estamos tratando? ¿Qué necesitan saber? ¿Y qué proceso deben seguir?</a:t>
            </a:r>
            <a:endParaRPr lang="es-ES_tradnl" sz="3999" i="1" noProof="0" dirty="0">
              <a:solidFill>
                <a:srgbClr val="00000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916" y="4252670"/>
            <a:ext cx="12203884" cy="3977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Madre soltera (convertida por medio del OCIA) busca los sacramentos para su </a:t>
            </a:r>
            <a:r>
              <a:rPr lang="es-ES_tradnl" sz="4000" b="1" dirty="0">
                <a:latin typeface="Poppins" panose="00000500000000000000" pitchFamily="2" charset="0"/>
                <a:cs typeface="Poppins" panose="00000500000000000000" pitchFamily="2" charset="0"/>
              </a:rPr>
              <a:t>hija adolescente</a:t>
            </a: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, quien </a:t>
            </a:r>
            <a:r>
              <a:rPr lang="es-ES_tradnl" sz="4000" b="1" dirty="0">
                <a:latin typeface="Poppins" panose="00000500000000000000" pitchFamily="2" charset="0"/>
                <a:cs typeface="Poppins" panose="00000500000000000000" pitchFamily="2" charset="0"/>
              </a:rPr>
              <a:t>asistió como oyente al OCIA de adultos</a:t>
            </a: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, ya que no había adaptaciones para que participara sola.</a:t>
            </a:r>
            <a:b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Estado de la hija: </a:t>
            </a:r>
            <a:r>
              <a:rPr lang="es-ES_tradnl" sz="4000" b="1" dirty="0">
                <a:latin typeface="Poppins" panose="00000500000000000000" pitchFamily="2" charset="0"/>
                <a:cs typeface="Poppins" panose="00000500000000000000" pitchFamily="2" charset="0"/>
              </a:rPr>
              <a:t>Bautizada como bautista</a:t>
            </a: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_tradnl" sz="3999" i="1" noProof="0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49400" y="6362700"/>
            <a:ext cx="3364684" cy="3394280"/>
          </a:xfrm>
          <a:custGeom>
            <a:avLst/>
            <a:gdLst/>
            <a:ahLst/>
            <a:cxnLst/>
            <a:rect l="l" t="t" r="r" b="b"/>
            <a:pathLst>
              <a:path w="3848712" h="3848712">
                <a:moveTo>
                  <a:pt x="0" y="0"/>
                </a:moveTo>
                <a:lnTo>
                  <a:pt x="3848712" y="0"/>
                </a:lnTo>
                <a:lnTo>
                  <a:pt x="3848712" y="3848712"/>
                </a:lnTo>
                <a:lnTo>
                  <a:pt x="0" y="3848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673916" y="497539"/>
            <a:ext cx="16940168" cy="185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Practicando el discernimiento: </a:t>
            </a:r>
          </a:p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Estudio de caso #3</a:t>
            </a:r>
            <a:endParaRPr lang="es-ES_tradnl" sz="5600" b="1" noProof="0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6524" y="2274246"/>
            <a:ext cx="16585384" cy="131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¿Con qué estamos tratando? ¿Qué necesitan saber? ¿Y qué proceso deben seguir?</a:t>
            </a:r>
            <a:endParaRPr lang="es-ES_tradnl" sz="3999" i="1" noProof="0" dirty="0">
              <a:solidFill>
                <a:srgbClr val="00000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916" y="3962400"/>
            <a:ext cx="16940168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Padre católico, soltero y divorciado, trae a </a:t>
            </a:r>
            <a:r>
              <a:rPr lang="es-ES_tradnl" sz="4000" b="1" dirty="0">
                <a:latin typeface="Poppins" panose="00000500000000000000" pitchFamily="2" charset="0"/>
                <a:cs typeface="Poppins" panose="00000500000000000000" pitchFamily="2" charset="0"/>
              </a:rPr>
              <a:t>sus dos hijas</a:t>
            </a: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, de 9 y 13 años, para el Bautismo.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La madre es católica alejada, sin interés en la Iglesia ni en apoyar la fe de sus hijas.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Participación limitada en Misa.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Sin verdadera vinculación comunitaria: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Liturgias católicas de Guadalupe y Navidad, </a:t>
            </a:r>
            <a:b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Miércoles de Cenizas, &amp; Pascua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49600" y="59622"/>
            <a:ext cx="2278834" cy="2291117"/>
          </a:xfrm>
          <a:custGeom>
            <a:avLst/>
            <a:gdLst/>
            <a:ahLst/>
            <a:cxnLst/>
            <a:rect l="l" t="t" r="r" b="b"/>
            <a:pathLst>
              <a:path w="2729033" h="2729033">
                <a:moveTo>
                  <a:pt x="0" y="0"/>
                </a:moveTo>
                <a:lnTo>
                  <a:pt x="2729033" y="0"/>
                </a:lnTo>
                <a:lnTo>
                  <a:pt x="2729033" y="2729032"/>
                </a:lnTo>
                <a:lnTo>
                  <a:pt x="0" y="2729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673916" y="497539"/>
            <a:ext cx="16940168" cy="185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Practicando el discernimiento: </a:t>
            </a:r>
          </a:p>
          <a:p>
            <a:pPr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Estudio de caso #4</a:t>
            </a:r>
            <a:endParaRPr lang="es-ES_tradnl" sz="6000" b="1" noProof="0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3916" y="2350739"/>
            <a:ext cx="16585384" cy="133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¿Con qué estamos tratando? ¿Qué necesitan saber? ¿Y qué proceso deben seguir?</a:t>
            </a:r>
            <a:endParaRPr lang="es-ES_tradnl" sz="3999" i="1" dirty="0">
              <a:solidFill>
                <a:srgbClr val="00000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9566" y="3810901"/>
            <a:ext cx="17614084" cy="597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Matrimonio católico trae a su hija (8) y a su hijo (5) para la Primera Comunión.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Recientemente inscritos en escuela católica; la escuela indicó inscribir a la hija en la parroquia.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Padres no asistían a Misa antes del nacimiento; ahora lo hacen esporádicamente y cambian de iglesia por conveniencia.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Niños sin formación en la fe.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Madre es profesional de la salud; padre es militar retirado, ahora piloto. Sin otro apoyo familiar disponible.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62443" y="313753"/>
            <a:ext cx="2729033" cy="2729033"/>
          </a:xfrm>
          <a:custGeom>
            <a:avLst/>
            <a:gdLst/>
            <a:ahLst/>
            <a:cxnLst/>
            <a:rect l="l" t="t" r="r" b="b"/>
            <a:pathLst>
              <a:path w="2729033" h="2729033">
                <a:moveTo>
                  <a:pt x="0" y="0"/>
                </a:moveTo>
                <a:lnTo>
                  <a:pt x="2729033" y="0"/>
                </a:lnTo>
                <a:lnTo>
                  <a:pt x="2729033" y="2729032"/>
                </a:lnTo>
                <a:lnTo>
                  <a:pt x="0" y="2729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673916" y="497539"/>
            <a:ext cx="16940168" cy="185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  <a:spcBef>
                <a:spcPct val="0"/>
              </a:spcBef>
            </a:pPr>
            <a:r>
              <a:rPr lang="es-ES_tradnl" sz="5400" b="1" dirty="0">
                <a:latin typeface="Poppins" panose="00000500000000000000" pitchFamily="2" charset="0"/>
                <a:cs typeface="Poppins" panose="00000500000000000000" pitchFamily="2" charset="0"/>
              </a:rPr>
              <a:t>Practicando el discernimiento: </a:t>
            </a:r>
          </a:p>
          <a:p>
            <a:pPr>
              <a:lnSpc>
                <a:spcPts val="7280"/>
              </a:lnSpc>
              <a:spcBef>
                <a:spcPct val="0"/>
              </a:spcBef>
            </a:pPr>
            <a:r>
              <a:rPr lang="es-ES_tradnl" sz="5400" b="1" dirty="0">
                <a:latin typeface="Poppins" panose="00000500000000000000" pitchFamily="2" charset="0"/>
                <a:cs typeface="Poppins" panose="00000500000000000000" pitchFamily="2" charset="0"/>
              </a:rPr>
              <a:t>Estudio de caso #5</a:t>
            </a:r>
            <a:endParaRPr lang="es-ES_tradnl" sz="5400" b="1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73916" y="2372927"/>
            <a:ext cx="16585384" cy="133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  <a:spcBef>
                <a:spcPct val="0"/>
              </a:spcBef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¿Con qué estamos tratando? ¿Qué necesitan saber?</a:t>
            </a:r>
          </a:p>
          <a:p>
            <a:pPr>
              <a:lnSpc>
                <a:spcPts val="5199"/>
              </a:lnSpc>
              <a:spcBef>
                <a:spcPct val="0"/>
              </a:spcBef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 ¿Y qué proceso deben seguir?</a:t>
            </a:r>
            <a:endParaRPr lang="es-ES_tradnl" sz="3999" i="1" dirty="0">
              <a:solidFill>
                <a:srgbClr val="00000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1308" y="4251925"/>
            <a:ext cx="16940168" cy="4644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Abuela devota trae a su nieto de 16 años para la Primera Comunión y la Confirmación.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Ambos padres son católicos, pero alejados de la fe: espirituales, pero no realmente religiosos.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Los padres no confían en la institución de la Iglesia.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El adolescente no ha recibido formación previa desde el Bautismo.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3917" y="2870240"/>
            <a:ext cx="16940168" cy="197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Los sacramentos son un comienzo, no una meta final</a:t>
            </a:r>
          </a:p>
          <a:p>
            <a:pPr marL="1320799" lvl="2" indent="-431800">
              <a:lnSpc>
                <a:spcPts val="5199"/>
              </a:lnSpc>
              <a:buFont typeface="Arial"/>
              <a:buChar char="•"/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No sacrifiques el proceso por enfocarte solo en el objetivo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Un camino de toda la vida</a:t>
            </a:r>
            <a:endParaRPr lang="es-ES_tradnl" sz="3999" noProof="0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527031" y="5874661"/>
            <a:ext cx="4722869" cy="4114800"/>
          </a:xfrm>
          <a:custGeom>
            <a:avLst/>
            <a:gdLst/>
            <a:ahLst/>
            <a:cxnLst/>
            <a:rect l="l" t="t" r="r" b="b"/>
            <a:pathLst>
              <a:path w="4722869" h="4114800">
                <a:moveTo>
                  <a:pt x="0" y="0"/>
                </a:moveTo>
                <a:lnTo>
                  <a:pt x="4722870" y="0"/>
                </a:lnTo>
                <a:lnTo>
                  <a:pt x="47228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673916" y="373659"/>
            <a:ext cx="16940168" cy="185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/>
              <a:t>Secuencia sacramental y </a:t>
            </a:r>
            <a:br>
              <a:rPr lang="es-ES_tradnl" sz="6000" b="1" dirty="0"/>
            </a:br>
            <a:r>
              <a:rPr lang="es-ES_tradnl" sz="6000" b="1" dirty="0"/>
              <a:t>acompañamiento mistagógico</a:t>
            </a:r>
            <a:endParaRPr lang="es-ES_tradnl" sz="5600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1308" y="2226859"/>
            <a:ext cx="16585384" cy="64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  <a:spcBef>
                <a:spcPct val="0"/>
              </a:spcBef>
            </a:pPr>
            <a:r>
              <a:rPr lang="es-ES_tradnl" sz="4000" i="1" dirty="0">
                <a:latin typeface="Poppins" panose="00000500000000000000" pitchFamily="2" charset="0"/>
                <a:cs typeface="Poppins" panose="00000500000000000000" pitchFamily="2" charset="0"/>
              </a:rPr>
              <a:t>¡No hay línea de meta!</a:t>
            </a:r>
            <a:endParaRPr lang="es-ES_tradnl" sz="3999" i="1" noProof="0" dirty="0">
              <a:solidFill>
                <a:srgbClr val="00000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3916" y="4999823"/>
            <a:ext cx="12853115" cy="5311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spcBef>
                <a:spcPct val="0"/>
              </a:spcBef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La </a:t>
            </a:r>
            <a:r>
              <a:rPr lang="es-ES_tradnl" sz="4000" dirty="0" err="1">
                <a:latin typeface="Poppins" panose="00000500000000000000" pitchFamily="2" charset="0"/>
                <a:cs typeface="Poppins" panose="00000500000000000000" pitchFamily="2" charset="0"/>
              </a:rPr>
              <a:t>mistagogia</a:t>
            </a: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 debe comenzar desde el principio, al igual que en el proceso para adultos</a:t>
            </a:r>
            <a:b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Los niños catecúmenos reciben los 3 sacramentos en la Vigilia Pascual</a:t>
            </a:r>
            <a:b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La edad NO es motivo para retrasar… Los sacramentos no deben posponerse injustamente</a:t>
            </a:r>
            <a:endParaRPr lang="es-ES_tradnl" sz="4000" i="1" u="none" strike="noStrike" noProof="0" dirty="0">
              <a:solidFill>
                <a:srgbClr val="000000"/>
              </a:solidFill>
              <a:latin typeface="Poppins" panose="00000500000000000000" pitchFamily="2" charset="0"/>
              <a:ea typeface="Poppins Italics"/>
              <a:cs typeface="Poppins" panose="00000500000000000000" pitchFamily="2" charset="0"/>
              <a:sym typeface="Poppins Itali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19945" y="4483275"/>
            <a:ext cx="4368055" cy="4373522"/>
          </a:xfrm>
          <a:custGeom>
            <a:avLst/>
            <a:gdLst/>
            <a:ahLst/>
            <a:cxnLst/>
            <a:rect l="l" t="t" r="r" b="b"/>
            <a:pathLst>
              <a:path w="4368055" h="4373522">
                <a:moveTo>
                  <a:pt x="0" y="0"/>
                </a:moveTo>
                <a:lnTo>
                  <a:pt x="4368055" y="0"/>
                </a:lnTo>
                <a:lnTo>
                  <a:pt x="4368055" y="4373522"/>
                </a:lnTo>
                <a:lnTo>
                  <a:pt x="0" y="4373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673916" y="1656548"/>
            <a:ext cx="16940168" cy="7979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Confundir la Iniciación con la Preparación Sacramental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 reconocer la importancia de la Conversión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Dejar que el calendario dicte el proceso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Saltarse la </a:t>
            </a:r>
            <a:r>
              <a:rPr lang="es-ES_tradnl" sz="3999" noProof="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Mistagogía</a:t>
            </a: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porque pensamos que los niños ya “terminaron” después de la recepción </a:t>
            </a:r>
            <a:r>
              <a:rPr lang="es-ES_tradnl" sz="3999" b="1" u="sng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Saturar las sesiones de </a:t>
            </a:r>
            <a:r>
              <a:rPr lang="es-ES_tradnl" sz="3999" noProof="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Mistagogía</a:t>
            </a: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b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contenido catequético en lugar de permitir que</a:t>
            </a:r>
            <a:b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sean experiencias vivenciales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Falta de unidad y división entre parroquias</a:t>
            </a:r>
            <a:b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(fomenta la conveniencia y el “salto” de iglesia en iglesia)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Implementación divergente de lo que el </a:t>
            </a:r>
            <a:b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Obispo recomienda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916" y="497539"/>
            <a:ext cx="16940168" cy="917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Errores Comunes</a:t>
            </a:r>
            <a:endParaRPr lang="es-ES_tradnl" sz="5600" b="1" noProof="0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60892" y="497708"/>
            <a:ext cx="14766217" cy="90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s-ES_tradnl" sz="5599" b="1" u="none" strike="noStrike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Próximos Pasos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916" y="1888496"/>
            <a:ext cx="16940168" cy="264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noProof="0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Comprometase</a:t>
            </a:r>
            <a:r>
              <a:rPr lang="es-ES_tradnl" sz="3999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con la formación continua</a:t>
            </a:r>
          </a:p>
          <a:p>
            <a:pPr marL="863599" lvl="1" indent="-431800" algn="l">
              <a:lnSpc>
                <a:spcPts val="5199"/>
              </a:lnSpc>
              <a:buFont typeface="Arial"/>
              <a:buChar char="•"/>
            </a:pPr>
            <a:r>
              <a:rPr lang="es-ES_tradnl" sz="3999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Evalué la situación actual de su parroquia</a:t>
            </a:r>
          </a:p>
          <a:p>
            <a:pPr marL="863599" lvl="1" indent="-431800">
              <a:lnSpc>
                <a:spcPts val="5199"/>
              </a:lnSpc>
              <a:buFont typeface="Arial"/>
              <a:buChar char="•"/>
            </a:pPr>
            <a:r>
              <a:rPr lang="es-ES_tradnl" sz="4000" dirty="0">
                <a:latin typeface="Poppins" panose="00000500000000000000" pitchFamily="2" charset="0"/>
                <a:cs typeface="Poppins" panose="00000500000000000000" pitchFamily="2" charset="0"/>
              </a:rPr>
              <a:t>Dé un paso concreto hacia el modelo de excelencia</a:t>
            </a:r>
            <a:r>
              <a:rPr lang="es-ES_tradnl" sz="3999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(Diamante)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895550"/>
            <a:ext cx="16230600" cy="371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5600" b="1" i="1" noProof="0" dirty="0">
                <a:solidFill>
                  <a:srgbClr val="00000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“</a:t>
            </a:r>
            <a:r>
              <a:rPr lang="es-ES_tradnl" sz="6000" b="1" dirty="0">
                <a:latin typeface="Poppins" panose="00000500000000000000" pitchFamily="2" charset="0"/>
                <a:cs typeface="Poppins" panose="00000500000000000000" pitchFamily="2" charset="0"/>
              </a:rPr>
              <a:t>La iniciación prospera donde los líderes priorizan la conversión sobre la conveniencia</a:t>
            </a:r>
            <a:r>
              <a:rPr lang="es-ES_tradnl" sz="5600" b="1" i="1" noProof="0" dirty="0">
                <a:solidFill>
                  <a:srgbClr val="00000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” </a:t>
            </a:r>
          </a:p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s-ES_tradnl" sz="5600" b="1" i="1" noProof="0" dirty="0">
                <a:solidFill>
                  <a:srgbClr val="00000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Nick &amp; Diana de </a:t>
            </a:r>
            <a:r>
              <a:rPr lang="es-ES_tradnl" sz="5600" b="1" i="1" noProof="0" dirty="0" err="1">
                <a:solidFill>
                  <a:srgbClr val="00000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Team</a:t>
            </a:r>
            <a:r>
              <a:rPr lang="es-ES_tradnl" sz="5600" b="1" i="1" noProof="0" dirty="0">
                <a:solidFill>
                  <a:srgbClr val="00000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 </a:t>
            </a:r>
            <a:r>
              <a:rPr lang="es-ES_tradnl" sz="5600" b="1" i="1" noProof="0" dirty="0" err="1">
                <a:solidFill>
                  <a:srgbClr val="000000"/>
                </a:solidFill>
                <a:latin typeface="Poppins" panose="00000500000000000000" pitchFamily="2" charset="0"/>
                <a:ea typeface="Poppins Bold Italics"/>
                <a:cs typeface="Poppins" panose="00000500000000000000" pitchFamily="2" charset="0"/>
                <a:sym typeface="Poppins Bold Italics"/>
              </a:rPr>
              <a:t>Initiation</a:t>
            </a:r>
            <a:endParaRPr lang="es-ES_tradnl" sz="5600" b="1" i="1" noProof="0" dirty="0">
              <a:solidFill>
                <a:srgbClr val="000000"/>
              </a:solidFill>
              <a:latin typeface="Poppins" panose="00000500000000000000" pitchFamily="2" charset="0"/>
              <a:ea typeface="Poppins Bold Italics"/>
              <a:cs typeface="Poppins" panose="00000500000000000000" pitchFamily="2" charset="0"/>
              <a:sym typeface="Poppins Bold Itali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87431" y="4228245"/>
            <a:ext cx="3763282" cy="5750608"/>
          </a:xfrm>
          <a:custGeom>
            <a:avLst/>
            <a:gdLst/>
            <a:ahLst/>
            <a:cxnLst/>
            <a:rect l="l" t="t" r="r" b="b"/>
            <a:pathLst>
              <a:path w="3763282" h="5750608">
                <a:moveTo>
                  <a:pt x="0" y="0"/>
                </a:moveTo>
                <a:lnTo>
                  <a:pt x="3763282" y="0"/>
                </a:lnTo>
                <a:lnTo>
                  <a:pt x="3763282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59" r="-13771"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Freeform 4"/>
          <p:cNvSpPr/>
          <p:nvPr/>
        </p:nvSpPr>
        <p:spPr>
          <a:xfrm>
            <a:off x="621715" y="4228245"/>
            <a:ext cx="3591803" cy="5750610"/>
          </a:xfrm>
          <a:custGeom>
            <a:avLst/>
            <a:gdLst/>
            <a:ahLst/>
            <a:cxnLst/>
            <a:rect l="l" t="t" r="r" b="b"/>
            <a:pathLst>
              <a:path w="3591803" h="5750610">
                <a:moveTo>
                  <a:pt x="0" y="0"/>
                </a:moveTo>
                <a:lnTo>
                  <a:pt x="3591803" y="0"/>
                </a:lnTo>
                <a:lnTo>
                  <a:pt x="3591803" y="5750610"/>
                </a:lnTo>
                <a:lnTo>
                  <a:pt x="0" y="5750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625" t="-1010" r="-16602"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5" name="Freeform 5"/>
          <p:cNvSpPr/>
          <p:nvPr/>
        </p:nvSpPr>
        <p:spPr>
          <a:xfrm>
            <a:off x="13836981" y="4291213"/>
            <a:ext cx="3829304" cy="5624673"/>
          </a:xfrm>
          <a:custGeom>
            <a:avLst/>
            <a:gdLst/>
            <a:ahLst/>
            <a:cxnLst/>
            <a:rect l="l" t="t" r="r" b="b"/>
            <a:pathLst>
              <a:path w="3829304" h="5624673">
                <a:moveTo>
                  <a:pt x="0" y="0"/>
                </a:moveTo>
                <a:lnTo>
                  <a:pt x="3829304" y="0"/>
                </a:lnTo>
                <a:lnTo>
                  <a:pt x="3829304" y="5624673"/>
                </a:lnTo>
                <a:lnTo>
                  <a:pt x="0" y="5624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116" r="-12527" b="-2238"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6" name="Freeform 6"/>
          <p:cNvSpPr/>
          <p:nvPr/>
        </p:nvSpPr>
        <p:spPr>
          <a:xfrm>
            <a:off x="9324626" y="4228245"/>
            <a:ext cx="3838442" cy="5704186"/>
          </a:xfrm>
          <a:custGeom>
            <a:avLst/>
            <a:gdLst/>
            <a:ahLst/>
            <a:cxnLst/>
            <a:rect l="l" t="t" r="r" b="b"/>
            <a:pathLst>
              <a:path w="3838442" h="5704186">
                <a:moveTo>
                  <a:pt x="0" y="0"/>
                </a:moveTo>
                <a:lnTo>
                  <a:pt x="3838442" y="0"/>
                </a:lnTo>
                <a:lnTo>
                  <a:pt x="3838442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7" name="Freeform 7"/>
          <p:cNvSpPr/>
          <p:nvPr/>
        </p:nvSpPr>
        <p:spPr>
          <a:xfrm>
            <a:off x="880382" y="-27949"/>
            <a:ext cx="2656860" cy="3985291"/>
          </a:xfrm>
          <a:custGeom>
            <a:avLst/>
            <a:gdLst/>
            <a:ahLst/>
            <a:cxnLst/>
            <a:rect l="l" t="t" r="r" b="b"/>
            <a:pathLst>
              <a:path w="2656860" h="3985291">
                <a:moveTo>
                  <a:pt x="0" y="0"/>
                </a:moveTo>
                <a:lnTo>
                  <a:pt x="2656861" y="0"/>
                </a:lnTo>
                <a:lnTo>
                  <a:pt x="2656861" y="3985290"/>
                </a:lnTo>
                <a:lnTo>
                  <a:pt x="0" y="39852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8" name="Freeform 8"/>
          <p:cNvSpPr/>
          <p:nvPr/>
        </p:nvSpPr>
        <p:spPr>
          <a:xfrm rot="-5400000" flipV="1">
            <a:off x="3881874" y="-1141024"/>
            <a:ext cx="2069633" cy="4474882"/>
          </a:xfrm>
          <a:custGeom>
            <a:avLst/>
            <a:gdLst/>
            <a:ahLst/>
            <a:cxnLst/>
            <a:rect l="l" t="t" r="r" b="b"/>
            <a:pathLst>
              <a:path w="2069633" h="4474882">
                <a:moveTo>
                  <a:pt x="0" y="4474882"/>
                </a:moveTo>
                <a:lnTo>
                  <a:pt x="2069633" y="4474882"/>
                </a:lnTo>
                <a:lnTo>
                  <a:pt x="2069633" y="0"/>
                </a:lnTo>
                <a:lnTo>
                  <a:pt x="0" y="0"/>
                </a:lnTo>
                <a:lnTo>
                  <a:pt x="0" y="447488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9828326" y="497708"/>
            <a:ext cx="6698782" cy="91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s-ES_tradnl" sz="6000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Recursos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89982" y="2131234"/>
            <a:ext cx="13776303" cy="1310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99"/>
              </a:lnSpc>
            </a:pPr>
            <a:r>
              <a:rPr lang="es-ES_tradnl" sz="3999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Para lideres catequéticos, después del Ritual consideren: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73916" y="3742564"/>
            <a:ext cx="4773004" cy="5750608"/>
          </a:xfrm>
          <a:custGeom>
            <a:avLst/>
            <a:gdLst/>
            <a:ahLst/>
            <a:cxnLst/>
            <a:rect l="l" t="t" r="r" b="b"/>
            <a:pathLst>
              <a:path w="4773004" h="5750608">
                <a:moveTo>
                  <a:pt x="0" y="0"/>
                </a:moveTo>
                <a:lnTo>
                  <a:pt x="4773005" y="0"/>
                </a:lnTo>
                <a:lnTo>
                  <a:pt x="4773005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Freeform 4"/>
          <p:cNvSpPr/>
          <p:nvPr/>
        </p:nvSpPr>
        <p:spPr>
          <a:xfrm>
            <a:off x="5985014" y="3192780"/>
            <a:ext cx="7315200" cy="1950720"/>
          </a:xfrm>
          <a:custGeom>
            <a:avLst/>
            <a:gdLst/>
            <a:ahLst/>
            <a:cxnLst/>
            <a:rect l="l" t="t" r="r" b="b"/>
            <a:pathLst>
              <a:path w="7315200" h="1950720">
                <a:moveTo>
                  <a:pt x="0" y="0"/>
                </a:moveTo>
                <a:lnTo>
                  <a:pt x="7315200" y="0"/>
                </a:lnTo>
                <a:lnTo>
                  <a:pt x="7315200" y="1950720"/>
                </a:lnTo>
                <a:lnTo>
                  <a:pt x="0" y="1950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760892" y="497708"/>
            <a:ext cx="14766217" cy="90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s-ES_tradnl" sz="5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Recursos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3916" y="1888496"/>
            <a:ext cx="16136295" cy="131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9"/>
              </a:lnSpc>
            </a:pPr>
            <a:r>
              <a:rPr lang="es-ES_tradnl" sz="4000" dirty="0"/>
              <a:t>Considere también, para mejorar su práctica </a:t>
            </a:r>
            <a:r>
              <a:rPr lang="es-ES_tradnl" sz="4000" dirty="0" err="1"/>
              <a:t>catecumenal</a:t>
            </a:r>
            <a:r>
              <a:rPr lang="es-ES_tradnl" sz="4000" dirty="0"/>
              <a:t> y la formación del equipo</a:t>
            </a:r>
            <a:endParaRPr lang="es-ES_tradnl" sz="3999" noProof="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85014" y="5162815"/>
            <a:ext cx="9181332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ES_tradnl" sz="6000" b="1" u="sng" dirty="0"/>
              <a:t>Membresías</a:t>
            </a:r>
          </a:p>
          <a:p>
            <a:pPr algn="ctr"/>
            <a:r>
              <a:rPr lang="es-ES_tradnl" sz="6000" dirty="0"/>
              <a:t>Individual: $30/mes</a:t>
            </a:r>
          </a:p>
          <a:p>
            <a:pPr algn="ctr"/>
            <a:r>
              <a:rPr lang="es-ES_tradnl" sz="6000" dirty="0"/>
              <a:t>Equipo: $1,499/año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82571" y="325258"/>
            <a:ext cx="4209794" cy="4643794"/>
          </a:xfrm>
          <a:custGeom>
            <a:avLst/>
            <a:gdLst/>
            <a:ahLst/>
            <a:cxnLst/>
            <a:rect l="l" t="t" r="r" b="b"/>
            <a:pathLst>
              <a:path w="4209794" h="4643794">
                <a:moveTo>
                  <a:pt x="0" y="0"/>
                </a:moveTo>
                <a:lnTo>
                  <a:pt x="4209794" y="0"/>
                </a:lnTo>
                <a:lnTo>
                  <a:pt x="4209794" y="4643794"/>
                </a:lnTo>
                <a:lnTo>
                  <a:pt x="0" y="4643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760892" y="497708"/>
            <a:ext cx="14766217" cy="90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s-ES_tradnl" sz="5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Recursos para el Proceso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40973" y="5712899"/>
            <a:ext cx="4892990" cy="4447797"/>
            <a:chOff x="0" y="0"/>
            <a:chExt cx="6523987" cy="5930396"/>
          </a:xfrm>
        </p:grpSpPr>
        <p:sp>
          <p:nvSpPr>
            <p:cNvPr id="6" name="Freeform 6"/>
            <p:cNvSpPr/>
            <p:nvPr/>
          </p:nvSpPr>
          <p:spPr>
            <a:xfrm>
              <a:off x="751642" y="0"/>
              <a:ext cx="5020704" cy="5020704"/>
            </a:xfrm>
            <a:custGeom>
              <a:avLst/>
              <a:gdLst/>
              <a:ahLst/>
              <a:cxnLst/>
              <a:rect l="l" t="t" r="r" b="b"/>
              <a:pathLst>
                <a:path w="5020704" h="5020704">
                  <a:moveTo>
                    <a:pt x="0" y="0"/>
                  </a:moveTo>
                  <a:lnTo>
                    <a:pt x="5020703" y="0"/>
                  </a:lnTo>
                  <a:lnTo>
                    <a:pt x="5020703" y="5020704"/>
                  </a:lnTo>
                  <a:lnTo>
                    <a:pt x="0" y="502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045718"/>
              <a:ext cx="6523987" cy="884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9"/>
                </a:lnSpc>
                <a:spcBef>
                  <a:spcPct val="0"/>
                </a:spcBef>
              </a:pPr>
              <a:r>
                <a:rPr lang="es-ES_tradnl" sz="3999" b="1" noProof="0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Team</a:t>
              </a:r>
              <a:r>
                <a:rPr lang="es-ES_tradnl" sz="3999" b="1" noProof="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s-ES_tradnl" sz="3999" b="1" noProof="0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Initiation</a:t>
              </a:r>
              <a:endPara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5282620" y="5000235"/>
            <a:ext cx="3951675" cy="2980707"/>
          </a:xfrm>
          <a:custGeom>
            <a:avLst/>
            <a:gdLst/>
            <a:ahLst/>
            <a:cxnLst/>
            <a:rect l="l" t="t" r="r" b="b"/>
            <a:pathLst>
              <a:path w="3951675" h="2980707">
                <a:moveTo>
                  <a:pt x="0" y="0"/>
                </a:moveTo>
                <a:lnTo>
                  <a:pt x="3951675" y="0"/>
                </a:lnTo>
                <a:lnTo>
                  <a:pt x="3951675" y="2980707"/>
                </a:lnTo>
                <a:lnTo>
                  <a:pt x="0" y="29807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5" r="-185740"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5266578" y="7226859"/>
            <a:ext cx="3566203" cy="68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Loyola </a:t>
            </a:r>
            <a:r>
              <a:rPr lang="es-ES_tradnl" sz="3999" b="1" noProof="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Press</a:t>
            </a:r>
            <a:endParaRPr lang="es-ES_tradnl" sz="3999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282620" y="2849778"/>
            <a:ext cx="7555361" cy="2031468"/>
            <a:chOff x="0" y="0"/>
            <a:chExt cx="10073814" cy="2708624"/>
          </a:xfrm>
        </p:grpSpPr>
        <p:sp>
          <p:nvSpPr>
            <p:cNvPr id="11" name="Freeform 11"/>
            <p:cNvSpPr/>
            <p:nvPr/>
          </p:nvSpPr>
          <p:spPr>
            <a:xfrm>
              <a:off x="0" y="404239"/>
              <a:ext cx="10073814" cy="2304385"/>
            </a:xfrm>
            <a:custGeom>
              <a:avLst/>
              <a:gdLst/>
              <a:ahLst/>
              <a:cxnLst/>
              <a:rect l="l" t="t" r="r" b="b"/>
              <a:pathLst>
                <a:path w="10073814" h="2304385">
                  <a:moveTo>
                    <a:pt x="0" y="0"/>
                  </a:moveTo>
                  <a:lnTo>
                    <a:pt x="10073814" y="0"/>
                  </a:lnTo>
                  <a:lnTo>
                    <a:pt x="10073814" y="2304385"/>
                  </a:lnTo>
                  <a:lnTo>
                    <a:pt x="0" y="2304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44718" y="-76200"/>
              <a:ext cx="4767153" cy="884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9"/>
                </a:lnSpc>
                <a:spcBef>
                  <a:spcPct val="0"/>
                </a:spcBef>
              </a:pPr>
              <a:r>
                <a:rPr lang="es-ES_tradnl" sz="3999" b="1" noProof="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RCL </a:t>
              </a:r>
              <a:r>
                <a:rPr lang="es-ES_tradnl" sz="3999" b="1" noProof="0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Benziger</a:t>
              </a:r>
              <a:endPara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46445" y="325258"/>
            <a:ext cx="4341555" cy="5132722"/>
            <a:chOff x="0" y="0"/>
            <a:chExt cx="5788740" cy="68436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00674" cy="6843629"/>
            </a:xfrm>
            <a:custGeom>
              <a:avLst/>
              <a:gdLst/>
              <a:ahLst/>
              <a:cxnLst/>
              <a:rect l="l" t="t" r="r" b="b"/>
              <a:pathLst>
                <a:path w="4700674" h="6843629">
                  <a:moveTo>
                    <a:pt x="0" y="0"/>
                  </a:moveTo>
                  <a:lnTo>
                    <a:pt x="4700674" y="0"/>
                  </a:lnTo>
                  <a:lnTo>
                    <a:pt x="4700674" y="6843629"/>
                  </a:lnTo>
                  <a:lnTo>
                    <a:pt x="0" y="68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86202" y="136859"/>
              <a:ext cx="4502538" cy="1760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9"/>
                </a:lnSpc>
              </a:pPr>
              <a:r>
                <a:rPr lang="es-ES_tradnl" sz="3999" b="1" noProof="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GIA</a:t>
              </a:r>
            </a:p>
            <a:p>
              <a:pPr algn="ctr">
                <a:lnSpc>
                  <a:spcPts val="5199"/>
                </a:lnSpc>
                <a:spcBef>
                  <a:spcPct val="0"/>
                </a:spcBef>
              </a:pPr>
              <a:r>
                <a:rPr lang="es-ES_tradnl" sz="3999" b="1" noProof="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Pubs.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43895" y="4881246"/>
            <a:ext cx="3575365" cy="4609222"/>
            <a:chOff x="0" y="0"/>
            <a:chExt cx="4767153" cy="6145630"/>
          </a:xfrm>
        </p:grpSpPr>
        <p:sp>
          <p:nvSpPr>
            <p:cNvPr id="17" name="Freeform 17"/>
            <p:cNvSpPr/>
            <p:nvPr/>
          </p:nvSpPr>
          <p:spPr>
            <a:xfrm>
              <a:off x="330024" y="808479"/>
              <a:ext cx="4107105" cy="5337151"/>
            </a:xfrm>
            <a:custGeom>
              <a:avLst/>
              <a:gdLst/>
              <a:ahLst/>
              <a:cxnLst/>
              <a:rect l="l" t="t" r="r" b="b"/>
              <a:pathLst>
                <a:path w="4107105" h="5337151">
                  <a:moveTo>
                    <a:pt x="0" y="0"/>
                  </a:moveTo>
                  <a:lnTo>
                    <a:pt x="4107105" y="0"/>
                  </a:lnTo>
                  <a:lnTo>
                    <a:pt x="4107105" y="5337151"/>
                  </a:lnTo>
                  <a:lnTo>
                    <a:pt x="0" y="5337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4767153" cy="884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9"/>
                </a:lnSpc>
                <a:spcBef>
                  <a:spcPct val="0"/>
                </a:spcBef>
              </a:pPr>
              <a:r>
                <a:rPr lang="es-ES_tradnl" sz="3999" b="1" noProof="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RCL </a:t>
              </a:r>
              <a:r>
                <a:rPr lang="es-ES_tradnl" sz="3999" b="1" noProof="0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Benziger</a:t>
              </a:r>
              <a:endPara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4131649" y="5864489"/>
            <a:ext cx="3242045" cy="4296207"/>
          </a:xfrm>
          <a:custGeom>
            <a:avLst/>
            <a:gdLst/>
            <a:ahLst/>
            <a:cxnLst/>
            <a:rect l="l" t="t" r="r" b="b"/>
            <a:pathLst>
              <a:path w="3242045" h="4296207">
                <a:moveTo>
                  <a:pt x="0" y="0"/>
                </a:moveTo>
                <a:lnTo>
                  <a:pt x="3242045" y="0"/>
                </a:lnTo>
                <a:lnTo>
                  <a:pt x="3242045" y="4296207"/>
                </a:lnTo>
                <a:lnTo>
                  <a:pt x="0" y="4296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20" name="TextBox 20"/>
          <p:cNvSpPr txBox="1"/>
          <p:nvPr/>
        </p:nvSpPr>
        <p:spPr>
          <a:xfrm>
            <a:off x="582571" y="4892852"/>
            <a:ext cx="3575365" cy="682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s-ES_tradnl" sz="3999" b="1" noProof="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Liguori</a:t>
            </a:r>
            <a:r>
              <a: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s-ES_tradnl" sz="3999" b="1" noProof="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Press</a:t>
            </a:r>
            <a:endParaRPr lang="es-ES_tradnl" sz="3999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98943" y="519080"/>
            <a:ext cx="15490114" cy="96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796"/>
              </a:lnSpc>
              <a:spcBef>
                <a:spcPct val="0"/>
              </a:spcBef>
            </a:pPr>
            <a:r>
              <a:rPr lang="es-ES_tradnl" sz="6000" b="1" dirty="0"/>
              <a:t>Objetivos de la sesión</a:t>
            </a:r>
            <a:endParaRPr lang="es-ES_tradnl" sz="5997" b="1" u="none" strike="noStrike" noProof="0" dirty="0">
              <a:solidFill>
                <a:srgbClr val="000000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8943" y="1984719"/>
            <a:ext cx="15490114" cy="682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9739" lvl="1" indent="-514870" algn="l">
              <a:lnSpc>
                <a:spcPts val="6677"/>
              </a:lnSpc>
              <a:buAutoNum type="arabicPeriod"/>
            </a:pPr>
            <a:r>
              <a:rPr lang="es-ES_tradnl" sz="4769" spc="276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Comprendiendo la visión del OICA adaptado para </a:t>
            </a:r>
            <a:r>
              <a:rPr lang="es-ES_tradnl" sz="4800" dirty="0">
                <a:latin typeface="Poppins" panose="00000500000000000000" pitchFamily="2" charset="0"/>
                <a:cs typeface="Poppins" panose="00000500000000000000" pitchFamily="2" charset="0"/>
              </a:rPr>
              <a:t>niños</a:t>
            </a:r>
          </a:p>
          <a:p>
            <a:pPr marL="1029739" lvl="1" indent="-514870">
              <a:lnSpc>
                <a:spcPts val="6677"/>
              </a:lnSpc>
              <a:buAutoNum type="arabicPeriod"/>
            </a:pPr>
            <a:r>
              <a:rPr lang="es-ES_tradnl" sz="4800" dirty="0">
                <a:latin typeface="Poppins" panose="00000500000000000000" pitchFamily="2" charset="0"/>
                <a:cs typeface="Poppins" panose="00000500000000000000" pitchFamily="2" charset="0"/>
              </a:rPr>
              <a:t> Criterios y discernimiento: distinción de edades, situación y nivel de preparación</a:t>
            </a:r>
          </a:p>
          <a:p>
            <a:pPr marL="1029739" lvl="1" indent="-514870">
              <a:lnSpc>
                <a:spcPts val="6677"/>
              </a:lnSpc>
              <a:buAutoNum type="arabicPeriod"/>
            </a:pPr>
            <a:r>
              <a:rPr lang="es-ES_tradnl" sz="4800" dirty="0">
                <a:latin typeface="Poppins" panose="00000500000000000000" pitchFamily="2" charset="0"/>
                <a:cs typeface="Poppins" panose="00000500000000000000" pitchFamily="2" charset="0"/>
              </a:rPr>
              <a:t> Modelos de implementación y aplicación</a:t>
            </a:r>
          </a:p>
          <a:p>
            <a:pPr marL="1029739" lvl="1" indent="-514870">
              <a:lnSpc>
                <a:spcPts val="6677"/>
              </a:lnSpc>
              <a:buAutoNum type="arabicPeriod"/>
            </a:pPr>
            <a:r>
              <a:rPr lang="es-ES_tradnl" sz="4800" dirty="0">
                <a:latin typeface="Poppins" panose="00000500000000000000" pitchFamily="2" charset="0"/>
                <a:cs typeface="Poppins" panose="00000500000000000000" pitchFamily="2" charset="0"/>
              </a:rPr>
              <a:t> Recursos disponibles</a:t>
            </a:r>
          </a:p>
          <a:p>
            <a:pPr marL="1029739" lvl="1" indent="-514870">
              <a:lnSpc>
                <a:spcPts val="6677"/>
              </a:lnSpc>
              <a:buAutoNum type="arabicPeriod"/>
            </a:pPr>
            <a:r>
              <a:rPr lang="es-ES_tradnl" sz="4800" dirty="0">
                <a:latin typeface="Poppins" panose="00000500000000000000" pitchFamily="2" charset="0"/>
                <a:cs typeface="Poppins" panose="00000500000000000000" pitchFamily="2" charset="0"/>
              </a:rPr>
              <a:t> Coherencia entre las parroquias: por qué es importante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96F9C-1539-002B-D645-B380D0AC1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5" b="94294" l="4600" r="94500">
                        <a14:foregroundMark x1="7300" y1="16817" x2="11800" y2="15616"/>
                        <a14:foregroundMark x1="11800" y1="15616" x2="12100" y2="15616"/>
                        <a14:foregroundMark x1="4600" y1="25826" x2="4600" y2="21772"/>
                        <a14:foregroundMark x1="12700" y1="47898" x2="19500" y2="45646"/>
                        <a14:foregroundMark x1="19500" y1="45646" x2="22000" y2="37237"/>
                        <a14:foregroundMark x1="22000" y1="37237" x2="24100" y2="43393"/>
                        <a14:foregroundMark x1="24100" y1="43393" x2="23100" y2="53153"/>
                        <a14:foregroundMark x1="23100" y1="53153" x2="20600" y2="54805"/>
                        <a14:foregroundMark x1="20600" y1="54805" x2="18200" y2="60060"/>
                        <a14:foregroundMark x1="18200" y1="60060" x2="18400" y2="79730"/>
                        <a14:foregroundMark x1="11700" y1="72222" x2="12600" y2="77477"/>
                        <a14:foregroundMark x1="13700" y1="72523" x2="17700" y2="51051"/>
                        <a14:foregroundMark x1="19900" y1="50150" x2="23200" y2="42042"/>
                        <a14:foregroundMark x1="11100" y1="90090" x2="13100" y2="78679"/>
                        <a14:foregroundMark x1="13100" y1="78679" x2="9800" y2="68468"/>
                        <a14:foregroundMark x1="9800" y1="68468" x2="9800" y2="68468"/>
                        <a14:foregroundMark x1="18000" y1="94294" x2="16500" y2="74024"/>
                        <a14:foregroundMark x1="16500" y1="74024" x2="16800" y2="71772"/>
                        <a14:foregroundMark x1="24500" y1="28078" x2="24500" y2="28078"/>
                        <a14:foregroundMark x1="24900" y1="22673" x2="24800" y2="18619"/>
                        <a14:foregroundMark x1="24800" y1="18619" x2="29000" y2="16366"/>
                        <a14:foregroundMark x1="21700" y1="10210" x2="22800" y2="4505"/>
                        <a14:foregroundMark x1="33900" y1="28078" x2="36000" y2="31381"/>
                        <a14:foregroundMark x1="36000" y1="31381" x2="37100" y2="36637"/>
                        <a14:foregroundMark x1="37100" y1="36637" x2="42100" y2="41291"/>
                        <a14:foregroundMark x1="34000" y1="38739" x2="34000" y2="38739"/>
                        <a14:foregroundMark x1="75200" y1="41892" x2="76000" y2="35586"/>
                        <a14:foregroundMark x1="76000" y1="35586" x2="78600" y2="33634"/>
                        <a14:foregroundMark x1="78600" y1="33634" x2="82700" y2="34084"/>
                        <a14:foregroundMark x1="82700" y1="34084" x2="86300" y2="29730"/>
                        <a14:foregroundMark x1="86300" y1="29730" x2="87100" y2="24324"/>
                        <a14:foregroundMark x1="87100" y1="24324" x2="86300" y2="19970"/>
                        <a14:foregroundMark x1="86300" y1="19970" x2="84000" y2="16517"/>
                        <a14:foregroundMark x1="84000" y1="16517" x2="81100" y2="14715"/>
                        <a14:foregroundMark x1="81100" y1="14715" x2="77000" y2="13964"/>
                        <a14:foregroundMark x1="77000" y1="13964" x2="74500" y2="16216"/>
                        <a14:foregroundMark x1="74500" y1="16216" x2="73200" y2="20270"/>
                        <a14:foregroundMark x1="73200" y1="20270" x2="73200" y2="21021"/>
                        <a14:foregroundMark x1="78300" y1="41892" x2="84600" y2="44745"/>
                        <a14:foregroundMark x1="84600" y1="44745" x2="88500" y2="40240"/>
                        <a14:foregroundMark x1="88500" y1="40240" x2="90600" y2="36036"/>
                        <a14:foregroundMark x1="90600" y1="36036" x2="90100" y2="29129"/>
                        <a14:foregroundMark x1="90100" y1="29129" x2="92700" y2="29580"/>
                        <a14:foregroundMark x1="92700" y1="29580" x2="94500" y2="31982"/>
                        <a14:foregroundMark x1="55900" y1="87087" x2="55900" y2="87087"/>
                        <a14:foregroundMark x1="67300" y1="56757" x2="66000" y2="63363"/>
                        <a14:foregroundMark x1="66000" y1="63363" x2="66000" y2="63363"/>
                        <a14:foregroundMark x1="88000" y1="64865" x2="91100" y2="66517"/>
                        <a14:foregroundMark x1="91100" y1="66517" x2="91200" y2="66667"/>
                        <a14:foregroundMark x1="90441" y1="74392" x2="90600" y2="73423"/>
                        <a14:foregroundMark x1="89391" y1="80781" x2="89564" y2="79725"/>
                        <a14:foregroundMark x1="89292" y1="81381" x2="89391" y2="80781"/>
                        <a14:foregroundMark x1="88897" y1="83787" x2="89292" y2="81381"/>
                        <a14:foregroundMark x1="90512" y1="71772" x2="90400" y2="69670"/>
                        <a14:foregroundMark x1="90576" y1="72973" x2="90512" y2="71772"/>
                        <a14:foregroundMark x1="90600" y1="73423" x2="90576" y2="72973"/>
                        <a14:foregroundMark x1="87700" y1="70571" x2="86196" y2="80311"/>
                        <a14:foregroundMark x1="91700" y1="76426" x2="92300" y2="93694"/>
                        <a14:foregroundMark x1="11500" y1="94294" x2="11600" y2="92192"/>
                        <a14:backgroundMark x1="15100" y1="86336" x2="15700" y2="80781"/>
                        <a14:backgroundMark x1="15700" y1="78979" x2="15700" y2="74925"/>
                        <a14:backgroundMark x1="15500" y1="74775" x2="15500" y2="73874"/>
                        <a14:backgroundMark x1="60500" y1="80480" x2="59000" y2="86036"/>
                        <a14:backgroundMark x1="89887" y1="78722" x2="90000" y2="81532"/>
                        <a14:backgroundMark x1="89800" y1="76577" x2="89825" y2="77185"/>
                        <a14:backgroundMark x1="90000" y1="81532" x2="90203" y2="82357"/>
                        <a14:backgroundMark x1="86200" y1="82282" x2="86200" y2="82282"/>
                        <a14:backgroundMark x1="85900" y1="81832" x2="85900" y2="81832"/>
                        <a14:backgroundMark x1="85900" y1="81381" x2="85900" y2="81381"/>
                        <a14:backgroundMark x1="86200" y1="81081" x2="86200" y2="81081"/>
                        <a14:backgroundMark x1="85900" y1="82432" x2="85900" y2="82432"/>
                        <a14:backgroundMark x1="89900" y1="74324" x2="89600" y2="79730"/>
                        <a14:backgroundMark x1="90200" y1="83483" x2="90700" y2="88288"/>
                        <a14:backgroundMark x1="89600" y1="72973" x2="89600" y2="72973"/>
                        <a14:backgroundMark x1="89600" y1="71772" x2="89600" y2="71772"/>
                        <a14:backgroundMark x1="89500" y1="81381" x2="89500" y2="81381"/>
                        <a14:backgroundMark x1="89500" y1="80781" x2="89500" y2="80781"/>
                        <a14:backgroundMark x1="89500" y1="80781" x2="89500" y2="80781"/>
                        <a14:backgroundMark x1="85600" y1="82583" x2="86200" y2="81532"/>
                        <a14:backgroundMark x1="89600" y1="80781" x2="89600" y2="80781"/>
                        <a14:backgroundMark x1="89500" y1="80781" x2="89500" y2="8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946" b="11468"/>
          <a:stretch>
            <a:fillRect/>
          </a:stretch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80213"/>
            <a:ext cx="18288000" cy="11048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C85BE-184E-D63D-1A14-B0333B78E72D}"/>
              </a:ext>
            </a:extLst>
          </p:cNvPr>
          <p:cNvSpPr txBox="1"/>
          <p:nvPr/>
        </p:nvSpPr>
        <p:spPr>
          <a:xfrm>
            <a:off x="785812" y="7975860"/>
            <a:ext cx="16816388" cy="111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60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Poppins Bold"/>
              </a:rPr>
              <a:t>Preguntas &amp; Respuestas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7862974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9202278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39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60892" y="4002892"/>
            <a:ext cx="14766217" cy="257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1"/>
              </a:lnSpc>
            </a:pPr>
            <a:r>
              <a:rPr lang="es-ES_tradnl" sz="21929" noProof="0">
                <a:solidFill>
                  <a:srgbClr val="000000"/>
                </a:solidFill>
                <a:latin typeface="Herr Von Muellerhoff"/>
                <a:ea typeface="Herr Von Muellerhoff"/>
                <a:cs typeface="Herr Von Muellerhoff"/>
                <a:sym typeface="Herr Von Muellerhoff"/>
              </a:rPr>
              <a:t>Oremos</a:t>
            </a:r>
            <a:endParaRPr lang="es-ES_tradnl" sz="21929" noProof="0" dirty="0">
              <a:solidFill>
                <a:srgbClr val="000000"/>
              </a:solidFill>
              <a:latin typeface="Herr Von Muellerhoff"/>
              <a:ea typeface="Herr Von Muellerhoff"/>
              <a:cs typeface="Herr Von Muellerhoff"/>
              <a:sym typeface="Herr Von Muellerhof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5830" y="2234382"/>
            <a:ext cx="17436341" cy="612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7"/>
              </a:lnSpc>
            </a:pPr>
            <a:r>
              <a:rPr lang="es-ES_tradnl" sz="4400" dirty="0">
                <a:latin typeface="Poppins" panose="00000500000000000000" pitchFamily="2" charset="0"/>
                <a:cs typeface="Poppins" panose="00000500000000000000" pitchFamily="2" charset="0"/>
              </a:rPr>
              <a:t>Proceso centrado en la conversión, enfocado en:</a:t>
            </a:r>
          </a:p>
          <a:p>
            <a:pPr>
              <a:lnSpc>
                <a:spcPts val="5367"/>
              </a:lnSpc>
            </a:pPr>
            <a:endParaRPr lang="es-ES_tradnl" sz="4400" noProof="0" dirty="0">
              <a:solidFill>
                <a:srgbClr val="000000"/>
              </a:solidFill>
              <a:latin typeface="Poppins" panose="00000500000000000000" pitchFamily="2" charset="0"/>
              <a:ea typeface="HK Grotesk"/>
              <a:cs typeface="Poppins" panose="00000500000000000000" pitchFamily="2" charset="0"/>
              <a:sym typeface="HK Grotes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400" dirty="0">
                <a:latin typeface="Poppins" panose="00000500000000000000" pitchFamily="2" charset="0"/>
                <a:cs typeface="Poppins" panose="00000500000000000000" pitchFamily="2" charset="0"/>
              </a:rPr>
              <a:t>Evangelización </a:t>
            </a:r>
            <a:r>
              <a:rPr lang="es-ES_tradnl" sz="4400" dirty="0" err="1">
                <a:latin typeface="Poppins" panose="00000500000000000000" pitchFamily="2" charset="0"/>
                <a:cs typeface="Poppins" panose="00000500000000000000" pitchFamily="2" charset="0"/>
              </a:rPr>
              <a:t>kerigmática</a:t>
            </a:r>
            <a:endParaRPr lang="es-ES_tradnl" sz="4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400" dirty="0">
                <a:latin typeface="Poppins" panose="00000500000000000000" pitchFamily="2" charset="0"/>
                <a:cs typeface="Poppins" panose="00000500000000000000" pitchFamily="2" charset="0"/>
              </a:rPr>
              <a:t>Discernimiento y nivel de preparación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400" dirty="0">
                <a:latin typeface="Poppins" panose="00000500000000000000" pitchFamily="2" charset="0"/>
                <a:cs typeface="Poppins" panose="00000500000000000000" pitchFamily="2" charset="0"/>
              </a:rPr>
              <a:t>Ritos litúrgicos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4400" dirty="0">
                <a:latin typeface="Poppins" panose="00000500000000000000" pitchFamily="2" charset="0"/>
                <a:cs typeface="Poppins" panose="00000500000000000000" pitchFamily="2" charset="0"/>
              </a:rPr>
              <a:t>Incorporación gradual a la vida de la comunidad parroquial</a:t>
            </a:r>
          </a:p>
          <a:p>
            <a:endParaRPr lang="es-ES_tradnl" sz="4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_tradnl" sz="4400" dirty="0">
                <a:latin typeface="Poppins" panose="00000500000000000000" pitchFamily="2" charset="0"/>
                <a:cs typeface="Poppins" panose="00000500000000000000" pitchFamily="2" charset="0"/>
              </a:rPr>
              <a:t>Este proceso se aplica tanto a niños y adolescentes como a adultos.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0521" y="119966"/>
            <a:ext cx="16486957" cy="176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16"/>
              </a:lnSpc>
            </a:pPr>
            <a:r>
              <a:rPr lang="es-ES_tradnl" sz="53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Comprender la visión del OICA </a:t>
            </a:r>
            <a:br>
              <a:rPr lang="es-ES_tradnl" sz="53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</a:br>
            <a:r>
              <a:rPr lang="es-ES_tradnl" sz="53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adaptado para niños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25830" y="2234382"/>
            <a:ext cx="17436341" cy="4151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59" lvl="1" indent="-474979" algn="l">
              <a:lnSpc>
                <a:spcPts val="5367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HK Grotesk"/>
                <a:cs typeface="Poppins" panose="00000500000000000000" pitchFamily="2" charset="0"/>
                <a:sym typeface="HK Grotesk"/>
              </a:rPr>
              <a:t>Niños apresurados a recibir los Sacramentos según el grado escolar y/o el calendario</a:t>
            </a:r>
          </a:p>
          <a:p>
            <a:pPr marL="949959" lvl="1" indent="-474979" algn="l">
              <a:lnSpc>
                <a:spcPts val="5367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HK Grotesk"/>
                <a:cs typeface="Poppins" panose="00000500000000000000" pitchFamily="2" charset="0"/>
                <a:sym typeface="HK Grotesk"/>
              </a:rPr>
              <a:t>Niños catecúmenos tratados como una “versión reducida”</a:t>
            </a:r>
          </a:p>
          <a:p>
            <a:pPr marL="949959" lvl="1" indent="-474979" algn="l">
              <a:lnSpc>
                <a:spcPts val="5367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HK Grotesk"/>
                <a:cs typeface="Poppins" panose="00000500000000000000" pitchFamily="2" charset="0"/>
                <a:sym typeface="HK Grotesk"/>
              </a:rPr>
              <a:t>Adolescentes ubicados en programas por conveniencia</a:t>
            </a:r>
          </a:p>
          <a:p>
            <a:pPr marL="949959" lvl="1" indent="-474979" algn="l">
              <a:lnSpc>
                <a:spcPts val="5367"/>
              </a:lnSpc>
              <a:buFont typeface="Arial"/>
              <a:buChar char="•"/>
            </a:pPr>
            <a:r>
              <a:rPr lang="es-ES_tradnl" sz="4000" noProof="0" dirty="0">
                <a:solidFill>
                  <a:srgbClr val="000000"/>
                </a:solidFill>
                <a:latin typeface="Poppins" panose="00000500000000000000" pitchFamily="2" charset="0"/>
                <a:ea typeface="HK Grotesk"/>
                <a:cs typeface="Poppins" panose="00000500000000000000" pitchFamily="2" charset="0"/>
                <a:sym typeface="HK Grotesk"/>
              </a:rPr>
              <a:t>Programas parroquiales que determinan el proceso, en lugar del texto ritual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0521" y="119966"/>
            <a:ext cx="16486957" cy="176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</a:pPr>
            <a:r>
              <a:rPr lang="es-ES_tradnl" sz="53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En esta presentación abordaremos algunos desafíos comunes: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0521" y="5940466"/>
            <a:ext cx="16486957" cy="87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6"/>
              </a:lnSpc>
            </a:pPr>
            <a:r>
              <a:rPr lang="es-ES_tradnl" sz="53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Tomando en consideración,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5830" y="6805401"/>
            <a:ext cx="17436341" cy="275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59" lvl="1" indent="-474979" algn="l">
              <a:lnSpc>
                <a:spcPts val="5367"/>
              </a:lnSpc>
              <a:buFont typeface="Arial"/>
              <a:buChar char="•"/>
            </a:pPr>
            <a:r>
              <a:rPr lang="es-ES_tradnl" sz="4399" noProof="0" dirty="0">
                <a:solidFill>
                  <a:srgbClr val="000000"/>
                </a:solidFill>
                <a:latin typeface="Poppins" panose="00000500000000000000" pitchFamily="2" charset="0"/>
                <a:ea typeface="HK Grotesk"/>
                <a:cs typeface="Poppins" panose="00000500000000000000" pitchFamily="2" charset="0"/>
                <a:sym typeface="HK Grotesk"/>
              </a:rPr>
              <a:t>Nuevas Normas Diocesanas (pub. agosto de 2025)</a:t>
            </a:r>
          </a:p>
          <a:p>
            <a:pPr marL="949959" lvl="1" indent="-474979" algn="l">
              <a:lnSpc>
                <a:spcPts val="5367"/>
              </a:lnSpc>
              <a:buFont typeface="Arial"/>
              <a:buChar char="•"/>
            </a:pPr>
            <a:r>
              <a:rPr lang="es-ES_tradnl" sz="4399" noProof="0" dirty="0">
                <a:solidFill>
                  <a:srgbClr val="000000"/>
                </a:solidFill>
                <a:latin typeface="Poppins" panose="00000500000000000000" pitchFamily="2" charset="0"/>
                <a:ea typeface="HK Grotesk"/>
                <a:cs typeface="Poppins" panose="00000500000000000000" pitchFamily="2" charset="0"/>
                <a:sym typeface="HK Grotesk"/>
              </a:rPr>
              <a:t>Principios compartidos</a:t>
            </a:r>
          </a:p>
          <a:p>
            <a:pPr marL="949959" lvl="1" indent="-474979" algn="l">
              <a:lnSpc>
                <a:spcPts val="5367"/>
              </a:lnSpc>
              <a:buFont typeface="Arial"/>
              <a:buChar char="•"/>
            </a:pPr>
            <a:r>
              <a:rPr lang="es-ES_tradnl" sz="4399" noProof="0" dirty="0">
                <a:solidFill>
                  <a:srgbClr val="000000"/>
                </a:solidFill>
                <a:latin typeface="Poppins" panose="00000500000000000000" pitchFamily="2" charset="0"/>
                <a:ea typeface="HK Grotesk"/>
                <a:cs typeface="Poppins" panose="00000500000000000000" pitchFamily="2" charset="0"/>
                <a:sym typeface="HK Grotesk"/>
              </a:rPr>
              <a:t>La flexibilidad como herramienta pastoral, no como excusa para prácticas inconsistentes</a:t>
            </a:r>
            <a:endParaRPr lang="es-ES_tradnl" sz="4399" i="1" noProof="0" dirty="0">
              <a:solidFill>
                <a:srgbClr val="000000"/>
              </a:solidFill>
              <a:latin typeface="Poppins" panose="00000500000000000000" pitchFamily="2" charset="0"/>
              <a:ea typeface="HK Grotesk Italics"/>
              <a:cs typeface="Poppins" panose="00000500000000000000" pitchFamily="2" charset="0"/>
              <a:sym typeface="HK Grotesk Itali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412" y="952501"/>
            <a:ext cx="14197588" cy="792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9"/>
              </a:lnSpc>
              <a:spcBef>
                <a:spcPct val="0"/>
              </a:spcBef>
            </a:pPr>
            <a:r>
              <a:rPr lang="es-ES_tradnl" sz="6000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El Bautismo lo cambia TODO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136179"/>
            <a:ext cx="16230600" cy="473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15" lvl="1" indent="-518158">
              <a:lnSpc>
                <a:spcPts val="6239"/>
              </a:lnSpc>
              <a:buFont typeface="Arial"/>
              <a:buChar char="•"/>
            </a:pPr>
            <a:r>
              <a:rPr lang="es-ES_tradnl" sz="4800" dirty="0">
                <a:latin typeface="Poppins" panose="00000500000000000000" pitchFamily="2" charset="0"/>
                <a:cs typeface="Poppins" panose="00000500000000000000" pitchFamily="2" charset="0"/>
              </a:rPr>
              <a:t>No bautizados o bautizados inválidamente → Catecúmenos</a:t>
            </a:r>
          </a:p>
          <a:p>
            <a:pPr marL="1036315" lvl="1" indent="-518158">
              <a:lnSpc>
                <a:spcPts val="6239"/>
              </a:lnSpc>
              <a:buFont typeface="Arial"/>
              <a:buChar char="•"/>
            </a:pPr>
            <a:r>
              <a:rPr lang="es-ES_tradnl" sz="4799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Bautizados válidamente→ Candidatos (incl. A quienes provienen de otra tradición de fe)</a:t>
            </a:r>
          </a:p>
          <a:p>
            <a:pPr marL="1036315" lvl="1" indent="-518158" algn="l">
              <a:lnSpc>
                <a:spcPts val="6239"/>
              </a:lnSpc>
              <a:buFont typeface="Arial"/>
              <a:buChar char="•"/>
            </a:pPr>
            <a:r>
              <a:rPr lang="es-ES_tradnl" sz="4799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Católicos bautizados, pero no catequizados</a:t>
            </a:r>
            <a:r>
              <a:rPr lang="es-ES_tradnl" sz="4799" noProof="0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→ Candidatos a los sacramentos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41321" y="570388"/>
            <a:ext cx="10489750" cy="85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1"/>
              </a:lnSpc>
            </a:pPr>
            <a:r>
              <a:rPr lang="es-ES_tradnl" sz="45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Quién califica: Párrafo 252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3459" y="1670146"/>
            <a:ext cx="16541081" cy="814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437"/>
              </a:lnSpc>
              <a:spcBef>
                <a:spcPct val="0"/>
              </a:spcBef>
            </a:pPr>
            <a:r>
              <a:rPr lang="es-ES_tradnl" sz="4100" u="none" strike="noStrike" noProof="0" dirty="0">
                <a:solidFill>
                  <a:srgbClr val="000000"/>
                </a:solidFill>
                <a:latin typeface="Poppins" panose="00000500000000000000" pitchFamily="2" charset="0"/>
                <a:ea typeface="Bricolage Grotesque"/>
                <a:cs typeface="Poppins" panose="00000500000000000000" pitchFamily="2" charset="0"/>
                <a:sym typeface="Bricolage Grotesque"/>
              </a:rPr>
              <a:t>Los ritos están destinados a niños que no fueron bautizados en la infancia y que han alcanzado la edad de discreción y de catequesis. Acuden a la Iniciación Cristiana, traídos por sus padres o tutores, o movidos por su propia iniciativa con el permiso de estos mismos. Aquellos que comprenden y nutren su propia fe, guiados por su conciencia, ya son aptos. No obstante, aún no pueden ser tratados como adultos, porque, como niños, dependen de sus padres o tutores y son muy susceptibles a la influencia de sus compañeros, así como de la sociedad.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2013883"/>
            <a:ext cx="16230600" cy="650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437"/>
              </a:lnSpc>
              <a:spcBef>
                <a:spcPct val="0"/>
              </a:spcBef>
            </a:pPr>
            <a:r>
              <a:rPr lang="es-ES_tradnl" sz="4100" u="none" strike="noStrike" noProof="0" dirty="0">
                <a:solidFill>
                  <a:srgbClr val="000000"/>
                </a:solidFill>
                <a:latin typeface="Poppins" panose="00000500000000000000" pitchFamily="2" charset="0"/>
                <a:ea typeface="Bricolage Grotesque"/>
                <a:cs typeface="Poppins" panose="00000500000000000000" pitchFamily="2" charset="0"/>
                <a:sym typeface="Bricolage Grotesque"/>
              </a:rPr>
              <a:t>La iniciación requiere no solo una conversión personal con una madurez acorde a su edad, sino también la ayuda de la educación necesaria para esa etapa. A partir de ahí, debe adaptarse al camino espiritual de los niños, es decir, a su crecimiento en la fe y a la instrucción catequética que reciben. Al igual que con los adultos, su iniciación también se prolonga durante algunos años, si es necesario, antes de que puedan acercarse a los Sacramentos.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61401"/>
            <a:ext cx="17259300" cy="96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96"/>
              </a:lnSpc>
              <a:spcBef>
                <a:spcPct val="0"/>
              </a:spcBef>
            </a:pPr>
            <a:r>
              <a:rPr lang="es-ES_tradnl" sz="59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Párrafo 253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172336" y="2664207"/>
            <a:ext cx="1637548" cy="0"/>
          </a:xfrm>
          <a:prstGeom prst="line">
            <a:avLst/>
          </a:prstGeom>
          <a:ln w="38100" cap="flat">
            <a:solidFill>
              <a:srgbClr val="D81F0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ES_tradnl" noProof="0" dirty="0"/>
          </a:p>
        </p:txBody>
      </p:sp>
      <p:sp>
        <p:nvSpPr>
          <p:cNvPr id="4" name="AutoShape 4"/>
          <p:cNvSpPr/>
          <p:nvPr/>
        </p:nvSpPr>
        <p:spPr>
          <a:xfrm>
            <a:off x="2027519" y="2882838"/>
            <a:ext cx="0" cy="1091819"/>
          </a:xfrm>
          <a:prstGeom prst="line">
            <a:avLst/>
          </a:prstGeom>
          <a:ln w="38100" cap="flat">
            <a:solidFill>
              <a:srgbClr val="1E7D0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ES_tradnl" noProof="0" dirty="0"/>
          </a:p>
        </p:txBody>
      </p:sp>
      <p:sp>
        <p:nvSpPr>
          <p:cNvPr id="5" name="Freeform 5"/>
          <p:cNvSpPr/>
          <p:nvPr/>
        </p:nvSpPr>
        <p:spPr>
          <a:xfrm>
            <a:off x="5982783" y="2168102"/>
            <a:ext cx="4619119" cy="906502"/>
          </a:xfrm>
          <a:custGeom>
            <a:avLst/>
            <a:gdLst/>
            <a:ahLst/>
            <a:cxnLst/>
            <a:rect l="l" t="t" r="r" b="b"/>
            <a:pathLst>
              <a:path w="4619119" h="906502">
                <a:moveTo>
                  <a:pt x="0" y="0"/>
                </a:moveTo>
                <a:lnTo>
                  <a:pt x="4619118" y="0"/>
                </a:lnTo>
                <a:lnTo>
                  <a:pt x="4619118" y="906502"/>
                </a:lnTo>
                <a:lnTo>
                  <a:pt x="0" y="906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6" name="Freeform 6"/>
          <p:cNvSpPr/>
          <p:nvPr/>
        </p:nvSpPr>
        <p:spPr>
          <a:xfrm>
            <a:off x="1274918" y="3824585"/>
            <a:ext cx="4619119" cy="906502"/>
          </a:xfrm>
          <a:custGeom>
            <a:avLst/>
            <a:gdLst/>
            <a:ahLst/>
            <a:cxnLst/>
            <a:rect l="l" t="t" r="r" b="b"/>
            <a:pathLst>
              <a:path w="4619119" h="906502">
                <a:moveTo>
                  <a:pt x="0" y="0"/>
                </a:moveTo>
                <a:lnTo>
                  <a:pt x="4619118" y="0"/>
                </a:lnTo>
                <a:lnTo>
                  <a:pt x="4619118" y="906502"/>
                </a:lnTo>
                <a:lnTo>
                  <a:pt x="0" y="906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_tradnl" noProof="0" dirty="0"/>
          </a:p>
        </p:txBody>
      </p:sp>
      <p:sp>
        <p:nvSpPr>
          <p:cNvPr id="7" name="AutoShape 7"/>
          <p:cNvSpPr/>
          <p:nvPr/>
        </p:nvSpPr>
        <p:spPr>
          <a:xfrm>
            <a:off x="9144000" y="5695734"/>
            <a:ext cx="1637548" cy="0"/>
          </a:xfrm>
          <a:prstGeom prst="line">
            <a:avLst/>
          </a:prstGeom>
          <a:ln w="38100" cap="flat">
            <a:solidFill>
              <a:srgbClr val="D81F0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ES_tradnl" noProof="0" dirty="0"/>
          </a:p>
        </p:txBody>
      </p:sp>
      <p:sp>
        <p:nvSpPr>
          <p:cNvPr id="8" name="AutoShape 8"/>
          <p:cNvSpPr/>
          <p:nvPr/>
        </p:nvSpPr>
        <p:spPr>
          <a:xfrm>
            <a:off x="4527907" y="6501692"/>
            <a:ext cx="0" cy="1091819"/>
          </a:xfrm>
          <a:prstGeom prst="line">
            <a:avLst/>
          </a:prstGeom>
          <a:ln w="38100" cap="flat">
            <a:solidFill>
              <a:srgbClr val="1E7D0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ES_tradnl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9578144" y="5159518"/>
            <a:ext cx="546117" cy="48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8"/>
              </a:lnSpc>
              <a:spcBef>
                <a:spcPct val="0"/>
              </a:spcBef>
            </a:pPr>
            <a:r>
              <a:rPr lang="es-ES_tradnl" sz="2998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83893" y="7170934"/>
            <a:ext cx="959862" cy="478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8"/>
              </a:lnSpc>
              <a:spcBef>
                <a:spcPct val="0"/>
              </a:spcBef>
            </a:pPr>
            <a:r>
              <a:rPr lang="es-ES_tradnl" sz="2998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SI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695968" y="2668981"/>
            <a:ext cx="163754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ES_tradnl" noProof="0" dirty="0"/>
          </a:p>
        </p:txBody>
      </p:sp>
      <p:sp>
        <p:nvSpPr>
          <p:cNvPr id="12" name="TextBox 12"/>
          <p:cNvSpPr txBox="1"/>
          <p:nvPr/>
        </p:nvSpPr>
        <p:spPr>
          <a:xfrm>
            <a:off x="417914" y="200030"/>
            <a:ext cx="14836492" cy="195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6"/>
              </a:lnSpc>
              <a:spcBef>
                <a:spcPct val="0"/>
              </a:spcBef>
            </a:pPr>
            <a:r>
              <a:rPr lang="es-ES_tradnl" sz="59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Discerniendo el estado de los niños y adolescentes</a:t>
            </a:r>
            <a:endParaRPr lang="es-ES_tradnl" sz="5997" b="1" u="none" strike="noStrike" noProof="0" dirty="0">
              <a:solidFill>
                <a:srgbClr val="000000"/>
              </a:solidFill>
              <a:latin typeface="Bricolage Grotesque Bold"/>
              <a:ea typeface="Bricolage Grotesque Bold"/>
              <a:cs typeface="Bricolage Grotesque Bold"/>
              <a:sym typeface="Bricolage Grotesqu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" y="1543120"/>
            <a:ext cx="4327552" cy="1310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199"/>
              </a:lnSpc>
              <a:spcBef>
                <a:spcPct val="0"/>
              </a:spcBef>
              <a:buAutoNum type="arabicPeriod"/>
            </a:pPr>
            <a:r>
              <a: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¿Están bautizados?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32393" y="2241961"/>
            <a:ext cx="3782259" cy="643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  <a:spcBef>
                <a:spcPct val="0"/>
              </a:spcBef>
            </a:pPr>
            <a:r>
              <a:rPr lang="es-ES_tradnl" sz="3999" b="1" u="none" strike="noStrike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Catecúmeno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2489" y="3898457"/>
            <a:ext cx="3523976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  <a:spcBef>
                <a:spcPct val="0"/>
              </a:spcBef>
            </a:pPr>
            <a:r>
              <a: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Candidato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19907" y="2125267"/>
            <a:ext cx="546117" cy="48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8"/>
              </a:lnSpc>
              <a:spcBef>
                <a:spcPct val="0"/>
              </a:spcBef>
            </a:pPr>
            <a:r>
              <a:rPr lang="es-ES_tradnl" sz="2998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00947" y="3155800"/>
            <a:ext cx="975653" cy="481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8"/>
              </a:lnSpc>
              <a:spcBef>
                <a:spcPct val="0"/>
              </a:spcBef>
            </a:pPr>
            <a:r>
              <a:rPr lang="es-ES_tradnl" sz="2998" noProof="0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SI*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13403" y="5026362"/>
            <a:ext cx="6612316" cy="2010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  <a:spcBef>
                <a:spcPct val="0"/>
              </a:spcBef>
            </a:pPr>
            <a:r>
              <a:rPr lang="es-ES_tradnl" sz="4097" b="1" noProof="0" dirty="0">
                <a:solidFill>
                  <a:srgbClr val="000000"/>
                </a:solidFill>
                <a:latin typeface="Bricolage Grotesque Bold"/>
                <a:ea typeface="Bricolage Grotesque Bold"/>
                <a:cs typeface="Bricolage Grotesque Bold"/>
                <a:sym typeface="Bricolage Grotesque Bold"/>
              </a:rPr>
              <a:t>2. ¿Están catequizados de manera apropiada para su edad?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658600" y="2181688"/>
            <a:ext cx="3367560" cy="197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199"/>
              </a:lnSpc>
              <a:spcBef>
                <a:spcPct val="0"/>
              </a:spcBef>
            </a:pPr>
            <a:r>
              <a:rPr lang="es-ES_tradnl" sz="39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OICA adaptado para niños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76685" y="5328568"/>
            <a:ext cx="3367560" cy="1977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  <a:spcBef>
                <a:spcPct val="0"/>
              </a:spcBef>
            </a:pPr>
            <a:r>
              <a: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OICA adaptado para niños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38623" y="7879261"/>
            <a:ext cx="3523976" cy="131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  <a:spcBef>
                <a:spcPct val="0"/>
              </a:spcBef>
            </a:pPr>
            <a:r>
              <a:rPr lang="es-ES_tradnl" sz="3999" b="1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ER + </a:t>
            </a:r>
            <a:r>
              <a:rPr lang="es-ES_tradnl" sz="399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Prep</a:t>
            </a:r>
            <a:r>
              <a:rPr lang="es-ES_tradnl" sz="39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Sacramental</a:t>
            </a:r>
            <a:endParaRPr lang="es-ES_tradnl" sz="3999" b="1" noProof="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4610309" y="6199002"/>
            <a:ext cx="3486778" cy="4042641"/>
            <a:chOff x="-302733" y="7868139"/>
            <a:chExt cx="4649038" cy="5390189"/>
          </a:xfrm>
        </p:grpSpPr>
        <p:sp>
          <p:nvSpPr>
            <p:cNvPr id="23" name="Freeform 23"/>
            <p:cNvSpPr/>
            <p:nvPr/>
          </p:nvSpPr>
          <p:spPr>
            <a:xfrm>
              <a:off x="-302733" y="7868139"/>
              <a:ext cx="4649038" cy="5390189"/>
            </a:xfrm>
            <a:custGeom>
              <a:avLst/>
              <a:gdLst/>
              <a:ahLst/>
              <a:cxnLst/>
              <a:rect l="l" t="t" r="r" b="b"/>
              <a:pathLst>
                <a:path w="4649038" h="5390189">
                  <a:moveTo>
                    <a:pt x="0" y="0"/>
                  </a:moveTo>
                  <a:lnTo>
                    <a:pt x="4649038" y="0"/>
                  </a:lnTo>
                  <a:lnTo>
                    <a:pt x="4649038" y="5390189"/>
                  </a:lnTo>
                  <a:lnTo>
                    <a:pt x="0" y="5390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_tradnl" noProof="0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56063" y="8686067"/>
              <a:ext cx="2343178" cy="747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9"/>
                </a:lnSpc>
                <a:spcBef>
                  <a:spcPct val="0"/>
                </a:spcBef>
              </a:pPr>
              <a:r>
                <a:rPr lang="es-ES_tradnl" sz="3369" b="1" noProof="0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Edad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1812</Words>
  <Application>Microsoft Office PowerPoint</Application>
  <PresentationFormat>Custom</PresentationFormat>
  <Paragraphs>190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Poppins Bold</vt:lpstr>
      <vt:lpstr>Arial</vt:lpstr>
      <vt:lpstr>Aptos</vt:lpstr>
      <vt:lpstr>Poppins</vt:lpstr>
      <vt:lpstr>HK Grotesk</vt:lpstr>
      <vt:lpstr>Bricolage Grotesque</vt:lpstr>
      <vt:lpstr>Bricolage Grotesque Light</vt:lpstr>
      <vt:lpstr>Bricolage Grotesque Bold</vt:lpstr>
      <vt:lpstr>Herr Von Muellerhoff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OCIA -Children</dc:title>
  <dc:creator>Darleine Arce</dc:creator>
  <cp:lastModifiedBy>Darleine Arce</cp:lastModifiedBy>
  <cp:revision>16</cp:revision>
  <dcterms:created xsi:type="dcterms:W3CDTF">2006-08-16T00:00:00Z</dcterms:created>
  <dcterms:modified xsi:type="dcterms:W3CDTF">2026-01-29T02:59:25Z</dcterms:modified>
  <dc:identifier>DAG8Gf_xwiU</dc:identifier>
</cp:coreProperties>
</file>