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Lst>
  <p:notesMasterIdLst>
    <p:notesMasterId r:id="rId22"/>
  </p:notesMasterIdLst>
  <p:sldIdLst>
    <p:sldId id="334" r:id="rId5"/>
    <p:sldId id="269" r:id="rId6"/>
    <p:sldId id="1634" r:id="rId7"/>
    <p:sldId id="335" r:id="rId8"/>
    <p:sldId id="336" r:id="rId9"/>
    <p:sldId id="346" r:id="rId10"/>
    <p:sldId id="337" r:id="rId11"/>
    <p:sldId id="338" r:id="rId12"/>
    <p:sldId id="339" r:id="rId13"/>
    <p:sldId id="340" r:id="rId14"/>
    <p:sldId id="343" r:id="rId15"/>
    <p:sldId id="342" r:id="rId16"/>
    <p:sldId id="341" r:id="rId17"/>
    <p:sldId id="347" r:id="rId18"/>
    <p:sldId id="348" r:id="rId19"/>
    <p:sldId id="277" r:id="rId20"/>
    <p:sldId id="278"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Rinehart" initials="JR" lastIdx="10" clrIdx="0">
    <p:extLst>
      <p:ext uri="{19B8F6BF-5375-455C-9EA6-DF929625EA0E}">
        <p15:presenceInfo xmlns:p15="http://schemas.microsoft.com/office/powerpoint/2012/main" userId="S-1-5-21-231711664-2819421874-1098458765-1144" providerId="AD"/>
      </p:ext>
    </p:extLst>
  </p:cmAuthor>
  <p:cmAuthor id="2" name="Ursula Helminski" initials="UH" lastIdx="12" clrIdx="1">
    <p:extLst>
      <p:ext uri="{19B8F6BF-5375-455C-9EA6-DF929625EA0E}">
        <p15:presenceInfo xmlns:p15="http://schemas.microsoft.com/office/powerpoint/2012/main" userId="Ursula Helminski" providerId="None"/>
      </p:ext>
    </p:extLst>
  </p:cmAuthor>
  <p:cmAuthor id="3" name="Christopher Neitzey" initials="CN" lastIdx="3" clrIdx="2">
    <p:extLst>
      <p:ext uri="{19B8F6BF-5375-455C-9EA6-DF929625EA0E}">
        <p15:presenceInfo xmlns:p15="http://schemas.microsoft.com/office/powerpoint/2012/main" userId="S-1-5-21-231711664-2819421874-1098458765-51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62"/>
    <a:srgbClr val="2356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65027" autoAdjust="0"/>
  </p:normalViewPr>
  <p:slideViewPr>
    <p:cSldViewPr snapToGrid="0">
      <p:cViewPr varScale="1">
        <p:scale>
          <a:sx n="44" d="100"/>
          <a:sy n="44" d="100"/>
        </p:scale>
        <p:origin x="280" y="3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D476070-90C1-49AF-B7F1-D405F9C80DA6}" type="datetimeFigureOut">
              <a:rPr lang="en-US" smtClean="0"/>
              <a:t>10/24/2023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23A34149-2969-4228-828D-FD2437D94226}" type="slidenum">
              <a:rPr lang="en-US" smtClean="0"/>
              <a:t>‹#›</a:t>
            </a:fld>
            <a:endParaRPr lang="en-US"/>
          </a:p>
        </p:txBody>
      </p:sp>
    </p:spTree>
    <p:extLst>
      <p:ext uri="{BB962C8B-B14F-4D97-AF65-F5344CB8AC3E}">
        <p14:creationId xmlns:p14="http://schemas.microsoft.com/office/powerpoint/2010/main" val="297702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fterschoolalliance.org/covid/financial-support-development.cfm"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air.org/project/building-quality-afterschool" TargetMode="External"/><Relationship Id="rId4" Type="http://schemas.openxmlformats.org/officeDocument/2006/relationships/hyperlink" Target="https://static1.squarespace.com/static/5b75d96ccc8fedfce4d3c5a8/t/6509b0defe71912cffbfd7de/1695133919682/Funding+Out-of-School+Time+Programs+Final.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34149-2969-4228-828D-FD2437D94226}" type="slidenum">
              <a:rPr lang="en-US" smtClean="0"/>
              <a:t>1</a:t>
            </a:fld>
            <a:endParaRPr lang="en-US"/>
          </a:p>
        </p:txBody>
      </p:sp>
    </p:spTree>
    <p:extLst>
      <p:ext uri="{BB962C8B-B14F-4D97-AF65-F5344CB8AC3E}">
        <p14:creationId xmlns:p14="http://schemas.microsoft.com/office/powerpoint/2010/main" val="3063788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34149-2969-4228-828D-FD2437D94226}" type="slidenum">
              <a:rPr lang="en-US" smtClean="0"/>
              <a:t>12</a:t>
            </a:fld>
            <a:endParaRPr lang="en-US"/>
          </a:p>
        </p:txBody>
      </p:sp>
    </p:spTree>
    <p:extLst>
      <p:ext uri="{BB962C8B-B14F-4D97-AF65-F5344CB8AC3E}">
        <p14:creationId xmlns:p14="http://schemas.microsoft.com/office/powerpoint/2010/main" val="4288084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standards and guidelines are foundations for afterschool systems – nearly all 50 states have developed quality standards: shared definition of quality inform contiguous quality improvement efforts, and guide PD.  </a:t>
            </a:r>
          </a:p>
          <a:p>
            <a:r>
              <a:rPr lang="en-US" dirty="0"/>
              <a:t> - Louisiana – use Q standards as flashlight not hammer  - actively monitor programs and provide feedback.  </a:t>
            </a:r>
          </a:p>
          <a:p>
            <a:endParaRPr lang="en-US" dirty="0"/>
          </a:p>
          <a:p>
            <a:r>
              <a:rPr lang="en-US" dirty="0"/>
              <a:t>Afterschool quality systems that align professionals </a:t>
            </a:r>
            <a:r>
              <a:rPr lang="en-US" dirty="0" err="1"/>
              <a:t>dvlpt</a:t>
            </a:r>
            <a:r>
              <a:rPr lang="en-US" dirty="0"/>
              <a:t> standards with quality standards support staff learning and sustain continuous improvement by reinforcing professional standards and practice</a:t>
            </a:r>
          </a:p>
          <a:p>
            <a:r>
              <a:rPr lang="en-US" dirty="0"/>
              <a:t>In 2021 37 states had aligned prof </a:t>
            </a:r>
            <a:r>
              <a:rPr lang="en-US" dirty="0" err="1"/>
              <a:t>dvlpt</a:t>
            </a:r>
            <a:r>
              <a:rPr lang="en-US" dirty="0"/>
              <a:t> standards – 5 more were under development. </a:t>
            </a:r>
          </a:p>
          <a:p>
            <a:r>
              <a:rPr lang="en-US" dirty="0"/>
              <a:t>22 states afterschool networks partner with other orgs to bring PD </a:t>
            </a:r>
            <a:r>
              <a:rPr lang="en-US" dirty="0" err="1"/>
              <a:t>opps</a:t>
            </a:r>
            <a:r>
              <a:rPr lang="en-US" dirty="0"/>
              <a:t> to the field.  </a:t>
            </a:r>
          </a:p>
          <a:p>
            <a:r>
              <a:rPr lang="en-US" dirty="0"/>
              <a:t>Partnerships with college/univs. Education service districts, online and in person, meet people where they are, train trainers, regional workshops; coordination for afterschool educators to participate alongside teachers in staff PD days…</a:t>
            </a:r>
          </a:p>
          <a:p>
            <a:endParaRPr lang="en-US" dirty="0"/>
          </a:p>
          <a:p>
            <a:pPr marL="342900" indent="-342900">
              <a:lnSpc>
                <a:spcPct val="100000"/>
              </a:lnSpc>
              <a:buFont typeface="Arial" panose="020B0604020202020204" pitchFamily="34" charset="0"/>
              <a:buChar char="•"/>
            </a:pPr>
            <a:r>
              <a:rPr lang="en-US" sz="3000" dirty="0">
                <a:solidFill>
                  <a:schemeClr val="bg1"/>
                </a:solidFill>
              </a:rPr>
              <a:t>Capacity Building Support and Assistance </a:t>
            </a:r>
          </a:p>
          <a:p>
            <a:pPr marL="800100" lvl="1" indent="-342900">
              <a:lnSpc>
                <a:spcPct val="100000"/>
              </a:lnSpc>
              <a:buFont typeface="Arial" panose="020B0604020202020204" pitchFamily="34" charset="0"/>
              <a:buChar char="•"/>
            </a:pPr>
            <a:r>
              <a:rPr lang="en-US" sz="2500" dirty="0">
                <a:solidFill>
                  <a:schemeClr val="bg1"/>
                </a:solidFill>
              </a:rPr>
              <a:t>Financial and Administrative Support (GA, IL) nonprofit management, fiscal management, grant writing</a:t>
            </a:r>
          </a:p>
          <a:p>
            <a:pPr marL="800100" lvl="1" indent="-342900">
              <a:lnSpc>
                <a:spcPct val="100000"/>
              </a:lnSpc>
              <a:buFont typeface="Arial" panose="020B0604020202020204" pitchFamily="34" charset="0"/>
              <a:buChar char="•"/>
            </a:pPr>
            <a:endParaRPr lang="en-US" sz="2500" dirty="0">
              <a:solidFill>
                <a:schemeClr val="bg1"/>
              </a:solidFill>
            </a:endParaRPr>
          </a:p>
          <a:p>
            <a:pPr marL="800100" lvl="1" indent="-342900">
              <a:lnSpc>
                <a:spcPct val="100000"/>
              </a:lnSpc>
              <a:buFont typeface="Arial" panose="020B0604020202020204" pitchFamily="34" charset="0"/>
              <a:buChar char="•"/>
            </a:pPr>
            <a:r>
              <a:rPr lang="en-US" sz="2500" dirty="0">
                <a:solidFill>
                  <a:schemeClr val="bg1"/>
                </a:solidFill>
              </a:rPr>
              <a:t>Coordination – biggest challenges – getting fed programs to work together – braiding, coordination, consolidation? MI  </a:t>
            </a:r>
            <a:r>
              <a:rPr lang="en-US" sz="2800" b="1" dirty="0"/>
              <a:t>Department of Lifelong Education, Advancement, and Potential</a:t>
            </a:r>
          </a:p>
          <a:p>
            <a:pPr marL="457200" lvl="1" indent="0">
              <a:lnSpc>
                <a:spcPct val="100000"/>
              </a:lnSpc>
              <a:buFont typeface="Arial" panose="020B0604020202020204" pitchFamily="34" charset="0"/>
              <a:buNone/>
            </a:pPr>
            <a:endParaRPr lang="en-US" sz="25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23A34149-2969-4228-828D-FD2437D94226}" type="slidenum">
              <a:rPr lang="en-US" smtClean="0"/>
              <a:t>14</a:t>
            </a:fld>
            <a:endParaRPr lang="en-US"/>
          </a:p>
        </p:txBody>
      </p:sp>
    </p:spTree>
    <p:extLst>
      <p:ext uri="{BB962C8B-B14F-4D97-AF65-F5344CB8AC3E}">
        <p14:creationId xmlns:p14="http://schemas.microsoft.com/office/powerpoint/2010/main" val="503062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34149-2969-4228-828D-FD2437D94226}" type="slidenum">
              <a:rPr lang="en-US" smtClean="0"/>
              <a:t>15</a:t>
            </a:fld>
            <a:endParaRPr lang="en-US"/>
          </a:p>
        </p:txBody>
      </p:sp>
    </p:spTree>
    <p:extLst>
      <p:ext uri="{BB962C8B-B14F-4D97-AF65-F5344CB8AC3E}">
        <p14:creationId xmlns:p14="http://schemas.microsoft.com/office/powerpoint/2010/main" val="4174878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8890bf31fd_0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8890bf31fd_0_0:notes"/>
          <p:cNvSpPr txBox="1">
            <a:spLocks noGrp="1"/>
          </p:cNvSpPr>
          <p:nvPr>
            <p:ph type="body" idx="1"/>
          </p:nvPr>
        </p:nvSpPr>
        <p:spPr>
          <a:xfrm>
            <a:off x="710248" y="4518204"/>
            <a:ext cx="5682000" cy="3696600"/>
          </a:xfrm>
          <a:prstGeom prst="rect">
            <a:avLst/>
          </a:prstGeom>
        </p:spPr>
        <p:txBody>
          <a:bodyPr spcFirstLastPara="1" wrap="square" lIns="94225" tIns="47100" rIns="94225" bIns="47100" anchor="t" anchorCtr="0">
            <a:noAutofit/>
          </a:bodyPr>
          <a:lstStyle/>
          <a:p>
            <a:pPr marL="457200" lvl="0" indent="-342900" algn="l" rtl="0">
              <a:spcBef>
                <a:spcPts val="0"/>
              </a:spcBef>
              <a:spcAft>
                <a:spcPts val="0"/>
              </a:spcAft>
              <a:buSzPts val="1800"/>
              <a:buFont typeface="Helvetica Neue"/>
              <a:buChar char="●"/>
            </a:pPr>
            <a:r>
              <a:rPr lang="en-US" sz="1200" b="1" u="sng" dirty="0">
                <a:solidFill>
                  <a:schemeClr val="lt1"/>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Sustainability and Funding for Programs</a:t>
            </a:r>
            <a:r>
              <a:rPr lang="en-US" sz="1200" b="1" dirty="0">
                <a:solidFill>
                  <a:schemeClr val="lt1"/>
                </a:solidFill>
                <a:latin typeface="Helvetica Neue"/>
                <a:ea typeface="Helvetica Neue"/>
                <a:cs typeface="Helvetica Neue"/>
                <a:sym typeface="Helvetica Neue"/>
              </a:rPr>
              <a:t> - </a:t>
            </a:r>
            <a:r>
              <a:rPr lang="en-US" sz="1200" dirty="0">
                <a:solidFill>
                  <a:schemeClr val="lt1"/>
                </a:solidFill>
              </a:rPr>
              <a:t>Compilation of resources and tools on funding and sustainability </a:t>
            </a:r>
          </a:p>
          <a:p>
            <a:pPr marL="457200" lvl="0" indent="-342900" algn="l" rtl="0">
              <a:spcBef>
                <a:spcPts val="0"/>
              </a:spcBef>
              <a:spcAft>
                <a:spcPts val="0"/>
              </a:spcAft>
              <a:buSzPts val="1800"/>
              <a:buFont typeface="Helvetica Neue"/>
              <a:buChar char="●"/>
            </a:pPr>
            <a:r>
              <a:rPr lang="en-US" sz="1200" b="1" dirty="0">
                <a:solidFill>
                  <a:schemeClr val="lt1"/>
                </a:solidFill>
                <a:latin typeface="Helvetica Neue"/>
                <a:ea typeface="Helvetica Neue"/>
                <a:cs typeface="Helvetica Neue"/>
                <a:sym typeface="Helvetica Neue"/>
              </a:rPr>
              <a:t>http://www.afterschoolalliance.org/covid/financial-support-development.cfm </a:t>
            </a:r>
          </a:p>
          <a:p>
            <a:pPr marL="457200" lvl="0" indent="0" algn="l" rtl="0">
              <a:spcBef>
                <a:spcPts val="0"/>
              </a:spcBef>
              <a:spcAft>
                <a:spcPts val="0"/>
              </a:spcAft>
              <a:buNone/>
            </a:pPr>
            <a:endParaRPr lang="en-US" sz="1200" b="1" dirty="0">
              <a:solidFill>
                <a:schemeClr val="lt1"/>
              </a:solidFill>
              <a:latin typeface="Helvetica Neue"/>
              <a:ea typeface="Helvetica Neue"/>
              <a:cs typeface="Helvetica Neue"/>
              <a:sym typeface="Helvetica Neue"/>
            </a:endParaRPr>
          </a:p>
          <a:p>
            <a:pPr marL="457200" lvl="0" indent="0" algn="l" rtl="0">
              <a:spcBef>
                <a:spcPts val="0"/>
              </a:spcBef>
              <a:spcAft>
                <a:spcPts val="0"/>
              </a:spcAft>
              <a:buNone/>
            </a:pPr>
            <a:r>
              <a:rPr lang="en-US" sz="1200" b="1" u="sng" dirty="0">
                <a:solidFill>
                  <a:schemeClr val="lt1"/>
                </a:solidFill>
                <a:hlinkClick r:id="rId4">
                  <a:extLst>
                    <a:ext uri="{A12FA001-AC4F-418D-AE19-62706E023703}">
                      <ahyp:hlinkClr xmlns:ahyp="http://schemas.microsoft.com/office/drawing/2018/hyperlinkcolor" val="tx"/>
                    </a:ext>
                  </a:extLst>
                </a:hlinkClick>
              </a:rPr>
              <a:t>Funding Out-of-School Time Programs—Now and in the Future</a:t>
            </a:r>
            <a:r>
              <a:rPr lang="en-US" sz="1200" b="1" dirty="0">
                <a:solidFill>
                  <a:schemeClr val="lt1"/>
                </a:solidFill>
              </a:rPr>
              <a:t> </a:t>
            </a:r>
            <a:r>
              <a:rPr lang="en-US" sz="1200" dirty="0">
                <a:solidFill>
                  <a:schemeClr val="lt1"/>
                </a:solidFill>
              </a:rPr>
              <a:t>-  Fact sheet and resource from the Children’s Funding Project in collaboration with Afterschool Alliance and the Grantmaker’s for Education</a:t>
            </a:r>
          </a:p>
          <a:p>
            <a:pPr marL="457200" lvl="0" indent="0" algn="l" rtl="0">
              <a:spcBef>
                <a:spcPts val="0"/>
              </a:spcBef>
              <a:spcAft>
                <a:spcPts val="0"/>
              </a:spcAft>
              <a:buNone/>
            </a:pPr>
            <a:r>
              <a:rPr lang="en-US" sz="1200" dirty="0">
                <a:solidFill>
                  <a:schemeClr val="lt1"/>
                </a:solidFill>
              </a:rPr>
              <a:t>https://static1.squarespace.com/static/5b75d96ccc8fedfce4d3c5a8/t/6509b0defe71912cffbfd7de/1695133919682/Funding+Out-of-School+Time+Programs+Final.pdf </a:t>
            </a:r>
          </a:p>
          <a:p>
            <a:pPr marL="457200" lvl="0" indent="0" algn="l" rtl="0">
              <a:spcBef>
                <a:spcPts val="0"/>
              </a:spcBef>
              <a:spcAft>
                <a:spcPts val="0"/>
              </a:spcAft>
              <a:buNone/>
            </a:pPr>
            <a:endParaRPr lang="en-US" dirty="0">
              <a:solidFill>
                <a:schemeClr val="lt1"/>
              </a:solidFill>
            </a:endParaRPr>
          </a:p>
          <a:p>
            <a:pPr marL="457200" lvl="0" indent="0" algn="l" rtl="0">
              <a:spcBef>
                <a:spcPts val="0"/>
              </a:spcBef>
              <a:spcAft>
                <a:spcPts val="0"/>
              </a:spcAft>
              <a:buNone/>
            </a:pPr>
            <a:r>
              <a:rPr lang="en-US" sz="1200" b="1" dirty="0">
                <a:solidFill>
                  <a:schemeClr val="bg1"/>
                </a:solidFill>
                <a:hlinkClick r:id="rId5">
                  <a:extLst>
                    <a:ext uri="{A12FA001-AC4F-418D-AE19-62706E023703}">
                      <ahyp:hlinkClr xmlns:ahyp="http://schemas.microsoft.com/office/drawing/2018/hyperlinkcolor" val="tx"/>
                    </a:ext>
                  </a:extLst>
                </a:hlinkClick>
              </a:rPr>
              <a:t>Building Quality in Afterschool </a:t>
            </a:r>
            <a:r>
              <a:rPr lang="en-US" sz="1200" dirty="0">
                <a:solidFill>
                  <a:schemeClr val="lt1"/>
                </a:solidFill>
              </a:rPr>
              <a:t>– AIR – Tools to promote and build statewide afterschool quality systems </a:t>
            </a:r>
          </a:p>
          <a:p>
            <a:pPr marL="0" lvl="0" indent="0" algn="l" rtl="0">
              <a:spcBef>
                <a:spcPts val="0"/>
              </a:spcBef>
              <a:spcAft>
                <a:spcPts val="0"/>
              </a:spcAft>
              <a:buNone/>
            </a:pPr>
            <a:r>
              <a:rPr lang="en-US" dirty="0"/>
              <a:t>https://www.air.org/project/building-quality-afterschool </a:t>
            </a:r>
            <a:endParaRPr dirty="0"/>
          </a:p>
        </p:txBody>
      </p:sp>
      <p:sp>
        <p:nvSpPr>
          <p:cNvPr id="306" name="Google Shape;306;g28890bf31fd_0_0:notes"/>
          <p:cNvSpPr txBox="1">
            <a:spLocks noGrp="1"/>
          </p:cNvSpPr>
          <p:nvPr>
            <p:ph type="sldNum" idx="12"/>
          </p:nvPr>
        </p:nvSpPr>
        <p:spPr>
          <a:xfrm>
            <a:off x="4023092" y="8917422"/>
            <a:ext cx="3077700" cy="471000"/>
          </a:xfrm>
          <a:prstGeom prst="rect">
            <a:avLst/>
          </a:prstGeom>
        </p:spPr>
        <p:txBody>
          <a:bodyPr spcFirstLastPara="1" wrap="square" lIns="94225" tIns="47100" rIns="94225" bIns="471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1:notes"/>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lgn="l" rtl="0">
              <a:spcBef>
                <a:spcPts val="0"/>
              </a:spcBef>
              <a:spcAft>
                <a:spcPts val="0"/>
              </a:spcAft>
              <a:buNone/>
            </a:pPr>
            <a:endParaRPr/>
          </a:p>
        </p:txBody>
      </p:sp>
      <p:sp>
        <p:nvSpPr>
          <p:cNvPr id="312" name="Google Shape;312;p2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6: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p1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DDA11E-B5C6-C54D-A211-E11C28D47891}" type="slidenum">
              <a:rPr lang="en-US" smtClean="0"/>
              <a:t>3</a:t>
            </a:fld>
            <a:endParaRPr lang="en-US" dirty="0"/>
          </a:p>
        </p:txBody>
      </p:sp>
    </p:spTree>
    <p:extLst>
      <p:ext uri="{BB962C8B-B14F-4D97-AF65-F5344CB8AC3E}">
        <p14:creationId xmlns:p14="http://schemas.microsoft.com/office/powerpoint/2010/main" val="1303747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34149-2969-4228-828D-FD2437D94226}" type="slidenum">
              <a:rPr lang="en-US" smtClean="0"/>
              <a:t>5</a:t>
            </a:fld>
            <a:endParaRPr lang="en-US"/>
          </a:p>
        </p:txBody>
      </p:sp>
    </p:spTree>
    <p:extLst>
      <p:ext uri="{BB962C8B-B14F-4D97-AF65-F5344CB8AC3E}">
        <p14:creationId xmlns:p14="http://schemas.microsoft.com/office/powerpoint/2010/main" val="4018907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34149-2969-4228-828D-FD2437D94226}" type="slidenum">
              <a:rPr lang="en-US" smtClean="0"/>
              <a:t>6</a:t>
            </a:fld>
            <a:endParaRPr lang="en-US"/>
          </a:p>
        </p:txBody>
      </p:sp>
    </p:spTree>
    <p:extLst>
      <p:ext uri="{BB962C8B-B14F-4D97-AF65-F5344CB8AC3E}">
        <p14:creationId xmlns:p14="http://schemas.microsoft.com/office/powerpoint/2010/main" val="1985974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34149-2969-4228-828D-FD2437D94226}" type="slidenum">
              <a:rPr lang="en-US" smtClean="0"/>
              <a:t>7</a:t>
            </a:fld>
            <a:endParaRPr lang="en-US"/>
          </a:p>
        </p:txBody>
      </p:sp>
    </p:spTree>
    <p:extLst>
      <p:ext uri="{BB962C8B-B14F-4D97-AF65-F5344CB8AC3E}">
        <p14:creationId xmlns:p14="http://schemas.microsoft.com/office/powerpoint/2010/main" val="4011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34149-2969-4228-828D-FD2437D94226}" type="slidenum">
              <a:rPr lang="en-US" smtClean="0"/>
              <a:t>8</a:t>
            </a:fld>
            <a:endParaRPr lang="en-US"/>
          </a:p>
        </p:txBody>
      </p:sp>
    </p:spTree>
    <p:extLst>
      <p:ext uri="{BB962C8B-B14F-4D97-AF65-F5344CB8AC3E}">
        <p14:creationId xmlns:p14="http://schemas.microsoft.com/office/powerpoint/2010/main" val="1030274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34149-2969-4228-828D-FD2437D94226}" type="slidenum">
              <a:rPr lang="en-US" smtClean="0"/>
              <a:t>9</a:t>
            </a:fld>
            <a:endParaRPr lang="en-US"/>
          </a:p>
        </p:txBody>
      </p:sp>
    </p:spTree>
    <p:extLst>
      <p:ext uri="{BB962C8B-B14F-4D97-AF65-F5344CB8AC3E}">
        <p14:creationId xmlns:p14="http://schemas.microsoft.com/office/powerpoint/2010/main" val="3957408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34149-2969-4228-828D-FD2437D94226}" type="slidenum">
              <a:rPr lang="en-US" smtClean="0"/>
              <a:t>10</a:t>
            </a:fld>
            <a:endParaRPr lang="en-US"/>
          </a:p>
        </p:txBody>
      </p:sp>
    </p:spTree>
    <p:extLst>
      <p:ext uri="{BB962C8B-B14F-4D97-AF65-F5344CB8AC3E}">
        <p14:creationId xmlns:p14="http://schemas.microsoft.com/office/powerpoint/2010/main" val="2742042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620215"/>
            <a:ext cx="8187160" cy="2387600"/>
          </a:xfrm>
          <a:prstGeom prst="rect">
            <a:avLst/>
          </a:prstGeom>
        </p:spPr>
        <p:txBody>
          <a:bodyPr anchor="b">
            <a:normAutofit/>
          </a:bodyPr>
          <a:lstStyle>
            <a:lvl1pPr algn="l">
              <a:defRPr sz="4400" baseline="0">
                <a:solidFill>
                  <a:schemeClr val="accent2"/>
                </a:solidFill>
                <a:latin typeface="Helvetica" pitchFamily="2" charset="0"/>
              </a:defRPr>
            </a:lvl1pPr>
          </a:lstStyle>
          <a:p>
            <a:r>
              <a:rPr lang="en-US" dirty="0"/>
              <a:t>Click to edit Master title style</a:t>
            </a:r>
          </a:p>
        </p:txBody>
      </p:sp>
      <p:sp>
        <p:nvSpPr>
          <p:cNvPr id="3" name="Subtitle 2"/>
          <p:cNvSpPr>
            <a:spLocks noGrp="1"/>
          </p:cNvSpPr>
          <p:nvPr>
            <p:ph type="subTitle" idx="1"/>
          </p:nvPr>
        </p:nvSpPr>
        <p:spPr>
          <a:xfrm>
            <a:off x="3047999" y="4015472"/>
            <a:ext cx="8526684" cy="965899"/>
          </a:xfrm>
          <a:prstGeom prst="rect">
            <a:avLst/>
          </a:prstGeom>
        </p:spPr>
        <p:txBody>
          <a:bodyPr/>
          <a:lstStyle>
            <a:lvl1pPr marL="0" indent="0" algn="l">
              <a:buNone/>
              <a:defRPr sz="2400">
                <a:solidFill>
                  <a:schemeClr val="bg1"/>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4972B85C-4AC1-2948-BE12-CB01095CFCCF}"/>
              </a:ext>
            </a:extLst>
          </p:cNvPr>
          <p:cNvSpPr/>
          <p:nvPr userDrawn="1"/>
        </p:nvSpPr>
        <p:spPr>
          <a:xfrm>
            <a:off x="1" y="5591331"/>
            <a:ext cx="12192000" cy="126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dugi"/>
              <a:ea typeface="+mn-ea"/>
              <a:cs typeface="+mn-cs"/>
            </a:endParaRPr>
          </a:p>
        </p:txBody>
      </p:sp>
    </p:spTree>
    <p:extLst>
      <p:ext uri="{BB962C8B-B14F-4D97-AF65-F5344CB8AC3E}">
        <p14:creationId xmlns:p14="http://schemas.microsoft.com/office/powerpoint/2010/main" val="190619591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Divider A">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r="75484"/>
          <a:stretch/>
        </p:blipFill>
        <p:spPr>
          <a:xfrm>
            <a:off x="1" y="0"/>
            <a:ext cx="2989007" cy="6858000"/>
          </a:xfrm>
          <a:prstGeom prst="rect">
            <a:avLst/>
          </a:prstGeom>
        </p:spPr>
      </p:pic>
      <p:sp>
        <p:nvSpPr>
          <p:cNvPr id="2" name="Title 1"/>
          <p:cNvSpPr>
            <a:spLocks noGrp="1"/>
          </p:cNvSpPr>
          <p:nvPr>
            <p:ph type="title"/>
          </p:nvPr>
        </p:nvSpPr>
        <p:spPr>
          <a:xfrm>
            <a:off x="2989007" y="2766220"/>
            <a:ext cx="7968360" cy="1325563"/>
          </a:xfrm>
          <a:prstGeom prst="rect">
            <a:avLst/>
          </a:prstGeom>
        </p:spPr>
        <p:txBody>
          <a:bodyPr/>
          <a:lstStyle>
            <a:lvl1pPr>
              <a:defRPr>
                <a:solidFill>
                  <a:schemeClr val="accent1"/>
                </a:solidFill>
                <a:latin typeface="Gadug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3103033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vid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67665" y="2766220"/>
            <a:ext cx="7889703" cy="1325563"/>
          </a:xfrm>
          <a:prstGeom prst="rect">
            <a:avLst/>
          </a:prstGeom>
        </p:spPr>
        <p:txBody>
          <a:bodyPr/>
          <a:lstStyle>
            <a:lvl1pPr>
              <a:defRPr>
                <a:solidFill>
                  <a:schemeClr val="bg1"/>
                </a:solidFill>
                <a:latin typeface="Gadug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4011989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267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247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59AFF33-64B2-AD42-A78A-F18F38D11461}"/>
              </a:ext>
            </a:extLst>
          </p:cNvPr>
          <p:cNvCxnSpPr>
            <a:cxnSpLocks/>
          </p:cNvCxnSpPr>
          <p:nvPr userDrawn="1"/>
        </p:nvCxnSpPr>
        <p:spPr>
          <a:xfrm>
            <a:off x="599275" y="1544638"/>
            <a:ext cx="11762059" cy="0"/>
          </a:xfrm>
          <a:prstGeom prst="line">
            <a:avLst/>
          </a:prstGeom>
          <a:ln w="50800" cap="rnd" cmpd="sng">
            <a:solidFill>
              <a:srgbClr val="3D92C8"/>
            </a:solidFill>
            <a:prstDash val="solid"/>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636105" y="274638"/>
            <a:ext cx="10946297" cy="1143000"/>
          </a:xfrm>
          <a:prstGeom prst="rect">
            <a:avLst/>
          </a:prstGeom>
        </p:spPr>
        <p:txBody>
          <a:bodyPr lIns="0" tIns="0" rIns="0" bIns="0" anchor="b" anchorCtr="0">
            <a:noAutofit/>
          </a:bodyPr>
          <a:lstStyle>
            <a:lvl1pPr>
              <a:defRPr sz="2700" b="1" i="0">
                <a:solidFill>
                  <a:srgbClr val="265B7D"/>
                </a:solidFill>
                <a:latin typeface="Franklin Gothic Book" panose="020B0503020102020204" pitchFamily="34" charset="0"/>
              </a:defRPr>
            </a:lvl1pPr>
          </a:lstStyle>
          <a:p>
            <a:r>
              <a:rPr lang="en-US" dirty="0"/>
              <a:t>Click to edit Master title style</a:t>
            </a:r>
          </a:p>
        </p:txBody>
      </p:sp>
      <p:sp>
        <p:nvSpPr>
          <p:cNvPr id="9" name="Content Placeholder 8"/>
          <p:cNvSpPr>
            <a:spLocks noGrp="1"/>
          </p:cNvSpPr>
          <p:nvPr>
            <p:ph sz="quarter" idx="10"/>
          </p:nvPr>
        </p:nvSpPr>
        <p:spPr>
          <a:xfrm>
            <a:off x="636105" y="1689101"/>
            <a:ext cx="10946296" cy="4672013"/>
          </a:xfrm>
          <a:prstGeom prst="rect">
            <a:avLst/>
          </a:prstGeom>
        </p:spPr>
        <p:txBody>
          <a:bodyPr/>
          <a:lstStyle>
            <a:lvl1pPr marL="457200" indent="-457200">
              <a:lnSpc>
                <a:spcPts val="3000"/>
              </a:lnSpc>
              <a:buClr>
                <a:srgbClr val="3D92C8"/>
              </a:buClr>
              <a:buSzPct val="164000"/>
              <a:buFont typeface="Arial"/>
              <a:buChar char="•"/>
              <a:defRPr sz="2600" b="0" i="0">
                <a:solidFill>
                  <a:srgbClr val="265B7D"/>
                </a:solidFill>
                <a:latin typeface="Franklin Gothic Book" panose="020B0503020102020204" pitchFamily="34" charset="0"/>
              </a:defRPr>
            </a:lvl1pPr>
            <a:lvl2pPr>
              <a:defRPr b="0" i="0">
                <a:solidFill>
                  <a:srgbClr val="265B7D"/>
                </a:solidFill>
                <a:latin typeface="Franklin Gothic Book" panose="020B05030201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32711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221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rincipal Title Slide">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a:xfrm>
            <a:off x="0" y="5410200"/>
            <a:ext cx="12192000" cy="1447800"/>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6"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236443"/>
            <a:ext cx="2191851" cy="31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0"/>
          </p:nvPr>
        </p:nvSpPr>
        <p:spPr>
          <a:xfrm>
            <a:off x="3149601" y="1219200"/>
            <a:ext cx="8632404" cy="2438400"/>
          </a:xfrm>
          <a:prstGeom prst="rect">
            <a:avLst/>
          </a:prstGeom>
        </p:spPr>
        <p:txBody>
          <a:bodyPr/>
          <a:lstStyle>
            <a:lvl1pPr marL="0" indent="0" algn="r">
              <a:buNone/>
              <a:defRPr sz="6000" b="1">
                <a:solidFill>
                  <a:schemeClr val="accent1">
                    <a:lumMod val="20000"/>
                    <a:lumOff val="80000"/>
                  </a:schemeClr>
                </a:solidFill>
                <a:effectLst>
                  <a:outerShdw blurRad="38100" dist="38100" dir="2700000" algn="tl">
                    <a:srgbClr val="000000">
                      <a:alpha val="43137"/>
                    </a:srgbClr>
                  </a:outerShdw>
                </a:effectLst>
              </a:defRPr>
            </a:lvl1pPr>
          </a:lstStyle>
          <a:p>
            <a:pPr lvl="0"/>
            <a:r>
              <a:rPr lang="en-US" dirty="0"/>
              <a:t>Click to edit Master text styles</a:t>
            </a:r>
          </a:p>
        </p:txBody>
      </p:sp>
      <p:sp>
        <p:nvSpPr>
          <p:cNvPr id="17" name="Text Placeholder 16"/>
          <p:cNvSpPr>
            <a:spLocks noGrp="1"/>
          </p:cNvSpPr>
          <p:nvPr>
            <p:ph type="body" sz="quarter" idx="11"/>
          </p:nvPr>
        </p:nvSpPr>
        <p:spPr>
          <a:xfrm>
            <a:off x="3149601" y="4038600"/>
            <a:ext cx="8636000" cy="838200"/>
          </a:xfrm>
          <a:prstGeom prst="rect">
            <a:avLst/>
          </a:prstGeom>
        </p:spPr>
        <p:txBody>
          <a:bodyPr/>
          <a:lstStyle>
            <a:lvl1pPr marL="0" indent="0" algn="r">
              <a:buNone/>
              <a:defRPr sz="2800" i="1">
                <a:solidFill>
                  <a:schemeClr val="accent1">
                    <a:lumMod val="40000"/>
                    <a:lumOff val="60000"/>
                  </a:schemeClr>
                </a:solidFill>
              </a:defRPr>
            </a:lvl1pPr>
          </a:lstStyle>
          <a:p>
            <a:pPr lvl="0"/>
            <a:r>
              <a:rPr lang="en-US" dirty="0"/>
              <a:t>Click to edit Master text styles</a:t>
            </a:r>
          </a:p>
        </p:txBody>
      </p:sp>
    </p:spTree>
    <p:extLst>
      <p:ext uri="{BB962C8B-B14F-4D97-AF65-F5344CB8AC3E}">
        <p14:creationId xmlns:p14="http://schemas.microsoft.com/office/powerpoint/2010/main" val="138826874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Principal Title Slide">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a:xfrm>
            <a:off x="0" y="5410200"/>
            <a:ext cx="12192000" cy="1447800"/>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6"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236443"/>
            <a:ext cx="2191851" cy="31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0"/>
          </p:nvPr>
        </p:nvSpPr>
        <p:spPr>
          <a:xfrm>
            <a:off x="3149601" y="1219200"/>
            <a:ext cx="8632404" cy="2438400"/>
          </a:xfrm>
          <a:prstGeom prst="rect">
            <a:avLst/>
          </a:prstGeom>
        </p:spPr>
        <p:txBody>
          <a:bodyPr/>
          <a:lstStyle>
            <a:lvl1pPr marL="0" indent="0" algn="r">
              <a:buNone/>
              <a:defRPr sz="6000" b="1">
                <a:solidFill>
                  <a:schemeClr val="accent1">
                    <a:lumMod val="20000"/>
                    <a:lumOff val="80000"/>
                  </a:schemeClr>
                </a:solidFill>
                <a:effectLst>
                  <a:outerShdw blurRad="38100" dist="38100" dir="2700000" algn="tl">
                    <a:srgbClr val="000000">
                      <a:alpha val="43137"/>
                    </a:srgbClr>
                  </a:outerShdw>
                </a:effectLst>
              </a:defRPr>
            </a:lvl1pPr>
          </a:lstStyle>
          <a:p>
            <a:pPr lvl="0"/>
            <a:r>
              <a:rPr lang="en-US" dirty="0"/>
              <a:t>Click to edit Master text styles</a:t>
            </a:r>
          </a:p>
        </p:txBody>
      </p:sp>
      <p:sp>
        <p:nvSpPr>
          <p:cNvPr id="17" name="Text Placeholder 16"/>
          <p:cNvSpPr>
            <a:spLocks noGrp="1"/>
          </p:cNvSpPr>
          <p:nvPr>
            <p:ph type="body" sz="quarter" idx="11"/>
          </p:nvPr>
        </p:nvSpPr>
        <p:spPr>
          <a:xfrm>
            <a:off x="3149601" y="4038600"/>
            <a:ext cx="8636000" cy="838200"/>
          </a:xfrm>
          <a:prstGeom prst="rect">
            <a:avLst/>
          </a:prstGeom>
        </p:spPr>
        <p:txBody>
          <a:bodyPr/>
          <a:lstStyle>
            <a:lvl1pPr marL="0" indent="0" algn="r">
              <a:buNone/>
              <a:defRPr sz="2800" i="1">
                <a:solidFill>
                  <a:schemeClr val="accent1">
                    <a:lumMod val="40000"/>
                    <a:lumOff val="60000"/>
                  </a:schemeClr>
                </a:solidFill>
              </a:defRPr>
            </a:lvl1pPr>
          </a:lstStyle>
          <a:p>
            <a:pPr lvl="0"/>
            <a:r>
              <a:rPr lang="en-US" dirty="0"/>
              <a:t>Click to edit Master text styles</a:t>
            </a:r>
          </a:p>
        </p:txBody>
      </p:sp>
    </p:spTree>
    <p:extLst>
      <p:ext uri="{BB962C8B-B14F-4D97-AF65-F5344CB8AC3E}">
        <p14:creationId xmlns:p14="http://schemas.microsoft.com/office/powerpoint/2010/main" val="272001510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Principal Title Slide">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a:xfrm>
            <a:off x="0" y="5410200"/>
            <a:ext cx="12192000" cy="1447800"/>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6"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236443"/>
            <a:ext cx="2191851" cy="31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0"/>
          </p:nvPr>
        </p:nvSpPr>
        <p:spPr>
          <a:xfrm>
            <a:off x="3149601" y="1219200"/>
            <a:ext cx="8632404" cy="2438400"/>
          </a:xfrm>
          <a:prstGeom prst="rect">
            <a:avLst/>
          </a:prstGeom>
        </p:spPr>
        <p:txBody>
          <a:bodyPr/>
          <a:lstStyle>
            <a:lvl1pPr marL="0" indent="0" algn="r">
              <a:buNone/>
              <a:defRPr sz="6000" b="1">
                <a:solidFill>
                  <a:schemeClr val="accent1">
                    <a:lumMod val="20000"/>
                    <a:lumOff val="80000"/>
                  </a:schemeClr>
                </a:solidFill>
                <a:effectLst>
                  <a:outerShdw blurRad="38100" dist="38100" dir="2700000" algn="tl">
                    <a:srgbClr val="000000">
                      <a:alpha val="43137"/>
                    </a:srgbClr>
                  </a:outerShdw>
                </a:effectLst>
              </a:defRPr>
            </a:lvl1pPr>
          </a:lstStyle>
          <a:p>
            <a:pPr lvl="0"/>
            <a:r>
              <a:rPr lang="en-US" dirty="0"/>
              <a:t>Click to edit Master text styles</a:t>
            </a:r>
          </a:p>
        </p:txBody>
      </p:sp>
      <p:sp>
        <p:nvSpPr>
          <p:cNvPr id="17" name="Text Placeholder 16"/>
          <p:cNvSpPr>
            <a:spLocks noGrp="1"/>
          </p:cNvSpPr>
          <p:nvPr>
            <p:ph type="body" sz="quarter" idx="11"/>
          </p:nvPr>
        </p:nvSpPr>
        <p:spPr>
          <a:xfrm>
            <a:off x="3149601" y="4038600"/>
            <a:ext cx="8636000" cy="838200"/>
          </a:xfrm>
          <a:prstGeom prst="rect">
            <a:avLst/>
          </a:prstGeom>
        </p:spPr>
        <p:txBody>
          <a:bodyPr/>
          <a:lstStyle>
            <a:lvl1pPr marL="0" indent="0" algn="r">
              <a:buNone/>
              <a:defRPr sz="2800" i="1">
                <a:solidFill>
                  <a:schemeClr val="accent1">
                    <a:lumMod val="40000"/>
                    <a:lumOff val="60000"/>
                  </a:schemeClr>
                </a:solidFill>
              </a:defRPr>
            </a:lvl1pPr>
          </a:lstStyle>
          <a:p>
            <a:pPr lvl="0"/>
            <a:r>
              <a:rPr lang="en-US" dirty="0"/>
              <a:t>Click to edit Master text styles</a:t>
            </a:r>
          </a:p>
        </p:txBody>
      </p:sp>
    </p:spTree>
    <p:extLst>
      <p:ext uri="{BB962C8B-B14F-4D97-AF65-F5344CB8AC3E}">
        <p14:creationId xmlns:p14="http://schemas.microsoft.com/office/powerpoint/2010/main" val="404371232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Principal Title Slide">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a:xfrm>
            <a:off x="0" y="5410200"/>
            <a:ext cx="12192000" cy="1447800"/>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6"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236443"/>
            <a:ext cx="2191851" cy="31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0"/>
          </p:nvPr>
        </p:nvSpPr>
        <p:spPr>
          <a:xfrm>
            <a:off x="3149601" y="1219200"/>
            <a:ext cx="8632404" cy="2438400"/>
          </a:xfrm>
          <a:prstGeom prst="rect">
            <a:avLst/>
          </a:prstGeom>
        </p:spPr>
        <p:txBody>
          <a:bodyPr/>
          <a:lstStyle>
            <a:lvl1pPr marL="0" indent="0" algn="r">
              <a:buNone/>
              <a:defRPr sz="6000" b="1">
                <a:solidFill>
                  <a:schemeClr val="accent1">
                    <a:lumMod val="20000"/>
                    <a:lumOff val="80000"/>
                  </a:schemeClr>
                </a:solidFill>
                <a:effectLst>
                  <a:outerShdw blurRad="38100" dist="38100" dir="2700000" algn="tl">
                    <a:srgbClr val="000000">
                      <a:alpha val="43137"/>
                    </a:srgbClr>
                  </a:outerShdw>
                </a:effectLst>
              </a:defRPr>
            </a:lvl1pPr>
          </a:lstStyle>
          <a:p>
            <a:pPr lvl="0"/>
            <a:r>
              <a:rPr lang="en-US" dirty="0"/>
              <a:t>Click to edit Master text styles</a:t>
            </a:r>
          </a:p>
        </p:txBody>
      </p:sp>
      <p:sp>
        <p:nvSpPr>
          <p:cNvPr id="17" name="Text Placeholder 16"/>
          <p:cNvSpPr>
            <a:spLocks noGrp="1"/>
          </p:cNvSpPr>
          <p:nvPr>
            <p:ph type="body" sz="quarter" idx="11"/>
          </p:nvPr>
        </p:nvSpPr>
        <p:spPr>
          <a:xfrm>
            <a:off x="3149601" y="4038600"/>
            <a:ext cx="8636000" cy="838200"/>
          </a:xfrm>
          <a:prstGeom prst="rect">
            <a:avLst/>
          </a:prstGeom>
        </p:spPr>
        <p:txBody>
          <a:bodyPr/>
          <a:lstStyle>
            <a:lvl1pPr marL="0" indent="0" algn="r">
              <a:buNone/>
              <a:defRPr sz="2800" i="1">
                <a:solidFill>
                  <a:schemeClr val="accent1">
                    <a:lumMod val="40000"/>
                    <a:lumOff val="60000"/>
                  </a:schemeClr>
                </a:solidFill>
              </a:defRPr>
            </a:lvl1pPr>
          </a:lstStyle>
          <a:p>
            <a:pPr lvl="0"/>
            <a:r>
              <a:rPr lang="en-US" dirty="0"/>
              <a:t>Click to edit Master text styles</a:t>
            </a:r>
          </a:p>
        </p:txBody>
      </p:sp>
    </p:spTree>
    <p:extLst>
      <p:ext uri="{BB962C8B-B14F-4D97-AF65-F5344CB8AC3E}">
        <p14:creationId xmlns:p14="http://schemas.microsoft.com/office/powerpoint/2010/main" val="1819835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C71640-3A6F-C744-AB40-ECF8D6418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Placeholder 5">
            <a:extLst>
              <a:ext uri="{FF2B5EF4-FFF2-40B4-BE49-F238E27FC236}">
                <a16:creationId xmlns:a16="http://schemas.microsoft.com/office/drawing/2014/main" id="{8D4F5849-187A-BD4A-8C9D-69780B0E45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dirty="0"/>
          </a:p>
        </p:txBody>
      </p:sp>
      <p:cxnSp>
        <p:nvCxnSpPr>
          <p:cNvPr id="12" name="Straight Connector 11">
            <a:extLst>
              <a:ext uri="{FF2B5EF4-FFF2-40B4-BE49-F238E27FC236}">
                <a16:creationId xmlns:a16="http://schemas.microsoft.com/office/drawing/2014/main" id="{153135D6-29BC-3443-BA13-31B215F86B36}"/>
              </a:ext>
            </a:extLst>
          </p:cNvPr>
          <p:cNvCxnSpPr>
            <a:cxnSpLocks/>
          </p:cNvCxnSpPr>
          <p:nvPr userDrawn="1"/>
        </p:nvCxnSpPr>
        <p:spPr>
          <a:xfrm>
            <a:off x="962687" y="1483142"/>
            <a:ext cx="1362309" cy="0"/>
          </a:xfrm>
          <a:prstGeom prst="line">
            <a:avLst/>
          </a:prstGeom>
          <a:ln w="50800">
            <a:solidFill>
              <a:srgbClr val="EE5427"/>
            </a:solidFill>
          </a:ln>
        </p:spPr>
        <p:style>
          <a:lnRef idx="1">
            <a:schemeClr val="accent1"/>
          </a:lnRef>
          <a:fillRef idx="0">
            <a:schemeClr val="accent1"/>
          </a:fillRef>
          <a:effectRef idx="0">
            <a:schemeClr val="accent1"/>
          </a:effectRef>
          <a:fontRef idx="minor">
            <a:schemeClr val="tx1"/>
          </a:fontRef>
        </p:style>
      </p:cxnSp>
      <p:sp>
        <p:nvSpPr>
          <p:cNvPr id="16" name="Content Placeholder 14">
            <a:extLst>
              <a:ext uri="{FF2B5EF4-FFF2-40B4-BE49-F238E27FC236}">
                <a16:creationId xmlns:a16="http://schemas.microsoft.com/office/drawing/2014/main" id="{74A12455-27E9-AA40-9837-D42EED85444A}"/>
              </a:ext>
            </a:extLst>
          </p:cNvPr>
          <p:cNvSpPr>
            <a:spLocks noGrp="1"/>
          </p:cNvSpPr>
          <p:nvPr>
            <p:ph sz="quarter" idx="10"/>
          </p:nvPr>
        </p:nvSpPr>
        <p:spPr>
          <a:xfrm>
            <a:off x="838200" y="1825624"/>
            <a:ext cx="10515600" cy="4351337"/>
          </a:xfrm>
        </p:spPr>
        <p:txBody>
          <a:bodyPr/>
          <a:lstStyle>
            <a:lvl1pPr>
              <a:lnSpc>
                <a:spcPct val="110000"/>
              </a:lnSpc>
              <a:spcAft>
                <a:spcPts val="1200"/>
              </a:spcAft>
              <a:defRPr/>
            </a:lvl1pPr>
            <a:lvl2pPr>
              <a:lnSpc>
                <a:spcPct val="110000"/>
              </a:lnSpc>
              <a:spcAft>
                <a:spcPts val="1200"/>
              </a:spcAft>
              <a:defRPr/>
            </a:lvl2pPr>
            <a:lvl3pPr>
              <a:lnSpc>
                <a:spcPct val="110000"/>
              </a:lnSpc>
              <a:spcAft>
                <a:spcPts val="1200"/>
              </a:spcAft>
              <a:defRPr/>
            </a:lvl3pPr>
            <a:lvl4pPr>
              <a:lnSpc>
                <a:spcPct val="110000"/>
              </a:lnSpc>
              <a:spcAft>
                <a:spcPts val="1200"/>
              </a:spcAft>
              <a:defRPr/>
            </a:lvl4pPr>
            <a:lvl5pPr>
              <a:lnSpc>
                <a:spcPct val="110000"/>
              </a:lnSpc>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5859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Principal Title Slide">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a:xfrm>
            <a:off x="0" y="5410200"/>
            <a:ext cx="12192000" cy="1447800"/>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6"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236443"/>
            <a:ext cx="2191851" cy="31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0"/>
          </p:nvPr>
        </p:nvSpPr>
        <p:spPr>
          <a:xfrm>
            <a:off x="3149601" y="1219200"/>
            <a:ext cx="8632404" cy="2438400"/>
          </a:xfrm>
          <a:prstGeom prst="rect">
            <a:avLst/>
          </a:prstGeom>
        </p:spPr>
        <p:txBody>
          <a:bodyPr/>
          <a:lstStyle>
            <a:lvl1pPr marL="0" indent="0" algn="r">
              <a:buNone/>
              <a:defRPr sz="6000" b="1">
                <a:solidFill>
                  <a:schemeClr val="accent1">
                    <a:lumMod val="20000"/>
                    <a:lumOff val="80000"/>
                  </a:schemeClr>
                </a:solidFill>
                <a:effectLst>
                  <a:outerShdw blurRad="38100" dist="38100" dir="2700000" algn="tl">
                    <a:srgbClr val="000000">
                      <a:alpha val="43137"/>
                    </a:srgbClr>
                  </a:outerShdw>
                </a:effectLst>
              </a:defRPr>
            </a:lvl1pPr>
          </a:lstStyle>
          <a:p>
            <a:pPr lvl="0"/>
            <a:r>
              <a:rPr lang="en-US" dirty="0"/>
              <a:t>Click to edit Master text styles</a:t>
            </a:r>
          </a:p>
        </p:txBody>
      </p:sp>
      <p:sp>
        <p:nvSpPr>
          <p:cNvPr id="17" name="Text Placeholder 16"/>
          <p:cNvSpPr>
            <a:spLocks noGrp="1"/>
          </p:cNvSpPr>
          <p:nvPr>
            <p:ph type="body" sz="quarter" idx="11"/>
          </p:nvPr>
        </p:nvSpPr>
        <p:spPr>
          <a:xfrm>
            <a:off x="3149601" y="4038600"/>
            <a:ext cx="8636000" cy="838200"/>
          </a:xfrm>
          <a:prstGeom prst="rect">
            <a:avLst/>
          </a:prstGeom>
        </p:spPr>
        <p:txBody>
          <a:bodyPr/>
          <a:lstStyle>
            <a:lvl1pPr marL="0" indent="0" algn="r">
              <a:buNone/>
              <a:defRPr sz="2800" i="1">
                <a:solidFill>
                  <a:schemeClr val="accent1">
                    <a:lumMod val="40000"/>
                    <a:lumOff val="60000"/>
                  </a:schemeClr>
                </a:solidFill>
              </a:defRPr>
            </a:lvl1pPr>
          </a:lstStyle>
          <a:p>
            <a:pPr lvl="0"/>
            <a:r>
              <a:rPr lang="en-US" dirty="0"/>
              <a:t>Click to edit Master text styles</a:t>
            </a:r>
          </a:p>
        </p:txBody>
      </p:sp>
    </p:spTree>
    <p:extLst>
      <p:ext uri="{BB962C8B-B14F-4D97-AF65-F5344CB8AC3E}">
        <p14:creationId xmlns:p14="http://schemas.microsoft.com/office/powerpoint/2010/main" val="86807081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D6CEC-6C18-35C2-6861-F2A4FAB8D8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B0DC7-3FB4-9F97-E153-80CA0B0AC3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98E6E-CC21-7A51-7D20-09C441755271}"/>
              </a:ext>
            </a:extLst>
          </p:cNvPr>
          <p:cNvSpPr>
            <a:spLocks noGrp="1"/>
          </p:cNvSpPr>
          <p:nvPr>
            <p:ph type="dt" sz="half" idx="10"/>
          </p:nvPr>
        </p:nvSpPr>
        <p:spPr/>
        <p:txBody>
          <a:bodyPr/>
          <a:lstStyle/>
          <a:p>
            <a:fld id="{CB7276F7-75A0-6843-BA6E-2E0DA5A5FDB9}" type="datetimeFigureOut">
              <a:rPr lang="en-US" smtClean="0"/>
              <a:t>10/24/2023</a:t>
            </a:fld>
            <a:endParaRPr lang="en-US" dirty="0"/>
          </a:p>
        </p:txBody>
      </p:sp>
      <p:sp>
        <p:nvSpPr>
          <p:cNvPr id="5" name="Footer Placeholder 4">
            <a:extLst>
              <a:ext uri="{FF2B5EF4-FFF2-40B4-BE49-F238E27FC236}">
                <a16:creationId xmlns:a16="http://schemas.microsoft.com/office/drawing/2014/main" id="{8C530EE8-F13F-1C2F-A04A-A9AC07E1B6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13A7C0-25CD-D585-2697-9FEE41B4916A}"/>
              </a:ext>
            </a:extLst>
          </p:cNvPr>
          <p:cNvSpPr>
            <a:spLocks noGrp="1"/>
          </p:cNvSpPr>
          <p:nvPr>
            <p:ph type="sldNum" sz="quarter" idx="12"/>
          </p:nvPr>
        </p:nvSpPr>
        <p:spPr/>
        <p:txBody>
          <a:bodyPr/>
          <a:lstStyle/>
          <a:p>
            <a:fld id="{186BCBD0-6E9E-C64C-B3BE-9617041F53B3}" type="slidenum">
              <a:rPr lang="en-US" smtClean="0"/>
              <a:t>‹#›</a:t>
            </a:fld>
            <a:endParaRPr lang="en-US" dirty="0"/>
          </a:p>
        </p:txBody>
      </p:sp>
    </p:spTree>
    <p:extLst>
      <p:ext uri="{BB962C8B-B14F-4D97-AF65-F5344CB8AC3E}">
        <p14:creationId xmlns:p14="http://schemas.microsoft.com/office/powerpoint/2010/main" val="2739600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Free Form Content">
    <p:bg bwMode="blackGray">
      <p:bgPr>
        <a:solidFill>
          <a:schemeClr val="bg1"/>
        </a:solidFill>
        <a:effectLst/>
      </p:bgPr>
    </p:bg>
    <p:spTree>
      <p:nvGrpSpPr>
        <p:cNvPr id="1" name=""/>
        <p:cNvGrpSpPr/>
        <p:nvPr/>
      </p:nvGrpSpPr>
      <p:grpSpPr>
        <a:xfrm>
          <a:off x="0" y="0"/>
          <a:ext cx="0" cy="0"/>
          <a:chOff x="0" y="0"/>
          <a:chExt cx="0" cy="0"/>
        </a:xfrm>
      </p:grpSpPr>
      <p:sp>
        <p:nvSpPr>
          <p:cNvPr id="8" name="Title Placeholder 5">
            <a:extLst>
              <a:ext uri="{FF2B5EF4-FFF2-40B4-BE49-F238E27FC236}">
                <a16:creationId xmlns:a16="http://schemas.microsoft.com/office/drawing/2014/main" id="{B5490E29-5586-A64F-AF0C-85968C30F5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7">
            <a:extLst>
              <a:ext uri="{FF2B5EF4-FFF2-40B4-BE49-F238E27FC236}">
                <a16:creationId xmlns:a16="http://schemas.microsoft.com/office/drawing/2014/main" id="{D0844A0C-F869-9E4E-9824-383993EA8293}"/>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cxnSp>
        <p:nvCxnSpPr>
          <p:cNvPr id="10" name="Straight Connector 9">
            <a:extLst>
              <a:ext uri="{FF2B5EF4-FFF2-40B4-BE49-F238E27FC236}">
                <a16:creationId xmlns:a16="http://schemas.microsoft.com/office/drawing/2014/main" id="{09425D0E-3040-A94D-AAF6-D1E14AEDCC12}"/>
              </a:ext>
            </a:extLst>
          </p:cNvPr>
          <p:cNvCxnSpPr>
            <a:cxnSpLocks/>
          </p:cNvCxnSpPr>
          <p:nvPr userDrawn="1"/>
        </p:nvCxnSpPr>
        <p:spPr>
          <a:xfrm>
            <a:off x="1037991" y="1483142"/>
            <a:ext cx="1362309" cy="0"/>
          </a:xfrm>
          <a:prstGeom prst="line">
            <a:avLst/>
          </a:prstGeom>
          <a:ln w="50800">
            <a:solidFill>
              <a:srgbClr val="EE54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192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1B42D6-9164-FC4C-AB7D-AF117D39ED15}"/>
              </a:ext>
            </a:extLst>
          </p:cNvPr>
          <p:cNvSpPr/>
          <p:nvPr userDrawn="1"/>
        </p:nvSpPr>
        <p:spPr>
          <a:xfrm>
            <a:off x="0" y="1238250"/>
            <a:ext cx="12192000" cy="5619750"/>
          </a:xfrm>
          <a:prstGeom prst="rect">
            <a:avLst/>
          </a:prstGeom>
          <a:solidFill>
            <a:srgbClr val="0034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dugi"/>
              <a:ea typeface="+mn-ea"/>
              <a:cs typeface="+mn-cs"/>
            </a:endParaRPr>
          </a:p>
        </p:txBody>
      </p:sp>
      <p:sp>
        <p:nvSpPr>
          <p:cNvPr id="13" name="Round Same Side Corner Rectangle 12">
            <a:extLst>
              <a:ext uri="{FF2B5EF4-FFF2-40B4-BE49-F238E27FC236}">
                <a16:creationId xmlns:a16="http://schemas.microsoft.com/office/drawing/2014/main" id="{4DA83EB2-C8B3-FE45-AA8C-45978674B03F}"/>
              </a:ext>
            </a:extLst>
          </p:cNvPr>
          <p:cNvSpPr/>
          <p:nvPr userDrawn="1"/>
        </p:nvSpPr>
        <p:spPr>
          <a:xfrm rot="5400000">
            <a:off x="2862308" y="-2356700"/>
            <a:ext cx="1280160" cy="7004778"/>
          </a:xfrm>
          <a:prstGeom prst="round2SameRect">
            <a:avLst>
              <a:gd name="adj1" fmla="val 50000"/>
              <a:gd name="adj2" fmla="val 0"/>
            </a:avLst>
          </a:prstGeom>
          <a:solidFill>
            <a:srgbClr val="EE5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dugi"/>
              <a:ea typeface="+mn-ea"/>
              <a:cs typeface="+mn-cs"/>
            </a:endParaRPr>
          </a:p>
        </p:txBody>
      </p:sp>
      <p:pic>
        <p:nvPicPr>
          <p:cNvPr id="4" name="Picture 3">
            <a:extLst>
              <a:ext uri="{FF2B5EF4-FFF2-40B4-BE49-F238E27FC236}">
                <a16:creationId xmlns:a16="http://schemas.microsoft.com/office/drawing/2014/main" id="{B3C2C542-E6F9-FC46-B2E1-8087EA251AD6}"/>
              </a:ext>
            </a:extLst>
          </p:cNvPr>
          <p:cNvPicPr>
            <a:picLocks noChangeAspect="1"/>
          </p:cNvPicPr>
          <p:nvPr userDrawn="1"/>
        </p:nvPicPr>
        <p:blipFill>
          <a:blip r:embed="rId2"/>
          <a:stretch>
            <a:fillRect/>
          </a:stretch>
        </p:blipFill>
        <p:spPr>
          <a:xfrm>
            <a:off x="3778623" y="547576"/>
            <a:ext cx="2999420" cy="1107232"/>
          </a:xfrm>
          <a:prstGeom prst="rect">
            <a:avLst/>
          </a:prstGeom>
        </p:spPr>
      </p:pic>
      <p:sp>
        <p:nvSpPr>
          <p:cNvPr id="8" name="Title 7">
            <a:extLst>
              <a:ext uri="{FF2B5EF4-FFF2-40B4-BE49-F238E27FC236}">
                <a16:creationId xmlns:a16="http://schemas.microsoft.com/office/drawing/2014/main" id="{6EE335AF-CCD4-714C-A6EA-411A6FF347F2}"/>
              </a:ext>
            </a:extLst>
          </p:cNvPr>
          <p:cNvSpPr>
            <a:spLocks noGrp="1"/>
          </p:cNvSpPr>
          <p:nvPr>
            <p:ph type="title"/>
          </p:nvPr>
        </p:nvSpPr>
        <p:spPr>
          <a:xfrm>
            <a:off x="838200" y="505609"/>
            <a:ext cx="7316096" cy="1280161"/>
          </a:xfrm>
        </p:spPr>
        <p:txBody>
          <a:bodyPr/>
          <a:lstStyle>
            <a:lvl1pPr>
              <a:defRPr>
                <a:solidFill>
                  <a:schemeClr val="bg1"/>
                </a:solidFill>
              </a:defRPr>
            </a:lvl1pPr>
          </a:lstStyle>
          <a:p>
            <a:r>
              <a:rPr lang="en-US" dirty="0"/>
              <a:t>Click to edit</a:t>
            </a:r>
          </a:p>
        </p:txBody>
      </p:sp>
    </p:spTree>
    <p:extLst>
      <p:ext uri="{BB962C8B-B14F-4D97-AF65-F5344CB8AC3E}">
        <p14:creationId xmlns:p14="http://schemas.microsoft.com/office/powerpoint/2010/main" val="2010157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D7CD203-D342-8F44-AF7D-503896D124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5811"/>
          <a:stretch/>
        </p:blipFill>
        <p:spPr>
          <a:xfrm>
            <a:off x="0" y="2571078"/>
            <a:ext cx="12192000" cy="4372826"/>
          </a:xfrm>
          <a:prstGeom prst="rect">
            <a:avLst/>
          </a:prstGeom>
        </p:spPr>
      </p:pic>
      <p:pic>
        <p:nvPicPr>
          <p:cNvPr id="7" name="Picture 6">
            <a:extLst>
              <a:ext uri="{FF2B5EF4-FFF2-40B4-BE49-F238E27FC236}">
                <a16:creationId xmlns:a16="http://schemas.microsoft.com/office/drawing/2014/main" id="{D6F1A0C2-4725-614B-9655-B1AFE1AEA123}"/>
              </a:ext>
            </a:extLst>
          </p:cNvPr>
          <p:cNvPicPr>
            <a:picLocks noChangeAspect="1"/>
          </p:cNvPicPr>
          <p:nvPr userDrawn="1"/>
        </p:nvPicPr>
        <p:blipFill>
          <a:blip r:embed="rId3"/>
          <a:stretch>
            <a:fillRect/>
          </a:stretch>
        </p:blipFill>
        <p:spPr>
          <a:xfrm>
            <a:off x="2879560" y="1785188"/>
            <a:ext cx="4594214" cy="1695948"/>
          </a:xfrm>
          <a:prstGeom prst="rect">
            <a:avLst/>
          </a:prstGeom>
        </p:spPr>
      </p:pic>
      <p:sp>
        <p:nvSpPr>
          <p:cNvPr id="9" name="Rectangle 8">
            <a:extLst>
              <a:ext uri="{FF2B5EF4-FFF2-40B4-BE49-F238E27FC236}">
                <a16:creationId xmlns:a16="http://schemas.microsoft.com/office/drawing/2014/main" id="{2FB24145-7353-F84B-BD29-2EDCBD2C1585}"/>
              </a:ext>
            </a:extLst>
          </p:cNvPr>
          <p:cNvSpPr/>
          <p:nvPr userDrawn="1"/>
        </p:nvSpPr>
        <p:spPr>
          <a:xfrm>
            <a:off x="1" y="1785187"/>
            <a:ext cx="5517240" cy="1695949"/>
          </a:xfrm>
          <a:prstGeom prst="rect">
            <a:avLst/>
          </a:prstGeom>
          <a:solidFill>
            <a:srgbClr val="EE5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dugi"/>
              <a:ea typeface="+mn-ea"/>
              <a:cs typeface="+mn-cs"/>
            </a:endParaRPr>
          </a:p>
        </p:txBody>
      </p:sp>
      <p:sp>
        <p:nvSpPr>
          <p:cNvPr id="5" name="Text Placeholder 4">
            <a:extLst>
              <a:ext uri="{FF2B5EF4-FFF2-40B4-BE49-F238E27FC236}">
                <a16:creationId xmlns:a16="http://schemas.microsoft.com/office/drawing/2014/main" id="{6B05CA10-4D07-A049-81A9-EA7BE6379F61}"/>
              </a:ext>
            </a:extLst>
          </p:cNvPr>
          <p:cNvSpPr>
            <a:spLocks noGrp="1"/>
          </p:cNvSpPr>
          <p:nvPr>
            <p:ph type="body" sz="quarter" idx="10"/>
          </p:nvPr>
        </p:nvSpPr>
        <p:spPr>
          <a:xfrm>
            <a:off x="1096963" y="2076450"/>
            <a:ext cx="5594350" cy="1085850"/>
          </a:xfrm>
        </p:spPr>
        <p:txBody>
          <a:bodyPr>
            <a:normAutofit/>
          </a:bodyPr>
          <a:lstStyle>
            <a:lvl1pPr>
              <a:defRPr sz="2400">
                <a:solidFill>
                  <a:schemeClr val="bg1"/>
                </a:solidFill>
              </a:defRPr>
            </a:lvl1pPr>
          </a:lstStyle>
          <a:p>
            <a:pPr lvl="0"/>
            <a:r>
              <a:rPr lang="en-US" dirty="0"/>
              <a:t>Click to edit Master text styles</a:t>
            </a:r>
          </a:p>
        </p:txBody>
      </p:sp>
      <p:sp>
        <p:nvSpPr>
          <p:cNvPr id="15" name="Title Placeholder 5">
            <a:extLst>
              <a:ext uri="{FF2B5EF4-FFF2-40B4-BE49-F238E27FC236}">
                <a16:creationId xmlns:a16="http://schemas.microsoft.com/office/drawing/2014/main" id="{9D590AEE-3128-C94F-8868-F09911C914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cxnSp>
        <p:nvCxnSpPr>
          <p:cNvPr id="16" name="Straight Connector 15">
            <a:extLst>
              <a:ext uri="{FF2B5EF4-FFF2-40B4-BE49-F238E27FC236}">
                <a16:creationId xmlns:a16="http://schemas.microsoft.com/office/drawing/2014/main" id="{83AC26D9-6D8F-D847-B9E6-3CEF25B63568}"/>
              </a:ext>
            </a:extLst>
          </p:cNvPr>
          <p:cNvCxnSpPr>
            <a:cxnSpLocks/>
          </p:cNvCxnSpPr>
          <p:nvPr userDrawn="1"/>
        </p:nvCxnSpPr>
        <p:spPr>
          <a:xfrm>
            <a:off x="1037991" y="1483142"/>
            <a:ext cx="1362309" cy="0"/>
          </a:xfrm>
          <a:prstGeom prst="line">
            <a:avLst/>
          </a:prstGeom>
          <a:ln w="50800">
            <a:solidFill>
              <a:srgbClr val="EE54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8B7BC5-5EB5-0247-AFBA-92FAF15161B1}"/>
              </a:ext>
            </a:extLst>
          </p:cNvPr>
          <p:cNvSpPr/>
          <p:nvPr userDrawn="1"/>
        </p:nvSpPr>
        <p:spPr>
          <a:xfrm>
            <a:off x="0" y="0"/>
            <a:ext cx="12192000" cy="6858000"/>
          </a:xfrm>
          <a:prstGeom prst="rect">
            <a:avLst/>
          </a:prstGeom>
          <a:solidFill>
            <a:srgbClr val="0034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5427"/>
              </a:solidFill>
              <a:effectLst/>
              <a:uLnTx/>
              <a:uFillTx/>
              <a:latin typeface="Gadugi"/>
              <a:ea typeface="+mn-ea"/>
              <a:cs typeface="+mn-cs"/>
            </a:endParaRPr>
          </a:p>
        </p:txBody>
      </p:sp>
      <p:cxnSp>
        <p:nvCxnSpPr>
          <p:cNvPr id="14" name="Straight Connector 13">
            <a:extLst>
              <a:ext uri="{FF2B5EF4-FFF2-40B4-BE49-F238E27FC236}">
                <a16:creationId xmlns:a16="http://schemas.microsoft.com/office/drawing/2014/main" id="{A4481EA9-02E6-B848-8555-AC4A80E6BB4C}"/>
              </a:ext>
            </a:extLst>
          </p:cNvPr>
          <p:cNvCxnSpPr>
            <a:cxnSpLocks/>
          </p:cNvCxnSpPr>
          <p:nvPr userDrawn="1"/>
        </p:nvCxnSpPr>
        <p:spPr>
          <a:xfrm>
            <a:off x="2028591" y="3327983"/>
            <a:ext cx="1362309" cy="0"/>
          </a:xfrm>
          <a:prstGeom prst="line">
            <a:avLst/>
          </a:prstGeom>
          <a:ln w="50800">
            <a:solidFill>
              <a:srgbClr val="EE5427"/>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B1322E1F-68D1-FD4B-87D1-A95C357EE451}"/>
              </a:ext>
            </a:extLst>
          </p:cNvPr>
          <p:cNvSpPr>
            <a:spLocks noGrp="1"/>
          </p:cNvSpPr>
          <p:nvPr>
            <p:ph type="body" sz="quarter" idx="10"/>
          </p:nvPr>
        </p:nvSpPr>
        <p:spPr>
          <a:xfrm>
            <a:off x="1885950" y="3829050"/>
            <a:ext cx="9169400" cy="1754169"/>
          </a:xfrm>
        </p:spPr>
        <p:txBody>
          <a:bodyPr/>
          <a:lstStyle>
            <a:lvl1pPr>
              <a:defRPr sz="4500" b="0" i="0">
                <a:solidFill>
                  <a:schemeClr val="bg1"/>
                </a:solidFill>
                <a:latin typeface="Helvetica" pitchFamily="2" charset="0"/>
              </a:defRPr>
            </a:lvl1pPr>
            <a:lvl2pPr>
              <a:defRPr sz="4500">
                <a:solidFill>
                  <a:schemeClr val="bg1"/>
                </a:solidFill>
              </a:defRPr>
            </a:lvl2pPr>
            <a:lvl3pPr>
              <a:defRPr sz="4500">
                <a:solidFill>
                  <a:schemeClr val="bg1"/>
                </a:solidFill>
              </a:defRPr>
            </a:lvl3pPr>
            <a:lvl4pPr>
              <a:defRPr sz="4500">
                <a:solidFill>
                  <a:schemeClr val="bg1"/>
                </a:solidFill>
              </a:defRPr>
            </a:lvl4pPr>
            <a:lvl5pPr>
              <a:defRPr sz="4500">
                <a:solidFill>
                  <a:schemeClr val="bg1"/>
                </a:solidFill>
              </a:defRPr>
            </a:lvl5pPr>
          </a:lstStyle>
          <a:p>
            <a:pPr lvl="0"/>
            <a:r>
              <a:rPr lang="en-US" dirty="0"/>
              <a:t>Click to edit Master text styles</a:t>
            </a:r>
          </a:p>
        </p:txBody>
      </p:sp>
      <p:sp>
        <p:nvSpPr>
          <p:cNvPr id="23" name="Text Placeholder 22">
            <a:extLst>
              <a:ext uri="{FF2B5EF4-FFF2-40B4-BE49-F238E27FC236}">
                <a16:creationId xmlns:a16="http://schemas.microsoft.com/office/drawing/2014/main" id="{7EAAF8AC-5F54-DD41-BD76-43B4421C613A}"/>
              </a:ext>
            </a:extLst>
          </p:cNvPr>
          <p:cNvSpPr>
            <a:spLocks noGrp="1"/>
          </p:cNvSpPr>
          <p:nvPr>
            <p:ph type="body" sz="quarter" idx="11" hasCustomPrompt="1"/>
          </p:nvPr>
        </p:nvSpPr>
        <p:spPr>
          <a:xfrm>
            <a:off x="1885950" y="2222500"/>
            <a:ext cx="2535443" cy="820738"/>
          </a:xfrm>
        </p:spPr>
        <p:txBody>
          <a:bodyPr/>
          <a:lstStyle>
            <a:lvl1pPr>
              <a:defRPr sz="4500" b="1" i="0">
                <a:solidFill>
                  <a:schemeClr val="bg1"/>
                </a:solidFill>
                <a:latin typeface="Helvetica" pitchFamily="2" charset="0"/>
              </a:defRPr>
            </a:lvl1pPr>
          </a:lstStyle>
          <a:p>
            <a:pPr lvl="0"/>
            <a:r>
              <a:rPr lang="en-US" dirty="0"/>
              <a:t>#.</a:t>
            </a:r>
          </a:p>
        </p:txBody>
      </p:sp>
    </p:spTree>
    <p:extLst>
      <p:ext uri="{BB962C8B-B14F-4D97-AF65-F5344CB8AC3E}">
        <p14:creationId xmlns:p14="http://schemas.microsoft.com/office/powerpoint/2010/main" val="903764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38CAC8-D5BB-8340-84A6-25B84D4AC4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5811"/>
          <a:stretch/>
        </p:blipFill>
        <p:spPr>
          <a:xfrm>
            <a:off x="0" y="1748960"/>
            <a:ext cx="12192000" cy="5194944"/>
          </a:xfrm>
          <a:prstGeom prst="rect">
            <a:avLst/>
          </a:prstGeom>
        </p:spPr>
      </p:pic>
      <p:sp>
        <p:nvSpPr>
          <p:cNvPr id="9" name="Content Placeholder 7">
            <a:extLst>
              <a:ext uri="{FF2B5EF4-FFF2-40B4-BE49-F238E27FC236}">
                <a16:creationId xmlns:a16="http://schemas.microsoft.com/office/drawing/2014/main" id="{F8B20966-9B60-AD4B-933D-43DD0EA0AD87}"/>
              </a:ext>
            </a:extLst>
          </p:cNvPr>
          <p:cNvSpPr>
            <a:spLocks noGrp="1"/>
          </p:cNvSpPr>
          <p:nvPr>
            <p:ph sz="quarter" idx="10"/>
          </p:nvPr>
        </p:nvSpPr>
        <p:spPr>
          <a:xfrm>
            <a:off x="838200" y="2087563"/>
            <a:ext cx="6831013" cy="3527425"/>
          </a:xfrm>
        </p:spPr>
        <p:txBody>
          <a:bodyPr/>
          <a:lstStyle/>
          <a:p>
            <a:pPr lvl="0"/>
            <a:r>
              <a:rPr lang="en-US" dirty="0"/>
              <a:t>Click to edit Master text styles</a:t>
            </a:r>
          </a:p>
        </p:txBody>
      </p:sp>
      <p:sp>
        <p:nvSpPr>
          <p:cNvPr id="12" name="Title Placeholder 5">
            <a:extLst>
              <a:ext uri="{FF2B5EF4-FFF2-40B4-BE49-F238E27FC236}">
                <a16:creationId xmlns:a16="http://schemas.microsoft.com/office/drawing/2014/main" id="{B5A27A2D-55AF-AE41-9502-48DBB7BD6B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3800" b="0" i="0">
                <a:latin typeface="Helvetica" pitchFamily="2" charset="0"/>
              </a:defRPr>
            </a:lvl1pPr>
          </a:lstStyle>
          <a:p>
            <a:r>
              <a:rPr lang="en-US" dirty="0"/>
              <a:t>Click to edit Master title style</a:t>
            </a:r>
          </a:p>
        </p:txBody>
      </p:sp>
      <p:cxnSp>
        <p:nvCxnSpPr>
          <p:cNvPr id="13" name="Straight Connector 12">
            <a:extLst>
              <a:ext uri="{FF2B5EF4-FFF2-40B4-BE49-F238E27FC236}">
                <a16:creationId xmlns:a16="http://schemas.microsoft.com/office/drawing/2014/main" id="{D50CE721-6BFD-1947-972F-82C12ED39E1E}"/>
              </a:ext>
            </a:extLst>
          </p:cNvPr>
          <p:cNvCxnSpPr>
            <a:cxnSpLocks/>
          </p:cNvCxnSpPr>
          <p:nvPr userDrawn="1"/>
        </p:nvCxnSpPr>
        <p:spPr>
          <a:xfrm>
            <a:off x="1037991" y="1483142"/>
            <a:ext cx="1362309" cy="0"/>
          </a:xfrm>
          <a:prstGeom prst="line">
            <a:avLst/>
          </a:prstGeom>
          <a:ln w="50800">
            <a:solidFill>
              <a:srgbClr val="EE54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319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EFFBD0-EA08-B442-8CA7-E1127A0C518F}"/>
              </a:ext>
            </a:extLst>
          </p:cNvPr>
          <p:cNvSpPr/>
          <p:nvPr userDrawn="1"/>
        </p:nvSpPr>
        <p:spPr>
          <a:xfrm>
            <a:off x="12700" y="1979407"/>
            <a:ext cx="12192000" cy="4865689"/>
          </a:xfrm>
          <a:prstGeom prst="rect">
            <a:avLst/>
          </a:prstGeom>
          <a:solidFill>
            <a:srgbClr val="0034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dugi"/>
              <a:ea typeface="+mn-ea"/>
              <a:cs typeface="+mn-cs"/>
            </a:endParaRPr>
          </a:p>
        </p:txBody>
      </p:sp>
      <p:sp>
        <p:nvSpPr>
          <p:cNvPr id="12" name="Title Placeholder 5">
            <a:extLst>
              <a:ext uri="{FF2B5EF4-FFF2-40B4-BE49-F238E27FC236}">
                <a16:creationId xmlns:a16="http://schemas.microsoft.com/office/drawing/2014/main" id="{B5A27A2D-55AF-AE41-9502-48DBB7BD6B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3800"/>
            </a:lvl1pPr>
          </a:lstStyle>
          <a:p>
            <a:r>
              <a:rPr lang="en-US" dirty="0"/>
              <a:t>Click to edit Master title style</a:t>
            </a:r>
          </a:p>
        </p:txBody>
      </p:sp>
      <p:cxnSp>
        <p:nvCxnSpPr>
          <p:cNvPr id="13" name="Straight Connector 12">
            <a:extLst>
              <a:ext uri="{FF2B5EF4-FFF2-40B4-BE49-F238E27FC236}">
                <a16:creationId xmlns:a16="http://schemas.microsoft.com/office/drawing/2014/main" id="{D50CE721-6BFD-1947-972F-82C12ED39E1E}"/>
              </a:ext>
            </a:extLst>
          </p:cNvPr>
          <p:cNvCxnSpPr>
            <a:cxnSpLocks/>
          </p:cNvCxnSpPr>
          <p:nvPr userDrawn="1"/>
        </p:nvCxnSpPr>
        <p:spPr>
          <a:xfrm>
            <a:off x="1037991" y="1483142"/>
            <a:ext cx="1362309" cy="0"/>
          </a:xfrm>
          <a:prstGeom prst="line">
            <a:avLst/>
          </a:prstGeom>
          <a:ln w="50800">
            <a:solidFill>
              <a:srgbClr val="EE54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767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lternate text heading">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1054834" y="6277231"/>
            <a:ext cx="896983"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2DFECC4-1679-4D45-9635-E86BD1EE09E9}" type="slidenum">
              <a:rPr kumimoji="0" lang="en-US" sz="1400" b="0" i="0" u="none" strike="noStrike" kern="1200" cap="none" spc="0" normalizeH="0" baseline="0" noProof="0" smtClean="0">
                <a:ln>
                  <a:noFill/>
                </a:ln>
                <a:solidFill>
                  <a:prstClr val="black">
                    <a:tint val="75000"/>
                  </a:prstClr>
                </a:solidFill>
                <a:effectLst/>
                <a:uLnTx/>
                <a:uFillTx/>
                <a:latin typeface="Gadug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black">
                  <a:tint val="75000"/>
                </a:prstClr>
              </a:solidFill>
              <a:effectLst/>
              <a:uLnTx/>
              <a:uFillTx/>
              <a:latin typeface="Gadugi"/>
              <a:ea typeface="+mn-ea"/>
              <a:cs typeface="+mn-cs"/>
            </a:endParaRPr>
          </a:p>
        </p:txBody>
      </p:sp>
      <p:sp>
        <p:nvSpPr>
          <p:cNvPr id="8" name="Title Placeholder 5">
            <a:extLst>
              <a:ext uri="{FF2B5EF4-FFF2-40B4-BE49-F238E27FC236}">
                <a16:creationId xmlns:a16="http://schemas.microsoft.com/office/drawing/2014/main" id="{2465D1E4-C175-9847-BC0A-361428DCEE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cxnSp>
        <p:nvCxnSpPr>
          <p:cNvPr id="11" name="Straight Connector 10">
            <a:extLst>
              <a:ext uri="{FF2B5EF4-FFF2-40B4-BE49-F238E27FC236}">
                <a16:creationId xmlns:a16="http://schemas.microsoft.com/office/drawing/2014/main" id="{15FACAF5-4A2E-E643-A9EA-156700EDBD36}"/>
              </a:ext>
            </a:extLst>
          </p:cNvPr>
          <p:cNvCxnSpPr>
            <a:cxnSpLocks/>
          </p:cNvCxnSpPr>
          <p:nvPr userDrawn="1"/>
        </p:nvCxnSpPr>
        <p:spPr>
          <a:xfrm>
            <a:off x="1037991" y="1483142"/>
            <a:ext cx="1362309" cy="0"/>
          </a:xfrm>
          <a:prstGeom prst="line">
            <a:avLst/>
          </a:prstGeom>
          <a:ln w="50800">
            <a:solidFill>
              <a:srgbClr val="EE5427"/>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1C3A269-8E35-2245-9F27-7341F36C33EC}"/>
              </a:ext>
            </a:extLst>
          </p:cNvPr>
          <p:cNvSpPr/>
          <p:nvPr userDrawn="1"/>
        </p:nvSpPr>
        <p:spPr>
          <a:xfrm>
            <a:off x="0" y="3797300"/>
            <a:ext cx="12204700" cy="3060700"/>
          </a:xfrm>
          <a:prstGeom prst="rect">
            <a:avLst/>
          </a:prstGeom>
          <a:solidFill>
            <a:srgbClr val="003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dugi"/>
              <a:ea typeface="+mn-ea"/>
              <a:cs typeface="+mn-cs"/>
            </a:endParaRPr>
          </a:p>
        </p:txBody>
      </p:sp>
    </p:spTree>
    <p:extLst>
      <p:ext uri="{BB962C8B-B14F-4D97-AF65-F5344CB8AC3E}">
        <p14:creationId xmlns:p14="http://schemas.microsoft.com/office/powerpoint/2010/main" val="78779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72F095-E669-1D4E-A314-47861829FAB9}"/>
              </a:ext>
            </a:extLst>
          </p:cNvPr>
          <p:cNvSpPr txBox="1">
            <a:spLocks/>
          </p:cNvSpPr>
          <p:nvPr userDrawn="1"/>
        </p:nvSpPr>
        <p:spPr bwMode="auto">
          <a:xfrm>
            <a:off x="923691" y="540390"/>
            <a:ext cx="5709865" cy="109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800">
                <a:solidFill>
                  <a:srgbClr val="0085B4"/>
                </a:solidFill>
                <a:latin typeface="+mj-lt"/>
                <a:ea typeface="+mj-ea"/>
                <a:cs typeface="+mj-cs"/>
              </a:defRPr>
            </a:lvl1pPr>
            <a:lvl2pPr algn="l" rtl="0" eaLnBrk="1" fontAlgn="base" hangingPunct="1">
              <a:spcBef>
                <a:spcPct val="0"/>
              </a:spcBef>
              <a:spcAft>
                <a:spcPct val="0"/>
              </a:spcAft>
              <a:defRPr sz="2800">
                <a:solidFill>
                  <a:srgbClr val="0085B4"/>
                </a:solidFill>
                <a:latin typeface="Calibri" pitchFamily="34" charset="0"/>
              </a:defRPr>
            </a:lvl2pPr>
            <a:lvl3pPr algn="l" rtl="0" eaLnBrk="1" fontAlgn="base" hangingPunct="1">
              <a:spcBef>
                <a:spcPct val="0"/>
              </a:spcBef>
              <a:spcAft>
                <a:spcPct val="0"/>
              </a:spcAft>
              <a:defRPr sz="2800">
                <a:solidFill>
                  <a:srgbClr val="0085B4"/>
                </a:solidFill>
                <a:latin typeface="Calibri" pitchFamily="34" charset="0"/>
              </a:defRPr>
            </a:lvl3pPr>
            <a:lvl4pPr algn="l" rtl="0" eaLnBrk="1" fontAlgn="base" hangingPunct="1">
              <a:spcBef>
                <a:spcPct val="0"/>
              </a:spcBef>
              <a:spcAft>
                <a:spcPct val="0"/>
              </a:spcAft>
              <a:defRPr sz="2800">
                <a:solidFill>
                  <a:srgbClr val="0085B4"/>
                </a:solidFill>
                <a:latin typeface="Calibri" pitchFamily="34" charset="0"/>
              </a:defRPr>
            </a:lvl4pPr>
            <a:lvl5pPr algn="l" rtl="0" eaLnBrk="1" fontAlgn="base" hangingPunct="1">
              <a:spcBef>
                <a:spcPct val="0"/>
              </a:spcBef>
              <a:spcAft>
                <a:spcPct val="0"/>
              </a:spcAft>
              <a:defRPr sz="2800">
                <a:solidFill>
                  <a:srgbClr val="0085B4"/>
                </a:solidFill>
                <a:latin typeface="Calibri" pitchFamily="34" charset="0"/>
              </a:defRPr>
            </a:lvl5pPr>
            <a:lvl6pPr marL="457200" algn="l" rtl="0" eaLnBrk="1" fontAlgn="base" hangingPunct="1">
              <a:spcBef>
                <a:spcPct val="0"/>
              </a:spcBef>
              <a:spcAft>
                <a:spcPct val="0"/>
              </a:spcAft>
              <a:defRPr sz="2800">
                <a:solidFill>
                  <a:srgbClr val="0085B4"/>
                </a:solidFill>
                <a:latin typeface="Calibri" pitchFamily="34" charset="0"/>
              </a:defRPr>
            </a:lvl6pPr>
            <a:lvl7pPr marL="914400" algn="l" rtl="0" eaLnBrk="1" fontAlgn="base" hangingPunct="1">
              <a:spcBef>
                <a:spcPct val="0"/>
              </a:spcBef>
              <a:spcAft>
                <a:spcPct val="0"/>
              </a:spcAft>
              <a:defRPr sz="2800">
                <a:solidFill>
                  <a:srgbClr val="0085B4"/>
                </a:solidFill>
                <a:latin typeface="Calibri" pitchFamily="34" charset="0"/>
              </a:defRPr>
            </a:lvl7pPr>
            <a:lvl8pPr marL="1371600" algn="l" rtl="0" eaLnBrk="1" fontAlgn="base" hangingPunct="1">
              <a:spcBef>
                <a:spcPct val="0"/>
              </a:spcBef>
              <a:spcAft>
                <a:spcPct val="0"/>
              </a:spcAft>
              <a:defRPr sz="2800">
                <a:solidFill>
                  <a:srgbClr val="0085B4"/>
                </a:solidFill>
                <a:latin typeface="Calibri" pitchFamily="34" charset="0"/>
              </a:defRPr>
            </a:lvl8pPr>
            <a:lvl9pPr marL="1828800" algn="l" rtl="0" eaLnBrk="1" fontAlgn="base" hangingPunct="1">
              <a:spcBef>
                <a:spcPct val="0"/>
              </a:spcBef>
              <a:spcAft>
                <a:spcPct val="0"/>
              </a:spcAft>
              <a:defRPr sz="2800">
                <a:solidFill>
                  <a:srgbClr val="0085B4"/>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900" b="0" i="0" u="none" strike="noStrike" kern="0" cap="none" spc="0" normalizeH="0" baseline="0" noProof="0" dirty="0">
              <a:ln>
                <a:noFill/>
              </a:ln>
              <a:solidFill>
                <a:srgbClr val="EE5427"/>
              </a:solidFill>
              <a:effectLst/>
              <a:uLnTx/>
              <a:uFillTx/>
              <a:latin typeface="Helvetica Light" panose="020B0403020202020204" pitchFamily="34" charset="0"/>
              <a:ea typeface="+mj-ea"/>
              <a:cs typeface="+mj-cs"/>
            </a:endParaRPr>
          </a:p>
        </p:txBody>
      </p:sp>
      <p:sp>
        <p:nvSpPr>
          <p:cNvPr id="6" name="Title Placeholder 5">
            <a:extLst>
              <a:ext uri="{FF2B5EF4-FFF2-40B4-BE49-F238E27FC236}">
                <a16:creationId xmlns:a16="http://schemas.microsoft.com/office/drawing/2014/main" id="{17021347-8A34-B04D-AD60-518A98D1E0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7">
            <a:extLst>
              <a:ext uri="{FF2B5EF4-FFF2-40B4-BE49-F238E27FC236}">
                <a16:creationId xmlns:a16="http://schemas.microsoft.com/office/drawing/2014/main" id="{C6E77DF5-DC58-C846-9E99-F1F64B7A76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667786020"/>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5" r:id="rId14"/>
    <p:sldLayoutId id="2147483664" r:id="rId15"/>
    <p:sldLayoutId id="2147483665" r:id="rId16"/>
    <p:sldLayoutId id="2147483666" r:id="rId17"/>
    <p:sldLayoutId id="2147483667" r:id="rId18"/>
    <p:sldLayoutId id="2147483668" r:id="rId19"/>
    <p:sldLayoutId id="2147483669" r:id="rId20"/>
    <p:sldLayoutId id="2147483706" r:id="rId21"/>
  </p:sldLayoutIdLst>
  <p:hf hdr="0" ftr="0" dt="0"/>
  <p:txStyles>
    <p:titleStyle>
      <a:lvl1pPr algn="l" defTabSz="914400" rtl="0" eaLnBrk="1" latinLnBrk="0" hangingPunct="1">
        <a:lnSpc>
          <a:spcPct val="90000"/>
        </a:lnSpc>
        <a:spcBef>
          <a:spcPct val="0"/>
        </a:spcBef>
        <a:buNone/>
        <a:defRPr sz="4000" b="0" i="0" kern="1200">
          <a:solidFill>
            <a:srgbClr val="EE5427"/>
          </a:solidFill>
          <a:latin typeface="Helvetica" pitchFamily="2" charset="0"/>
          <a:ea typeface="+mj-ea"/>
          <a:cs typeface="+mj-cs"/>
        </a:defRPr>
      </a:lvl1pPr>
    </p:titleStyle>
    <p:bodyStyle>
      <a:lvl1pPr marL="0" indent="0" algn="l" defTabSz="914400" rtl="0" eaLnBrk="1" latinLnBrk="0" hangingPunct="1">
        <a:lnSpc>
          <a:spcPct val="110000"/>
        </a:lnSpc>
        <a:spcBef>
          <a:spcPts val="1000"/>
        </a:spcBef>
        <a:spcAft>
          <a:spcPts val="1200"/>
        </a:spcAft>
        <a:buClr>
          <a:schemeClr val="accent2"/>
        </a:buClr>
        <a:buFontTx/>
        <a:buNone/>
        <a:defRPr sz="2000" kern="1200">
          <a:solidFill>
            <a:srgbClr val="003462"/>
          </a:solidFill>
          <a:latin typeface="Helvetica" pitchFamily="2" charset="0"/>
          <a:ea typeface="+mn-ea"/>
          <a:cs typeface="+mn-cs"/>
        </a:defRPr>
      </a:lvl1pPr>
      <a:lvl2pPr marL="457200" indent="0" algn="l" defTabSz="914400" rtl="0" eaLnBrk="1" latinLnBrk="0" hangingPunct="1">
        <a:lnSpc>
          <a:spcPct val="90000"/>
        </a:lnSpc>
        <a:spcBef>
          <a:spcPts val="500"/>
        </a:spcBef>
        <a:buClr>
          <a:schemeClr val="accent2"/>
        </a:buClr>
        <a:buSzPct val="70000"/>
        <a:buFontTx/>
        <a:buNone/>
        <a:defRPr sz="2400" kern="1200">
          <a:solidFill>
            <a:srgbClr val="003462"/>
          </a:solidFill>
          <a:latin typeface="Helvetica" pitchFamily="2" charset="0"/>
          <a:ea typeface="+mn-ea"/>
          <a:cs typeface="+mn-cs"/>
        </a:defRPr>
      </a:lvl2pPr>
      <a:lvl3pPr marL="914400" indent="0" algn="l" defTabSz="914400" rtl="0" eaLnBrk="1" latinLnBrk="0" hangingPunct="1">
        <a:lnSpc>
          <a:spcPct val="90000"/>
        </a:lnSpc>
        <a:spcBef>
          <a:spcPts val="500"/>
        </a:spcBef>
        <a:buClr>
          <a:schemeClr val="accent2"/>
        </a:buClr>
        <a:buSzPct val="70000"/>
        <a:buFontTx/>
        <a:buNone/>
        <a:defRPr sz="2000" kern="1200">
          <a:solidFill>
            <a:srgbClr val="003462"/>
          </a:solidFill>
          <a:latin typeface="Helvetica" pitchFamily="2" charset="0"/>
          <a:ea typeface="+mn-ea"/>
          <a:cs typeface="+mn-cs"/>
        </a:defRPr>
      </a:lvl3pPr>
      <a:lvl4pPr marL="1371600" indent="0" algn="l" defTabSz="914400" rtl="0" eaLnBrk="1" latinLnBrk="0" hangingPunct="1">
        <a:lnSpc>
          <a:spcPct val="90000"/>
        </a:lnSpc>
        <a:spcBef>
          <a:spcPts val="500"/>
        </a:spcBef>
        <a:buClr>
          <a:schemeClr val="accent2"/>
        </a:buClr>
        <a:buSzPct val="70000"/>
        <a:buFontTx/>
        <a:buNone/>
        <a:defRPr sz="1800" kern="1200">
          <a:solidFill>
            <a:srgbClr val="003462"/>
          </a:solidFill>
          <a:latin typeface="Helvetica" pitchFamily="2" charset="0"/>
          <a:ea typeface="+mn-ea"/>
          <a:cs typeface="+mn-cs"/>
        </a:defRPr>
      </a:lvl4pPr>
      <a:lvl5pPr marL="1828800" indent="0" algn="l" defTabSz="914400" rtl="0" eaLnBrk="1" latinLnBrk="0" hangingPunct="1">
        <a:lnSpc>
          <a:spcPct val="90000"/>
        </a:lnSpc>
        <a:spcBef>
          <a:spcPts val="500"/>
        </a:spcBef>
        <a:buClr>
          <a:schemeClr val="accent2"/>
        </a:buClr>
        <a:buSzPct val="70000"/>
        <a:buFontTx/>
        <a:buNone/>
        <a:defRPr sz="1800" kern="1200">
          <a:solidFill>
            <a:srgbClr val="00346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5.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www.afterschoolalliance.org/covid/financial-support-development.cfm"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https://www.wallacefoundation.org/knowledge-center/pages/default.aspx" TargetMode="External"/><Relationship Id="rId5" Type="http://schemas.openxmlformats.org/officeDocument/2006/relationships/hyperlink" Target="https://www.air.org/project/building-quality-afterschool" TargetMode="External"/><Relationship Id="rId4" Type="http://schemas.openxmlformats.org/officeDocument/2006/relationships/hyperlink" Target="https://static1.squarespace.com/static/5b75d96ccc8fedfce4d3c5a8/t/6509b0defe71912cffbfd7de/1695133919682/Funding+Out-of-School+Time+Programs+Final.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epeterson@afterschoolalliance.org"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afterschoolalliance.org/documents/AdvancingAfterschoolSummerOpportunities_CannabisRevenue.pdf" TargetMode="External"/><Relationship Id="rId5" Type="http://schemas.openxmlformats.org/officeDocument/2006/relationships/image" Target="../media/image1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3802" y="630401"/>
            <a:ext cx="11604396" cy="2387600"/>
          </a:xfrm>
        </p:spPr>
        <p:txBody>
          <a:bodyPr>
            <a:normAutofit/>
          </a:bodyPr>
          <a:lstStyle/>
          <a:p>
            <a:pPr algn="ctr"/>
            <a:r>
              <a:rPr lang="en-US" dirty="0"/>
              <a:t>Overview: </a:t>
            </a:r>
            <a:br>
              <a:rPr lang="en-US" dirty="0"/>
            </a:br>
            <a:r>
              <a:rPr lang="en-US" dirty="0"/>
              <a:t>State Systems and Investments for </a:t>
            </a:r>
            <a:br>
              <a:rPr lang="en-US" dirty="0"/>
            </a:br>
            <a:r>
              <a:rPr lang="en-US" dirty="0"/>
              <a:t>Expanded Learning Support</a:t>
            </a:r>
            <a:endParaRPr lang="en-US" b="1" dirty="0">
              <a:solidFill>
                <a:schemeClr val="bg1"/>
              </a:solidFill>
            </a:endParaRPr>
          </a:p>
        </p:txBody>
      </p:sp>
      <p:pic>
        <p:nvPicPr>
          <p:cNvPr id="7" name="Picture 6" descr="Logo&#10;&#10;Description automatically generated">
            <a:extLst>
              <a:ext uri="{FF2B5EF4-FFF2-40B4-BE49-F238E27FC236}">
                <a16:creationId xmlns:a16="http://schemas.microsoft.com/office/drawing/2014/main" id="{4F6C9434-2674-AF4E-8893-982B3E0D61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4584" y="5927887"/>
            <a:ext cx="3719871" cy="710636"/>
          </a:xfrm>
          <a:prstGeom prst="rect">
            <a:avLst/>
          </a:prstGeom>
        </p:spPr>
      </p:pic>
      <p:sp>
        <p:nvSpPr>
          <p:cNvPr id="2" name="TextBox 1">
            <a:extLst>
              <a:ext uri="{FF2B5EF4-FFF2-40B4-BE49-F238E27FC236}">
                <a16:creationId xmlns:a16="http://schemas.microsoft.com/office/drawing/2014/main" id="{AA897673-D3A7-4B64-974E-BAA32FA7CE1F}"/>
              </a:ext>
            </a:extLst>
          </p:cNvPr>
          <p:cNvSpPr txBox="1"/>
          <p:nvPr/>
        </p:nvSpPr>
        <p:spPr>
          <a:xfrm>
            <a:off x="1464584" y="4136853"/>
            <a:ext cx="9813008" cy="1200329"/>
          </a:xfrm>
          <a:prstGeom prst="rect">
            <a:avLst/>
          </a:prstGeom>
          <a:noFill/>
        </p:spPr>
        <p:txBody>
          <a:bodyPr wrap="square" rtlCol="0">
            <a:spAutoFit/>
          </a:bodyPr>
          <a:lstStyle/>
          <a:p>
            <a:pPr algn="ctr"/>
            <a:r>
              <a:rPr lang="en-US" sz="2400" b="1" dirty="0">
                <a:solidFill>
                  <a:schemeClr val="bg1"/>
                </a:solidFill>
              </a:rPr>
              <a:t>Erik Peterson, Senior Vice President of Policy, Afterschool Alliance</a:t>
            </a:r>
          </a:p>
          <a:p>
            <a:pPr algn="ctr"/>
            <a:endParaRPr lang="en-US" sz="2400" b="1" dirty="0">
              <a:solidFill>
                <a:schemeClr val="bg1"/>
              </a:solidFill>
            </a:endParaRPr>
          </a:p>
          <a:p>
            <a:pPr algn="ctr"/>
            <a:r>
              <a:rPr lang="en-US" sz="2400" b="1" dirty="0">
                <a:solidFill>
                  <a:schemeClr val="bg1"/>
                </a:solidFill>
              </a:rPr>
              <a:t>Oregon EASE  - October 10, 2023</a:t>
            </a:r>
          </a:p>
        </p:txBody>
      </p:sp>
    </p:spTree>
    <p:extLst>
      <p:ext uri="{BB962C8B-B14F-4D97-AF65-F5344CB8AC3E}">
        <p14:creationId xmlns:p14="http://schemas.microsoft.com/office/powerpoint/2010/main" val="3957315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D9D11-42B8-FB49-8EE4-1A4F24746E41}"/>
              </a:ext>
            </a:extLst>
          </p:cNvPr>
          <p:cNvSpPr>
            <a:spLocks noGrp="1"/>
          </p:cNvSpPr>
          <p:nvPr>
            <p:ph type="title"/>
          </p:nvPr>
        </p:nvSpPr>
        <p:spPr>
          <a:xfrm>
            <a:off x="838200" y="365125"/>
            <a:ext cx="11464636" cy="1325563"/>
          </a:xfrm>
        </p:spPr>
        <p:txBody>
          <a:bodyPr/>
          <a:lstStyle/>
          <a:p>
            <a:r>
              <a:rPr lang="en-US" dirty="0"/>
              <a:t>Non 21</a:t>
            </a:r>
            <a:r>
              <a:rPr lang="en-US" baseline="30000" dirty="0"/>
              <a:t>st</a:t>
            </a:r>
            <a:r>
              <a:rPr lang="en-US" dirty="0"/>
              <a:t> CCLC Federal Funds</a:t>
            </a:r>
          </a:p>
        </p:txBody>
      </p:sp>
      <p:pic>
        <p:nvPicPr>
          <p:cNvPr id="17" name="Content Placeholder 16">
            <a:extLst>
              <a:ext uri="{FF2B5EF4-FFF2-40B4-BE49-F238E27FC236}">
                <a16:creationId xmlns:a16="http://schemas.microsoft.com/office/drawing/2014/main" id="{36E69439-0EDA-6F4A-B10A-9F835EE12C36}"/>
              </a:ext>
            </a:extLst>
          </p:cNvPr>
          <p:cNvPicPr preferRelativeResize="0">
            <a:picLocks noGrp="1" noChangeAspect="1"/>
          </p:cNvPicPr>
          <p:nvPr>
            <p:ph sz="quarter" idx="10"/>
          </p:nvPr>
        </p:nvPicPr>
        <p:blipFill>
          <a:blip r:embed="rId3">
            <a:extLst>
              <a:ext uri="{28A0092B-C50C-407E-A947-70E740481C1C}">
                <a14:useLocalDpi xmlns:a14="http://schemas.microsoft.com/office/drawing/2010/main" val="0"/>
              </a:ext>
            </a:extLst>
          </a:blip>
          <a:srcRect/>
          <a:stretch/>
        </p:blipFill>
        <p:spPr>
          <a:xfrm>
            <a:off x="5447079" y="2177757"/>
            <a:ext cx="6149842" cy="3694176"/>
          </a:xfrm>
        </p:spPr>
      </p:pic>
      <p:sp>
        <p:nvSpPr>
          <p:cNvPr id="30" name="Content Placeholder 2">
            <a:extLst>
              <a:ext uri="{FF2B5EF4-FFF2-40B4-BE49-F238E27FC236}">
                <a16:creationId xmlns:a16="http://schemas.microsoft.com/office/drawing/2014/main" id="{9ECD0B3D-E94C-D34B-8FEB-186636957651}"/>
              </a:ext>
            </a:extLst>
          </p:cNvPr>
          <p:cNvSpPr txBox="1">
            <a:spLocks/>
          </p:cNvSpPr>
          <p:nvPr/>
        </p:nvSpPr>
        <p:spPr>
          <a:xfrm>
            <a:off x="838199" y="1825624"/>
            <a:ext cx="4365813" cy="4172839"/>
          </a:xfrm>
          <a:prstGeom prst="rect">
            <a:avLst/>
          </a:prstGeom>
        </p:spPr>
        <p:txBody>
          <a:bodyPr>
            <a:normAutofit fontScale="70000" lnSpcReduction="20000"/>
          </a:bodyPr>
          <a:lstStyle>
            <a:lvl1pPr marL="0" indent="0" algn="l" defTabSz="914400" rtl="0" eaLnBrk="1" latinLnBrk="0" hangingPunct="1">
              <a:lnSpc>
                <a:spcPct val="110000"/>
              </a:lnSpc>
              <a:spcBef>
                <a:spcPts val="1000"/>
              </a:spcBef>
              <a:spcAft>
                <a:spcPts val="1200"/>
              </a:spcAft>
              <a:buClr>
                <a:schemeClr val="accent2"/>
              </a:buClr>
              <a:buFontTx/>
              <a:buNone/>
              <a:defRPr sz="2000" kern="1200">
                <a:solidFill>
                  <a:srgbClr val="003462"/>
                </a:solidFill>
                <a:latin typeface="Helvetica" pitchFamily="2" charset="0"/>
                <a:ea typeface="+mn-ea"/>
                <a:cs typeface="+mn-cs"/>
              </a:defRPr>
            </a:lvl1pPr>
            <a:lvl2pPr marL="457200" indent="0" algn="l" defTabSz="914400" rtl="0" eaLnBrk="1" latinLnBrk="0" hangingPunct="1">
              <a:lnSpc>
                <a:spcPct val="90000"/>
              </a:lnSpc>
              <a:spcBef>
                <a:spcPts val="500"/>
              </a:spcBef>
              <a:buClr>
                <a:schemeClr val="accent2"/>
              </a:buClr>
              <a:buSzPct val="70000"/>
              <a:buFontTx/>
              <a:buNone/>
              <a:defRPr sz="2400" kern="1200">
                <a:solidFill>
                  <a:srgbClr val="003462"/>
                </a:solidFill>
                <a:latin typeface="Helvetica" pitchFamily="2" charset="0"/>
                <a:ea typeface="+mn-ea"/>
                <a:cs typeface="+mn-cs"/>
              </a:defRPr>
            </a:lvl2pPr>
            <a:lvl3pPr marL="914400" indent="0" algn="l" defTabSz="914400" rtl="0" eaLnBrk="1" latinLnBrk="0" hangingPunct="1">
              <a:lnSpc>
                <a:spcPct val="90000"/>
              </a:lnSpc>
              <a:spcBef>
                <a:spcPts val="500"/>
              </a:spcBef>
              <a:buClr>
                <a:schemeClr val="accent2"/>
              </a:buClr>
              <a:buSzPct val="70000"/>
              <a:buFontTx/>
              <a:buNone/>
              <a:defRPr sz="2000" kern="1200">
                <a:solidFill>
                  <a:srgbClr val="003462"/>
                </a:solidFill>
                <a:latin typeface="Helvetica" pitchFamily="2" charset="0"/>
                <a:ea typeface="+mn-ea"/>
                <a:cs typeface="+mn-cs"/>
              </a:defRPr>
            </a:lvl3pPr>
            <a:lvl4pPr marL="1371600" indent="0" algn="l" defTabSz="914400" rtl="0" eaLnBrk="1" latinLnBrk="0" hangingPunct="1">
              <a:lnSpc>
                <a:spcPct val="90000"/>
              </a:lnSpc>
              <a:spcBef>
                <a:spcPts val="500"/>
              </a:spcBef>
              <a:buClr>
                <a:schemeClr val="accent2"/>
              </a:buClr>
              <a:buSzPct val="70000"/>
              <a:buFontTx/>
              <a:buNone/>
              <a:defRPr sz="1800" kern="1200">
                <a:solidFill>
                  <a:srgbClr val="003462"/>
                </a:solidFill>
                <a:latin typeface="Helvetica" pitchFamily="2" charset="0"/>
                <a:ea typeface="+mn-ea"/>
                <a:cs typeface="+mn-cs"/>
              </a:defRPr>
            </a:lvl4pPr>
            <a:lvl5pPr marL="1828800" indent="0" algn="l" defTabSz="914400" rtl="0" eaLnBrk="1" latinLnBrk="0" hangingPunct="1">
              <a:lnSpc>
                <a:spcPct val="90000"/>
              </a:lnSpc>
              <a:spcBef>
                <a:spcPts val="500"/>
              </a:spcBef>
              <a:buClr>
                <a:schemeClr val="accent2"/>
              </a:buClr>
              <a:buSzPct val="70000"/>
              <a:buFontTx/>
              <a:buNone/>
              <a:defRPr sz="1800" kern="1200">
                <a:solidFill>
                  <a:srgbClr val="00346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1700" dirty="0"/>
              <a:t>Temporary Assistance for Needy Families (TANF) and Child Care Development Block Grant (CCDBG) funds can be utilized by states to support school-age afterschool programming. States can also contribute matching state funds that can support youth programs.</a:t>
            </a:r>
          </a:p>
          <a:p>
            <a:pPr marL="234950" lvl="1" indent="-227013">
              <a:lnSpc>
                <a:spcPct val="120000"/>
              </a:lnSpc>
              <a:spcAft>
                <a:spcPts val="600"/>
              </a:spcAft>
              <a:buFont typeface="Arial" panose="020B0604020202020204" pitchFamily="34" charset="0"/>
              <a:buChar char="•"/>
            </a:pPr>
            <a:r>
              <a:rPr lang="en-US" sz="1700" b="1" dirty="0"/>
              <a:t>Georgia</a:t>
            </a:r>
            <a:r>
              <a:rPr lang="en-US" sz="1700" dirty="0"/>
              <a:t> utilizes TANF funds to support afterschool programming.</a:t>
            </a:r>
          </a:p>
          <a:p>
            <a:pPr marL="234950" lvl="1" indent="-227013">
              <a:lnSpc>
                <a:spcPct val="120000"/>
              </a:lnSpc>
              <a:spcAft>
                <a:spcPts val="600"/>
              </a:spcAft>
              <a:buFont typeface="Arial" panose="020B0604020202020204" pitchFamily="34" charset="0"/>
              <a:buChar char="•"/>
            </a:pPr>
            <a:r>
              <a:rPr lang="en-US" sz="1700" b="1" dirty="0"/>
              <a:t>New York’s </a:t>
            </a:r>
            <a:r>
              <a:rPr lang="en-US" sz="1700" dirty="0"/>
              <a:t>Advantage After School Program </a:t>
            </a:r>
            <a:br>
              <a:rPr lang="en-US" sz="1700" dirty="0"/>
            </a:br>
            <a:r>
              <a:rPr lang="en-US" sz="1700" dirty="0"/>
              <a:t>was originally created through the appropriation </a:t>
            </a:r>
            <a:br>
              <a:rPr lang="en-US" sz="1700" dirty="0"/>
            </a:br>
            <a:r>
              <a:rPr lang="en-US" sz="1700" dirty="0"/>
              <a:t>of TANF funds.</a:t>
            </a:r>
          </a:p>
          <a:p>
            <a:pPr marL="234950" lvl="1" indent="-227013">
              <a:lnSpc>
                <a:spcPct val="120000"/>
              </a:lnSpc>
              <a:spcAft>
                <a:spcPts val="600"/>
              </a:spcAft>
              <a:buFont typeface="Arial" panose="020B0604020202020204" pitchFamily="34" charset="0"/>
              <a:buChar char="•"/>
            </a:pPr>
            <a:r>
              <a:rPr lang="en-US" sz="1700" b="1" dirty="0"/>
              <a:t>Utah </a:t>
            </a:r>
            <a:r>
              <a:rPr lang="en-US" sz="1700" dirty="0"/>
              <a:t>uses Child Care Development and TANF funds to support elementary-age and older youth afterschool programs.</a:t>
            </a:r>
          </a:p>
          <a:p>
            <a:pPr marL="234950" lvl="1" indent="-227013">
              <a:lnSpc>
                <a:spcPct val="120000"/>
              </a:lnSpc>
              <a:spcAft>
                <a:spcPts val="600"/>
              </a:spcAft>
              <a:buFont typeface="Arial" panose="020B0604020202020204" pitchFamily="34" charset="0"/>
              <a:buChar char="•"/>
            </a:pPr>
            <a:r>
              <a:rPr lang="en-US" sz="1700" b="1" dirty="0"/>
              <a:t>Missouri </a:t>
            </a:r>
            <a:r>
              <a:rPr lang="en-US" sz="1700" dirty="0"/>
              <a:t>utilized $3 million in TANF funds for afterschool and OST programs in 2019.</a:t>
            </a:r>
          </a:p>
          <a:p>
            <a:pPr marL="234950" lvl="1" indent="-227013">
              <a:lnSpc>
                <a:spcPct val="120000"/>
              </a:lnSpc>
              <a:spcAft>
                <a:spcPts val="600"/>
              </a:spcAft>
              <a:buFont typeface="Arial" panose="020B0604020202020204" pitchFamily="34" charset="0"/>
              <a:buChar char="•"/>
            </a:pPr>
            <a:r>
              <a:rPr lang="en-US" sz="1700" b="1" dirty="0"/>
              <a:t>Hawaii </a:t>
            </a:r>
            <a:r>
              <a:rPr lang="en-US" sz="1700" dirty="0"/>
              <a:t>uses TANF funds to support the A+ and UPLINK program that support afterschool in the state. </a:t>
            </a:r>
            <a:endParaRPr lang="en-US" sz="1700" b="1" dirty="0"/>
          </a:p>
        </p:txBody>
      </p:sp>
      <p:pic>
        <p:nvPicPr>
          <p:cNvPr id="4" name="Picture 3" descr="A picture containing icon&#10;&#10;Description automatically generated">
            <a:extLst>
              <a:ext uri="{FF2B5EF4-FFF2-40B4-BE49-F238E27FC236}">
                <a16:creationId xmlns:a16="http://schemas.microsoft.com/office/drawing/2014/main" id="{EA436386-A705-1746-BB4D-4C923E140A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8172" y="4241532"/>
            <a:ext cx="653740" cy="659055"/>
          </a:xfrm>
          <a:prstGeom prst="rect">
            <a:avLst/>
          </a:prstGeom>
        </p:spPr>
      </p:pic>
      <p:pic>
        <p:nvPicPr>
          <p:cNvPr id="7" name="Picture 6" descr="Map&#10;&#10;Description automatically generated">
            <a:extLst>
              <a:ext uri="{FF2B5EF4-FFF2-40B4-BE49-F238E27FC236}">
                <a16:creationId xmlns:a16="http://schemas.microsoft.com/office/drawing/2014/main" id="{A4C3396C-46C9-0A48-9A06-65CD3559E0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5771" y="2644847"/>
            <a:ext cx="892915" cy="648426"/>
          </a:xfrm>
          <a:prstGeom prst="rect">
            <a:avLst/>
          </a:prstGeom>
        </p:spPr>
      </p:pic>
      <p:pic>
        <p:nvPicPr>
          <p:cNvPr id="11" name="Picture 10" descr="A picture containing text, clipart, businesscard, screenshot&#10;&#10;Description automatically generated">
            <a:extLst>
              <a:ext uri="{FF2B5EF4-FFF2-40B4-BE49-F238E27FC236}">
                <a16:creationId xmlns:a16="http://schemas.microsoft.com/office/drawing/2014/main" id="{7CA07FEC-A55A-004C-9304-850AB59785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8746" y="3290098"/>
            <a:ext cx="637796" cy="786616"/>
          </a:xfrm>
          <a:prstGeom prst="rect">
            <a:avLst/>
          </a:prstGeom>
        </p:spPr>
      </p:pic>
      <p:pic>
        <p:nvPicPr>
          <p:cNvPr id="5" name="Picture 4" descr="Map&#10;&#10;Description automatically generated with low confidence">
            <a:extLst>
              <a:ext uri="{FF2B5EF4-FFF2-40B4-BE49-F238E27FC236}">
                <a16:creationId xmlns:a16="http://schemas.microsoft.com/office/drawing/2014/main" id="{D9CD7131-A0D8-C24B-911F-64CBBD9325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6398" y="3557100"/>
            <a:ext cx="801410" cy="659055"/>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96FBB05B-5798-9247-B6AF-7EC96F7B2E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16800" y="5513770"/>
            <a:ext cx="581025" cy="351814"/>
          </a:xfrm>
          <a:prstGeom prst="rect">
            <a:avLst/>
          </a:prstGeom>
        </p:spPr>
      </p:pic>
    </p:spTree>
    <p:extLst>
      <p:ext uri="{BB962C8B-B14F-4D97-AF65-F5344CB8AC3E}">
        <p14:creationId xmlns:p14="http://schemas.microsoft.com/office/powerpoint/2010/main" val="307898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B0A09-0961-404E-BCA1-349AE662DF07}"/>
              </a:ext>
            </a:extLst>
          </p:cNvPr>
          <p:cNvSpPr>
            <a:spLocks noGrp="1"/>
          </p:cNvSpPr>
          <p:nvPr>
            <p:ph type="title"/>
          </p:nvPr>
        </p:nvSpPr>
        <p:spPr/>
        <p:txBody>
          <a:bodyPr/>
          <a:lstStyle/>
          <a:p>
            <a:r>
              <a:rPr lang="en-US" dirty="0"/>
              <a:t>Utah	</a:t>
            </a:r>
          </a:p>
        </p:txBody>
      </p:sp>
      <p:sp>
        <p:nvSpPr>
          <p:cNvPr id="3" name="Content Placeholder 2">
            <a:extLst>
              <a:ext uri="{FF2B5EF4-FFF2-40B4-BE49-F238E27FC236}">
                <a16:creationId xmlns:a16="http://schemas.microsoft.com/office/drawing/2014/main" id="{3B5C8666-9DFF-42DB-BB0B-A9034221FE8D}"/>
              </a:ext>
            </a:extLst>
          </p:cNvPr>
          <p:cNvSpPr>
            <a:spLocks noGrp="1"/>
          </p:cNvSpPr>
          <p:nvPr>
            <p:ph sz="quarter" idx="10"/>
          </p:nvPr>
        </p:nvSpPr>
        <p:spPr/>
        <p:txBody>
          <a:bodyPr/>
          <a:lstStyle/>
          <a:p>
            <a:r>
              <a:rPr lang="en-US" dirty="0"/>
              <a:t>Temporary Assistance to Needy Families (TANF) funds allocated through Health and Human Services agency to award afterschool grants to older youth programs. Human Service agency also leverages Child Care Development Fund to provide grants to afterschool programs</a:t>
            </a:r>
          </a:p>
          <a:p>
            <a:r>
              <a:rPr lang="en-US" dirty="0"/>
              <a:t>Coordination – State afterschool network in Utah leverages the TANF and CCDF investments to partner with the State Education Agency on their quality and 21</a:t>
            </a:r>
            <a:r>
              <a:rPr lang="en-US" baseline="30000" dirty="0"/>
              <a:t>st</a:t>
            </a:r>
            <a:r>
              <a:rPr lang="en-US" dirty="0"/>
              <a:t> CCLC grants.</a:t>
            </a:r>
          </a:p>
        </p:txBody>
      </p:sp>
    </p:spTree>
    <p:extLst>
      <p:ext uri="{BB962C8B-B14F-4D97-AF65-F5344CB8AC3E}">
        <p14:creationId xmlns:p14="http://schemas.microsoft.com/office/powerpoint/2010/main" val="50164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D9D11-42B8-FB49-8EE4-1A4F24746E41}"/>
              </a:ext>
            </a:extLst>
          </p:cNvPr>
          <p:cNvSpPr>
            <a:spLocks noGrp="1"/>
          </p:cNvSpPr>
          <p:nvPr>
            <p:ph type="title"/>
          </p:nvPr>
        </p:nvSpPr>
        <p:spPr>
          <a:xfrm>
            <a:off x="838200" y="365125"/>
            <a:ext cx="11464636" cy="1325563"/>
          </a:xfrm>
        </p:spPr>
        <p:txBody>
          <a:bodyPr/>
          <a:lstStyle/>
          <a:p>
            <a:r>
              <a:rPr lang="en-US" dirty="0"/>
              <a:t>Education Funding Formula	</a:t>
            </a:r>
          </a:p>
        </p:txBody>
      </p:sp>
      <p:pic>
        <p:nvPicPr>
          <p:cNvPr id="7" name="Content Placeholder 16">
            <a:extLst>
              <a:ext uri="{FF2B5EF4-FFF2-40B4-BE49-F238E27FC236}">
                <a16:creationId xmlns:a16="http://schemas.microsoft.com/office/drawing/2014/main" id="{F1725749-DFDA-D048-B999-E363BB854DA0}"/>
              </a:ext>
            </a:extLst>
          </p:cNvPr>
          <p:cNvPicPr preferRelativeResize="0">
            <a:picLocks noGrp="1" noChangeAspect="1"/>
          </p:cNvPicPr>
          <p:nvPr>
            <p:ph sz="quarter" idx="10"/>
          </p:nvPr>
        </p:nvPicPr>
        <p:blipFill>
          <a:blip r:embed="rId3">
            <a:extLst>
              <a:ext uri="{28A0092B-C50C-407E-A947-70E740481C1C}">
                <a14:useLocalDpi xmlns:a14="http://schemas.microsoft.com/office/drawing/2010/main" val="0"/>
              </a:ext>
            </a:extLst>
          </a:blip>
          <a:srcRect/>
          <a:stretch/>
        </p:blipFill>
        <p:spPr>
          <a:xfrm>
            <a:off x="5447079" y="2177757"/>
            <a:ext cx="6144768" cy="3691128"/>
          </a:xfrm>
        </p:spPr>
      </p:pic>
      <p:sp>
        <p:nvSpPr>
          <p:cNvPr id="8" name="Content Placeholder 2">
            <a:extLst>
              <a:ext uri="{FF2B5EF4-FFF2-40B4-BE49-F238E27FC236}">
                <a16:creationId xmlns:a16="http://schemas.microsoft.com/office/drawing/2014/main" id="{7438CEA7-BEBC-C748-BE4F-0FEEB700013C}"/>
              </a:ext>
            </a:extLst>
          </p:cNvPr>
          <p:cNvSpPr txBox="1">
            <a:spLocks/>
          </p:cNvSpPr>
          <p:nvPr/>
        </p:nvSpPr>
        <p:spPr>
          <a:xfrm>
            <a:off x="838199" y="1825625"/>
            <a:ext cx="4608880" cy="4944009"/>
          </a:xfrm>
          <a:prstGeom prst="rect">
            <a:avLst/>
          </a:prstGeom>
        </p:spPr>
        <p:txBody>
          <a:bodyPr>
            <a:normAutofit/>
          </a:bodyPr>
          <a:lstStyle>
            <a:lvl1pPr marL="0" indent="0" algn="l" defTabSz="914400" rtl="0" eaLnBrk="1" latinLnBrk="0" hangingPunct="1">
              <a:lnSpc>
                <a:spcPct val="110000"/>
              </a:lnSpc>
              <a:spcBef>
                <a:spcPts val="1000"/>
              </a:spcBef>
              <a:spcAft>
                <a:spcPts val="1200"/>
              </a:spcAft>
              <a:buClr>
                <a:schemeClr val="accent2"/>
              </a:buClr>
              <a:buFontTx/>
              <a:buNone/>
              <a:defRPr sz="2000" kern="1200">
                <a:solidFill>
                  <a:srgbClr val="003462"/>
                </a:solidFill>
                <a:latin typeface="Helvetica" pitchFamily="2" charset="0"/>
                <a:ea typeface="+mn-ea"/>
                <a:cs typeface="+mn-cs"/>
              </a:defRPr>
            </a:lvl1pPr>
            <a:lvl2pPr marL="457200" indent="0" algn="l" defTabSz="914400" rtl="0" eaLnBrk="1" latinLnBrk="0" hangingPunct="1">
              <a:lnSpc>
                <a:spcPct val="90000"/>
              </a:lnSpc>
              <a:spcBef>
                <a:spcPts val="500"/>
              </a:spcBef>
              <a:buClr>
                <a:schemeClr val="accent2"/>
              </a:buClr>
              <a:buSzPct val="70000"/>
              <a:buFontTx/>
              <a:buNone/>
              <a:defRPr sz="2400" kern="1200">
                <a:solidFill>
                  <a:srgbClr val="003462"/>
                </a:solidFill>
                <a:latin typeface="Helvetica" pitchFamily="2" charset="0"/>
                <a:ea typeface="+mn-ea"/>
                <a:cs typeface="+mn-cs"/>
              </a:defRPr>
            </a:lvl2pPr>
            <a:lvl3pPr marL="914400" indent="0" algn="l" defTabSz="914400" rtl="0" eaLnBrk="1" latinLnBrk="0" hangingPunct="1">
              <a:lnSpc>
                <a:spcPct val="90000"/>
              </a:lnSpc>
              <a:spcBef>
                <a:spcPts val="500"/>
              </a:spcBef>
              <a:buClr>
                <a:schemeClr val="accent2"/>
              </a:buClr>
              <a:buSzPct val="70000"/>
              <a:buFontTx/>
              <a:buNone/>
              <a:defRPr sz="2000" kern="1200">
                <a:solidFill>
                  <a:srgbClr val="003462"/>
                </a:solidFill>
                <a:latin typeface="Helvetica" pitchFamily="2" charset="0"/>
                <a:ea typeface="+mn-ea"/>
                <a:cs typeface="+mn-cs"/>
              </a:defRPr>
            </a:lvl3pPr>
            <a:lvl4pPr marL="1371600" indent="0" algn="l" defTabSz="914400" rtl="0" eaLnBrk="1" latinLnBrk="0" hangingPunct="1">
              <a:lnSpc>
                <a:spcPct val="90000"/>
              </a:lnSpc>
              <a:spcBef>
                <a:spcPts val="500"/>
              </a:spcBef>
              <a:buClr>
                <a:schemeClr val="accent2"/>
              </a:buClr>
              <a:buSzPct val="70000"/>
              <a:buFontTx/>
              <a:buNone/>
              <a:defRPr sz="1800" kern="1200">
                <a:solidFill>
                  <a:srgbClr val="003462"/>
                </a:solidFill>
                <a:latin typeface="Helvetica" pitchFamily="2" charset="0"/>
                <a:ea typeface="+mn-ea"/>
                <a:cs typeface="+mn-cs"/>
              </a:defRPr>
            </a:lvl4pPr>
            <a:lvl5pPr marL="1828800" indent="0" algn="l" defTabSz="914400" rtl="0" eaLnBrk="1" latinLnBrk="0" hangingPunct="1">
              <a:lnSpc>
                <a:spcPct val="90000"/>
              </a:lnSpc>
              <a:spcBef>
                <a:spcPts val="500"/>
              </a:spcBef>
              <a:buClr>
                <a:schemeClr val="accent2"/>
              </a:buClr>
              <a:buSzPct val="70000"/>
              <a:buFontTx/>
              <a:buNone/>
              <a:defRPr sz="1800" kern="1200">
                <a:solidFill>
                  <a:srgbClr val="00346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US" sz="1800" b="1" dirty="0"/>
              <a:t>Minnesota</a:t>
            </a:r>
          </a:p>
          <a:p>
            <a:pPr marL="330200" lvl="1" indent="-330200">
              <a:buClr>
                <a:srgbClr val="D9531E"/>
              </a:buClr>
              <a:buSzPct val="90000"/>
              <a:buFont typeface="Arial" panose="020B0604020202020204" pitchFamily="34" charset="0"/>
              <a:buChar char="•"/>
            </a:pPr>
            <a:r>
              <a:rPr lang="en-US" sz="1600" dirty="0"/>
              <a:t>Community education formula for school districts includes youth after-school enrichment revenue.</a:t>
            </a:r>
            <a:endParaRPr lang="en-US" sz="1200" dirty="0"/>
          </a:p>
          <a:p>
            <a:pPr marL="330200" lvl="1" indent="-330200">
              <a:buClr>
                <a:srgbClr val="D9531E"/>
              </a:buClr>
              <a:buSzPct val="90000"/>
              <a:buFont typeface="Arial" panose="020B0604020202020204" pitchFamily="34" charset="0"/>
              <a:buChar char="•"/>
            </a:pPr>
            <a:endParaRPr lang="en-US" sz="1600" dirty="0"/>
          </a:p>
          <a:p>
            <a:pPr>
              <a:lnSpc>
                <a:spcPct val="100000"/>
              </a:lnSpc>
              <a:spcAft>
                <a:spcPts val="600"/>
              </a:spcAft>
            </a:pPr>
            <a:r>
              <a:rPr lang="en-US" sz="1800" b="1" dirty="0"/>
              <a:t>New Mexico </a:t>
            </a:r>
          </a:p>
          <a:p>
            <a:pPr marL="330200" lvl="1" indent="-330200">
              <a:buClr>
                <a:srgbClr val="D9531E"/>
              </a:buClr>
              <a:buSzPct val="90000"/>
              <a:buFont typeface="Arial" panose="020B0604020202020204" pitchFamily="34" charset="0"/>
              <a:buChar char="•"/>
            </a:pPr>
            <a:r>
              <a:rPr lang="en-US" sz="1600" dirty="0"/>
              <a:t>HB 5, passed in 2019, provided additional per-pupil funds for districts to opt into providing extended learning programs, including adding additional days to the school year and provide afterschool programming. </a:t>
            </a:r>
          </a:p>
          <a:p>
            <a:pPr marL="330200" lvl="1" indent="-330200">
              <a:buClr>
                <a:srgbClr val="D9531E"/>
              </a:buClr>
              <a:buSzPct val="90000"/>
              <a:buFont typeface="Arial" panose="020B0604020202020204" pitchFamily="34" charset="0"/>
              <a:buChar char="•"/>
            </a:pPr>
            <a:endParaRPr lang="en-US" sz="1200" dirty="0"/>
          </a:p>
          <a:p>
            <a:pPr marL="330200" lvl="1" indent="-330200">
              <a:buClr>
                <a:srgbClr val="D9531E"/>
              </a:buClr>
              <a:buSzPct val="90000"/>
              <a:buFont typeface="Arial" panose="020B0604020202020204" pitchFamily="34" charset="0"/>
              <a:buChar char="•"/>
            </a:pPr>
            <a:endParaRPr lang="en-US" sz="1600" dirty="0"/>
          </a:p>
          <a:p>
            <a:pPr marL="330200" lvl="1" indent="-330200">
              <a:buClr>
                <a:srgbClr val="D9531E"/>
              </a:buClr>
              <a:buSzPct val="90000"/>
              <a:buFont typeface="Arial" panose="020B0604020202020204" pitchFamily="34" charset="0"/>
              <a:buChar char="•"/>
            </a:pPr>
            <a:endParaRPr lang="en-US" sz="1600" dirty="0"/>
          </a:p>
          <a:p>
            <a:pPr marL="330200" lvl="1" indent="-330200">
              <a:buClr>
                <a:srgbClr val="D9531E"/>
              </a:buClr>
              <a:buSzPct val="90000"/>
              <a:buFont typeface="Arial" panose="020B0604020202020204" pitchFamily="34" charset="0"/>
              <a:buChar char="•"/>
            </a:pPr>
            <a:endParaRPr lang="en-US" sz="1600" dirty="0"/>
          </a:p>
        </p:txBody>
      </p:sp>
      <p:pic>
        <p:nvPicPr>
          <p:cNvPr id="6" name="Picture 5" descr="Map&#10;&#10;Description automatically generated">
            <a:extLst>
              <a:ext uri="{FF2B5EF4-FFF2-40B4-BE49-F238E27FC236}">
                <a16:creationId xmlns:a16="http://schemas.microsoft.com/office/drawing/2014/main" id="{786A5ECA-5E8A-5B49-8165-2DE9600E61FF}"/>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8402572" y="2349719"/>
            <a:ext cx="804490" cy="847684"/>
          </a:xfrm>
          <a:prstGeom prst="rect">
            <a:avLst/>
          </a:prstGeom>
        </p:spPr>
      </p:pic>
      <p:pic>
        <p:nvPicPr>
          <p:cNvPr id="12" name="Picture 11" descr="Shape&#10;&#10;Description automatically generated">
            <a:extLst>
              <a:ext uri="{FF2B5EF4-FFF2-40B4-BE49-F238E27FC236}">
                <a16:creationId xmlns:a16="http://schemas.microsoft.com/office/drawing/2014/main" id="{C55816BC-8B5A-B349-8D5D-8CAA9984BB5B}"/>
              </a:ext>
            </a:extLst>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7018971" y="4048505"/>
            <a:ext cx="800964" cy="860901"/>
          </a:xfrm>
          <a:prstGeom prst="rect">
            <a:avLst/>
          </a:prstGeom>
        </p:spPr>
      </p:pic>
    </p:spTree>
    <p:extLst>
      <p:ext uri="{BB962C8B-B14F-4D97-AF65-F5344CB8AC3E}">
        <p14:creationId xmlns:p14="http://schemas.microsoft.com/office/powerpoint/2010/main" val="4287960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C5D08-68E2-704D-B739-47309802E3EC}"/>
              </a:ext>
            </a:extLst>
          </p:cNvPr>
          <p:cNvSpPr>
            <a:spLocks noGrp="1"/>
          </p:cNvSpPr>
          <p:nvPr>
            <p:ph type="title"/>
          </p:nvPr>
        </p:nvSpPr>
        <p:spPr/>
        <p:txBody>
          <a:bodyPr/>
          <a:lstStyle/>
          <a:p>
            <a:r>
              <a:rPr lang="en-US" dirty="0"/>
              <a:t>Other State Efforts to Fund Afterschool </a:t>
            </a:r>
          </a:p>
        </p:txBody>
      </p:sp>
      <p:sp>
        <p:nvSpPr>
          <p:cNvPr id="3" name="Content Placeholder 2">
            <a:extLst>
              <a:ext uri="{FF2B5EF4-FFF2-40B4-BE49-F238E27FC236}">
                <a16:creationId xmlns:a16="http://schemas.microsoft.com/office/drawing/2014/main" id="{BBBDC6B2-3A25-BE43-86C6-005CC5E598BD}"/>
              </a:ext>
            </a:extLst>
          </p:cNvPr>
          <p:cNvSpPr>
            <a:spLocks noGrp="1"/>
          </p:cNvSpPr>
          <p:nvPr>
            <p:ph sz="quarter" idx="4294967295"/>
          </p:nvPr>
        </p:nvSpPr>
        <p:spPr>
          <a:xfrm>
            <a:off x="838200" y="2352097"/>
            <a:ext cx="9677400" cy="4351338"/>
          </a:xfrm>
        </p:spPr>
        <p:txBody>
          <a:bodyPr>
            <a:normAutofit fontScale="77500" lnSpcReduction="20000"/>
          </a:bodyPr>
          <a:lstStyle/>
          <a:p>
            <a:pPr marL="342900" indent="-342900">
              <a:lnSpc>
                <a:spcPct val="100000"/>
              </a:lnSpc>
              <a:spcAft>
                <a:spcPts val="0"/>
              </a:spcAft>
              <a:buClr>
                <a:srgbClr val="EE5427"/>
              </a:buClr>
              <a:buFont typeface="Arial" panose="020B0604020202020204" pitchFamily="34" charset="0"/>
              <a:buChar char="•"/>
            </a:pPr>
            <a:r>
              <a:rPr lang="en-US" sz="2800" dirty="0">
                <a:solidFill>
                  <a:schemeClr val="bg1"/>
                </a:solidFill>
              </a:rPr>
              <a:t>Revenue from medicinal cannabis sales (OK)</a:t>
            </a:r>
          </a:p>
          <a:p>
            <a:pPr marL="800100" lvl="1" indent="-342900">
              <a:lnSpc>
                <a:spcPct val="100000"/>
              </a:lnSpc>
              <a:spcAft>
                <a:spcPts val="1200"/>
              </a:spcAft>
              <a:buFont typeface="Arial" panose="020B0604020202020204" pitchFamily="34" charset="0"/>
              <a:buChar char="•"/>
            </a:pPr>
            <a:r>
              <a:rPr lang="en-US" dirty="0">
                <a:solidFill>
                  <a:schemeClr val="bg1"/>
                </a:solidFill>
              </a:rPr>
              <a:t>Proposed bill, not passed.</a:t>
            </a:r>
          </a:p>
          <a:p>
            <a:pPr marL="342900" indent="-342900">
              <a:lnSpc>
                <a:spcPct val="100000"/>
              </a:lnSpc>
              <a:spcAft>
                <a:spcPts val="0"/>
              </a:spcAft>
              <a:buClr>
                <a:srgbClr val="EE5427"/>
              </a:buClr>
              <a:buFont typeface="Arial" panose="020B0604020202020204" pitchFamily="34" charset="0"/>
              <a:buChar char="•"/>
            </a:pPr>
            <a:r>
              <a:rPr lang="en-US" sz="2800" dirty="0">
                <a:solidFill>
                  <a:schemeClr val="bg1"/>
                </a:solidFill>
              </a:rPr>
              <a:t>Funding from public settlements </a:t>
            </a:r>
          </a:p>
          <a:p>
            <a:pPr marL="800100" lvl="1" indent="-342900">
              <a:lnSpc>
                <a:spcPct val="100000"/>
              </a:lnSpc>
              <a:spcAft>
                <a:spcPts val="1200"/>
              </a:spcAft>
              <a:buFont typeface="Arial" panose="020B0604020202020204" pitchFamily="34" charset="0"/>
              <a:buChar char="•"/>
              <a:tabLst>
                <a:tab pos="4614863" algn="l"/>
              </a:tabLst>
            </a:pPr>
            <a:r>
              <a:rPr lang="en-US" dirty="0">
                <a:solidFill>
                  <a:schemeClr val="bg1"/>
                </a:solidFill>
              </a:rPr>
              <a:t>Tobacco industry lawsuits, </a:t>
            </a:r>
            <a:r>
              <a:rPr lang="en-US" dirty="0" err="1">
                <a:solidFill>
                  <a:schemeClr val="bg1"/>
                </a:solidFill>
              </a:rPr>
              <a:t>Juul</a:t>
            </a:r>
            <a:r>
              <a:rPr lang="en-US" dirty="0">
                <a:solidFill>
                  <a:schemeClr val="bg1"/>
                </a:solidFill>
              </a:rPr>
              <a:t> settlement, opioid settlements, </a:t>
            </a:r>
            <a:br>
              <a:rPr lang="en-US" dirty="0">
                <a:solidFill>
                  <a:schemeClr val="bg1"/>
                </a:solidFill>
              </a:rPr>
            </a:br>
            <a:r>
              <a:rPr lang="en-US" dirty="0">
                <a:solidFill>
                  <a:schemeClr val="bg1"/>
                </a:solidFill>
              </a:rPr>
              <a:t>and financial crisis settlements (2008-09)</a:t>
            </a:r>
          </a:p>
          <a:p>
            <a:pPr marL="342900" indent="-342900">
              <a:lnSpc>
                <a:spcPct val="100000"/>
              </a:lnSpc>
              <a:buClr>
                <a:srgbClr val="EE5427"/>
              </a:buClr>
              <a:buFont typeface="Arial" panose="020B0604020202020204" pitchFamily="34" charset="0"/>
              <a:buChar char="•"/>
            </a:pPr>
            <a:r>
              <a:rPr lang="en-US" sz="2800" dirty="0">
                <a:solidFill>
                  <a:schemeClr val="bg1"/>
                </a:solidFill>
              </a:rPr>
              <a:t>Funding from public utility companies </a:t>
            </a:r>
          </a:p>
          <a:p>
            <a:pPr marL="342900" indent="-342900">
              <a:lnSpc>
                <a:spcPct val="100000"/>
              </a:lnSpc>
              <a:buClr>
                <a:srgbClr val="EE5427"/>
              </a:buClr>
              <a:buFont typeface="Arial" panose="020B0604020202020204" pitchFamily="34" charset="0"/>
              <a:buChar char="•"/>
            </a:pPr>
            <a:r>
              <a:rPr lang="en-US" sz="2800" dirty="0">
                <a:solidFill>
                  <a:schemeClr val="bg1"/>
                </a:solidFill>
              </a:rPr>
              <a:t>Red light camera fines (IL)</a:t>
            </a:r>
          </a:p>
          <a:p>
            <a:pPr marL="342900" indent="-342900">
              <a:lnSpc>
                <a:spcPct val="100000"/>
              </a:lnSpc>
              <a:buClr>
                <a:srgbClr val="EE5427"/>
              </a:buClr>
              <a:buFont typeface="Arial" panose="020B0604020202020204" pitchFamily="34" charset="0"/>
              <a:buChar char="•"/>
            </a:pPr>
            <a:r>
              <a:rPr lang="en-US" sz="2800" dirty="0">
                <a:solidFill>
                  <a:schemeClr val="bg1"/>
                </a:solidFill>
              </a:rPr>
              <a:t>Sports betting – NY bill funds youth sports with sports betting revenues </a:t>
            </a:r>
          </a:p>
          <a:p>
            <a:pPr marL="342900" indent="-342900">
              <a:lnSpc>
                <a:spcPct val="100000"/>
              </a:lnSpc>
              <a:buClr>
                <a:srgbClr val="EE5427"/>
              </a:buClr>
              <a:buFont typeface="Arial" panose="020B0604020202020204" pitchFamily="34" charset="0"/>
              <a:buChar char="•"/>
            </a:pPr>
            <a:r>
              <a:rPr lang="en-US" sz="2800" dirty="0">
                <a:solidFill>
                  <a:schemeClr val="bg1"/>
                </a:solidFill>
              </a:rPr>
              <a:t>Digital Advertising Tax – MD passed HB 732 in 2020 to institute a tax on digital advertising revenue, with funds supporting education. </a:t>
            </a:r>
          </a:p>
          <a:p>
            <a:pPr marL="342900" indent="-342900">
              <a:lnSpc>
                <a:spcPct val="100000"/>
              </a:lnSpc>
              <a:buFont typeface="Arial" panose="020B0604020202020204" pitchFamily="34" charset="0"/>
              <a:buChar char="•"/>
            </a:pPr>
            <a:endParaRPr lang="en-US" sz="2800" dirty="0">
              <a:solidFill>
                <a:schemeClr val="bg1"/>
              </a:solidFill>
            </a:endParaRPr>
          </a:p>
          <a:p>
            <a:pPr marL="342900" indent="-342900">
              <a:lnSpc>
                <a:spcPct val="100000"/>
              </a:lnSpc>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4172376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A3916-20BB-4E1D-BF92-B53284A450C0}"/>
              </a:ext>
            </a:extLst>
          </p:cNvPr>
          <p:cNvSpPr>
            <a:spLocks noGrp="1"/>
          </p:cNvSpPr>
          <p:nvPr>
            <p:ph type="title"/>
          </p:nvPr>
        </p:nvSpPr>
        <p:spPr>
          <a:xfrm>
            <a:off x="150829" y="365125"/>
            <a:ext cx="11896627" cy="1325563"/>
          </a:xfrm>
        </p:spPr>
        <p:txBody>
          <a:bodyPr/>
          <a:lstStyle/>
          <a:p>
            <a:r>
              <a:rPr lang="en-US" dirty="0"/>
              <a:t>Key Components to Systems Supporting Afterschool</a:t>
            </a:r>
          </a:p>
        </p:txBody>
      </p:sp>
      <p:sp>
        <p:nvSpPr>
          <p:cNvPr id="3" name="Content Placeholder 2">
            <a:extLst>
              <a:ext uri="{FF2B5EF4-FFF2-40B4-BE49-F238E27FC236}">
                <a16:creationId xmlns:a16="http://schemas.microsoft.com/office/drawing/2014/main" id="{849F406E-BB1D-4CB3-8395-22D7A17DDC8E}"/>
              </a:ext>
            </a:extLst>
          </p:cNvPr>
          <p:cNvSpPr txBox="1">
            <a:spLocks/>
          </p:cNvSpPr>
          <p:nvPr/>
        </p:nvSpPr>
        <p:spPr>
          <a:xfrm>
            <a:off x="150829" y="2141536"/>
            <a:ext cx="11821212" cy="4564063"/>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spcAft>
                <a:spcPts val="1200"/>
              </a:spcAft>
              <a:buClr>
                <a:schemeClr val="accent2"/>
              </a:buClr>
              <a:buFontTx/>
              <a:buNone/>
              <a:defRPr sz="2000" kern="1200">
                <a:solidFill>
                  <a:srgbClr val="003462"/>
                </a:solidFill>
                <a:latin typeface="Helvetica" pitchFamily="2" charset="0"/>
                <a:ea typeface="+mn-ea"/>
                <a:cs typeface="+mn-cs"/>
              </a:defRPr>
            </a:lvl1pPr>
            <a:lvl2pPr marL="457200" indent="0" algn="l" defTabSz="914400" rtl="0" eaLnBrk="1" latinLnBrk="0" hangingPunct="1">
              <a:lnSpc>
                <a:spcPct val="90000"/>
              </a:lnSpc>
              <a:spcBef>
                <a:spcPts val="500"/>
              </a:spcBef>
              <a:buClr>
                <a:schemeClr val="accent2"/>
              </a:buClr>
              <a:buSzPct val="70000"/>
              <a:buFontTx/>
              <a:buNone/>
              <a:defRPr sz="2400" kern="1200">
                <a:solidFill>
                  <a:srgbClr val="003462"/>
                </a:solidFill>
                <a:latin typeface="Helvetica" pitchFamily="2" charset="0"/>
                <a:ea typeface="+mn-ea"/>
                <a:cs typeface="+mn-cs"/>
              </a:defRPr>
            </a:lvl2pPr>
            <a:lvl3pPr marL="914400" indent="0" algn="l" defTabSz="914400" rtl="0" eaLnBrk="1" latinLnBrk="0" hangingPunct="1">
              <a:lnSpc>
                <a:spcPct val="90000"/>
              </a:lnSpc>
              <a:spcBef>
                <a:spcPts val="500"/>
              </a:spcBef>
              <a:buClr>
                <a:schemeClr val="accent2"/>
              </a:buClr>
              <a:buSzPct val="70000"/>
              <a:buFontTx/>
              <a:buNone/>
              <a:defRPr sz="2000" kern="1200">
                <a:solidFill>
                  <a:srgbClr val="003462"/>
                </a:solidFill>
                <a:latin typeface="Helvetica" pitchFamily="2" charset="0"/>
                <a:ea typeface="+mn-ea"/>
                <a:cs typeface="+mn-cs"/>
              </a:defRPr>
            </a:lvl3pPr>
            <a:lvl4pPr marL="1371600" indent="0" algn="l" defTabSz="914400" rtl="0" eaLnBrk="1" latinLnBrk="0" hangingPunct="1">
              <a:lnSpc>
                <a:spcPct val="90000"/>
              </a:lnSpc>
              <a:spcBef>
                <a:spcPts val="500"/>
              </a:spcBef>
              <a:buClr>
                <a:schemeClr val="accent2"/>
              </a:buClr>
              <a:buSzPct val="70000"/>
              <a:buFontTx/>
              <a:buNone/>
              <a:defRPr sz="1800" kern="1200">
                <a:solidFill>
                  <a:srgbClr val="003462"/>
                </a:solidFill>
                <a:latin typeface="Helvetica" pitchFamily="2" charset="0"/>
                <a:ea typeface="+mn-ea"/>
                <a:cs typeface="+mn-cs"/>
              </a:defRPr>
            </a:lvl4pPr>
            <a:lvl5pPr marL="1828800" indent="0" algn="l" defTabSz="914400" rtl="0" eaLnBrk="1" latinLnBrk="0" hangingPunct="1">
              <a:lnSpc>
                <a:spcPct val="90000"/>
              </a:lnSpc>
              <a:spcBef>
                <a:spcPts val="500"/>
              </a:spcBef>
              <a:buClr>
                <a:schemeClr val="accent2"/>
              </a:buClr>
              <a:buSzPct val="70000"/>
              <a:buFontTx/>
              <a:buNone/>
              <a:defRPr sz="1800" kern="1200">
                <a:solidFill>
                  <a:srgbClr val="00346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sz="3000" dirty="0">
                <a:solidFill>
                  <a:schemeClr val="bg1"/>
                </a:solidFill>
              </a:rPr>
              <a:t>Quality Standards, Guidelines, and Continuous Improvement Tools</a:t>
            </a:r>
          </a:p>
          <a:p>
            <a:pPr marL="342900" indent="-342900">
              <a:lnSpc>
                <a:spcPct val="100000"/>
              </a:lnSpc>
              <a:buFont typeface="Arial" panose="020B0604020202020204" pitchFamily="34" charset="0"/>
              <a:buChar char="•"/>
            </a:pPr>
            <a:r>
              <a:rPr lang="en-US" sz="3000" dirty="0">
                <a:solidFill>
                  <a:schemeClr val="bg1"/>
                </a:solidFill>
              </a:rPr>
              <a:t>Staff Professional Development</a:t>
            </a:r>
          </a:p>
          <a:p>
            <a:pPr marL="800100" lvl="1" indent="-342900">
              <a:lnSpc>
                <a:spcPct val="100000"/>
              </a:lnSpc>
              <a:buFont typeface="Arial" panose="020B0604020202020204" pitchFamily="34" charset="0"/>
              <a:buChar char="•"/>
            </a:pPr>
            <a:r>
              <a:rPr lang="en-US" sz="2500" dirty="0">
                <a:solidFill>
                  <a:schemeClr val="bg1"/>
                </a:solidFill>
              </a:rPr>
              <a:t>Positive Youth Development</a:t>
            </a:r>
          </a:p>
          <a:p>
            <a:pPr marL="800100" lvl="1" indent="-342900">
              <a:lnSpc>
                <a:spcPct val="100000"/>
              </a:lnSpc>
              <a:buFont typeface="Arial" panose="020B0604020202020204" pitchFamily="34" charset="0"/>
              <a:buChar char="•"/>
            </a:pPr>
            <a:r>
              <a:rPr lang="en-US" sz="2500" dirty="0">
                <a:solidFill>
                  <a:schemeClr val="bg1"/>
                </a:solidFill>
              </a:rPr>
              <a:t>Content Areas </a:t>
            </a:r>
          </a:p>
          <a:p>
            <a:pPr marL="800100" lvl="1" indent="-342900">
              <a:lnSpc>
                <a:spcPct val="100000"/>
              </a:lnSpc>
              <a:buFont typeface="Arial" panose="020B0604020202020204" pitchFamily="34" charset="0"/>
              <a:buChar char="•"/>
            </a:pPr>
            <a:r>
              <a:rPr lang="en-US" sz="2500" dirty="0">
                <a:solidFill>
                  <a:schemeClr val="bg1"/>
                </a:solidFill>
              </a:rPr>
              <a:t>Mental Wellbeing </a:t>
            </a:r>
          </a:p>
          <a:p>
            <a:pPr marL="342900" indent="-342900">
              <a:lnSpc>
                <a:spcPct val="100000"/>
              </a:lnSpc>
              <a:buFont typeface="Arial" panose="020B0604020202020204" pitchFamily="34" charset="0"/>
              <a:buChar char="•"/>
            </a:pPr>
            <a:r>
              <a:rPr lang="en-US" sz="3000" dirty="0">
                <a:solidFill>
                  <a:schemeClr val="bg1"/>
                </a:solidFill>
              </a:rPr>
              <a:t>Capacity Building Support and Assistance </a:t>
            </a:r>
          </a:p>
          <a:p>
            <a:pPr marL="800100" lvl="1" indent="-342900">
              <a:lnSpc>
                <a:spcPct val="100000"/>
              </a:lnSpc>
              <a:buFont typeface="Arial" panose="020B0604020202020204" pitchFamily="34" charset="0"/>
              <a:buChar char="•"/>
            </a:pPr>
            <a:r>
              <a:rPr lang="en-US" sz="2500" dirty="0">
                <a:solidFill>
                  <a:schemeClr val="bg1"/>
                </a:solidFill>
              </a:rPr>
              <a:t>Financial and Administrative Support (GA, IL)</a:t>
            </a:r>
          </a:p>
          <a:p>
            <a:pPr marL="800100" lvl="1" indent="-342900">
              <a:lnSpc>
                <a:spcPct val="100000"/>
              </a:lnSpc>
              <a:buFont typeface="Arial" panose="020B0604020202020204" pitchFamily="34" charset="0"/>
              <a:buChar char="•"/>
            </a:pPr>
            <a:r>
              <a:rPr lang="en-US" sz="2500" dirty="0">
                <a:solidFill>
                  <a:schemeClr val="bg1"/>
                </a:solidFill>
              </a:rPr>
              <a:t>Organizational Health (NYC)</a:t>
            </a:r>
          </a:p>
          <a:p>
            <a:pPr lvl="1">
              <a:lnSpc>
                <a:spcPct val="100000"/>
              </a:lnSpc>
            </a:pPr>
            <a:endParaRPr lang="en-US" sz="2800" dirty="0">
              <a:solidFill>
                <a:schemeClr val="bg1"/>
              </a:solidFill>
            </a:endParaRPr>
          </a:p>
          <a:p>
            <a:pPr lvl="1">
              <a:lnSpc>
                <a:spcPct val="100000"/>
              </a:lnSpc>
            </a:pPr>
            <a:endParaRPr lang="en-US" sz="2500" dirty="0">
              <a:solidFill>
                <a:schemeClr val="bg1"/>
              </a:solidFill>
            </a:endParaRPr>
          </a:p>
        </p:txBody>
      </p:sp>
      <p:pic>
        <p:nvPicPr>
          <p:cNvPr id="4" name="Picture 3">
            <a:extLst>
              <a:ext uri="{FF2B5EF4-FFF2-40B4-BE49-F238E27FC236}">
                <a16:creationId xmlns:a16="http://schemas.microsoft.com/office/drawing/2014/main" id="{0630F1EA-DDF0-4F3B-A9F7-E39CE2CF2735}"/>
              </a:ext>
            </a:extLst>
          </p:cNvPr>
          <p:cNvPicPr>
            <a:picLocks noChangeAspect="1"/>
          </p:cNvPicPr>
          <p:nvPr/>
        </p:nvPicPr>
        <p:blipFill>
          <a:blip r:embed="rId3"/>
          <a:stretch>
            <a:fillRect/>
          </a:stretch>
        </p:blipFill>
        <p:spPr>
          <a:xfrm>
            <a:off x="7910832" y="3228410"/>
            <a:ext cx="4061209" cy="2177592"/>
          </a:xfrm>
          <a:prstGeom prst="rect">
            <a:avLst/>
          </a:prstGeom>
        </p:spPr>
      </p:pic>
    </p:spTree>
    <p:extLst>
      <p:ext uri="{BB962C8B-B14F-4D97-AF65-F5344CB8AC3E}">
        <p14:creationId xmlns:p14="http://schemas.microsoft.com/office/powerpoint/2010/main" val="1300926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A3916-20BB-4E1D-BF92-B53284A450C0}"/>
              </a:ext>
            </a:extLst>
          </p:cNvPr>
          <p:cNvSpPr>
            <a:spLocks noGrp="1"/>
          </p:cNvSpPr>
          <p:nvPr>
            <p:ph type="title"/>
          </p:nvPr>
        </p:nvSpPr>
        <p:spPr>
          <a:xfrm>
            <a:off x="150829" y="365125"/>
            <a:ext cx="11896627" cy="1325563"/>
          </a:xfrm>
        </p:spPr>
        <p:txBody>
          <a:bodyPr/>
          <a:lstStyle/>
          <a:p>
            <a:r>
              <a:rPr lang="en-US" dirty="0"/>
              <a:t>Key Components to Systems Supporting Afterschool</a:t>
            </a:r>
          </a:p>
        </p:txBody>
      </p:sp>
      <p:sp>
        <p:nvSpPr>
          <p:cNvPr id="3" name="Content Placeholder 2">
            <a:extLst>
              <a:ext uri="{FF2B5EF4-FFF2-40B4-BE49-F238E27FC236}">
                <a16:creationId xmlns:a16="http://schemas.microsoft.com/office/drawing/2014/main" id="{849F406E-BB1D-4CB3-8395-22D7A17DDC8E}"/>
              </a:ext>
            </a:extLst>
          </p:cNvPr>
          <p:cNvSpPr txBox="1">
            <a:spLocks/>
          </p:cNvSpPr>
          <p:nvPr/>
        </p:nvSpPr>
        <p:spPr>
          <a:xfrm>
            <a:off x="150829" y="2141536"/>
            <a:ext cx="11821212" cy="4564063"/>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spcAft>
                <a:spcPts val="1200"/>
              </a:spcAft>
              <a:buClr>
                <a:schemeClr val="accent2"/>
              </a:buClr>
              <a:buFontTx/>
              <a:buNone/>
              <a:defRPr sz="2000" kern="1200">
                <a:solidFill>
                  <a:srgbClr val="003462"/>
                </a:solidFill>
                <a:latin typeface="Helvetica" pitchFamily="2" charset="0"/>
                <a:ea typeface="+mn-ea"/>
                <a:cs typeface="+mn-cs"/>
              </a:defRPr>
            </a:lvl1pPr>
            <a:lvl2pPr marL="457200" indent="0" algn="l" defTabSz="914400" rtl="0" eaLnBrk="1" latinLnBrk="0" hangingPunct="1">
              <a:lnSpc>
                <a:spcPct val="90000"/>
              </a:lnSpc>
              <a:spcBef>
                <a:spcPts val="500"/>
              </a:spcBef>
              <a:buClr>
                <a:schemeClr val="accent2"/>
              </a:buClr>
              <a:buSzPct val="70000"/>
              <a:buFontTx/>
              <a:buNone/>
              <a:defRPr sz="2400" kern="1200">
                <a:solidFill>
                  <a:srgbClr val="003462"/>
                </a:solidFill>
                <a:latin typeface="Helvetica" pitchFamily="2" charset="0"/>
                <a:ea typeface="+mn-ea"/>
                <a:cs typeface="+mn-cs"/>
              </a:defRPr>
            </a:lvl2pPr>
            <a:lvl3pPr marL="914400" indent="0" algn="l" defTabSz="914400" rtl="0" eaLnBrk="1" latinLnBrk="0" hangingPunct="1">
              <a:lnSpc>
                <a:spcPct val="90000"/>
              </a:lnSpc>
              <a:spcBef>
                <a:spcPts val="500"/>
              </a:spcBef>
              <a:buClr>
                <a:schemeClr val="accent2"/>
              </a:buClr>
              <a:buSzPct val="70000"/>
              <a:buFontTx/>
              <a:buNone/>
              <a:defRPr sz="2000" kern="1200">
                <a:solidFill>
                  <a:srgbClr val="003462"/>
                </a:solidFill>
                <a:latin typeface="Helvetica" pitchFamily="2" charset="0"/>
                <a:ea typeface="+mn-ea"/>
                <a:cs typeface="+mn-cs"/>
              </a:defRPr>
            </a:lvl3pPr>
            <a:lvl4pPr marL="1371600" indent="0" algn="l" defTabSz="914400" rtl="0" eaLnBrk="1" latinLnBrk="0" hangingPunct="1">
              <a:lnSpc>
                <a:spcPct val="90000"/>
              </a:lnSpc>
              <a:spcBef>
                <a:spcPts val="500"/>
              </a:spcBef>
              <a:buClr>
                <a:schemeClr val="accent2"/>
              </a:buClr>
              <a:buSzPct val="70000"/>
              <a:buFontTx/>
              <a:buNone/>
              <a:defRPr sz="1800" kern="1200">
                <a:solidFill>
                  <a:srgbClr val="003462"/>
                </a:solidFill>
                <a:latin typeface="Helvetica" pitchFamily="2" charset="0"/>
                <a:ea typeface="+mn-ea"/>
                <a:cs typeface="+mn-cs"/>
              </a:defRPr>
            </a:lvl4pPr>
            <a:lvl5pPr marL="1828800" indent="0" algn="l" defTabSz="914400" rtl="0" eaLnBrk="1" latinLnBrk="0" hangingPunct="1">
              <a:lnSpc>
                <a:spcPct val="90000"/>
              </a:lnSpc>
              <a:spcBef>
                <a:spcPts val="500"/>
              </a:spcBef>
              <a:buClr>
                <a:schemeClr val="accent2"/>
              </a:buClr>
              <a:buSzPct val="70000"/>
              <a:buFontTx/>
              <a:buNone/>
              <a:defRPr sz="1800" kern="1200">
                <a:solidFill>
                  <a:srgbClr val="00346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endParaRPr lang="en-US" sz="2500" dirty="0">
              <a:solidFill>
                <a:schemeClr val="bg1"/>
              </a:solidFill>
            </a:endParaRPr>
          </a:p>
        </p:txBody>
      </p:sp>
      <p:sp>
        <p:nvSpPr>
          <p:cNvPr id="6" name="Rectangle 5">
            <a:extLst>
              <a:ext uri="{FF2B5EF4-FFF2-40B4-BE49-F238E27FC236}">
                <a16:creationId xmlns:a16="http://schemas.microsoft.com/office/drawing/2014/main" id="{26FE9507-A036-42BD-8371-688295646A0A}"/>
              </a:ext>
            </a:extLst>
          </p:cNvPr>
          <p:cNvSpPr/>
          <p:nvPr/>
        </p:nvSpPr>
        <p:spPr>
          <a:xfrm>
            <a:off x="219959" y="2384705"/>
            <a:ext cx="11752082" cy="3939540"/>
          </a:xfrm>
          <a:prstGeom prst="rect">
            <a:avLst/>
          </a:prstGeom>
        </p:spPr>
        <p:txBody>
          <a:bodyPr wrap="square">
            <a:spAutoFit/>
          </a:bodyPr>
          <a:lstStyle/>
          <a:p>
            <a:pPr lvl="1">
              <a:lnSpc>
                <a:spcPct val="100000"/>
              </a:lnSpc>
            </a:pPr>
            <a:r>
              <a:rPr lang="en-US" sz="3200" dirty="0">
                <a:solidFill>
                  <a:schemeClr val="bg1"/>
                </a:solidFill>
              </a:rPr>
              <a:t>Intentional Focus on Equity</a:t>
            </a:r>
          </a:p>
          <a:p>
            <a:pPr marL="1371600" lvl="2" indent="-457200">
              <a:buFont typeface="Arial" panose="020B0604020202020204" pitchFamily="34" charset="0"/>
              <a:buChar char="•"/>
            </a:pPr>
            <a:r>
              <a:rPr lang="en-US" sz="3200" dirty="0">
                <a:solidFill>
                  <a:schemeClr val="bg1"/>
                </a:solidFill>
              </a:rPr>
              <a:t>Understanding Gaps in Access</a:t>
            </a:r>
          </a:p>
          <a:p>
            <a:pPr marL="1371600" lvl="2" indent="-457200">
              <a:buFont typeface="Arial" panose="020B0604020202020204" pitchFamily="34" charset="0"/>
              <a:buChar char="•"/>
            </a:pPr>
            <a:r>
              <a:rPr lang="en-US" sz="3200" dirty="0">
                <a:solidFill>
                  <a:schemeClr val="bg1"/>
                </a:solidFill>
              </a:rPr>
              <a:t>Identifying How to Get Funding to Organizations that Can Address the Gaps</a:t>
            </a:r>
          </a:p>
          <a:p>
            <a:pPr lvl="1">
              <a:lnSpc>
                <a:spcPct val="100000"/>
              </a:lnSpc>
            </a:pPr>
            <a:r>
              <a:rPr lang="en-US" sz="3200" dirty="0">
                <a:solidFill>
                  <a:schemeClr val="bg1"/>
                </a:solidFill>
              </a:rPr>
              <a:t>Coordination – within/across agencies and funding streams</a:t>
            </a:r>
          </a:p>
          <a:p>
            <a:pPr marL="1371600" lvl="2" indent="-457200">
              <a:buFont typeface="Arial" panose="020B0604020202020204" pitchFamily="34" charset="0"/>
              <a:buChar char="•"/>
            </a:pPr>
            <a:r>
              <a:rPr lang="en-US" sz="3000" dirty="0">
                <a:solidFill>
                  <a:schemeClr val="bg1"/>
                </a:solidFill>
              </a:rPr>
              <a:t>Braiding and Layering Funding</a:t>
            </a:r>
          </a:p>
          <a:p>
            <a:pPr marL="1371600" lvl="2" indent="-457200">
              <a:buFont typeface="Arial" panose="020B0604020202020204" pitchFamily="34" charset="0"/>
              <a:buChar char="•"/>
            </a:pPr>
            <a:r>
              <a:rPr lang="en-US" sz="3000" dirty="0">
                <a:solidFill>
                  <a:schemeClr val="bg1"/>
                </a:solidFill>
              </a:rPr>
              <a:t>Stakeholder Engagement</a:t>
            </a:r>
          </a:p>
          <a:p>
            <a:pPr marL="914400" lvl="1" indent="-457200">
              <a:lnSpc>
                <a:spcPct val="100000"/>
              </a:lnSpc>
              <a:buFont typeface="Arial" panose="020B0604020202020204" pitchFamily="34" charset="0"/>
              <a:buChar char="•"/>
            </a:pPr>
            <a:endParaRPr lang="en-US" sz="3000" dirty="0">
              <a:solidFill>
                <a:schemeClr val="bg1"/>
              </a:solidFill>
            </a:endParaRPr>
          </a:p>
        </p:txBody>
      </p:sp>
    </p:spTree>
    <p:extLst>
      <p:ext uri="{BB962C8B-B14F-4D97-AF65-F5344CB8AC3E}">
        <p14:creationId xmlns:p14="http://schemas.microsoft.com/office/powerpoint/2010/main" val="34222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28890bf31fd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Resources</a:t>
            </a:r>
            <a:endParaRPr/>
          </a:p>
        </p:txBody>
      </p:sp>
      <p:sp>
        <p:nvSpPr>
          <p:cNvPr id="309" name="Google Shape;309;g28890bf31fd_0_0"/>
          <p:cNvSpPr txBox="1"/>
          <p:nvPr/>
        </p:nvSpPr>
        <p:spPr>
          <a:xfrm>
            <a:off x="557850" y="2451161"/>
            <a:ext cx="11076300" cy="3621987"/>
          </a:xfrm>
          <a:prstGeom prst="rect">
            <a:avLst/>
          </a:prstGeom>
          <a:noFill/>
          <a:ln>
            <a:noFill/>
          </a:ln>
        </p:spPr>
        <p:txBody>
          <a:bodyPr spcFirstLastPara="1" wrap="square" lIns="91425" tIns="91425" rIns="91425" bIns="91425" anchor="t" anchorCtr="0">
            <a:spAutoFit/>
          </a:bodyPr>
          <a:lstStyle/>
          <a:p>
            <a:pPr marL="571500" lvl="1">
              <a:buSzPts val="1800"/>
            </a:pPr>
            <a:r>
              <a:rPr lang="en-US" b="1" u="sng" dirty="0">
                <a:solidFill>
                  <a:schemeClr val="lt1"/>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Sustainability and Funding for Programs</a:t>
            </a:r>
            <a:r>
              <a:rPr lang="en-US" b="1" dirty="0">
                <a:solidFill>
                  <a:schemeClr val="lt1"/>
                </a:solidFill>
                <a:latin typeface="Helvetica Neue"/>
                <a:ea typeface="Helvetica Neue"/>
                <a:cs typeface="Helvetica Neue"/>
                <a:sym typeface="Helvetica Neue"/>
              </a:rPr>
              <a:t> - </a:t>
            </a:r>
            <a:r>
              <a:rPr lang="en-US" dirty="0">
                <a:solidFill>
                  <a:schemeClr val="lt1"/>
                </a:solidFill>
              </a:rPr>
              <a:t>Compilation of resources and tools on funding and sustainability </a:t>
            </a:r>
            <a:endParaRPr b="1" dirty="0">
              <a:solidFill>
                <a:schemeClr val="lt1"/>
              </a:solidFill>
              <a:latin typeface="Helvetica Neue"/>
              <a:ea typeface="Helvetica Neue"/>
              <a:cs typeface="Helvetica Neue"/>
              <a:sym typeface="Helvetica Neue"/>
            </a:endParaRPr>
          </a:p>
          <a:p>
            <a:pPr marL="457200" lvl="0" indent="0" algn="l" rtl="0">
              <a:spcBef>
                <a:spcPts val="0"/>
              </a:spcBef>
              <a:spcAft>
                <a:spcPts val="0"/>
              </a:spcAft>
              <a:buNone/>
            </a:pPr>
            <a:endParaRPr sz="1800" b="1" dirty="0">
              <a:solidFill>
                <a:schemeClr val="lt1"/>
              </a:solidFill>
              <a:latin typeface="Helvetica Neue"/>
              <a:ea typeface="Helvetica Neue"/>
              <a:cs typeface="Helvetica Neue"/>
              <a:sym typeface="Helvetica Neue"/>
            </a:endParaRPr>
          </a:p>
          <a:p>
            <a:pPr marL="457200" lvl="0" indent="0" algn="l" rtl="0">
              <a:spcBef>
                <a:spcPts val="0"/>
              </a:spcBef>
              <a:spcAft>
                <a:spcPts val="0"/>
              </a:spcAft>
              <a:buNone/>
            </a:pPr>
            <a:r>
              <a:rPr lang="en-US" sz="1800" b="1" u="sng" dirty="0">
                <a:solidFill>
                  <a:schemeClr val="lt1"/>
                </a:solidFill>
                <a:hlinkClick r:id="rId4">
                  <a:extLst>
                    <a:ext uri="{A12FA001-AC4F-418D-AE19-62706E023703}">
                      <ahyp:hlinkClr xmlns:ahyp="http://schemas.microsoft.com/office/drawing/2018/hyperlinkcolor" val="tx"/>
                    </a:ext>
                  </a:extLst>
                </a:hlinkClick>
              </a:rPr>
              <a:t>Funding Out-of-School Time Programs—Now and in the Future</a:t>
            </a:r>
            <a:r>
              <a:rPr lang="en-US" sz="1800" b="1" dirty="0">
                <a:solidFill>
                  <a:schemeClr val="lt1"/>
                </a:solidFill>
              </a:rPr>
              <a:t> </a:t>
            </a:r>
            <a:r>
              <a:rPr lang="en-US" sz="1800" dirty="0">
                <a:solidFill>
                  <a:schemeClr val="lt1"/>
                </a:solidFill>
              </a:rPr>
              <a:t>-  Fact sheet and resource from the Children’s Funding Project in collaboration with Afterschool Alliance and Grantmakers for Education</a:t>
            </a:r>
          </a:p>
          <a:p>
            <a:pPr marL="457200" lvl="0" indent="0" algn="l" rtl="0">
              <a:spcBef>
                <a:spcPts val="0"/>
              </a:spcBef>
              <a:spcAft>
                <a:spcPts val="0"/>
              </a:spcAft>
              <a:buNone/>
            </a:pPr>
            <a:endParaRPr lang="en-US" dirty="0">
              <a:solidFill>
                <a:schemeClr val="lt1"/>
              </a:solidFill>
            </a:endParaRPr>
          </a:p>
          <a:p>
            <a:pPr marL="457200" lvl="0" indent="0" algn="l" rtl="0">
              <a:spcBef>
                <a:spcPts val="0"/>
              </a:spcBef>
              <a:spcAft>
                <a:spcPts val="0"/>
              </a:spcAft>
              <a:buNone/>
            </a:pPr>
            <a:r>
              <a:rPr lang="en-US" sz="1800" b="1" dirty="0">
                <a:solidFill>
                  <a:schemeClr val="bg1"/>
                </a:solidFill>
                <a:hlinkClick r:id="rId5">
                  <a:extLst>
                    <a:ext uri="{A12FA001-AC4F-418D-AE19-62706E023703}">
                      <ahyp:hlinkClr xmlns:ahyp="http://schemas.microsoft.com/office/drawing/2018/hyperlinkcolor" val="tx"/>
                    </a:ext>
                  </a:extLst>
                </a:hlinkClick>
              </a:rPr>
              <a:t>Building Quality in Afterschool </a:t>
            </a:r>
            <a:r>
              <a:rPr lang="en-US" sz="1800" dirty="0">
                <a:solidFill>
                  <a:schemeClr val="lt1"/>
                </a:solidFill>
              </a:rPr>
              <a:t>– AIR – Tools to promote and build statewide afterschool quality systems </a:t>
            </a:r>
          </a:p>
          <a:p>
            <a:pPr marL="457200" lvl="0" indent="0" algn="l" rtl="0">
              <a:spcBef>
                <a:spcPts val="0"/>
              </a:spcBef>
              <a:spcAft>
                <a:spcPts val="0"/>
              </a:spcAft>
              <a:buNone/>
            </a:pPr>
            <a:endParaRPr lang="en-US" dirty="0">
              <a:solidFill>
                <a:schemeClr val="lt1"/>
              </a:solidFill>
            </a:endParaRPr>
          </a:p>
          <a:p>
            <a:pPr marL="457200" lvl="0" indent="0" algn="l" rtl="0">
              <a:spcBef>
                <a:spcPts val="0"/>
              </a:spcBef>
              <a:spcAft>
                <a:spcPts val="0"/>
              </a:spcAft>
              <a:buNone/>
            </a:pPr>
            <a:r>
              <a:rPr lang="en-US" sz="1800" b="1" dirty="0">
                <a:solidFill>
                  <a:schemeClr val="bg1"/>
                </a:solidFill>
                <a:hlinkClick r:id="rId6">
                  <a:extLst>
                    <a:ext uri="{A12FA001-AC4F-418D-AE19-62706E023703}">
                      <ahyp:hlinkClr xmlns:ahyp="http://schemas.microsoft.com/office/drawing/2018/hyperlinkcolor" val="tx"/>
                    </a:ext>
                  </a:extLst>
                </a:hlinkClick>
              </a:rPr>
              <a:t>Wallace Foundation Knowledge Center</a:t>
            </a:r>
            <a:r>
              <a:rPr lang="en-US" sz="1800" b="1" dirty="0">
                <a:solidFill>
                  <a:schemeClr val="bg1"/>
                </a:solidFill>
              </a:rPr>
              <a:t> </a:t>
            </a:r>
            <a:r>
              <a:rPr lang="en-US" sz="1800" dirty="0">
                <a:solidFill>
                  <a:schemeClr val="lt1"/>
                </a:solidFill>
              </a:rPr>
              <a:t>– variet</a:t>
            </a:r>
            <a:r>
              <a:rPr lang="en-US" dirty="0">
                <a:solidFill>
                  <a:schemeClr val="lt1"/>
                </a:solidFill>
              </a:rPr>
              <a:t>y of resources to support fiscal management and quality practices</a:t>
            </a:r>
            <a:endParaRPr sz="1800" dirty="0">
              <a:solidFill>
                <a:schemeClr val="lt1"/>
              </a:solidFill>
            </a:endParaRPr>
          </a:p>
          <a:p>
            <a:pPr marL="914400" lvl="0" indent="0" algn="l" rtl="0">
              <a:lnSpc>
                <a:spcPct val="90000"/>
              </a:lnSpc>
              <a:spcBef>
                <a:spcPts val="1100"/>
              </a:spcBef>
              <a:spcAft>
                <a:spcPts val="0"/>
              </a:spcAft>
              <a:buNone/>
            </a:pPr>
            <a:endParaRPr dirty="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E5427"/>
              </a:buClr>
              <a:buSzPts val="3800"/>
              <a:buFont typeface="Helvetica Neue"/>
              <a:buNone/>
            </a:pPr>
            <a:r>
              <a:rPr lang="en-US" dirty="0"/>
              <a:t>Contact Info </a:t>
            </a:r>
            <a:endParaRPr dirty="0"/>
          </a:p>
        </p:txBody>
      </p:sp>
      <p:sp>
        <p:nvSpPr>
          <p:cNvPr id="315" name="Google Shape;315;p21"/>
          <p:cNvSpPr txBox="1"/>
          <p:nvPr/>
        </p:nvSpPr>
        <p:spPr>
          <a:xfrm>
            <a:off x="534200" y="2382250"/>
            <a:ext cx="111918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b="1" dirty="0">
              <a:solidFill>
                <a:schemeClr val="lt1"/>
              </a:solidFill>
              <a:latin typeface="Helvetica Neue"/>
              <a:ea typeface="Helvetica Neue"/>
              <a:cs typeface="Helvetica Neue"/>
              <a:sym typeface="Helvetica Neue"/>
            </a:endParaRPr>
          </a:p>
          <a:p>
            <a:pPr marL="0" lvl="0" indent="0" algn="l" rtl="0">
              <a:spcBef>
                <a:spcPts val="0"/>
              </a:spcBef>
              <a:spcAft>
                <a:spcPts val="0"/>
              </a:spcAft>
              <a:buNone/>
            </a:pPr>
            <a:r>
              <a:rPr lang="en-US" sz="2400" b="1" dirty="0">
                <a:solidFill>
                  <a:schemeClr val="lt1"/>
                </a:solidFill>
                <a:latin typeface="Helvetica Neue"/>
                <a:ea typeface="Helvetica Neue"/>
                <a:cs typeface="Helvetica Neue"/>
                <a:sym typeface="Helvetica Neue"/>
              </a:rPr>
              <a:t>Erik Peterson &lt;</a:t>
            </a:r>
            <a:r>
              <a:rPr lang="en-US" sz="2400" b="1" u="sng" dirty="0">
                <a:solidFill>
                  <a:schemeClr val="lt1"/>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epeterson@afterschoolalliance.org</a:t>
            </a:r>
            <a:r>
              <a:rPr lang="en-US" sz="2400" b="1" dirty="0">
                <a:solidFill>
                  <a:schemeClr val="lt1"/>
                </a:solidFill>
                <a:latin typeface="Helvetica Neue"/>
                <a:ea typeface="Helvetica Neue"/>
                <a:cs typeface="Helvetica Neue"/>
                <a:sym typeface="Helvetica Neue"/>
              </a:rPr>
              <a:t>&gt; </a:t>
            </a:r>
            <a:endParaRPr sz="2400" b="1" dirty="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9" name="Picture 8">
            <a:extLst>
              <a:ext uri="{FF2B5EF4-FFF2-40B4-BE49-F238E27FC236}">
                <a16:creationId xmlns:a16="http://schemas.microsoft.com/office/drawing/2014/main" id="{3B9724B0-F9EC-45E6-9867-7EDBBD4ED7D2}"/>
              </a:ext>
            </a:extLst>
          </p:cNvPr>
          <p:cNvPicPr>
            <a:picLocks noChangeAspect="1"/>
          </p:cNvPicPr>
          <p:nvPr/>
        </p:nvPicPr>
        <p:blipFill rotWithShape="1">
          <a:blip r:embed="rId3">
            <a:extLst>
              <a:ext uri="{28A0092B-C50C-407E-A947-70E740481C1C}">
                <a14:useLocalDpi xmlns:a14="http://schemas.microsoft.com/office/drawing/2010/main" val="0"/>
              </a:ext>
            </a:extLst>
          </a:blip>
          <a:srcRect t="25811"/>
          <a:stretch/>
        </p:blipFill>
        <p:spPr>
          <a:xfrm>
            <a:off x="0" y="1645121"/>
            <a:ext cx="12192000" cy="5194944"/>
          </a:xfrm>
          <a:prstGeom prst="rect">
            <a:avLst/>
          </a:prstGeom>
        </p:spPr>
      </p:pic>
      <p:sp>
        <p:nvSpPr>
          <p:cNvPr id="223" name="Google Shape;223;p16"/>
          <p:cNvSpPr txBox="1">
            <a:spLocks noGrp="1"/>
          </p:cNvSpPr>
          <p:nvPr>
            <p:ph type="title"/>
          </p:nvPr>
        </p:nvSpPr>
        <p:spPr>
          <a:xfrm>
            <a:off x="143254" y="360501"/>
            <a:ext cx="11460609" cy="1188720"/>
          </a:xfrm>
          <a:prstGeom prst="rect">
            <a:avLst/>
          </a:prstGeom>
          <a:solidFill>
            <a:srgbClr val="FFFFFF"/>
          </a:solidFill>
          <a:ln w="31750" cap="sq" cmpd="sng">
            <a:noFill/>
            <a:prstDash val="solid"/>
            <a:miter lim="800000"/>
            <a:headEnd type="none" w="sm" len="sm"/>
            <a:tailEnd type="none" w="sm" len="sm"/>
          </a:ln>
        </p:spPr>
        <p:txBody>
          <a:bodyPr spcFirstLastPara="1" wrap="square" lIns="182875" tIns="182875" rIns="182875" bIns="182875" anchor="ctr" anchorCtr="0">
            <a:noAutofit/>
          </a:bodyPr>
          <a:lstStyle/>
          <a:p>
            <a:pPr marL="0" lvl="0" indent="0" rtl="0">
              <a:lnSpc>
                <a:spcPct val="90000"/>
              </a:lnSpc>
              <a:spcBef>
                <a:spcPts val="0"/>
              </a:spcBef>
              <a:spcAft>
                <a:spcPts val="0"/>
              </a:spcAft>
              <a:buClr>
                <a:srgbClr val="262626"/>
              </a:buClr>
              <a:buSzPts val="2800"/>
              <a:buFont typeface="Gill Sans"/>
              <a:buNone/>
            </a:pPr>
            <a:r>
              <a:rPr lang="en-US" dirty="0">
                <a:solidFill>
                  <a:schemeClr val="accent1"/>
                </a:solidFill>
                <a:latin typeface="Avenir"/>
              </a:rPr>
              <a:t>The Afterschool Alliance</a:t>
            </a:r>
          </a:p>
        </p:txBody>
      </p:sp>
      <p:sp>
        <p:nvSpPr>
          <p:cNvPr id="224" name="Google Shape;224;p16"/>
          <p:cNvSpPr txBox="1">
            <a:spLocks noGrp="1"/>
          </p:cNvSpPr>
          <p:nvPr>
            <p:ph type="body" idx="1"/>
          </p:nvPr>
        </p:nvSpPr>
        <p:spPr>
          <a:xfrm>
            <a:off x="705678" y="1759226"/>
            <a:ext cx="10724322" cy="453224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endParaRPr sz="2400" dirty="0">
              <a:solidFill>
                <a:schemeClr val="dk1"/>
              </a:solidFill>
            </a:endParaRPr>
          </a:p>
          <a:p>
            <a:pPr marL="0" lvl="0" indent="0" algn="l" rtl="0">
              <a:lnSpc>
                <a:spcPct val="100000"/>
              </a:lnSpc>
              <a:spcBef>
                <a:spcPts val="1000"/>
              </a:spcBef>
              <a:spcAft>
                <a:spcPts val="0"/>
              </a:spcAft>
              <a:buSzPts val="2400"/>
              <a:buNone/>
            </a:pPr>
            <a:endParaRPr sz="2400" dirty="0">
              <a:solidFill>
                <a:schemeClr val="dk1"/>
              </a:solidFill>
            </a:endParaRPr>
          </a:p>
          <a:p>
            <a:pPr marL="228600" lvl="0" indent="-76200" algn="l" rtl="0">
              <a:lnSpc>
                <a:spcPct val="100000"/>
              </a:lnSpc>
              <a:spcBef>
                <a:spcPts val="1000"/>
              </a:spcBef>
              <a:spcAft>
                <a:spcPts val="0"/>
              </a:spcAft>
              <a:buSzPts val="2400"/>
              <a:buFont typeface="Noto Sans Symbols"/>
              <a:buNone/>
            </a:pPr>
            <a:endParaRPr sz="2400" dirty="0">
              <a:solidFill>
                <a:schemeClr val="dk1"/>
              </a:solidFill>
            </a:endParaRPr>
          </a:p>
          <a:p>
            <a:pPr marL="0" lvl="0" indent="0" algn="l" rtl="0">
              <a:lnSpc>
                <a:spcPct val="100000"/>
              </a:lnSpc>
              <a:spcBef>
                <a:spcPts val="1000"/>
              </a:spcBef>
              <a:spcAft>
                <a:spcPts val="0"/>
              </a:spcAft>
              <a:buSzPts val="2400"/>
              <a:buNone/>
            </a:pPr>
            <a:endParaRPr sz="2400" dirty="0">
              <a:solidFill>
                <a:schemeClr val="dk1"/>
              </a:solidFill>
            </a:endParaRPr>
          </a:p>
          <a:p>
            <a:pPr marL="0" lvl="0" indent="0" algn="l" rtl="0">
              <a:lnSpc>
                <a:spcPct val="100000"/>
              </a:lnSpc>
              <a:spcBef>
                <a:spcPts val="1000"/>
              </a:spcBef>
              <a:spcAft>
                <a:spcPts val="0"/>
              </a:spcAft>
              <a:buSzPts val="2400"/>
              <a:buNone/>
            </a:pPr>
            <a:endParaRPr sz="2400" dirty="0">
              <a:solidFill>
                <a:schemeClr val="dk1"/>
              </a:solidFill>
            </a:endParaRPr>
          </a:p>
          <a:p>
            <a:pPr marL="0" lvl="0" indent="0" algn="l" rtl="0">
              <a:lnSpc>
                <a:spcPct val="100000"/>
              </a:lnSpc>
              <a:spcBef>
                <a:spcPts val="1000"/>
              </a:spcBef>
              <a:spcAft>
                <a:spcPts val="0"/>
              </a:spcAft>
              <a:buSzPts val="2400"/>
              <a:buNone/>
            </a:pPr>
            <a:endParaRPr sz="2400" dirty="0">
              <a:solidFill>
                <a:schemeClr val="dk1"/>
              </a:solidFill>
            </a:endParaRPr>
          </a:p>
          <a:p>
            <a:pPr marL="0" lvl="0" indent="0" algn="l" rtl="0">
              <a:lnSpc>
                <a:spcPct val="100000"/>
              </a:lnSpc>
              <a:spcBef>
                <a:spcPts val="1000"/>
              </a:spcBef>
              <a:spcAft>
                <a:spcPts val="0"/>
              </a:spcAft>
              <a:buSzPts val="2400"/>
              <a:buNone/>
            </a:pPr>
            <a:endParaRPr sz="2400" dirty="0"/>
          </a:p>
          <a:p>
            <a:pPr marL="228600" lvl="0" indent="-76200" algn="l" rtl="0">
              <a:lnSpc>
                <a:spcPct val="100000"/>
              </a:lnSpc>
              <a:spcBef>
                <a:spcPts val="1000"/>
              </a:spcBef>
              <a:spcAft>
                <a:spcPts val="0"/>
              </a:spcAft>
              <a:buSzPts val="2400"/>
              <a:buNone/>
            </a:pPr>
            <a:endParaRPr sz="2400" dirty="0"/>
          </a:p>
          <a:p>
            <a:pPr marL="228600" lvl="0" indent="-76200" algn="l" rtl="0">
              <a:lnSpc>
                <a:spcPct val="100000"/>
              </a:lnSpc>
              <a:spcBef>
                <a:spcPts val="1000"/>
              </a:spcBef>
              <a:spcAft>
                <a:spcPts val="0"/>
              </a:spcAft>
              <a:buSzPts val="2400"/>
              <a:buNone/>
            </a:pPr>
            <a:endParaRPr sz="2400" dirty="0"/>
          </a:p>
          <a:p>
            <a:pPr marL="228600" lvl="0" indent="-76200" algn="l" rtl="0">
              <a:lnSpc>
                <a:spcPct val="100000"/>
              </a:lnSpc>
              <a:spcBef>
                <a:spcPts val="1000"/>
              </a:spcBef>
              <a:spcAft>
                <a:spcPts val="0"/>
              </a:spcAft>
              <a:buSzPts val="2400"/>
              <a:buFont typeface="Noto Sans Symbols"/>
              <a:buNone/>
            </a:pPr>
            <a:endParaRPr sz="2400" dirty="0"/>
          </a:p>
        </p:txBody>
      </p:sp>
      <p:sp>
        <p:nvSpPr>
          <p:cNvPr id="11" name="Content Placeholder 34">
            <a:extLst>
              <a:ext uri="{FF2B5EF4-FFF2-40B4-BE49-F238E27FC236}">
                <a16:creationId xmlns:a16="http://schemas.microsoft.com/office/drawing/2014/main" id="{BEB2D6F3-4765-B27D-0940-87735F27D389}"/>
              </a:ext>
            </a:extLst>
          </p:cNvPr>
          <p:cNvSpPr txBox="1">
            <a:spLocks/>
          </p:cNvSpPr>
          <p:nvPr/>
        </p:nvSpPr>
        <p:spPr>
          <a:xfrm>
            <a:off x="451262" y="1917468"/>
            <a:ext cx="5509722" cy="4922597"/>
          </a:xfrm>
          <a:prstGeom prst="rect">
            <a:avLst/>
          </a:prstGeom>
        </p:spPr>
        <p:txBody>
          <a:bodyPr>
            <a:normAutofit fontScale="47500" lnSpcReduction="20000"/>
          </a:bodyPr>
          <a:lstStyle/>
          <a:p>
            <a:pPr defTabSz="685800">
              <a:lnSpc>
                <a:spcPct val="120000"/>
              </a:lnSpc>
              <a:spcBef>
                <a:spcPct val="20000"/>
              </a:spcBef>
              <a:spcAft>
                <a:spcPts val="450"/>
              </a:spcAft>
              <a:defRPr/>
            </a:pPr>
            <a:r>
              <a:rPr lang="en-US" sz="4200" dirty="0"/>
              <a:t>The Alliance works to ensure that all youth have access to affordable, quality afterschool and summer learning programs by engaging public will to increase public and private investment in afterschool and summer learning program initiatives at the national, state, and local levels</a:t>
            </a:r>
            <a:endParaRPr lang="en-US" sz="4200" dirty="0">
              <a:latin typeface="Calibri" panose="020F0502020204030204" pitchFamily="34" charset="0"/>
              <a:cs typeface="Calibri" panose="020F0502020204030204" pitchFamily="34" charset="0"/>
            </a:endParaRPr>
          </a:p>
          <a:p>
            <a:pPr marL="257175" indent="-257175" defTabSz="685800" eaLnBrk="0" fontAlgn="base" hangingPunct="0">
              <a:lnSpc>
                <a:spcPct val="120000"/>
              </a:lnSpc>
              <a:spcBef>
                <a:spcPct val="20000"/>
              </a:spcBef>
              <a:spcAft>
                <a:spcPts val="450"/>
              </a:spcAft>
              <a:buFont typeface="Arial" panose="020B0604020202020204" pitchFamily="34" charset="0"/>
              <a:buChar char="•"/>
              <a:defRPr/>
            </a:pPr>
            <a:r>
              <a:rPr lang="en-US" sz="4200" dirty="0">
                <a:latin typeface="Calibri" panose="020F0502020204030204" pitchFamily="34" charset="0"/>
                <a:cs typeface="Calibri" panose="020F0502020204030204" pitchFamily="34" charset="0"/>
              </a:rPr>
              <a:t>National Partners</a:t>
            </a:r>
          </a:p>
          <a:p>
            <a:pPr marL="257175" indent="-257175" defTabSz="685800" eaLnBrk="0" fontAlgn="base" hangingPunct="0">
              <a:lnSpc>
                <a:spcPct val="120000"/>
              </a:lnSpc>
              <a:spcBef>
                <a:spcPct val="20000"/>
              </a:spcBef>
              <a:spcAft>
                <a:spcPts val="450"/>
              </a:spcAft>
              <a:buFont typeface="Arial" panose="020B0604020202020204" pitchFamily="34" charset="0"/>
              <a:buChar char="•"/>
              <a:defRPr/>
            </a:pPr>
            <a:r>
              <a:rPr lang="en-US" sz="4200" dirty="0">
                <a:latin typeface="Calibri" panose="020F0502020204030204" pitchFamily="34" charset="0"/>
                <a:cs typeface="Calibri" panose="020F0502020204030204" pitchFamily="34" charset="0"/>
              </a:rPr>
              <a:t>More than 25,000 program providers</a:t>
            </a:r>
          </a:p>
          <a:p>
            <a:pPr marL="257175" indent="-257175" defTabSz="685800" eaLnBrk="0" fontAlgn="base" hangingPunct="0">
              <a:lnSpc>
                <a:spcPct val="120000"/>
              </a:lnSpc>
              <a:spcBef>
                <a:spcPct val="20000"/>
              </a:spcBef>
              <a:spcAft>
                <a:spcPts val="450"/>
              </a:spcAft>
              <a:buFont typeface="Arial" panose="020B0604020202020204" pitchFamily="34" charset="0"/>
              <a:buChar char="•"/>
              <a:defRPr/>
            </a:pPr>
            <a:r>
              <a:rPr lang="en-US" sz="4200" dirty="0">
                <a:latin typeface="Calibri" panose="020F0502020204030204" pitchFamily="34" charset="0"/>
                <a:cs typeface="Calibri" panose="020F0502020204030204" pitchFamily="34" charset="0"/>
              </a:rPr>
              <a:t>Work with 50 statewide afterschool networks</a:t>
            </a:r>
          </a:p>
          <a:p>
            <a:pPr marL="257175" indent="-257175" defTabSz="685800" eaLnBrk="0" fontAlgn="base" hangingPunct="0">
              <a:lnSpc>
                <a:spcPct val="120000"/>
              </a:lnSpc>
              <a:spcBef>
                <a:spcPct val="20000"/>
              </a:spcBef>
              <a:spcAft>
                <a:spcPts val="450"/>
              </a:spcAft>
              <a:buFont typeface="Arial" panose="020B0604020202020204" pitchFamily="34" charset="0"/>
              <a:buChar char="•"/>
              <a:defRPr/>
            </a:pPr>
            <a:r>
              <a:rPr lang="en-US" sz="4200" dirty="0">
                <a:latin typeface="Calibri" panose="020F0502020204030204" pitchFamily="34" charset="0"/>
                <a:cs typeface="Calibri" panose="020F0502020204030204" pitchFamily="34" charset="0"/>
              </a:rPr>
              <a:t>200 Afterschool Ambassadors at the local level</a:t>
            </a:r>
          </a:p>
          <a:p>
            <a:pPr marL="257175" indent="-257175" defTabSz="685800" eaLnBrk="0" fontAlgn="base" hangingPunct="0">
              <a:lnSpc>
                <a:spcPct val="120000"/>
              </a:lnSpc>
              <a:spcBef>
                <a:spcPct val="20000"/>
              </a:spcBef>
              <a:spcAft>
                <a:spcPts val="450"/>
              </a:spcAft>
              <a:buFont typeface="Arial" panose="020B0604020202020204" pitchFamily="34" charset="0"/>
              <a:buChar char="•"/>
              <a:defRPr/>
            </a:pPr>
            <a:r>
              <a:rPr lang="en-US" sz="4200" dirty="0">
                <a:latin typeface="Calibri" panose="020F0502020204030204" pitchFamily="34" charset="0"/>
                <a:cs typeface="Calibri" panose="020F0502020204030204" pitchFamily="34" charset="0"/>
              </a:rPr>
              <a:t>VISTAs embedded to build state and local infrastructure</a:t>
            </a:r>
            <a:endParaRPr lang="en-US" sz="1350" dirty="0">
              <a:latin typeface="Calibri" panose="020F0502020204030204" pitchFamily="34" charset="0"/>
              <a:cs typeface="Calibri" panose="020F0502020204030204" pitchFamily="34" charset="0"/>
            </a:endParaRPr>
          </a:p>
          <a:p>
            <a:pPr marL="257175" indent="-257175" defTabSz="685800">
              <a:spcBef>
                <a:spcPct val="20000"/>
              </a:spcBef>
              <a:buFont typeface="Arial" pitchFamily="34" charset="0"/>
              <a:buChar char="•"/>
              <a:defRPr/>
            </a:pPr>
            <a:endParaRPr lang="en-US" sz="1500" dirty="0">
              <a:solidFill>
                <a:prstClr val="white"/>
              </a:solidFill>
              <a:latin typeface="Trebuchet MS" pitchFamily="34" charset="0"/>
            </a:endParaRPr>
          </a:p>
        </p:txBody>
      </p:sp>
      <p:pic>
        <p:nvPicPr>
          <p:cNvPr id="7" name="Content Placeholder 4">
            <a:extLst>
              <a:ext uri="{FF2B5EF4-FFF2-40B4-BE49-F238E27FC236}">
                <a16:creationId xmlns:a16="http://schemas.microsoft.com/office/drawing/2014/main" id="{F4BD3643-9CA4-4BB7-AB35-6B9E71FFBB1F}"/>
              </a:ext>
            </a:extLst>
          </p:cNvPr>
          <p:cNvPicPr>
            <a:picLocks noChangeAspect="1"/>
          </p:cNvPicPr>
          <p:nvPr/>
        </p:nvPicPr>
        <p:blipFill>
          <a:blip r:embed="rId4"/>
          <a:stretch>
            <a:fillRect/>
          </a:stretch>
        </p:blipFill>
        <p:spPr>
          <a:xfrm>
            <a:off x="5873558" y="2594391"/>
            <a:ext cx="6169048" cy="281489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3B62D5-A786-487D-8304-B4A164AC9D8A}"/>
              </a:ext>
            </a:extLst>
          </p:cNvPr>
          <p:cNvPicPr>
            <a:picLocks noChangeAspect="1"/>
          </p:cNvPicPr>
          <p:nvPr/>
        </p:nvPicPr>
        <p:blipFill>
          <a:blip r:embed="rId3"/>
          <a:stretch>
            <a:fillRect/>
          </a:stretch>
        </p:blipFill>
        <p:spPr>
          <a:xfrm>
            <a:off x="3338855" y="867950"/>
            <a:ext cx="5122099" cy="5122099"/>
          </a:xfrm>
          <a:prstGeom prst="rect">
            <a:avLst/>
          </a:prstGeom>
        </p:spPr>
      </p:pic>
      <p:sp>
        <p:nvSpPr>
          <p:cNvPr id="12" name="Rectangle 11">
            <a:extLst>
              <a:ext uri="{FF2B5EF4-FFF2-40B4-BE49-F238E27FC236}">
                <a16:creationId xmlns:a16="http://schemas.microsoft.com/office/drawing/2014/main" id="{5AE11B18-8F9F-4722-AE2C-58DF7C544E73}"/>
              </a:ext>
            </a:extLst>
          </p:cNvPr>
          <p:cNvSpPr/>
          <p:nvPr/>
        </p:nvSpPr>
        <p:spPr>
          <a:xfrm>
            <a:off x="4678517" y="11510"/>
            <a:ext cx="2134302"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HAPPY</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4" name="Rectangle 13">
            <a:extLst>
              <a:ext uri="{FF2B5EF4-FFF2-40B4-BE49-F238E27FC236}">
                <a16:creationId xmlns:a16="http://schemas.microsoft.com/office/drawing/2014/main" id="{5C81019B-1640-4D3F-A878-823E066B38CF}"/>
              </a:ext>
            </a:extLst>
          </p:cNvPr>
          <p:cNvSpPr/>
          <p:nvPr/>
        </p:nvSpPr>
        <p:spPr>
          <a:xfrm>
            <a:off x="5116713" y="6030686"/>
            <a:ext cx="1613134"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EVE</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Tree>
    <p:extLst>
      <p:ext uri="{BB962C8B-B14F-4D97-AF65-F5344CB8AC3E}">
        <p14:creationId xmlns:p14="http://schemas.microsoft.com/office/powerpoint/2010/main" val="33114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953DA-8607-C84B-8337-39BA757389C7}"/>
              </a:ext>
            </a:extLst>
          </p:cNvPr>
          <p:cNvSpPr>
            <a:spLocks noGrp="1"/>
          </p:cNvSpPr>
          <p:nvPr>
            <p:ph type="title"/>
          </p:nvPr>
        </p:nvSpPr>
        <p:spPr/>
        <p:txBody>
          <a:bodyPr/>
          <a:lstStyle/>
          <a:p>
            <a:r>
              <a:rPr lang="en-US" dirty="0"/>
              <a:t>How is Afterschool Funded at the State Level?</a:t>
            </a:r>
          </a:p>
        </p:txBody>
      </p:sp>
      <p:sp>
        <p:nvSpPr>
          <p:cNvPr id="4" name="Rectangle 3">
            <a:extLst>
              <a:ext uri="{FF2B5EF4-FFF2-40B4-BE49-F238E27FC236}">
                <a16:creationId xmlns:a16="http://schemas.microsoft.com/office/drawing/2014/main" id="{3EA2D746-3853-8C49-9F1B-9BE886FBD4DE}"/>
              </a:ext>
            </a:extLst>
          </p:cNvPr>
          <p:cNvSpPr/>
          <p:nvPr/>
        </p:nvSpPr>
        <p:spPr>
          <a:xfrm>
            <a:off x="838201" y="2297628"/>
            <a:ext cx="5385618" cy="72267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Helvetica" pitchFamily="2" charset="0"/>
              </a:rPr>
              <a:t>State Budget Appropriations</a:t>
            </a:r>
          </a:p>
        </p:txBody>
      </p:sp>
      <p:sp>
        <p:nvSpPr>
          <p:cNvPr id="5" name="Rectangle 4">
            <a:extLst>
              <a:ext uri="{FF2B5EF4-FFF2-40B4-BE49-F238E27FC236}">
                <a16:creationId xmlns:a16="http://schemas.microsoft.com/office/drawing/2014/main" id="{4795AB82-265B-E849-99AD-23BF464DBA89}"/>
              </a:ext>
            </a:extLst>
          </p:cNvPr>
          <p:cNvSpPr/>
          <p:nvPr/>
        </p:nvSpPr>
        <p:spPr>
          <a:xfrm>
            <a:off x="838201" y="3236608"/>
            <a:ext cx="5385618" cy="72267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Helvetica" pitchFamily="2" charset="0"/>
              </a:rPr>
              <a:t>State Lottery Funds</a:t>
            </a:r>
          </a:p>
        </p:txBody>
      </p:sp>
      <p:sp>
        <p:nvSpPr>
          <p:cNvPr id="6" name="Rectangle 5">
            <a:extLst>
              <a:ext uri="{FF2B5EF4-FFF2-40B4-BE49-F238E27FC236}">
                <a16:creationId xmlns:a16="http://schemas.microsoft.com/office/drawing/2014/main" id="{918525A4-ABFD-044A-9A9B-F15D15D52858}"/>
              </a:ext>
            </a:extLst>
          </p:cNvPr>
          <p:cNvSpPr/>
          <p:nvPr/>
        </p:nvSpPr>
        <p:spPr>
          <a:xfrm>
            <a:off x="838201" y="4175588"/>
            <a:ext cx="5385618" cy="72267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Helvetica" pitchFamily="2" charset="0"/>
              </a:rPr>
              <a:t>Cannabis and Other Revenue</a:t>
            </a:r>
          </a:p>
        </p:txBody>
      </p:sp>
      <p:sp>
        <p:nvSpPr>
          <p:cNvPr id="7" name="Rectangle 6">
            <a:extLst>
              <a:ext uri="{FF2B5EF4-FFF2-40B4-BE49-F238E27FC236}">
                <a16:creationId xmlns:a16="http://schemas.microsoft.com/office/drawing/2014/main" id="{522E7B42-2570-F44D-A5B9-12321848A2B5}"/>
              </a:ext>
            </a:extLst>
          </p:cNvPr>
          <p:cNvSpPr/>
          <p:nvPr/>
        </p:nvSpPr>
        <p:spPr>
          <a:xfrm>
            <a:off x="3764528" y="5136021"/>
            <a:ext cx="5385618" cy="13568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Helvetica" pitchFamily="2" charset="0"/>
              </a:rPr>
              <a:t>Non 21</a:t>
            </a:r>
            <a:r>
              <a:rPr lang="en-US" sz="2800" baseline="30000" dirty="0">
                <a:solidFill>
                  <a:srgbClr val="002060"/>
                </a:solidFill>
                <a:latin typeface="Helvetica" pitchFamily="2" charset="0"/>
              </a:rPr>
              <a:t>st</a:t>
            </a:r>
            <a:r>
              <a:rPr lang="en-US" sz="2800" dirty="0">
                <a:solidFill>
                  <a:srgbClr val="002060"/>
                </a:solidFill>
                <a:latin typeface="Helvetica" pitchFamily="2" charset="0"/>
              </a:rPr>
              <a:t> CCLC Federal Funds (TANF, CCDBG)</a:t>
            </a:r>
          </a:p>
        </p:txBody>
      </p:sp>
      <p:sp>
        <p:nvSpPr>
          <p:cNvPr id="9" name="Rectangle 8">
            <a:extLst>
              <a:ext uri="{FF2B5EF4-FFF2-40B4-BE49-F238E27FC236}">
                <a16:creationId xmlns:a16="http://schemas.microsoft.com/office/drawing/2014/main" id="{D737E8BB-206D-F345-84C4-0B9BA7CB1A35}"/>
              </a:ext>
            </a:extLst>
          </p:cNvPr>
          <p:cNvSpPr/>
          <p:nvPr/>
        </p:nvSpPr>
        <p:spPr>
          <a:xfrm>
            <a:off x="6457337" y="2297628"/>
            <a:ext cx="5385618" cy="72267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Helvetica" pitchFamily="2" charset="0"/>
              </a:rPr>
              <a:t>Ballot Initiatives</a:t>
            </a:r>
          </a:p>
        </p:txBody>
      </p:sp>
      <p:sp>
        <p:nvSpPr>
          <p:cNvPr id="10" name="Rectangle 9">
            <a:extLst>
              <a:ext uri="{FF2B5EF4-FFF2-40B4-BE49-F238E27FC236}">
                <a16:creationId xmlns:a16="http://schemas.microsoft.com/office/drawing/2014/main" id="{E5801055-A47E-1A49-998C-9F7FAA68E7E9}"/>
              </a:ext>
            </a:extLst>
          </p:cNvPr>
          <p:cNvSpPr/>
          <p:nvPr/>
        </p:nvSpPr>
        <p:spPr>
          <a:xfrm>
            <a:off x="6457337" y="3236608"/>
            <a:ext cx="5385618" cy="72267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Helvetica" pitchFamily="2" charset="0"/>
              </a:rPr>
              <a:t>Funding Formula</a:t>
            </a:r>
          </a:p>
        </p:txBody>
      </p:sp>
      <p:sp>
        <p:nvSpPr>
          <p:cNvPr id="11" name="Rectangle 10">
            <a:extLst>
              <a:ext uri="{FF2B5EF4-FFF2-40B4-BE49-F238E27FC236}">
                <a16:creationId xmlns:a16="http://schemas.microsoft.com/office/drawing/2014/main" id="{AC11ED46-5448-A047-A101-6467BF3BADD6}"/>
              </a:ext>
            </a:extLst>
          </p:cNvPr>
          <p:cNvSpPr/>
          <p:nvPr/>
        </p:nvSpPr>
        <p:spPr>
          <a:xfrm>
            <a:off x="6457337" y="4175588"/>
            <a:ext cx="5385618" cy="72267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Helvetica" pitchFamily="2" charset="0"/>
              </a:rPr>
              <a:t>Additional Efforts </a:t>
            </a:r>
          </a:p>
        </p:txBody>
      </p:sp>
    </p:spTree>
    <p:extLst>
      <p:ext uri="{BB962C8B-B14F-4D97-AF65-F5344CB8AC3E}">
        <p14:creationId xmlns:p14="http://schemas.microsoft.com/office/powerpoint/2010/main" val="8862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D9D11-42B8-FB49-8EE4-1A4F24746E41}"/>
              </a:ext>
            </a:extLst>
          </p:cNvPr>
          <p:cNvSpPr>
            <a:spLocks noGrp="1"/>
          </p:cNvSpPr>
          <p:nvPr>
            <p:ph type="title"/>
          </p:nvPr>
        </p:nvSpPr>
        <p:spPr>
          <a:xfrm>
            <a:off x="838200" y="365125"/>
            <a:ext cx="11464636" cy="1325563"/>
          </a:xfrm>
        </p:spPr>
        <p:txBody>
          <a:bodyPr/>
          <a:lstStyle/>
          <a:p>
            <a:r>
              <a:rPr lang="en-US" dirty="0"/>
              <a:t>State Budget Appropriations – Budget Line Items</a:t>
            </a:r>
          </a:p>
        </p:txBody>
      </p:sp>
      <p:pic>
        <p:nvPicPr>
          <p:cNvPr id="17" name="Content Placeholder 16">
            <a:extLst>
              <a:ext uri="{FF2B5EF4-FFF2-40B4-BE49-F238E27FC236}">
                <a16:creationId xmlns:a16="http://schemas.microsoft.com/office/drawing/2014/main" id="{36E69439-0EDA-6F4A-B10A-9F835EE12C36}"/>
              </a:ext>
            </a:extLst>
          </p:cNvPr>
          <p:cNvPicPr preferRelativeResize="0">
            <a:picLocks noGrp="1" noChangeAspect="1"/>
          </p:cNvPicPr>
          <p:nvPr>
            <p:ph sz="quarter" idx="10"/>
          </p:nvPr>
        </p:nvPicPr>
        <p:blipFill>
          <a:blip r:embed="rId3">
            <a:extLst>
              <a:ext uri="{28A0092B-C50C-407E-A947-70E740481C1C}">
                <a14:useLocalDpi xmlns:a14="http://schemas.microsoft.com/office/drawing/2010/main" val="0"/>
              </a:ext>
            </a:extLst>
          </a:blip>
          <a:srcRect/>
          <a:stretch/>
        </p:blipFill>
        <p:spPr>
          <a:xfrm>
            <a:off x="5447079" y="2177757"/>
            <a:ext cx="6144768" cy="3691128"/>
          </a:xfrm>
        </p:spPr>
      </p:pic>
      <p:pic>
        <p:nvPicPr>
          <p:cNvPr id="23" name="Picture 22" descr="Map&#10;&#10;Description automatically generated">
            <a:extLst>
              <a:ext uri="{FF2B5EF4-FFF2-40B4-BE49-F238E27FC236}">
                <a16:creationId xmlns:a16="http://schemas.microsoft.com/office/drawing/2014/main" id="{412B67D2-8E5D-0A43-BD70-0F641D9732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5355" y="3246847"/>
            <a:ext cx="487302" cy="815702"/>
          </a:xfrm>
          <a:prstGeom prst="rect">
            <a:avLst/>
          </a:prstGeom>
        </p:spPr>
      </p:pic>
      <p:pic>
        <p:nvPicPr>
          <p:cNvPr id="25" name="Picture 24">
            <a:extLst>
              <a:ext uri="{FF2B5EF4-FFF2-40B4-BE49-F238E27FC236}">
                <a16:creationId xmlns:a16="http://schemas.microsoft.com/office/drawing/2014/main" id="{120E2583-BCBA-3A4D-A29C-462D0D9BB0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4196" y="2860744"/>
            <a:ext cx="414586" cy="225660"/>
          </a:xfrm>
          <a:prstGeom prst="rect">
            <a:avLst/>
          </a:prstGeom>
        </p:spPr>
      </p:pic>
      <p:pic>
        <p:nvPicPr>
          <p:cNvPr id="27" name="Picture 26">
            <a:extLst>
              <a:ext uri="{FF2B5EF4-FFF2-40B4-BE49-F238E27FC236}">
                <a16:creationId xmlns:a16="http://schemas.microsoft.com/office/drawing/2014/main" id="{B9CA7F9A-EAEB-B54C-86EA-B88271FEB648}"/>
              </a:ext>
            </a:extLst>
          </p:cNvPr>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a:off x="11006404" y="3002588"/>
            <a:ext cx="215000" cy="199268"/>
          </a:xfrm>
          <a:prstGeom prst="rect">
            <a:avLst/>
          </a:prstGeom>
        </p:spPr>
      </p:pic>
      <p:pic>
        <p:nvPicPr>
          <p:cNvPr id="21" name="Picture 20" descr="Map&#10;&#10;Description automatically generated">
            <a:extLst>
              <a:ext uri="{FF2B5EF4-FFF2-40B4-BE49-F238E27FC236}">
                <a16:creationId xmlns:a16="http://schemas.microsoft.com/office/drawing/2014/main" id="{709C5584-5351-0042-834D-B088664B4E6E}"/>
              </a:ext>
            </a:extLst>
          </p:cNvPr>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10332052" y="2644775"/>
            <a:ext cx="892393" cy="648047"/>
          </a:xfrm>
          <a:prstGeom prst="rect">
            <a:avLst/>
          </a:prstGeom>
        </p:spPr>
      </p:pic>
      <p:pic>
        <p:nvPicPr>
          <p:cNvPr id="29" name="Picture 28" descr="A picture containing map&#10;&#10;Description automatically generated">
            <a:extLst>
              <a:ext uri="{FF2B5EF4-FFF2-40B4-BE49-F238E27FC236}">
                <a16:creationId xmlns:a16="http://schemas.microsoft.com/office/drawing/2014/main" id="{8D4750A7-B2A3-A240-9048-F355787DB0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51296" y="3111747"/>
            <a:ext cx="1029017" cy="1506395"/>
          </a:xfrm>
          <a:prstGeom prst="rect">
            <a:avLst/>
          </a:prstGeom>
        </p:spPr>
      </p:pic>
      <p:sp>
        <p:nvSpPr>
          <p:cNvPr id="30" name="Content Placeholder 2">
            <a:extLst>
              <a:ext uri="{FF2B5EF4-FFF2-40B4-BE49-F238E27FC236}">
                <a16:creationId xmlns:a16="http://schemas.microsoft.com/office/drawing/2014/main" id="{9ECD0B3D-E94C-D34B-8FEB-186636957651}"/>
              </a:ext>
            </a:extLst>
          </p:cNvPr>
          <p:cNvSpPr txBox="1">
            <a:spLocks/>
          </p:cNvSpPr>
          <p:nvPr/>
        </p:nvSpPr>
        <p:spPr>
          <a:xfrm>
            <a:off x="122547" y="1611983"/>
            <a:ext cx="5324531" cy="5175315"/>
          </a:xfrm>
          <a:prstGeom prst="rect">
            <a:avLst/>
          </a:prstGeom>
        </p:spPr>
        <p:txBody>
          <a:bodyPr>
            <a:normAutofit fontScale="85000" lnSpcReduction="20000"/>
          </a:bodyPr>
          <a:lstStyle>
            <a:lvl1pPr marL="0" indent="0" algn="l" defTabSz="914400" rtl="0" eaLnBrk="1" latinLnBrk="0" hangingPunct="1">
              <a:lnSpc>
                <a:spcPct val="110000"/>
              </a:lnSpc>
              <a:spcBef>
                <a:spcPts val="1000"/>
              </a:spcBef>
              <a:spcAft>
                <a:spcPts val="1200"/>
              </a:spcAft>
              <a:buClr>
                <a:schemeClr val="accent2"/>
              </a:buClr>
              <a:buFontTx/>
              <a:buNone/>
              <a:defRPr sz="2000" kern="1200">
                <a:solidFill>
                  <a:srgbClr val="003462"/>
                </a:solidFill>
                <a:latin typeface="Helvetica" pitchFamily="2" charset="0"/>
                <a:ea typeface="+mn-ea"/>
                <a:cs typeface="+mn-cs"/>
              </a:defRPr>
            </a:lvl1pPr>
            <a:lvl2pPr marL="457200" indent="0" algn="l" defTabSz="914400" rtl="0" eaLnBrk="1" latinLnBrk="0" hangingPunct="1">
              <a:lnSpc>
                <a:spcPct val="90000"/>
              </a:lnSpc>
              <a:spcBef>
                <a:spcPts val="500"/>
              </a:spcBef>
              <a:buClr>
                <a:schemeClr val="accent2"/>
              </a:buClr>
              <a:buSzPct val="70000"/>
              <a:buFontTx/>
              <a:buNone/>
              <a:defRPr sz="2400" kern="1200">
                <a:solidFill>
                  <a:srgbClr val="003462"/>
                </a:solidFill>
                <a:latin typeface="Helvetica" pitchFamily="2" charset="0"/>
                <a:ea typeface="+mn-ea"/>
                <a:cs typeface="+mn-cs"/>
              </a:defRPr>
            </a:lvl2pPr>
            <a:lvl3pPr marL="914400" indent="0" algn="l" defTabSz="914400" rtl="0" eaLnBrk="1" latinLnBrk="0" hangingPunct="1">
              <a:lnSpc>
                <a:spcPct val="90000"/>
              </a:lnSpc>
              <a:spcBef>
                <a:spcPts val="500"/>
              </a:spcBef>
              <a:buClr>
                <a:schemeClr val="accent2"/>
              </a:buClr>
              <a:buSzPct val="70000"/>
              <a:buFontTx/>
              <a:buNone/>
              <a:defRPr sz="2000" kern="1200">
                <a:solidFill>
                  <a:srgbClr val="003462"/>
                </a:solidFill>
                <a:latin typeface="Helvetica" pitchFamily="2" charset="0"/>
                <a:ea typeface="+mn-ea"/>
                <a:cs typeface="+mn-cs"/>
              </a:defRPr>
            </a:lvl3pPr>
            <a:lvl4pPr marL="1371600" indent="0" algn="l" defTabSz="914400" rtl="0" eaLnBrk="1" latinLnBrk="0" hangingPunct="1">
              <a:lnSpc>
                <a:spcPct val="90000"/>
              </a:lnSpc>
              <a:spcBef>
                <a:spcPts val="500"/>
              </a:spcBef>
              <a:buClr>
                <a:schemeClr val="accent2"/>
              </a:buClr>
              <a:buSzPct val="70000"/>
              <a:buFontTx/>
              <a:buNone/>
              <a:defRPr sz="1800" kern="1200">
                <a:solidFill>
                  <a:srgbClr val="003462"/>
                </a:solidFill>
                <a:latin typeface="Helvetica" pitchFamily="2" charset="0"/>
                <a:ea typeface="+mn-ea"/>
                <a:cs typeface="+mn-cs"/>
              </a:defRPr>
            </a:lvl4pPr>
            <a:lvl5pPr marL="1828800" indent="0" algn="l" defTabSz="914400" rtl="0" eaLnBrk="1" latinLnBrk="0" hangingPunct="1">
              <a:lnSpc>
                <a:spcPct val="90000"/>
              </a:lnSpc>
              <a:spcBef>
                <a:spcPts val="500"/>
              </a:spcBef>
              <a:buClr>
                <a:schemeClr val="accent2"/>
              </a:buClr>
              <a:buSzPct val="70000"/>
              <a:buFontTx/>
              <a:buNone/>
              <a:defRPr sz="1800" kern="1200">
                <a:solidFill>
                  <a:srgbClr val="00346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US" sz="1500" b="1" dirty="0"/>
              <a:t>New York </a:t>
            </a:r>
          </a:p>
          <a:p>
            <a:pPr marL="330200" lvl="1" indent="-330200">
              <a:buClr>
                <a:srgbClr val="D9531E"/>
              </a:buClr>
              <a:buSzPct val="90000"/>
              <a:buFont typeface="Arial" panose="020B0604020202020204" pitchFamily="34" charset="0"/>
              <a:buChar char="•"/>
            </a:pPr>
            <a:r>
              <a:rPr lang="en-US" sz="1500" dirty="0"/>
              <a:t>Advantage After School Program; Empire State Afterschool Program</a:t>
            </a:r>
          </a:p>
          <a:p>
            <a:pPr marL="330200" lvl="1" indent="-330200">
              <a:buClr>
                <a:srgbClr val="D9531E"/>
              </a:buClr>
              <a:buSzPct val="90000"/>
              <a:buFont typeface="Arial" panose="020B0604020202020204" pitchFamily="34" charset="0"/>
              <a:buChar char="•"/>
            </a:pPr>
            <a:r>
              <a:rPr lang="en-US" sz="1500" i="1" dirty="0"/>
              <a:t>$88 million total in 2023</a:t>
            </a:r>
          </a:p>
          <a:p>
            <a:pPr>
              <a:spcBef>
                <a:spcPts val="2200"/>
              </a:spcBef>
              <a:spcAft>
                <a:spcPts val="0"/>
              </a:spcAft>
            </a:pPr>
            <a:r>
              <a:rPr lang="en-US" sz="1500" b="1" dirty="0"/>
              <a:t>Illinois </a:t>
            </a:r>
          </a:p>
          <a:p>
            <a:pPr marL="330200" lvl="1" indent="-330200">
              <a:buClr>
                <a:srgbClr val="D9531E"/>
              </a:buClr>
              <a:buSzPct val="90000"/>
              <a:buFont typeface="Arial" panose="020B0604020202020204" pitchFamily="34" charset="0"/>
              <a:buChar char="•"/>
            </a:pPr>
            <a:r>
              <a:rPr lang="en-US" sz="1500" dirty="0"/>
              <a:t>Teen REACH</a:t>
            </a:r>
          </a:p>
          <a:p>
            <a:pPr marL="330200" lvl="1" indent="-330200">
              <a:buClr>
                <a:srgbClr val="D9531E"/>
              </a:buClr>
              <a:buSzPct val="90000"/>
              <a:buFont typeface="Arial" panose="020B0604020202020204" pitchFamily="34" charset="0"/>
              <a:buChar char="•"/>
            </a:pPr>
            <a:r>
              <a:rPr lang="en-US" sz="1500" i="1" dirty="0"/>
              <a:t>$17.8 million in 2023</a:t>
            </a:r>
          </a:p>
          <a:p>
            <a:pPr>
              <a:spcBef>
                <a:spcPts val="2200"/>
              </a:spcBef>
              <a:spcAft>
                <a:spcPts val="0"/>
              </a:spcAft>
            </a:pPr>
            <a:r>
              <a:rPr lang="en-US" sz="1500" b="1" dirty="0"/>
              <a:t>Massachusetts  </a:t>
            </a:r>
          </a:p>
          <a:p>
            <a:pPr marL="330200" lvl="1" indent="-330200">
              <a:buClr>
                <a:srgbClr val="D9531E"/>
              </a:buClr>
              <a:buSzPct val="90000"/>
              <a:buFont typeface="Arial" panose="020B0604020202020204" pitchFamily="34" charset="0"/>
              <a:buChar char="•"/>
            </a:pPr>
            <a:r>
              <a:rPr lang="en-US" sz="1500" dirty="0"/>
              <a:t>ASOST and ASTOS-Q (quality enhancements)</a:t>
            </a:r>
          </a:p>
          <a:p>
            <a:pPr marL="330200" lvl="1" indent="-330200">
              <a:buClr>
                <a:srgbClr val="D9531E"/>
              </a:buClr>
              <a:buSzPct val="90000"/>
              <a:buFont typeface="Arial" panose="020B0604020202020204" pitchFamily="34" charset="0"/>
              <a:buChar char="•"/>
            </a:pPr>
            <a:r>
              <a:rPr lang="en-US" sz="1500" i="1" dirty="0"/>
              <a:t>$10.9 million in 2023</a:t>
            </a:r>
          </a:p>
          <a:p>
            <a:pPr>
              <a:spcBef>
                <a:spcPts val="2200"/>
              </a:spcBef>
              <a:spcAft>
                <a:spcPts val="0"/>
              </a:spcAft>
            </a:pPr>
            <a:r>
              <a:rPr lang="en-US" sz="1500" b="1" dirty="0"/>
              <a:t>Connecticut</a:t>
            </a:r>
          </a:p>
          <a:p>
            <a:pPr marL="330200" lvl="1" indent="-330200">
              <a:buClr>
                <a:srgbClr val="D9531E"/>
              </a:buClr>
              <a:buSzPct val="90000"/>
              <a:buFont typeface="Arial" panose="020B0604020202020204" pitchFamily="34" charset="0"/>
              <a:buChar char="•"/>
            </a:pPr>
            <a:r>
              <a:rPr lang="en-US" sz="1500" dirty="0"/>
              <a:t>After School Program Grant</a:t>
            </a:r>
          </a:p>
          <a:p>
            <a:pPr marL="330200" lvl="1" indent="-330200">
              <a:buClr>
                <a:srgbClr val="D9531E"/>
              </a:buClr>
              <a:buSzPct val="90000"/>
              <a:buFont typeface="Arial" panose="020B0604020202020204" pitchFamily="34" charset="0"/>
              <a:buChar char="•"/>
            </a:pPr>
            <a:r>
              <a:rPr lang="en-US" sz="1500" i="1" dirty="0"/>
              <a:t>$5.7 million in 2023 </a:t>
            </a:r>
          </a:p>
          <a:p>
            <a:pPr>
              <a:spcBef>
                <a:spcPts val="2200"/>
              </a:spcBef>
              <a:spcAft>
                <a:spcPts val="0"/>
              </a:spcAft>
            </a:pPr>
            <a:r>
              <a:rPr lang="en-US" sz="1500" b="1" dirty="0"/>
              <a:t>California</a:t>
            </a:r>
          </a:p>
          <a:p>
            <a:pPr marL="287338" lvl="1" indent="-287338">
              <a:lnSpc>
                <a:spcPct val="110000"/>
              </a:lnSpc>
              <a:buClr>
                <a:srgbClr val="EE5427"/>
              </a:buClr>
              <a:buSzPct val="90000"/>
              <a:buFont typeface="Arial" panose="020B0604020202020204" pitchFamily="34" charset="0"/>
              <a:buChar char="•"/>
            </a:pPr>
            <a:r>
              <a:rPr lang="en-US" sz="1500" dirty="0"/>
              <a:t>After School Education and Safety (ASES) Program created through ballot initiative (Proposition 49) and funded through state budget appropriations</a:t>
            </a:r>
          </a:p>
          <a:p>
            <a:pPr marL="287338" lvl="1" indent="-287338">
              <a:lnSpc>
                <a:spcPct val="110000"/>
              </a:lnSpc>
              <a:buClr>
                <a:srgbClr val="EE5427"/>
              </a:buClr>
              <a:buSzPct val="90000"/>
              <a:buFont typeface="Arial" panose="020B0604020202020204" pitchFamily="34" charset="0"/>
              <a:buChar char="•"/>
            </a:pPr>
            <a:r>
              <a:rPr lang="en-US" sz="1500" dirty="0"/>
              <a:t>Expanded Learning Opportunities Program (ELO-P) </a:t>
            </a:r>
          </a:p>
          <a:p>
            <a:pPr marL="457200" lvl="2">
              <a:lnSpc>
                <a:spcPct val="110000"/>
              </a:lnSpc>
              <a:buClr>
                <a:srgbClr val="EE5427"/>
              </a:buClr>
              <a:buSzPct val="90000"/>
            </a:pPr>
            <a:r>
              <a:rPr lang="en-US" sz="1500" dirty="0"/>
              <a:t>$4.65 billion in 2023</a:t>
            </a:r>
            <a:endParaRPr lang="en-US" sz="1600" dirty="0"/>
          </a:p>
          <a:p>
            <a:pPr marL="330200" lvl="1" indent="-330200">
              <a:buClr>
                <a:srgbClr val="D9531E"/>
              </a:buClr>
              <a:buSzPct val="90000"/>
              <a:buFont typeface="Arial" panose="020B0604020202020204" pitchFamily="34" charset="0"/>
              <a:buChar char="•"/>
            </a:pPr>
            <a:endParaRPr lang="en-US" sz="1700" dirty="0"/>
          </a:p>
          <a:p>
            <a:pPr marL="330200" lvl="1" indent="-330200">
              <a:buClr>
                <a:srgbClr val="D9531E"/>
              </a:buClr>
              <a:buSzPct val="90000"/>
              <a:buFont typeface="Arial" panose="020B0604020202020204" pitchFamily="34" charset="0"/>
              <a:buChar char="•"/>
            </a:pPr>
            <a:endParaRPr lang="en-US" sz="1600" dirty="0"/>
          </a:p>
        </p:txBody>
      </p:sp>
      <p:sp>
        <p:nvSpPr>
          <p:cNvPr id="31" name="Content Placeholder 2">
            <a:extLst>
              <a:ext uri="{FF2B5EF4-FFF2-40B4-BE49-F238E27FC236}">
                <a16:creationId xmlns:a16="http://schemas.microsoft.com/office/drawing/2014/main" id="{7A909570-63CE-1947-9E13-964279711542}"/>
              </a:ext>
            </a:extLst>
          </p:cNvPr>
          <p:cNvSpPr txBox="1">
            <a:spLocks/>
          </p:cNvSpPr>
          <p:nvPr/>
        </p:nvSpPr>
        <p:spPr>
          <a:xfrm>
            <a:off x="838200" y="2918419"/>
            <a:ext cx="3430865" cy="725418"/>
          </a:xfrm>
          <a:prstGeom prst="rect">
            <a:avLst/>
          </a:prstGeom>
        </p:spPr>
        <p:txBody>
          <a:bodyPr>
            <a:normAutofit/>
          </a:bodyPr>
          <a:lstStyle>
            <a:lvl1pPr marL="0" indent="0" algn="l" defTabSz="914400" rtl="0" eaLnBrk="1" latinLnBrk="0" hangingPunct="1">
              <a:lnSpc>
                <a:spcPct val="110000"/>
              </a:lnSpc>
              <a:spcBef>
                <a:spcPts val="1000"/>
              </a:spcBef>
              <a:spcAft>
                <a:spcPts val="1200"/>
              </a:spcAft>
              <a:buClr>
                <a:schemeClr val="accent2"/>
              </a:buClr>
              <a:buFontTx/>
              <a:buNone/>
              <a:defRPr sz="2000" kern="1200">
                <a:solidFill>
                  <a:srgbClr val="003462"/>
                </a:solidFill>
                <a:latin typeface="Helvetica" pitchFamily="2" charset="0"/>
                <a:ea typeface="+mn-ea"/>
                <a:cs typeface="+mn-cs"/>
              </a:defRPr>
            </a:lvl1pPr>
            <a:lvl2pPr marL="457200" indent="0" algn="l" defTabSz="914400" rtl="0" eaLnBrk="1" latinLnBrk="0" hangingPunct="1">
              <a:lnSpc>
                <a:spcPct val="90000"/>
              </a:lnSpc>
              <a:spcBef>
                <a:spcPts val="500"/>
              </a:spcBef>
              <a:buClr>
                <a:schemeClr val="accent2"/>
              </a:buClr>
              <a:buSzPct val="70000"/>
              <a:buFontTx/>
              <a:buNone/>
              <a:defRPr sz="2400" kern="1200">
                <a:solidFill>
                  <a:srgbClr val="003462"/>
                </a:solidFill>
                <a:latin typeface="Helvetica" pitchFamily="2" charset="0"/>
                <a:ea typeface="+mn-ea"/>
                <a:cs typeface="+mn-cs"/>
              </a:defRPr>
            </a:lvl2pPr>
            <a:lvl3pPr marL="914400" indent="0" algn="l" defTabSz="914400" rtl="0" eaLnBrk="1" latinLnBrk="0" hangingPunct="1">
              <a:lnSpc>
                <a:spcPct val="90000"/>
              </a:lnSpc>
              <a:spcBef>
                <a:spcPts val="500"/>
              </a:spcBef>
              <a:buClr>
                <a:schemeClr val="accent2"/>
              </a:buClr>
              <a:buSzPct val="70000"/>
              <a:buFontTx/>
              <a:buNone/>
              <a:defRPr sz="2000" kern="1200">
                <a:solidFill>
                  <a:srgbClr val="003462"/>
                </a:solidFill>
                <a:latin typeface="Helvetica" pitchFamily="2" charset="0"/>
                <a:ea typeface="+mn-ea"/>
                <a:cs typeface="+mn-cs"/>
              </a:defRPr>
            </a:lvl3pPr>
            <a:lvl4pPr marL="1371600" indent="0" algn="l" defTabSz="914400" rtl="0" eaLnBrk="1" latinLnBrk="0" hangingPunct="1">
              <a:lnSpc>
                <a:spcPct val="90000"/>
              </a:lnSpc>
              <a:spcBef>
                <a:spcPts val="500"/>
              </a:spcBef>
              <a:buClr>
                <a:schemeClr val="accent2"/>
              </a:buClr>
              <a:buSzPct val="70000"/>
              <a:buFontTx/>
              <a:buNone/>
              <a:defRPr sz="1800" kern="1200">
                <a:solidFill>
                  <a:srgbClr val="003462"/>
                </a:solidFill>
                <a:latin typeface="Helvetica" pitchFamily="2" charset="0"/>
                <a:ea typeface="+mn-ea"/>
                <a:cs typeface="+mn-cs"/>
              </a:defRPr>
            </a:lvl4pPr>
            <a:lvl5pPr marL="1828800" indent="0" algn="l" defTabSz="914400" rtl="0" eaLnBrk="1" latinLnBrk="0" hangingPunct="1">
              <a:lnSpc>
                <a:spcPct val="90000"/>
              </a:lnSpc>
              <a:spcBef>
                <a:spcPts val="500"/>
              </a:spcBef>
              <a:buClr>
                <a:schemeClr val="accent2"/>
              </a:buClr>
              <a:buSzPct val="70000"/>
              <a:buFontTx/>
              <a:buNone/>
              <a:defRPr sz="1800" kern="1200">
                <a:solidFill>
                  <a:srgbClr val="00346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en-US" sz="1700" dirty="0"/>
          </a:p>
        </p:txBody>
      </p:sp>
    </p:spTree>
    <p:extLst>
      <p:ext uri="{BB962C8B-B14F-4D97-AF65-F5344CB8AC3E}">
        <p14:creationId xmlns:p14="http://schemas.microsoft.com/office/powerpoint/2010/main" val="2858104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D9D11-42B8-FB49-8EE4-1A4F24746E41}"/>
              </a:ext>
            </a:extLst>
          </p:cNvPr>
          <p:cNvSpPr>
            <a:spLocks noGrp="1"/>
          </p:cNvSpPr>
          <p:nvPr>
            <p:ph type="title"/>
          </p:nvPr>
        </p:nvSpPr>
        <p:spPr>
          <a:xfrm>
            <a:off x="838200" y="365125"/>
            <a:ext cx="11464636" cy="1325563"/>
          </a:xfrm>
        </p:spPr>
        <p:txBody>
          <a:bodyPr/>
          <a:lstStyle/>
          <a:p>
            <a:r>
              <a:rPr lang="en-US" dirty="0"/>
              <a:t>State Budget Appropriations – New in 2022 &amp; 23</a:t>
            </a:r>
          </a:p>
        </p:txBody>
      </p:sp>
      <p:pic>
        <p:nvPicPr>
          <p:cNvPr id="17" name="Content Placeholder 16">
            <a:extLst>
              <a:ext uri="{FF2B5EF4-FFF2-40B4-BE49-F238E27FC236}">
                <a16:creationId xmlns:a16="http://schemas.microsoft.com/office/drawing/2014/main" id="{36E69439-0EDA-6F4A-B10A-9F835EE12C36}"/>
              </a:ext>
            </a:extLst>
          </p:cNvPr>
          <p:cNvPicPr preferRelativeResize="0">
            <a:picLocks noGrp="1" noChangeAspect="1"/>
          </p:cNvPicPr>
          <p:nvPr>
            <p:ph sz="quarter" idx="10"/>
          </p:nvPr>
        </p:nvPicPr>
        <p:blipFill>
          <a:blip r:embed="rId3">
            <a:extLst>
              <a:ext uri="{28A0092B-C50C-407E-A947-70E740481C1C}">
                <a14:useLocalDpi xmlns:a14="http://schemas.microsoft.com/office/drawing/2010/main" val="0"/>
              </a:ext>
            </a:extLst>
          </a:blip>
          <a:srcRect/>
          <a:stretch/>
        </p:blipFill>
        <p:spPr>
          <a:xfrm>
            <a:off x="5447079" y="2177757"/>
            <a:ext cx="6144768" cy="3691128"/>
          </a:xfrm>
        </p:spPr>
      </p:pic>
      <p:sp>
        <p:nvSpPr>
          <p:cNvPr id="31" name="Content Placeholder 2">
            <a:extLst>
              <a:ext uri="{FF2B5EF4-FFF2-40B4-BE49-F238E27FC236}">
                <a16:creationId xmlns:a16="http://schemas.microsoft.com/office/drawing/2014/main" id="{7A909570-63CE-1947-9E13-964279711542}"/>
              </a:ext>
            </a:extLst>
          </p:cNvPr>
          <p:cNvSpPr txBox="1">
            <a:spLocks/>
          </p:cNvSpPr>
          <p:nvPr/>
        </p:nvSpPr>
        <p:spPr>
          <a:xfrm>
            <a:off x="838200" y="2918419"/>
            <a:ext cx="3430865" cy="725418"/>
          </a:xfrm>
          <a:prstGeom prst="rect">
            <a:avLst/>
          </a:prstGeom>
        </p:spPr>
        <p:txBody>
          <a:bodyPr>
            <a:normAutofit/>
          </a:bodyPr>
          <a:lstStyle>
            <a:lvl1pPr marL="0" indent="0" algn="l" defTabSz="914400" rtl="0" eaLnBrk="1" latinLnBrk="0" hangingPunct="1">
              <a:lnSpc>
                <a:spcPct val="110000"/>
              </a:lnSpc>
              <a:spcBef>
                <a:spcPts val="1000"/>
              </a:spcBef>
              <a:spcAft>
                <a:spcPts val="1200"/>
              </a:spcAft>
              <a:buClr>
                <a:schemeClr val="accent2"/>
              </a:buClr>
              <a:buFontTx/>
              <a:buNone/>
              <a:defRPr sz="2000" kern="1200">
                <a:solidFill>
                  <a:srgbClr val="003462"/>
                </a:solidFill>
                <a:latin typeface="Helvetica" pitchFamily="2" charset="0"/>
                <a:ea typeface="+mn-ea"/>
                <a:cs typeface="+mn-cs"/>
              </a:defRPr>
            </a:lvl1pPr>
            <a:lvl2pPr marL="457200" indent="0" algn="l" defTabSz="914400" rtl="0" eaLnBrk="1" latinLnBrk="0" hangingPunct="1">
              <a:lnSpc>
                <a:spcPct val="90000"/>
              </a:lnSpc>
              <a:spcBef>
                <a:spcPts val="500"/>
              </a:spcBef>
              <a:buClr>
                <a:schemeClr val="accent2"/>
              </a:buClr>
              <a:buSzPct val="70000"/>
              <a:buFontTx/>
              <a:buNone/>
              <a:defRPr sz="2400" kern="1200">
                <a:solidFill>
                  <a:srgbClr val="003462"/>
                </a:solidFill>
                <a:latin typeface="Helvetica" pitchFamily="2" charset="0"/>
                <a:ea typeface="+mn-ea"/>
                <a:cs typeface="+mn-cs"/>
              </a:defRPr>
            </a:lvl2pPr>
            <a:lvl3pPr marL="914400" indent="0" algn="l" defTabSz="914400" rtl="0" eaLnBrk="1" latinLnBrk="0" hangingPunct="1">
              <a:lnSpc>
                <a:spcPct val="90000"/>
              </a:lnSpc>
              <a:spcBef>
                <a:spcPts val="500"/>
              </a:spcBef>
              <a:buClr>
                <a:schemeClr val="accent2"/>
              </a:buClr>
              <a:buSzPct val="70000"/>
              <a:buFontTx/>
              <a:buNone/>
              <a:defRPr sz="2000" kern="1200">
                <a:solidFill>
                  <a:srgbClr val="003462"/>
                </a:solidFill>
                <a:latin typeface="Helvetica" pitchFamily="2" charset="0"/>
                <a:ea typeface="+mn-ea"/>
                <a:cs typeface="+mn-cs"/>
              </a:defRPr>
            </a:lvl3pPr>
            <a:lvl4pPr marL="1371600" indent="0" algn="l" defTabSz="914400" rtl="0" eaLnBrk="1" latinLnBrk="0" hangingPunct="1">
              <a:lnSpc>
                <a:spcPct val="90000"/>
              </a:lnSpc>
              <a:spcBef>
                <a:spcPts val="500"/>
              </a:spcBef>
              <a:buClr>
                <a:schemeClr val="accent2"/>
              </a:buClr>
              <a:buSzPct val="70000"/>
              <a:buFontTx/>
              <a:buNone/>
              <a:defRPr sz="1800" kern="1200">
                <a:solidFill>
                  <a:srgbClr val="003462"/>
                </a:solidFill>
                <a:latin typeface="Helvetica" pitchFamily="2" charset="0"/>
                <a:ea typeface="+mn-ea"/>
                <a:cs typeface="+mn-cs"/>
              </a:defRPr>
            </a:lvl4pPr>
            <a:lvl5pPr marL="1828800" indent="0" algn="l" defTabSz="914400" rtl="0" eaLnBrk="1" latinLnBrk="0" hangingPunct="1">
              <a:lnSpc>
                <a:spcPct val="90000"/>
              </a:lnSpc>
              <a:spcBef>
                <a:spcPts val="500"/>
              </a:spcBef>
              <a:buClr>
                <a:schemeClr val="accent2"/>
              </a:buClr>
              <a:buSzPct val="70000"/>
              <a:buFontTx/>
              <a:buNone/>
              <a:defRPr sz="1800" kern="1200">
                <a:solidFill>
                  <a:srgbClr val="00346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en-US" sz="1700" dirty="0"/>
          </a:p>
        </p:txBody>
      </p:sp>
      <p:sp>
        <p:nvSpPr>
          <p:cNvPr id="3" name="Star: 5 Points 2">
            <a:extLst>
              <a:ext uri="{FF2B5EF4-FFF2-40B4-BE49-F238E27FC236}">
                <a16:creationId xmlns:a16="http://schemas.microsoft.com/office/drawing/2014/main" id="{72BE5F6C-AD37-4CE5-8295-47C39270D077}"/>
              </a:ext>
            </a:extLst>
          </p:cNvPr>
          <p:cNvSpPr/>
          <p:nvPr/>
        </p:nvSpPr>
        <p:spPr>
          <a:xfrm>
            <a:off x="9271591" y="4508205"/>
            <a:ext cx="308344" cy="308344"/>
          </a:xfrm>
          <a:prstGeom prst="star5">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47AD658A-FB1D-421D-ADBC-93A5D9CC38D0}"/>
              </a:ext>
            </a:extLst>
          </p:cNvPr>
          <p:cNvSpPr/>
          <p:nvPr/>
        </p:nvSpPr>
        <p:spPr>
          <a:xfrm>
            <a:off x="8594652" y="2610075"/>
            <a:ext cx="308344" cy="308344"/>
          </a:xfrm>
          <a:prstGeom prst="star5">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D31A4CFE-E52A-4D8F-AD54-3D8A732710A0}"/>
              </a:ext>
            </a:extLst>
          </p:cNvPr>
          <p:cNvSpPr/>
          <p:nvPr/>
        </p:nvSpPr>
        <p:spPr>
          <a:xfrm>
            <a:off x="9657907" y="2972784"/>
            <a:ext cx="308344" cy="308344"/>
          </a:xfrm>
          <a:prstGeom prst="star5">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BE117918-4B8C-46D6-8C80-D3AEF45F2A36}"/>
              </a:ext>
            </a:extLst>
          </p:cNvPr>
          <p:cNvSpPr/>
          <p:nvPr/>
        </p:nvSpPr>
        <p:spPr>
          <a:xfrm>
            <a:off x="8105554" y="4784651"/>
            <a:ext cx="308344" cy="308344"/>
          </a:xfrm>
          <a:prstGeom prst="star5">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1B6585F9-5DEE-4395-99DD-4221C164DDC2}"/>
              </a:ext>
            </a:extLst>
          </p:cNvPr>
          <p:cNvSpPr/>
          <p:nvPr/>
        </p:nvSpPr>
        <p:spPr>
          <a:xfrm>
            <a:off x="7295121" y="4311503"/>
            <a:ext cx="308344" cy="308344"/>
          </a:xfrm>
          <a:prstGeom prst="star5">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29AD9A24-F1E2-4608-85E2-41BD7536D131}"/>
              </a:ext>
            </a:extLst>
          </p:cNvPr>
          <p:cNvSpPr txBox="1">
            <a:spLocks/>
          </p:cNvSpPr>
          <p:nvPr/>
        </p:nvSpPr>
        <p:spPr>
          <a:xfrm>
            <a:off x="838200" y="1690687"/>
            <a:ext cx="4242038" cy="5071619"/>
          </a:xfrm>
          <a:prstGeom prst="rect">
            <a:avLst/>
          </a:prstGeom>
        </p:spPr>
        <p:txBody>
          <a:bodyPr>
            <a:normAutofit fontScale="70000" lnSpcReduction="20000"/>
          </a:bodyPr>
          <a:lstStyle>
            <a:lvl1pPr marL="0" indent="0" algn="l" defTabSz="914400" rtl="0" eaLnBrk="1" latinLnBrk="0" hangingPunct="1">
              <a:lnSpc>
                <a:spcPct val="110000"/>
              </a:lnSpc>
              <a:spcBef>
                <a:spcPts val="1000"/>
              </a:spcBef>
              <a:spcAft>
                <a:spcPts val="1200"/>
              </a:spcAft>
              <a:buClr>
                <a:schemeClr val="accent2"/>
              </a:buClr>
              <a:buFontTx/>
              <a:buNone/>
              <a:defRPr sz="2000" kern="1200">
                <a:solidFill>
                  <a:srgbClr val="003462"/>
                </a:solidFill>
                <a:latin typeface="Helvetica" pitchFamily="2" charset="0"/>
                <a:ea typeface="+mn-ea"/>
                <a:cs typeface="+mn-cs"/>
              </a:defRPr>
            </a:lvl1pPr>
            <a:lvl2pPr marL="457200" indent="0" algn="l" defTabSz="914400" rtl="0" eaLnBrk="1" latinLnBrk="0" hangingPunct="1">
              <a:lnSpc>
                <a:spcPct val="90000"/>
              </a:lnSpc>
              <a:spcBef>
                <a:spcPts val="500"/>
              </a:spcBef>
              <a:buClr>
                <a:schemeClr val="accent2"/>
              </a:buClr>
              <a:buSzPct val="70000"/>
              <a:buFontTx/>
              <a:buNone/>
              <a:defRPr sz="2400" kern="1200">
                <a:solidFill>
                  <a:srgbClr val="003462"/>
                </a:solidFill>
                <a:latin typeface="Helvetica" pitchFamily="2" charset="0"/>
                <a:ea typeface="+mn-ea"/>
                <a:cs typeface="+mn-cs"/>
              </a:defRPr>
            </a:lvl2pPr>
            <a:lvl3pPr marL="914400" indent="0" algn="l" defTabSz="914400" rtl="0" eaLnBrk="1" latinLnBrk="0" hangingPunct="1">
              <a:lnSpc>
                <a:spcPct val="90000"/>
              </a:lnSpc>
              <a:spcBef>
                <a:spcPts val="500"/>
              </a:spcBef>
              <a:buClr>
                <a:schemeClr val="accent2"/>
              </a:buClr>
              <a:buSzPct val="70000"/>
              <a:buFontTx/>
              <a:buNone/>
              <a:defRPr sz="2000" kern="1200">
                <a:solidFill>
                  <a:srgbClr val="003462"/>
                </a:solidFill>
                <a:latin typeface="Helvetica" pitchFamily="2" charset="0"/>
                <a:ea typeface="+mn-ea"/>
                <a:cs typeface="+mn-cs"/>
              </a:defRPr>
            </a:lvl3pPr>
            <a:lvl4pPr marL="1371600" indent="0" algn="l" defTabSz="914400" rtl="0" eaLnBrk="1" latinLnBrk="0" hangingPunct="1">
              <a:lnSpc>
                <a:spcPct val="90000"/>
              </a:lnSpc>
              <a:spcBef>
                <a:spcPts val="500"/>
              </a:spcBef>
              <a:buClr>
                <a:schemeClr val="accent2"/>
              </a:buClr>
              <a:buSzPct val="70000"/>
              <a:buFontTx/>
              <a:buNone/>
              <a:defRPr sz="1800" kern="1200">
                <a:solidFill>
                  <a:srgbClr val="003462"/>
                </a:solidFill>
                <a:latin typeface="Helvetica" pitchFamily="2" charset="0"/>
                <a:ea typeface="+mn-ea"/>
                <a:cs typeface="+mn-cs"/>
              </a:defRPr>
            </a:lvl4pPr>
            <a:lvl5pPr marL="1828800" indent="0" algn="l" defTabSz="914400" rtl="0" eaLnBrk="1" latinLnBrk="0" hangingPunct="1">
              <a:lnSpc>
                <a:spcPct val="90000"/>
              </a:lnSpc>
              <a:spcBef>
                <a:spcPts val="500"/>
              </a:spcBef>
              <a:buClr>
                <a:schemeClr val="accent2"/>
              </a:buClr>
              <a:buSzPct val="70000"/>
              <a:buFontTx/>
              <a:buNone/>
              <a:defRPr sz="1800" kern="1200">
                <a:solidFill>
                  <a:srgbClr val="00346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US" sz="2200" b="1" dirty="0"/>
              <a:t>Alabama - 2022</a:t>
            </a:r>
          </a:p>
          <a:p>
            <a:pPr marL="330200" lvl="1" indent="-330200">
              <a:buClr>
                <a:srgbClr val="D9531E"/>
              </a:buClr>
              <a:buSzPct val="90000"/>
              <a:buFont typeface="Arial" panose="020B0604020202020204" pitchFamily="34" charset="0"/>
              <a:buChar char="•"/>
            </a:pPr>
            <a:r>
              <a:rPr lang="en-US" sz="1900" dirty="0"/>
              <a:t>$1.5 million in 2022 for Afterschool and Summer Program. Additional $1.3 million provided in 2023 for $2.8 million in total funding</a:t>
            </a:r>
            <a:endParaRPr lang="en-US" sz="2200" b="1" dirty="0"/>
          </a:p>
          <a:p>
            <a:pPr>
              <a:spcBef>
                <a:spcPts val="2200"/>
              </a:spcBef>
              <a:spcAft>
                <a:spcPts val="0"/>
              </a:spcAft>
            </a:pPr>
            <a:r>
              <a:rPr lang="en-US" sz="2200" b="1" dirty="0"/>
              <a:t>Minnesota - 2023</a:t>
            </a:r>
            <a:endParaRPr lang="en-US" sz="2600" b="1" dirty="0"/>
          </a:p>
          <a:p>
            <a:pPr marL="330200" lvl="1" indent="-330200">
              <a:buClr>
                <a:srgbClr val="D9531E"/>
              </a:buClr>
              <a:buSzPct val="90000"/>
              <a:buFont typeface="Arial" panose="020B0604020202020204" pitchFamily="34" charset="0"/>
              <a:buChar char="•"/>
            </a:pPr>
            <a:r>
              <a:rPr lang="en-US" sz="1900" dirty="0"/>
              <a:t>$30 million appropriated over 4 years ($7.5M annually) for the Afterschool Community Learning Grant program in 2023. </a:t>
            </a:r>
          </a:p>
          <a:p>
            <a:pPr>
              <a:spcBef>
                <a:spcPts val="2200"/>
              </a:spcBef>
              <a:spcAft>
                <a:spcPts val="0"/>
              </a:spcAft>
            </a:pPr>
            <a:r>
              <a:rPr lang="en-US" sz="2200" b="1" dirty="0"/>
              <a:t>Michigan - 2023</a:t>
            </a:r>
            <a:endParaRPr lang="en-US" sz="2600" b="1" dirty="0"/>
          </a:p>
          <a:p>
            <a:pPr marL="330200" lvl="1" indent="-330200">
              <a:buClr>
                <a:srgbClr val="D9531E"/>
              </a:buClr>
              <a:buSzPct val="90000"/>
              <a:buFont typeface="Arial" panose="020B0604020202020204" pitchFamily="34" charset="0"/>
              <a:buChar char="•"/>
            </a:pPr>
            <a:r>
              <a:rPr lang="en-US" sz="1900" dirty="0"/>
              <a:t>$50 million for afterschool in 2023, with 60% to CBO’s. in 2022, state utilized $25 million in ARP funds for afterschool, now continuing with state dollars.</a:t>
            </a:r>
          </a:p>
          <a:p>
            <a:pPr>
              <a:spcBef>
                <a:spcPts val="2200"/>
              </a:spcBef>
              <a:spcAft>
                <a:spcPts val="0"/>
              </a:spcAft>
            </a:pPr>
            <a:r>
              <a:rPr lang="en-US" sz="2200" b="1" dirty="0"/>
              <a:t>New Mexico - 2023</a:t>
            </a:r>
            <a:endParaRPr lang="en-US" sz="2600" b="1" dirty="0"/>
          </a:p>
          <a:p>
            <a:pPr marL="287338" lvl="1" indent="-287338">
              <a:lnSpc>
                <a:spcPct val="110000"/>
              </a:lnSpc>
              <a:buClr>
                <a:srgbClr val="EE5427"/>
              </a:buClr>
              <a:buSzPct val="90000"/>
              <a:buFont typeface="Arial" panose="020B0604020202020204" pitchFamily="34" charset="0"/>
              <a:buChar char="•"/>
            </a:pPr>
            <a:r>
              <a:rPr lang="en-US" sz="1900" dirty="0"/>
              <a:t>$20 million for out-of-school time programs, $10 million of which is for afterschool and summer programs.</a:t>
            </a:r>
          </a:p>
          <a:p>
            <a:pPr marL="0" lvl="1">
              <a:lnSpc>
                <a:spcPct val="110000"/>
              </a:lnSpc>
              <a:buClr>
                <a:srgbClr val="EE5427"/>
              </a:buClr>
              <a:buSzPct val="90000"/>
            </a:pPr>
            <a:endParaRPr lang="en-US" sz="1900" b="1" dirty="0"/>
          </a:p>
          <a:p>
            <a:pPr marL="0" lvl="1">
              <a:lnSpc>
                <a:spcPct val="110000"/>
              </a:lnSpc>
              <a:buClr>
                <a:srgbClr val="EE5427"/>
              </a:buClr>
              <a:buSzPct val="90000"/>
            </a:pPr>
            <a:r>
              <a:rPr lang="en-US" sz="2200" b="1" dirty="0"/>
              <a:t>Texas- 2023</a:t>
            </a:r>
            <a:endParaRPr lang="en-US" sz="2200" dirty="0"/>
          </a:p>
          <a:p>
            <a:pPr marL="330200" lvl="1" indent="-330200">
              <a:buClr>
                <a:srgbClr val="D9531E"/>
              </a:buClr>
              <a:buSzPct val="90000"/>
              <a:buFont typeface="Arial" panose="020B0604020202020204" pitchFamily="34" charset="0"/>
              <a:buChar char="•"/>
            </a:pPr>
            <a:r>
              <a:rPr lang="en-US" sz="1900" dirty="0"/>
              <a:t>$5 million over 2 years ($2.5 million annually) for out-of-school time programs run by CBO’s. </a:t>
            </a:r>
          </a:p>
          <a:p>
            <a:pPr marL="330200" lvl="1" indent="-330200">
              <a:buClr>
                <a:srgbClr val="D9531E"/>
              </a:buClr>
              <a:buSzPct val="90000"/>
              <a:buFont typeface="Arial" panose="020B0604020202020204" pitchFamily="34" charset="0"/>
              <a:buChar char="•"/>
            </a:pPr>
            <a:endParaRPr lang="en-US" sz="1600" dirty="0"/>
          </a:p>
          <a:p>
            <a:pPr marL="330200" lvl="1" indent="-330200">
              <a:buClr>
                <a:srgbClr val="D9531E"/>
              </a:buClr>
              <a:buSzPct val="90000"/>
              <a:buFont typeface="Arial" panose="020B0604020202020204" pitchFamily="34" charset="0"/>
              <a:buChar char="•"/>
            </a:pPr>
            <a:endParaRPr lang="en-US" sz="1700" dirty="0"/>
          </a:p>
          <a:p>
            <a:pPr marL="330200" lvl="1" indent="-330200">
              <a:buClr>
                <a:srgbClr val="D9531E"/>
              </a:buClr>
              <a:buSzPct val="90000"/>
              <a:buFont typeface="Arial" panose="020B0604020202020204" pitchFamily="34" charset="0"/>
              <a:buChar char="•"/>
            </a:pPr>
            <a:endParaRPr lang="en-US" sz="1600" dirty="0"/>
          </a:p>
        </p:txBody>
      </p:sp>
    </p:spTree>
    <p:extLst>
      <p:ext uri="{BB962C8B-B14F-4D97-AF65-F5344CB8AC3E}">
        <p14:creationId xmlns:p14="http://schemas.microsoft.com/office/powerpoint/2010/main" val="3213650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D9D11-42B8-FB49-8EE4-1A4F24746E41}"/>
              </a:ext>
            </a:extLst>
          </p:cNvPr>
          <p:cNvSpPr>
            <a:spLocks noGrp="1"/>
          </p:cNvSpPr>
          <p:nvPr>
            <p:ph type="title"/>
          </p:nvPr>
        </p:nvSpPr>
        <p:spPr>
          <a:xfrm>
            <a:off x="838200" y="365125"/>
            <a:ext cx="11464636" cy="1325563"/>
          </a:xfrm>
        </p:spPr>
        <p:txBody>
          <a:bodyPr/>
          <a:lstStyle/>
          <a:p>
            <a:r>
              <a:rPr lang="en-US" dirty="0"/>
              <a:t>State Lottery Allocations </a:t>
            </a:r>
          </a:p>
        </p:txBody>
      </p:sp>
      <p:pic>
        <p:nvPicPr>
          <p:cNvPr id="17" name="Content Placeholder 16">
            <a:extLst>
              <a:ext uri="{FF2B5EF4-FFF2-40B4-BE49-F238E27FC236}">
                <a16:creationId xmlns:a16="http://schemas.microsoft.com/office/drawing/2014/main" id="{36E69439-0EDA-6F4A-B10A-9F835EE12C36}"/>
              </a:ext>
            </a:extLst>
          </p:cNvPr>
          <p:cNvPicPr preferRelativeResize="0">
            <a:picLocks noGrp="1" noChangeAspect="1"/>
          </p:cNvPicPr>
          <p:nvPr>
            <p:ph sz="quarter" idx="10"/>
          </p:nvPr>
        </p:nvPicPr>
        <p:blipFill>
          <a:blip r:embed="rId3">
            <a:extLst>
              <a:ext uri="{28A0092B-C50C-407E-A947-70E740481C1C}">
                <a14:useLocalDpi xmlns:a14="http://schemas.microsoft.com/office/drawing/2010/main" val="0"/>
              </a:ext>
            </a:extLst>
          </a:blip>
          <a:srcRect/>
          <a:stretch/>
        </p:blipFill>
        <p:spPr>
          <a:xfrm>
            <a:off x="5447079" y="2177757"/>
            <a:ext cx="6144768" cy="3691128"/>
          </a:xfrm>
        </p:spPr>
      </p:pic>
      <p:sp>
        <p:nvSpPr>
          <p:cNvPr id="30" name="Content Placeholder 2">
            <a:extLst>
              <a:ext uri="{FF2B5EF4-FFF2-40B4-BE49-F238E27FC236}">
                <a16:creationId xmlns:a16="http://schemas.microsoft.com/office/drawing/2014/main" id="{9ECD0B3D-E94C-D34B-8FEB-186636957651}"/>
              </a:ext>
            </a:extLst>
          </p:cNvPr>
          <p:cNvSpPr txBox="1">
            <a:spLocks/>
          </p:cNvSpPr>
          <p:nvPr/>
        </p:nvSpPr>
        <p:spPr>
          <a:xfrm>
            <a:off x="838200" y="1825625"/>
            <a:ext cx="4066309" cy="3799088"/>
          </a:xfrm>
          <a:prstGeom prst="rect">
            <a:avLst/>
          </a:prstGeom>
        </p:spPr>
        <p:txBody>
          <a:bodyPr>
            <a:normAutofit lnSpcReduction="10000"/>
          </a:bodyPr>
          <a:lstStyle>
            <a:lvl1pPr marL="0" indent="0" algn="l" defTabSz="914400" rtl="0" eaLnBrk="1" latinLnBrk="0" hangingPunct="1">
              <a:lnSpc>
                <a:spcPct val="110000"/>
              </a:lnSpc>
              <a:spcBef>
                <a:spcPts val="1000"/>
              </a:spcBef>
              <a:spcAft>
                <a:spcPts val="1200"/>
              </a:spcAft>
              <a:buClr>
                <a:schemeClr val="accent2"/>
              </a:buClr>
              <a:buFontTx/>
              <a:buNone/>
              <a:defRPr sz="2000" kern="1200">
                <a:solidFill>
                  <a:srgbClr val="003462"/>
                </a:solidFill>
                <a:latin typeface="Helvetica" pitchFamily="2" charset="0"/>
                <a:ea typeface="+mn-ea"/>
                <a:cs typeface="+mn-cs"/>
              </a:defRPr>
            </a:lvl1pPr>
            <a:lvl2pPr marL="457200" indent="0" algn="l" defTabSz="914400" rtl="0" eaLnBrk="1" latinLnBrk="0" hangingPunct="1">
              <a:lnSpc>
                <a:spcPct val="90000"/>
              </a:lnSpc>
              <a:spcBef>
                <a:spcPts val="500"/>
              </a:spcBef>
              <a:buClr>
                <a:schemeClr val="accent2"/>
              </a:buClr>
              <a:buSzPct val="70000"/>
              <a:buFontTx/>
              <a:buNone/>
              <a:defRPr sz="2400" kern="1200">
                <a:solidFill>
                  <a:srgbClr val="003462"/>
                </a:solidFill>
                <a:latin typeface="Helvetica" pitchFamily="2" charset="0"/>
                <a:ea typeface="+mn-ea"/>
                <a:cs typeface="+mn-cs"/>
              </a:defRPr>
            </a:lvl2pPr>
            <a:lvl3pPr marL="914400" indent="0" algn="l" defTabSz="914400" rtl="0" eaLnBrk="1" latinLnBrk="0" hangingPunct="1">
              <a:lnSpc>
                <a:spcPct val="90000"/>
              </a:lnSpc>
              <a:spcBef>
                <a:spcPts val="500"/>
              </a:spcBef>
              <a:buClr>
                <a:schemeClr val="accent2"/>
              </a:buClr>
              <a:buSzPct val="70000"/>
              <a:buFontTx/>
              <a:buNone/>
              <a:defRPr sz="2000" kern="1200">
                <a:solidFill>
                  <a:srgbClr val="003462"/>
                </a:solidFill>
                <a:latin typeface="Helvetica" pitchFamily="2" charset="0"/>
                <a:ea typeface="+mn-ea"/>
                <a:cs typeface="+mn-cs"/>
              </a:defRPr>
            </a:lvl3pPr>
            <a:lvl4pPr marL="1371600" indent="0" algn="l" defTabSz="914400" rtl="0" eaLnBrk="1" latinLnBrk="0" hangingPunct="1">
              <a:lnSpc>
                <a:spcPct val="90000"/>
              </a:lnSpc>
              <a:spcBef>
                <a:spcPts val="500"/>
              </a:spcBef>
              <a:buClr>
                <a:schemeClr val="accent2"/>
              </a:buClr>
              <a:buSzPct val="70000"/>
              <a:buFontTx/>
              <a:buNone/>
              <a:defRPr sz="1800" kern="1200">
                <a:solidFill>
                  <a:srgbClr val="003462"/>
                </a:solidFill>
                <a:latin typeface="Helvetica" pitchFamily="2" charset="0"/>
                <a:ea typeface="+mn-ea"/>
                <a:cs typeface="+mn-cs"/>
              </a:defRPr>
            </a:lvl4pPr>
            <a:lvl5pPr marL="1828800" indent="0" algn="l" defTabSz="914400" rtl="0" eaLnBrk="1" latinLnBrk="0" hangingPunct="1">
              <a:lnSpc>
                <a:spcPct val="90000"/>
              </a:lnSpc>
              <a:spcBef>
                <a:spcPts val="500"/>
              </a:spcBef>
              <a:buClr>
                <a:schemeClr val="accent2"/>
              </a:buClr>
              <a:buSzPct val="70000"/>
              <a:buFontTx/>
              <a:buNone/>
              <a:defRPr sz="1800" kern="1200">
                <a:solidFill>
                  <a:srgbClr val="00346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US" sz="1800" b="1" dirty="0"/>
              <a:t>Tennessee </a:t>
            </a:r>
          </a:p>
          <a:p>
            <a:pPr marL="330200" lvl="1" indent="-330200">
              <a:buClr>
                <a:srgbClr val="D9531E"/>
              </a:buClr>
              <a:buSzPct val="90000"/>
              <a:buFont typeface="Arial" panose="020B0604020202020204" pitchFamily="34" charset="0"/>
              <a:buChar char="•"/>
            </a:pPr>
            <a:r>
              <a:rPr lang="en-US" sz="1600" dirty="0"/>
              <a:t>Lottery for Education: Afterschool Programs (LEAP)</a:t>
            </a:r>
          </a:p>
          <a:p>
            <a:pPr marL="787400" lvl="2" indent="-330200">
              <a:buClr>
                <a:srgbClr val="D9531E"/>
              </a:buClr>
              <a:buSzPct val="90000"/>
              <a:buFont typeface="Arial" panose="020B0604020202020204" pitchFamily="34" charset="0"/>
              <a:buChar char="•"/>
            </a:pPr>
            <a:r>
              <a:rPr lang="en-US" sz="1400" dirty="0"/>
              <a:t>Created in 2002 to reserve unclaimed lottery funds for public and non-profit afterschool programs serving students aged 5-18 with priority for programs enrolling 80% high-need students.</a:t>
            </a:r>
          </a:p>
          <a:p>
            <a:pPr marL="787400" lvl="2" indent="-330200">
              <a:buClr>
                <a:srgbClr val="D9531E"/>
              </a:buClr>
              <a:buSzPct val="90000"/>
              <a:buFont typeface="Arial" panose="020B0604020202020204" pitchFamily="34" charset="0"/>
              <a:buChar char="•"/>
            </a:pPr>
            <a:r>
              <a:rPr lang="en-US" sz="1400" i="1" dirty="0"/>
              <a:t>$14 million in 2023</a:t>
            </a:r>
            <a:endParaRPr lang="en-US" sz="1800" i="1" dirty="0"/>
          </a:p>
          <a:p>
            <a:pPr>
              <a:lnSpc>
                <a:spcPct val="100000"/>
              </a:lnSpc>
              <a:spcAft>
                <a:spcPts val="600"/>
              </a:spcAft>
            </a:pPr>
            <a:r>
              <a:rPr lang="en-US" sz="1800" b="1" dirty="0"/>
              <a:t>Nebraska </a:t>
            </a:r>
          </a:p>
          <a:p>
            <a:pPr marL="330200" lvl="1" indent="-330200">
              <a:buClr>
                <a:srgbClr val="D9531E"/>
              </a:buClr>
              <a:buSzPct val="90000"/>
              <a:buFont typeface="Arial" panose="020B0604020202020204" pitchFamily="34" charset="0"/>
              <a:buChar char="•"/>
            </a:pPr>
            <a:r>
              <a:rPr lang="en-US" sz="1600" dirty="0"/>
              <a:t>Expanded Learning Opportunities Grants </a:t>
            </a:r>
          </a:p>
          <a:p>
            <a:pPr marL="787400" lvl="2" indent="-330200">
              <a:buClr>
                <a:srgbClr val="D9531E"/>
              </a:buClr>
              <a:buSzPct val="90000"/>
              <a:buFont typeface="Arial" panose="020B0604020202020204" pitchFamily="34" charset="0"/>
              <a:buChar char="•"/>
            </a:pPr>
            <a:r>
              <a:rPr lang="en-US" sz="1400" dirty="0"/>
              <a:t>Funded by proceeds from the Nebraska Lottery. </a:t>
            </a:r>
          </a:p>
          <a:p>
            <a:pPr marL="787400" lvl="2" indent="-330200">
              <a:buClr>
                <a:srgbClr val="D9531E"/>
              </a:buClr>
              <a:buSzPct val="90000"/>
              <a:buFont typeface="Arial" panose="020B0604020202020204" pitchFamily="34" charset="0"/>
              <a:buChar char="•"/>
            </a:pPr>
            <a:r>
              <a:rPr lang="en-US" sz="1400" i="1" dirty="0"/>
              <a:t>$1.2 million in 2023</a:t>
            </a:r>
          </a:p>
        </p:txBody>
      </p:sp>
      <p:pic>
        <p:nvPicPr>
          <p:cNvPr id="4" name="Picture 3" descr="A picture containing text, clipart&#10;&#10;Description automatically generated">
            <a:extLst>
              <a:ext uri="{FF2B5EF4-FFF2-40B4-BE49-F238E27FC236}">
                <a16:creationId xmlns:a16="http://schemas.microsoft.com/office/drawing/2014/main" id="{993F814C-D69E-D64B-B59B-01B5C29723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1380" y="3972520"/>
            <a:ext cx="1021503" cy="389929"/>
          </a:xfrm>
          <a:prstGeom prst="rect">
            <a:avLst/>
          </a:prstGeom>
        </p:spPr>
      </p:pic>
      <p:pic>
        <p:nvPicPr>
          <p:cNvPr id="6" name="Picture 5" descr="Shape, rectangle&#10;&#10;Description automatically generated">
            <a:extLst>
              <a:ext uri="{FF2B5EF4-FFF2-40B4-BE49-F238E27FC236}">
                <a16:creationId xmlns:a16="http://schemas.microsoft.com/office/drawing/2014/main" id="{973322C2-D6BB-7B4A-9367-FA5276A599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2327" y="3241232"/>
            <a:ext cx="996046" cy="457643"/>
          </a:xfrm>
          <a:prstGeom prst="rect">
            <a:avLst/>
          </a:prstGeom>
        </p:spPr>
      </p:pic>
    </p:spTree>
    <p:extLst>
      <p:ext uri="{BB962C8B-B14F-4D97-AF65-F5344CB8AC3E}">
        <p14:creationId xmlns:p14="http://schemas.microsoft.com/office/powerpoint/2010/main" val="1246471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D9D11-42B8-FB49-8EE4-1A4F24746E41}"/>
              </a:ext>
            </a:extLst>
          </p:cNvPr>
          <p:cNvSpPr>
            <a:spLocks noGrp="1"/>
          </p:cNvSpPr>
          <p:nvPr>
            <p:ph type="title"/>
          </p:nvPr>
        </p:nvSpPr>
        <p:spPr>
          <a:xfrm>
            <a:off x="838200" y="365125"/>
            <a:ext cx="11464636" cy="1325563"/>
          </a:xfrm>
        </p:spPr>
        <p:txBody>
          <a:bodyPr/>
          <a:lstStyle/>
          <a:p>
            <a:r>
              <a:rPr lang="en-US" dirty="0"/>
              <a:t>Cannabis Revenue</a:t>
            </a:r>
          </a:p>
        </p:txBody>
      </p:sp>
      <p:pic>
        <p:nvPicPr>
          <p:cNvPr id="17" name="Content Placeholder 16">
            <a:extLst>
              <a:ext uri="{FF2B5EF4-FFF2-40B4-BE49-F238E27FC236}">
                <a16:creationId xmlns:a16="http://schemas.microsoft.com/office/drawing/2014/main" id="{36E69439-0EDA-6F4A-B10A-9F835EE12C36}"/>
              </a:ext>
            </a:extLst>
          </p:cNvPr>
          <p:cNvPicPr preferRelativeResize="0">
            <a:picLocks noGrp="1" noChangeAspect="1"/>
          </p:cNvPicPr>
          <p:nvPr>
            <p:ph sz="quarter" idx="10"/>
          </p:nvPr>
        </p:nvPicPr>
        <p:blipFill>
          <a:blip r:embed="rId3">
            <a:extLst>
              <a:ext uri="{28A0092B-C50C-407E-A947-70E740481C1C}">
                <a14:useLocalDpi xmlns:a14="http://schemas.microsoft.com/office/drawing/2010/main" val="0"/>
              </a:ext>
            </a:extLst>
          </a:blip>
          <a:srcRect/>
          <a:stretch/>
        </p:blipFill>
        <p:spPr>
          <a:xfrm>
            <a:off x="5447079" y="2177757"/>
            <a:ext cx="6144768" cy="3691128"/>
          </a:xfrm>
        </p:spPr>
      </p:pic>
      <p:pic>
        <p:nvPicPr>
          <p:cNvPr id="23" name="Picture 22" descr="Map&#10;&#10;Description automatically generated">
            <a:extLst>
              <a:ext uri="{FF2B5EF4-FFF2-40B4-BE49-F238E27FC236}">
                <a16:creationId xmlns:a16="http://schemas.microsoft.com/office/drawing/2014/main" id="{412B67D2-8E5D-0A43-BD70-0F641D9732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5355" y="3246847"/>
            <a:ext cx="487302" cy="815702"/>
          </a:xfrm>
          <a:prstGeom prst="rect">
            <a:avLst/>
          </a:prstGeom>
        </p:spPr>
      </p:pic>
      <p:sp>
        <p:nvSpPr>
          <p:cNvPr id="30" name="Content Placeholder 2">
            <a:extLst>
              <a:ext uri="{FF2B5EF4-FFF2-40B4-BE49-F238E27FC236}">
                <a16:creationId xmlns:a16="http://schemas.microsoft.com/office/drawing/2014/main" id="{9ECD0B3D-E94C-D34B-8FEB-186636957651}"/>
              </a:ext>
            </a:extLst>
          </p:cNvPr>
          <p:cNvSpPr txBox="1">
            <a:spLocks/>
          </p:cNvSpPr>
          <p:nvPr/>
        </p:nvSpPr>
        <p:spPr>
          <a:xfrm>
            <a:off x="838199" y="1690688"/>
            <a:ext cx="4365813" cy="4986737"/>
          </a:xfrm>
          <a:prstGeom prst="rect">
            <a:avLst/>
          </a:prstGeom>
        </p:spPr>
        <p:txBody>
          <a:bodyPr>
            <a:normAutofit fontScale="85000" lnSpcReduction="10000"/>
          </a:bodyPr>
          <a:lstStyle>
            <a:lvl1pPr marL="0" indent="0" algn="l" defTabSz="914400" rtl="0" eaLnBrk="1" latinLnBrk="0" hangingPunct="1">
              <a:lnSpc>
                <a:spcPct val="110000"/>
              </a:lnSpc>
              <a:spcBef>
                <a:spcPts val="1000"/>
              </a:spcBef>
              <a:spcAft>
                <a:spcPts val="1200"/>
              </a:spcAft>
              <a:buClr>
                <a:schemeClr val="accent2"/>
              </a:buClr>
              <a:buFontTx/>
              <a:buNone/>
              <a:defRPr sz="2000" kern="1200">
                <a:solidFill>
                  <a:srgbClr val="003462"/>
                </a:solidFill>
                <a:latin typeface="Helvetica" pitchFamily="2" charset="0"/>
                <a:ea typeface="+mn-ea"/>
                <a:cs typeface="+mn-cs"/>
              </a:defRPr>
            </a:lvl1pPr>
            <a:lvl2pPr marL="457200" indent="0" algn="l" defTabSz="914400" rtl="0" eaLnBrk="1" latinLnBrk="0" hangingPunct="1">
              <a:lnSpc>
                <a:spcPct val="90000"/>
              </a:lnSpc>
              <a:spcBef>
                <a:spcPts val="500"/>
              </a:spcBef>
              <a:buClr>
                <a:schemeClr val="accent2"/>
              </a:buClr>
              <a:buSzPct val="70000"/>
              <a:buFontTx/>
              <a:buNone/>
              <a:defRPr sz="2400" kern="1200">
                <a:solidFill>
                  <a:srgbClr val="003462"/>
                </a:solidFill>
                <a:latin typeface="Helvetica" pitchFamily="2" charset="0"/>
                <a:ea typeface="+mn-ea"/>
                <a:cs typeface="+mn-cs"/>
              </a:defRPr>
            </a:lvl2pPr>
            <a:lvl3pPr marL="914400" indent="0" algn="l" defTabSz="914400" rtl="0" eaLnBrk="1" latinLnBrk="0" hangingPunct="1">
              <a:lnSpc>
                <a:spcPct val="90000"/>
              </a:lnSpc>
              <a:spcBef>
                <a:spcPts val="500"/>
              </a:spcBef>
              <a:buClr>
                <a:schemeClr val="accent2"/>
              </a:buClr>
              <a:buSzPct val="70000"/>
              <a:buFontTx/>
              <a:buNone/>
              <a:defRPr sz="2000" kern="1200">
                <a:solidFill>
                  <a:srgbClr val="003462"/>
                </a:solidFill>
                <a:latin typeface="Helvetica" pitchFamily="2" charset="0"/>
                <a:ea typeface="+mn-ea"/>
                <a:cs typeface="+mn-cs"/>
              </a:defRPr>
            </a:lvl3pPr>
            <a:lvl4pPr marL="1371600" indent="0" algn="l" defTabSz="914400" rtl="0" eaLnBrk="1" latinLnBrk="0" hangingPunct="1">
              <a:lnSpc>
                <a:spcPct val="90000"/>
              </a:lnSpc>
              <a:spcBef>
                <a:spcPts val="500"/>
              </a:spcBef>
              <a:buClr>
                <a:schemeClr val="accent2"/>
              </a:buClr>
              <a:buSzPct val="70000"/>
              <a:buFontTx/>
              <a:buNone/>
              <a:defRPr sz="1800" kern="1200">
                <a:solidFill>
                  <a:srgbClr val="003462"/>
                </a:solidFill>
                <a:latin typeface="Helvetica" pitchFamily="2" charset="0"/>
                <a:ea typeface="+mn-ea"/>
                <a:cs typeface="+mn-cs"/>
              </a:defRPr>
            </a:lvl4pPr>
            <a:lvl5pPr marL="1828800" indent="0" algn="l" defTabSz="914400" rtl="0" eaLnBrk="1" latinLnBrk="0" hangingPunct="1">
              <a:lnSpc>
                <a:spcPct val="90000"/>
              </a:lnSpc>
              <a:spcBef>
                <a:spcPts val="500"/>
              </a:spcBef>
              <a:buClr>
                <a:schemeClr val="accent2"/>
              </a:buClr>
              <a:buSzPct val="70000"/>
              <a:buFontTx/>
              <a:buNone/>
              <a:defRPr sz="1800" kern="1200">
                <a:solidFill>
                  <a:srgbClr val="00346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US" sz="1800" b="1" dirty="0"/>
              <a:t>Alaska</a:t>
            </a:r>
          </a:p>
          <a:p>
            <a:pPr marL="330200" lvl="1" indent="-330200">
              <a:buClr>
                <a:srgbClr val="D9531E"/>
              </a:buClr>
              <a:buSzPct val="90000"/>
              <a:buFont typeface="Arial" panose="020B0604020202020204" pitchFamily="34" charset="0"/>
              <a:buChar char="•"/>
            </a:pPr>
            <a:r>
              <a:rPr lang="en-US" sz="1700" dirty="0"/>
              <a:t>The Alaska Legislature passed Senate Bill 104 which directs cannabis tax revenue to drug prevention programs. 12.5% of cannabis excise tax revenue is dedicated to the Positive Youth Afterschool Grant program, which funds afterschool programs across the state. </a:t>
            </a:r>
          </a:p>
          <a:p>
            <a:pPr marL="787400" lvl="2" indent="-330200">
              <a:buClr>
                <a:srgbClr val="D9531E"/>
              </a:buClr>
              <a:buSzPct val="90000"/>
              <a:buFont typeface="Arial" panose="020B0604020202020204" pitchFamily="34" charset="0"/>
              <a:buChar char="•"/>
            </a:pPr>
            <a:r>
              <a:rPr lang="en-US" sz="1400" dirty="0"/>
              <a:t>The first round of funding provided $1.25 million to programs, now up to $2 million</a:t>
            </a:r>
          </a:p>
          <a:p>
            <a:pPr>
              <a:lnSpc>
                <a:spcPct val="100000"/>
              </a:lnSpc>
              <a:spcAft>
                <a:spcPts val="600"/>
              </a:spcAft>
            </a:pPr>
            <a:r>
              <a:rPr lang="en-US" sz="1800" b="1" dirty="0"/>
              <a:t>Illinois</a:t>
            </a:r>
          </a:p>
          <a:p>
            <a:pPr marL="330200" lvl="1" indent="-330200">
              <a:buClr>
                <a:srgbClr val="D9531E"/>
              </a:buClr>
              <a:buSzPct val="90000"/>
              <a:buFont typeface="Arial" panose="020B0604020202020204" pitchFamily="34" charset="0"/>
              <a:buChar char="•"/>
            </a:pPr>
            <a:r>
              <a:rPr lang="en-US" sz="1700" dirty="0"/>
              <a:t>The Cannabis Regulation and Tax Act (HB1438) became law on June 25, 2019, legalizing adult-use cannabis and creating the Restore, Reinvest, and Renew (R3) program. R3 funded 80 programs including youth development/ afterschool programs in January 2021.</a:t>
            </a:r>
          </a:p>
          <a:p>
            <a:pPr marL="0" lvl="1">
              <a:buClr>
                <a:srgbClr val="D9531E"/>
              </a:buClr>
              <a:buSzPct val="90000"/>
            </a:pPr>
            <a:br>
              <a:rPr lang="en-US" sz="1800" b="1" dirty="0"/>
            </a:br>
            <a:r>
              <a:rPr lang="en-US" sz="1800" b="1" dirty="0"/>
              <a:t>Vermont</a:t>
            </a:r>
          </a:p>
          <a:p>
            <a:pPr marL="285750" lvl="1" indent="-285750">
              <a:buClr>
                <a:srgbClr val="D9531E"/>
              </a:buClr>
              <a:buSzPct val="90000"/>
              <a:buFont typeface="Arial" panose="020B0604020202020204" pitchFamily="34" charset="0"/>
              <a:buChar char="•"/>
            </a:pPr>
            <a:r>
              <a:rPr lang="en-US" sz="1700" dirty="0"/>
              <a:t>The FY24 state budget included a $4 million appropriation of tax revenue from that sale of cannabis towards the education fund to support grant programs for the expansion of summer and afterschool programs.</a:t>
            </a:r>
            <a:endParaRPr lang="en-US" sz="1700" b="1" dirty="0"/>
          </a:p>
          <a:p>
            <a:pPr marL="787400" lvl="2" indent="-330200">
              <a:buClr>
                <a:srgbClr val="D9531E"/>
              </a:buClr>
              <a:buSzPct val="90000"/>
              <a:buFont typeface="Arial" panose="020B0604020202020204" pitchFamily="34" charset="0"/>
              <a:buChar char="•"/>
            </a:pPr>
            <a:endParaRPr lang="en-US" sz="1200" dirty="0"/>
          </a:p>
        </p:txBody>
      </p:sp>
      <p:pic>
        <p:nvPicPr>
          <p:cNvPr id="4" name="Picture 3" descr="A picture containing text&#10;&#10;Description automatically generated">
            <a:extLst>
              <a:ext uri="{FF2B5EF4-FFF2-40B4-BE49-F238E27FC236}">
                <a16:creationId xmlns:a16="http://schemas.microsoft.com/office/drawing/2014/main" id="{629BCB4A-7840-7843-BC44-302D3C8CA2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5028" y="4940659"/>
            <a:ext cx="1728421" cy="928226"/>
          </a:xfrm>
          <a:prstGeom prst="rect">
            <a:avLst/>
          </a:prstGeom>
        </p:spPr>
      </p:pic>
      <p:sp>
        <p:nvSpPr>
          <p:cNvPr id="3" name="Star: 5 Points 2">
            <a:extLst>
              <a:ext uri="{FF2B5EF4-FFF2-40B4-BE49-F238E27FC236}">
                <a16:creationId xmlns:a16="http://schemas.microsoft.com/office/drawing/2014/main" id="{E13943E8-1E06-44D5-A8FD-03E80275F372}"/>
              </a:ext>
            </a:extLst>
          </p:cNvPr>
          <p:cNvSpPr/>
          <p:nvPr/>
        </p:nvSpPr>
        <p:spPr>
          <a:xfrm>
            <a:off x="10924419" y="2624667"/>
            <a:ext cx="205619" cy="229809"/>
          </a:xfrm>
          <a:prstGeom prst="star5">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DAEF789-7E8D-4EAD-B793-A482EADD25F9}"/>
              </a:ext>
            </a:extLst>
          </p:cNvPr>
          <p:cNvSpPr txBox="1"/>
          <p:nvPr/>
        </p:nvSpPr>
        <p:spPr>
          <a:xfrm>
            <a:off x="5555028" y="6049926"/>
            <a:ext cx="6257744" cy="923330"/>
          </a:xfrm>
          <a:prstGeom prst="rect">
            <a:avLst/>
          </a:prstGeom>
          <a:noFill/>
        </p:spPr>
        <p:txBody>
          <a:bodyPr wrap="square" rtlCol="0">
            <a:spAutoFit/>
          </a:bodyPr>
          <a:lstStyle/>
          <a:p>
            <a:r>
              <a:rPr lang="en-US" b="1" dirty="0"/>
              <a:t>Research Brief </a:t>
            </a:r>
            <a:r>
              <a:rPr lang="en-US" dirty="0"/>
              <a:t>- </a:t>
            </a:r>
            <a:r>
              <a:rPr lang="en-US" dirty="0">
                <a:hlinkClick r:id="rId6"/>
              </a:rPr>
              <a:t>Advancing Afterschool and Summer Opportunities Using Cannabis Tax Revenue </a:t>
            </a:r>
            <a:endParaRPr lang="en-US" sz="1400" dirty="0"/>
          </a:p>
          <a:p>
            <a:endParaRPr lang="en-US" dirty="0"/>
          </a:p>
        </p:txBody>
      </p:sp>
    </p:spTree>
    <p:extLst>
      <p:ext uri="{BB962C8B-B14F-4D97-AF65-F5344CB8AC3E}">
        <p14:creationId xmlns:p14="http://schemas.microsoft.com/office/powerpoint/2010/main" val="2464638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D9D11-42B8-FB49-8EE4-1A4F24746E41}"/>
              </a:ext>
            </a:extLst>
          </p:cNvPr>
          <p:cNvSpPr>
            <a:spLocks noGrp="1"/>
          </p:cNvSpPr>
          <p:nvPr>
            <p:ph type="title"/>
          </p:nvPr>
        </p:nvSpPr>
        <p:spPr>
          <a:xfrm>
            <a:off x="838200" y="365125"/>
            <a:ext cx="11464636" cy="1325563"/>
          </a:xfrm>
        </p:spPr>
        <p:txBody>
          <a:bodyPr/>
          <a:lstStyle/>
          <a:p>
            <a:r>
              <a:rPr lang="en-US" dirty="0"/>
              <a:t>Other Tax Revenue</a:t>
            </a:r>
          </a:p>
        </p:txBody>
      </p:sp>
      <p:pic>
        <p:nvPicPr>
          <p:cNvPr id="17" name="Content Placeholder 16">
            <a:extLst>
              <a:ext uri="{FF2B5EF4-FFF2-40B4-BE49-F238E27FC236}">
                <a16:creationId xmlns:a16="http://schemas.microsoft.com/office/drawing/2014/main" id="{36E69439-0EDA-6F4A-B10A-9F835EE12C36}"/>
              </a:ext>
            </a:extLst>
          </p:cNvPr>
          <p:cNvPicPr preferRelativeResize="0">
            <a:picLocks noGrp="1" noChangeAspect="1"/>
          </p:cNvPicPr>
          <p:nvPr>
            <p:ph sz="quarter" idx="10"/>
          </p:nvPr>
        </p:nvPicPr>
        <p:blipFill>
          <a:blip r:embed="rId3">
            <a:extLst>
              <a:ext uri="{28A0092B-C50C-407E-A947-70E740481C1C}">
                <a14:useLocalDpi xmlns:a14="http://schemas.microsoft.com/office/drawing/2010/main" val="0"/>
              </a:ext>
            </a:extLst>
          </a:blip>
          <a:srcRect/>
          <a:stretch/>
        </p:blipFill>
        <p:spPr>
          <a:xfrm>
            <a:off x="5447079" y="2177757"/>
            <a:ext cx="6144768" cy="3691128"/>
          </a:xfrm>
        </p:spPr>
      </p:pic>
      <p:sp>
        <p:nvSpPr>
          <p:cNvPr id="30" name="Content Placeholder 2">
            <a:extLst>
              <a:ext uri="{FF2B5EF4-FFF2-40B4-BE49-F238E27FC236}">
                <a16:creationId xmlns:a16="http://schemas.microsoft.com/office/drawing/2014/main" id="{9ECD0B3D-E94C-D34B-8FEB-186636957651}"/>
              </a:ext>
            </a:extLst>
          </p:cNvPr>
          <p:cNvSpPr txBox="1">
            <a:spLocks/>
          </p:cNvSpPr>
          <p:nvPr/>
        </p:nvSpPr>
        <p:spPr>
          <a:xfrm>
            <a:off x="838199" y="1825625"/>
            <a:ext cx="4365813" cy="4436862"/>
          </a:xfrm>
          <a:prstGeom prst="rect">
            <a:avLst/>
          </a:prstGeom>
        </p:spPr>
        <p:txBody>
          <a:bodyPr>
            <a:normAutofit/>
          </a:bodyPr>
          <a:lstStyle>
            <a:lvl1pPr marL="0" indent="0" algn="l" defTabSz="914400" rtl="0" eaLnBrk="1" latinLnBrk="0" hangingPunct="1">
              <a:lnSpc>
                <a:spcPct val="110000"/>
              </a:lnSpc>
              <a:spcBef>
                <a:spcPts val="1000"/>
              </a:spcBef>
              <a:spcAft>
                <a:spcPts val="1200"/>
              </a:spcAft>
              <a:buClr>
                <a:schemeClr val="accent2"/>
              </a:buClr>
              <a:buFontTx/>
              <a:buNone/>
              <a:defRPr sz="2000" kern="1200">
                <a:solidFill>
                  <a:srgbClr val="003462"/>
                </a:solidFill>
                <a:latin typeface="Helvetica" pitchFamily="2" charset="0"/>
                <a:ea typeface="+mn-ea"/>
                <a:cs typeface="+mn-cs"/>
              </a:defRPr>
            </a:lvl1pPr>
            <a:lvl2pPr marL="457200" indent="0" algn="l" defTabSz="914400" rtl="0" eaLnBrk="1" latinLnBrk="0" hangingPunct="1">
              <a:lnSpc>
                <a:spcPct val="90000"/>
              </a:lnSpc>
              <a:spcBef>
                <a:spcPts val="500"/>
              </a:spcBef>
              <a:buClr>
                <a:schemeClr val="accent2"/>
              </a:buClr>
              <a:buSzPct val="70000"/>
              <a:buFontTx/>
              <a:buNone/>
              <a:defRPr sz="2400" kern="1200">
                <a:solidFill>
                  <a:srgbClr val="003462"/>
                </a:solidFill>
                <a:latin typeface="Helvetica" pitchFamily="2" charset="0"/>
                <a:ea typeface="+mn-ea"/>
                <a:cs typeface="+mn-cs"/>
              </a:defRPr>
            </a:lvl2pPr>
            <a:lvl3pPr marL="914400" indent="0" algn="l" defTabSz="914400" rtl="0" eaLnBrk="1" latinLnBrk="0" hangingPunct="1">
              <a:lnSpc>
                <a:spcPct val="90000"/>
              </a:lnSpc>
              <a:spcBef>
                <a:spcPts val="500"/>
              </a:spcBef>
              <a:buClr>
                <a:schemeClr val="accent2"/>
              </a:buClr>
              <a:buSzPct val="70000"/>
              <a:buFontTx/>
              <a:buNone/>
              <a:defRPr sz="2000" kern="1200">
                <a:solidFill>
                  <a:srgbClr val="003462"/>
                </a:solidFill>
                <a:latin typeface="Helvetica" pitchFamily="2" charset="0"/>
                <a:ea typeface="+mn-ea"/>
                <a:cs typeface="+mn-cs"/>
              </a:defRPr>
            </a:lvl3pPr>
            <a:lvl4pPr marL="1371600" indent="0" algn="l" defTabSz="914400" rtl="0" eaLnBrk="1" latinLnBrk="0" hangingPunct="1">
              <a:lnSpc>
                <a:spcPct val="90000"/>
              </a:lnSpc>
              <a:spcBef>
                <a:spcPts val="500"/>
              </a:spcBef>
              <a:buClr>
                <a:schemeClr val="accent2"/>
              </a:buClr>
              <a:buSzPct val="70000"/>
              <a:buFontTx/>
              <a:buNone/>
              <a:defRPr sz="1800" kern="1200">
                <a:solidFill>
                  <a:srgbClr val="003462"/>
                </a:solidFill>
                <a:latin typeface="Helvetica" pitchFamily="2" charset="0"/>
                <a:ea typeface="+mn-ea"/>
                <a:cs typeface="+mn-cs"/>
              </a:defRPr>
            </a:lvl4pPr>
            <a:lvl5pPr marL="1828800" indent="0" algn="l" defTabSz="914400" rtl="0" eaLnBrk="1" latinLnBrk="0" hangingPunct="1">
              <a:lnSpc>
                <a:spcPct val="90000"/>
              </a:lnSpc>
              <a:spcBef>
                <a:spcPts val="500"/>
              </a:spcBef>
              <a:buClr>
                <a:schemeClr val="accent2"/>
              </a:buClr>
              <a:buSzPct val="70000"/>
              <a:buFontTx/>
              <a:buNone/>
              <a:defRPr sz="1800" kern="1200">
                <a:solidFill>
                  <a:srgbClr val="00346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US" sz="1800" b="1" dirty="0"/>
              <a:t>Philadelphia</a:t>
            </a:r>
          </a:p>
          <a:p>
            <a:pPr marL="330200" lvl="1" indent="-330200">
              <a:spcAft>
                <a:spcPts val="1200"/>
              </a:spcAft>
              <a:buClr>
                <a:srgbClr val="D9531E"/>
              </a:buClr>
              <a:buSzPct val="90000"/>
              <a:buFont typeface="Arial" panose="020B0604020202020204" pitchFamily="34" charset="0"/>
              <a:buChar char="•"/>
            </a:pPr>
            <a:r>
              <a:rPr lang="en-US" sz="1600" dirty="0"/>
              <a:t>Revenue from a sugary drink tax supports community schools, afterschool, and early care programs.</a:t>
            </a:r>
            <a:endParaRPr lang="en-US" sz="1700" dirty="0"/>
          </a:p>
          <a:p>
            <a:pPr>
              <a:lnSpc>
                <a:spcPct val="100000"/>
              </a:lnSpc>
              <a:spcAft>
                <a:spcPts val="600"/>
              </a:spcAft>
            </a:pPr>
            <a:r>
              <a:rPr lang="en-US" sz="1800" b="1" dirty="0"/>
              <a:t>Denver</a:t>
            </a:r>
          </a:p>
          <a:p>
            <a:pPr marL="330200" lvl="1" indent="-330200">
              <a:buClr>
                <a:srgbClr val="D9531E"/>
              </a:buClr>
              <a:buSzPct val="90000"/>
              <a:buFont typeface="Arial" panose="020B0604020202020204" pitchFamily="34" charset="0"/>
              <a:buChar char="•"/>
            </a:pPr>
            <a:r>
              <a:rPr lang="en-US" sz="1600" dirty="0"/>
              <a:t>Approved a local sales tax for cannabis for city operations and an additional special sales tax.</a:t>
            </a:r>
          </a:p>
          <a:p>
            <a:pPr marL="330200" lvl="1" indent="-330200">
              <a:buClr>
                <a:srgbClr val="D9531E"/>
              </a:buClr>
              <a:buSzPct val="90000"/>
              <a:buFont typeface="Arial" panose="020B0604020202020204" pitchFamily="34" charset="0"/>
              <a:buChar char="•"/>
            </a:pPr>
            <a:endParaRPr lang="en-US" sz="1600" dirty="0"/>
          </a:p>
          <a:p>
            <a:pPr marL="330200" lvl="1" indent="-330200">
              <a:buClr>
                <a:srgbClr val="D9531E"/>
              </a:buClr>
              <a:buSzPct val="90000"/>
              <a:buFont typeface="Arial" panose="020B0604020202020204" pitchFamily="34" charset="0"/>
              <a:buChar char="•"/>
            </a:pPr>
            <a:endParaRPr lang="en-US" sz="1700" dirty="0"/>
          </a:p>
          <a:p>
            <a:pPr marL="330200" lvl="1" indent="-330200">
              <a:buClr>
                <a:srgbClr val="D9531E"/>
              </a:buClr>
              <a:buSzPct val="90000"/>
              <a:buFont typeface="Arial" panose="020B0604020202020204" pitchFamily="34" charset="0"/>
              <a:buChar char="•"/>
            </a:pPr>
            <a:endParaRPr lang="en-US" sz="1200" dirty="0"/>
          </a:p>
          <a:p>
            <a:pPr marL="330200" lvl="1" indent="-330200">
              <a:buClr>
                <a:srgbClr val="D9531E"/>
              </a:buClr>
              <a:buSzPct val="90000"/>
              <a:buFont typeface="Arial" panose="020B0604020202020204" pitchFamily="34" charset="0"/>
              <a:buChar char="•"/>
            </a:pPr>
            <a:endParaRPr lang="en-US" sz="1600" dirty="0"/>
          </a:p>
          <a:p>
            <a:pPr marL="330200" lvl="1" indent="-330200">
              <a:buClr>
                <a:srgbClr val="D9531E"/>
              </a:buClr>
              <a:buSzPct val="90000"/>
              <a:buFont typeface="Arial" panose="020B0604020202020204" pitchFamily="34" charset="0"/>
              <a:buChar char="•"/>
            </a:pPr>
            <a:endParaRPr lang="en-US" sz="1200" dirty="0"/>
          </a:p>
          <a:p>
            <a:pPr marL="330200" lvl="1" indent="-330200">
              <a:buClr>
                <a:srgbClr val="D9531E"/>
              </a:buClr>
              <a:buSzPct val="90000"/>
              <a:buFont typeface="Arial" panose="020B0604020202020204" pitchFamily="34" charset="0"/>
              <a:buChar char="•"/>
            </a:pPr>
            <a:endParaRPr lang="en-US" sz="1600" dirty="0"/>
          </a:p>
        </p:txBody>
      </p:sp>
      <p:pic>
        <p:nvPicPr>
          <p:cNvPr id="5" name="Picture 4" descr="A picture containing text, clipart, screenshot&#10;&#10;Description automatically generated">
            <a:extLst>
              <a:ext uri="{FF2B5EF4-FFF2-40B4-BE49-F238E27FC236}">
                <a16:creationId xmlns:a16="http://schemas.microsoft.com/office/drawing/2014/main" id="{DAD8266C-3E1F-C94D-8EF8-4E3FF77DED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0635" y="3493386"/>
            <a:ext cx="844979" cy="631060"/>
          </a:xfrm>
          <a:prstGeom prst="rect">
            <a:avLst/>
          </a:prstGeom>
        </p:spPr>
      </p:pic>
      <p:sp>
        <p:nvSpPr>
          <p:cNvPr id="10" name="5-Point Star 9">
            <a:extLst>
              <a:ext uri="{FF2B5EF4-FFF2-40B4-BE49-F238E27FC236}">
                <a16:creationId xmlns:a16="http://schemas.microsoft.com/office/drawing/2014/main" id="{40178CF1-0761-0B48-BF2F-E02421C5555E}"/>
              </a:ext>
            </a:extLst>
          </p:cNvPr>
          <p:cNvSpPr/>
          <p:nvPr/>
        </p:nvSpPr>
        <p:spPr>
          <a:xfrm>
            <a:off x="7533721" y="3618542"/>
            <a:ext cx="110003" cy="110003"/>
          </a:xfrm>
          <a:prstGeom prst="star5">
            <a:avLst>
              <a:gd name="adj" fmla="val 28496"/>
              <a:gd name="hf" fmla="val 105146"/>
              <a:gd name="vf" fmla="val 11055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lose-up of the sun&#10;&#10;Description automatically generated with medium confidence">
            <a:extLst>
              <a:ext uri="{FF2B5EF4-FFF2-40B4-BE49-F238E27FC236}">
                <a16:creationId xmlns:a16="http://schemas.microsoft.com/office/drawing/2014/main" id="{8B163713-0115-744E-8BFF-E1F4C0934D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2075" y="3095450"/>
            <a:ext cx="688975" cy="445184"/>
          </a:xfrm>
          <a:prstGeom prst="rect">
            <a:avLst/>
          </a:prstGeom>
        </p:spPr>
      </p:pic>
      <p:sp>
        <p:nvSpPr>
          <p:cNvPr id="19" name="5-Point Star 18">
            <a:extLst>
              <a:ext uri="{FF2B5EF4-FFF2-40B4-BE49-F238E27FC236}">
                <a16:creationId xmlns:a16="http://schemas.microsoft.com/office/drawing/2014/main" id="{68EF44C9-64AA-1542-8A91-A84656992D68}"/>
              </a:ext>
            </a:extLst>
          </p:cNvPr>
          <p:cNvSpPr/>
          <p:nvPr/>
        </p:nvSpPr>
        <p:spPr>
          <a:xfrm>
            <a:off x="10803971" y="3298992"/>
            <a:ext cx="110003" cy="110003"/>
          </a:xfrm>
          <a:prstGeom prst="star5">
            <a:avLst>
              <a:gd name="adj" fmla="val 28496"/>
              <a:gd name="hf" fmla="val 105146"/>
              <a:gd name="vf" fmla="val 11055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3593765"/>
      </p:ext>
    </p:extLst>
  </p:cSld>
  <p:clrMapOvr>
    <a:masterClrMapping/>
  </p:clrMapOvr>
</p:sld>
</file>

<file path=ppt/theme/theme1.xml><?xml version="1.0" encoding="utf-8"?>
<a:theme xmlns:a="http://schemas.openxmlformats.org/drawingml/2006/main" name="1_Edge Theme">
  <a:themeElements>
    <a:clrScheme name="Edge Research">
      <a:dk1>
        <a:sysClr val="windowText" lastClr="000000"/>
      </a:dk1>
      <a:lt1>
        <a:sysClr val="window" lastClr="FFFFFF"/>
      </a:lt1>
      <a:dk2>
        <a:srgbClr val="003E7E"/>
      </a:dk2>
      <a:lt2>
        <a:srgbClr val="B9E0F7"/>
      </a:lt2>
      <a:accent1>
        <a:srgbClr val="0067B1"/>
      </a:accent1>
      <a:accent2>
        <a:srgbClr val="0096D6"/>
      </a:accent2>
      <a:accent3>
        <a:srgbClr val="B9E0F7"/>
      </a:accent3>
      <a:accent4>
        <a:srgbClr val="6A737B"/>
      </a:accent4>
      <a:accent5>
        <a:srgbClr val="FDBB30"/>
      </a:accent5>
      <a:accent6>
        <a:srgbClr val="D9531E"/>
      </a:accent6>
      <a:hlink>
        <a:srgbClr val="0563C1"/>
      </a:hlink>
      <a:folHlink>
        <a:srgbClr val="954F72"/>
      </a:folHlink>
    </a:clrScheme>
    <a:fontScheme name="Custom 1">
      <a:majorFont>
        <a:latin typeface="Gadugi"/>
        <a:ea typeface=""/>
        <a:cs typeface=""/>
      </a:majorFont>
      <a:minorFont>
        <a:latin typeface="Gadug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ge Research Template 9-18-14" id="{4D0201D2-45A9-40DC-B3E4-76C9B4ECC0DE}" vid="{2E2E0AE3-D0F4-42E6-AC6F-812AF840D2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806474966EF44B9879F708C398FAE8" ma:contentTypeVersion="10" ma:contentTypeDescription="Create a new document." ma:contentTypeScope="" ma:versionID="5f49fbbe191e52a8e0d3c07266ba6cd8">
  <xsd:schema xmlns:xsd="http://www.w3.org/2001/XMLSchema" xmlns:xs="http://www.w3.org/2001/XMLSchema" xmlns:p="http://schemas.microsoft.com/office/2006/metadata/properties" xmlns:ns3="7c31cfa8-b723-406f-80f6-fff132dde964" targetNamespace="http://schemas.microsoft.com/office/2006/metadata/properties" ma:root="true" ma:fieldsID="9727963baa3879f695c49951df63e4cc" ns3:_="">
    <xsd:import namespace="7c31cfa8-b723-406f-80f6-fff132dde964"/>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31cfa8-b723-406f-80f6-fff132dde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35591B-C889-4970-9057-60E57C36228D}">
  <ds:schemaRefs>
    <ds:schemaRef ds:uri="http://purl.org/dc/elements/1.1/"/>
    <ds:schemaRef ds:uri="http://purl.org/dc/terms/"/>
    <ds:schemaRef ds:uri="http://purl.org/dc/dcmitype/"/>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7c31cfa8-b723-406f-80f6-fff132dde964"/>
  </ds:schemaRefs>
</ds:datastoreItem>
</file>

<file path=customXml/itemProps2.xml><?xml version="1.0" encoding="utf-8"?>
<ds:datastoreItem xmlns:ds="http://schemas.openxmlformats.org/officeDocument/2006/customXml" ds:itemID="{6BFDEAA3-4208-44B7-86E8-B9E9D158E75A}">
  <ds:schemaRefs>
    <ds:schemaRef ds:uri="http://schemas.microsoft.com/sharepoint/v3/contenttype/forms"/>
  </ds:schemaRefs>
</ds:datastoreItem>
</file>

<file path=customXml/itemProps3.xml><?xml version="1.0" encoding="utf-8"?>
<ds:datastoreItem xmlns:ds="http://schemas.openxmlformats.org/officeDocument/2006/customXml" ds:itemID="{30E50C82-F99F-4F16-8D65-6C1995EC29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31cfa8-b723-406f-80f6-fff132dde9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68832</TotalTime>
  <Words>1481</Words>
  <Application>Microsoft Office PowerPoint</Application>
  <PresentationFormat>Widescreen</PresentationFormat>
  <Paragraphs>172</Paragraphs>
  <Slides>17</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Avenir</vt:lpstr>
      <vt:lpstr>Calibri</vt:lpstr>
      <vt:lpstr>Franklin Gothic Book</vt:lpstr>
      <vt:lpstr>Gadugi</vt:lpstr>
      <vt:lpstr>Gill Sans</vt:lpstr>
      <vt:lpstr>Helvetica</vt:lpstr>
      <vt:lpstr>Helvetica Light</vt:lpstr>
      <vt:lpstr>Helvetica Neue</vt:lpstr>
      <vt:lpstr>Noto Sans Symbols</vt:lpstr>
      <vt:lpstr>Trebuchet MS</vt:lpstr>
      <vt:lpstr>1_Edge Theme</vt:lpstr>
      <vt:lpstr>Overview:  State Systems and Investments for  Expanded Learning Support</vt:lpstr>
      <vt:lpstr>The Afterschool Alliance</vt:lpstr>
      <vt:lpstr>PowerPoint Presentation</vt:lpstr>
      <vt:lpstr>How is Afterschool Funded at the State Level?</vt:lpstr>
      <vt:lpstr>State Budget Appropriations – Budget Line Items</vt:lpstr>
      <vt:lpstr>State Budget Appropriations – New in 2022 &amp; 23</vt:lpstr>
      <vt:lpstr>State Lottery Allocations </vt:lpstr>
      <vt:lpstr>Cannabis Revenue</vt:lpstr>
      <vt:lpstr>Other Tax Revenue</vt:lpstr>
      <vt:lpstr>Non 21st CCLC Federal Funds</vt:lpstr>
      <vt:lpstr>Utah </vt:lpstr>
      <vt:lpstr>Education Funding Formula </vt:lpstr>
      <vt:lpstr>Other State Efforts to Fund Afterschool </vt:lpstr>
      <vt:lpstr>Key Components to Systems Supporting Afterschool</vt:lpstr>
      <vt:lpstr>Key Components to Systems Supporting Afterschool</vt:lpstr>
      <vt:lpstr>Resources</vt:lpstr>
      <vt:lpstr>Contact Info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 Peterson</dc:creator>
  <cp:lastModifiedBy>Erik Peterson</cp:lastModifiedBy>
  <cp:revision>179</cp:revision>
  <cp:lastPrinted>2021-02-19T16:58:42Z</cp:lastPrinted>
  <dcterms:created xsi:type="dcterms:W3CDTF">2021-01-26T14:07:56Z</dcterms:created>
  <dcterms:modified xsi:type="dcterms:W3CDTF">2023-10-24T17:52:58Z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0x010100E0806474966EF44B9879F708C398FAE8</vt:lpwstr>
  </property>
</Properties>
</file>