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va Sans" panose="020B0604020202020204" charset="0"/>
      <p:regular r:id="rId40"/>
    </p:embeddedFont>
    <p:embeddedFont>
      <p:font typeface="Le Monde Journal Std" panose="020B0604020202020204" charset="0"/>
      <p:regular r:id="rId41"/>
    </p:embeddedFont>
    <p:embeddedFont>
      <p:font typeface="Le Monde Journal Std Bold" panose="020B0604020202020204" charset="0"/>
      <p:regular r:id="rId42"/>
    </p:embeddedFont>
    <p:embeddedFont>
      <p:font typeface="Le Monde Journal Std Bold Italics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usfwsmtnprairie/51171356337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3.xml"/><Relationship Id="rId3" Type="http://schemas.openxmlformats.org/officeDocument/2006/relationships/slide" Target="slide11.xml"/><Relationship Id="rId7" Type="http://schemas.openxmlformats.org/officeDocument/2006/relationships/slide" Target="slide17.xml"/><Relationship Id="rId12" Type="http://schemas.openxmlformats.org/officeDocument/2006/relationships/slide" Target="slide31.xml"/><Relationship Id="rId17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23.xml"/><Relationship Id="rId5" Type="http://schemas.openxmlformats.org/officeDocument/2006/relationships/slide" Target="slide7.xml"/><Relationship Id="rId15" Type="http://schemas.openxmlformats.org/officeDocument/2006/relationships/slide" Target="slide29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33.xml"/><Relationship Id="rId14" Type="http://schemas.openxmlformats.org/officeDocument/2006/relationships/slide" Target="slide21.xml"/></Relationships>
</file>

<file path=ppt/slides/_rels/slide20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slide2.xml" Type="http://schemas.openxmlformats.org/officeDocument/2006/relationships/slid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slide2.xml" Type="http://schemas.openxmlformats.org/officeDocument/2006/relationships/slid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slide2.xml" Type="http://schemas.openxmlformats.org/officeDocument/2006/relationships/slid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slide2.xml" Type="http://schemas.openxmlformats.org/officeDocument/2006/relationships/slid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slide2.xml" Type="http://schemas.openxmlformats.org/officeDocument/2006/relationships/slid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slide2.xml" Type="http://schemas.openxmlformats.org/officeDocument/2006/relationships/slid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slide2.xml" Type="http://schemas.openxmlformats.org/officeDocument/2006/relationships/slid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33347" y="2639101"/>
            <a:ext cx="10821306" cy="6492784"/>
          </a:xfrm>
          <a:custGeom>
            <a:avLst/>
            <a:gdLst/>
            <a:ahLst/>
            <a:cxnLst/>
            <a:rect l="l" t="t" r="r" b="b"/>
            <a:pathLst>
              <a:path w="10821306" h="6492784">
                <a:moveTo>
                  <a:pt x="0" y="0"/>
                </a:moveTo>
                <a:lnTo>
                  <a:pt x="10821306" y="0"/>
                </a:lnTo>
                <a:lnTo>
                  <a:pt x="10821306" y="6492784"/>
                </a:lnTo>
                <a:lnTo>
                  <a:pt x="0" y="6492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328488" y="857250"/>
            <a:ext cx="116310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Le Monde Journal Std"/>
              </a:rPr>
              <a:t>KANSAS TRIVIA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3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28702" y="8034601"/>
            <a:ext cx="12030595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 dirty="0">
                <a:solidFill>
                  <a:srgbClr val="FFFFFF"/>
                </a:solidFill>
                <a:latin typeface="Le Monde Journal Std Bold"/>
              </a:rPr>
              <a:t>Channel Catfish</a:t>
            </a:r>
          </a:p>
        </p:txBody>
      </p:sp>
      <p:pic>
        <p:nvPicPr>
          <p:cNvPr id="8" name="Picture 7" descr="A fish with a long tail&#10;&#10;Description automatically generated">
            <a:extLst>
              <a:ext uri="{FF2B5EF4-FFF2-40B4-BE49-F238E27FC236}">
                <a16:creationId xmlns:a16="http://schemas.microsoft.com/office/drawing/2014/main" id="{7E589F77-3C45-60D1-6A90-4EFBA54F4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67199" y="2552700"/>
            <a:ext cx="9753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6609" y="1102753"/>
            <a:ext cx="14914781" cy="547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Le Monde Journal Std Bold"/>
              </a:rPr>
              <a:t>This person is the leader of the state and head of the Executive branch. The position is elected every four years.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45517" y="6963533"/>
            <a:ext cx="3796967" cy="2294767"/>
            <a:chOff x="0" y="0"/>
            <a:chExt cx="5062622" cy="30596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5" name="Freeform 5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130995" y="8343900"/>
            <a:ext cx="3973624" cy="11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 dirty="0">
                <a:solidFill>
                  <a:srgbClr val="FFFFFF"/>
                </a:solidFill>
                <a:latin typeface="Le Monde Journal Std Bold"/>
              </a:rPr>
              <a:t>Governor</a:t>
            </a:r>
          </a:p>
        </p:txBody>
      </p:sp>
      <p:pic>
        <p:nvPicPr>
          <p:cNvPr id="16" name="Picture 15" descr="A door with a glass window&#10;&#10;Description automatically generated">
            <a:extLst>
              <a:ext uri="{FF2B5EF4-FFF2-40B4-BE49-F238E27FC236}">
                <a16:creationId xmlns:a16="http://schemas.microsoft.com/office/drawing/2014/main" id="{413ED710-61E4-5930-BC3E-16C3648B4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28700"/>
            <a:ext cx="5486399" cy="73151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6609" y="1102753"/>
            <a:ext cx="14914781" cy="542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This famous abolitionist who came to Kansas to fight slavery, is featured in the </a:t>
            </a:r>
            <a:r>
              <a:rPr lang="en-US" sz="7800" dirty="0">
                <a:solidFill>
                  <a:srgbClr val="FFFFFF"/>
                </a:solidFill>
                <a:latin typeface="Le Monde Journal Std Bold Italics"/>
              </a:rPr>
              <a:t>Tragic Prelude</a:t>
            </a: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 mural at the state Capitol.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45517" y="6963533"/>
            <a:ext cx="3796967" cy="2294767"/>
            <a:chOff x="0" y="0"/>
            <a:chExt cx="5062622" cy="30596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5" name="Freeform 5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249625" y="1808954"/>
            <a:ext cx="11788749" cy="5894319"/>
          </a:xfrm>
          <a:custGeom>
            <a:avLst/>
            <a:gdLst/>
            <a:ahLst/>
            <a:cxnLst/>
            <a:rect l="l" t="t" r="r" b="b"/>
            <a:pathLst>
              <a:path w="11788749" h="5894319">
                <a:moveTo>
                  <a:pt x="0" y="0"/>
                </a:moveTo>
                <a:lnTo>
                  <a:pt x="11788750" y="0"/>
                </a:lnTo>
                <a:lnTo>
                  <a:pt x="11788750" y="5894318"/>
                </a:lnTo>
                <a:lnTo>
                  <a:pt x="0" y="5894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0" b="-11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988849" y="8111877"/>
            <a:ext cx="6310302" cy="11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>
                <a:solidFill>
                  <a:srgbClr val="FFFFFF"/>
                </a:solidFill>
                <a:latin typeface="Le Monde Journal Std Bold"/>
              </a:rPr>
              <a:t>John Brown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7" y="7326305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93994" y="1156485"/>
            <a:ext cx="12700012" cy="547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Le Monde Journal Std Bold"/>
              </a:rPr>
              <a:t>This branch of government is responsible for interpreting and applying laws.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073170" y="1187225"/>
            <a:ext cx="10141660" cy="6756881"/>
          </a:xfrm>
          <a:custGeom>
            <a:avLst/>
            <a:gdLst/>
            <a:ahLst/>
            <a:cxnLst/>
            <a:rect l="l" t="t" r="r" b="b"/>
            <a:pathLst>
              <a:path w="10141660" h="6756881">
                <a:moveTo>
                  <a:pt x="0" y="0"/>
                </a:moveTo>
                <a:lnTo>
                  <a:pt x="10141660" y="0"/>
                </a:lnTo>
                <a:lnTo>
                  <a:pt x="10141660" y="6756881"/>
                </a:lnTo>
                <a:lnTo>
                  <a:pt x="0" y="6756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78400" y="7969282"/>
            <a:ext cx="7931199" cy="11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>
                <a:solidFill>
                  <a:srgbClr val="FFFFFF"/>
                </a:solidFill>
                <a:latin typeface="Le Monde Journal Std Bold"/>
              </a:rPr>
              <a:t>The Judicial Branch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7" y="7165820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19352" y="1188582"/>
            <a:ext cx="14449297" cy="547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Le Monde Journal Std Bold"/>
              </a:rPr>
              <a:t>The outer dome of the capitol is made of this material which gradually turns green when exposed to the elements.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691342" y="1392986"/>
            <a:ext cx="5452658" cy="6852241"/>
          </a:xfrm>
          <a:custGeom>
            <a:avLst/>
            <a:gdLst/>
            <a:ahLst/>
            <a:cxnLst/>
            <a:rect l="l" t="t" r="r" b="b"/>
            <a:pathLst>
              <a:path w="5452658" h="6852241">
                <a:moveTo>
                  <a:pt x="0" y="0"/>
                </a:moveTo>
                <a:lnTo>
                  <a:pt x="5452658" y="0"/>
                </a:lnTo>
                <a:lnTo>
                  <a:pt x="5452658" y="6852241"/>
                </a:lnTo>
                <a:lnTo>
                  <a:pt x="0" y="6852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603" t="-22861" r="-32224" b="-798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144000" y="1392986"/>
            <a:ext cx="5441666" cy="6852241"/>
          </a:xfrm>
          <a:custGeom>
            <a:avLst/>
            <a:gdLst/>
            <a:ahLst/>
            <a:cxnLst/>
            <a:rect l="l" t="t" r="r" b="b"/>
            <a:pathLst>
              <a:path w="5441666" h="6852241">
                <a:moveTo>
                  <a:pt x="0" y="0"/>
                </a:moveTo>
                <a:lnTo>
                  <a:pt x="5441666" y="0"/>
                </a:lnTo>
                <a:lnTo>
                  <a:pt x="5441666" y="6852241"/>
                </a:lnTo>
                <a:lnTo>
                  <a:pt x="0" y="68522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1" t="-17276" b="-31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601722" y="8111877"/>
            <a:ext cx="3084557" cy="11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>
                <a:solidFill>
                  <a:srgbClr val="FFFFFF"/>
                </a:solidFill>
                <a:latin typeface="Le Monde Journal Std Bold"/>
              </a:rPr>
              <a:t>Copper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6" y="6591300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62576" y="1078457"/>
            <a:ext cx="14962848" cy="542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These people of the wild west road horseback as they led thousands of cattle from Texas to Kansas.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14539"/>
            <a:ext cx="2815004" cy="1590401"/>
            <a:chOff x="0" y="0"/>
            <a:chExt cx="3753339" cy="212053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327361" y="30117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25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78834" y="1712780"/>
            <a:ext cx="2815004" cy="1590401"/>
            <a:chOff x="0" y="0"/>
            <a:chExt cx="3753339" cy="212053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9" name="Freeform 9">
                <a:hlinkClick r:id="rId3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318020" y="30117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25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779431"/>
            <a:ext cx="2815004" cy="1590401"/>
            <a:chOff x="0" y="0"/>
            <a:chExt cx="3753339" cy="212053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14" name="Freeform 14">
                <a:hlinkClick r:id="rId4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327361" y="27261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50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5846082"/>
            <a:ext cx="2815004" cy="1590401"/>
            <a:chOff x="0" y="0"/>
            <a:chExt cx="3753339" cy="2120534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19" name="Freeform 19">
                <a:hlinkClick r:id="rId5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1327361" y="276225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75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7912732"/>
            <a:ext cx="2815004" cy="1590401"/>
            <a:chOff x="0" y="0"/>
            <a:chExt cx="3753339" cy="2120534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24" name="Freeform 24">
                <a:hlinkClick r:id="rId6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158807" y="276225"/>
              <a:ext cx="1392556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502028" y="7912732"/>
            <a:ext cx="2815004" cy="1590401"/>
            <a:chOff x="0" y="0"/>
            <a:chExt cx="3753339" cy="2120534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29" name="Freeform 29">
                <a:hlinkClick r:id="rId7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158807" y="276225"/>
              <a:ext cx="1392556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940493" y="7912732"/>
            <a:ext cx="2815004" cy="1590401"/>
            <a:chOff x="0" y="0"/>
            <a:chExt cx="3753339" cy="2120534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34" name="Freeform 34">
                <a:hlinkClick r:id="rId8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158807" y="276225"/>
              <a:ext cx="1392556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444296" y="7912732"/>
            <a:ext cx="2815004" cy="1590401"/>
            <a:chOff x="0" y="0"/>
            <a:chExt cx="3753339" cy="2120534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39" name="Freeform 39">
                <a:hlinkClick r:id="rId9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158807" y="276225"/>
              <a:ext cx="1392556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100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478834" y="5846082"/>
            <a:ext cx="2815004" cy="1590401"/>
            <a:chOff x="0" y="0"/>
            <a:chExt cx="3753339" cy="2120534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44" name="Freeform 44">
                <a:hlinkClick r:id="rId10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327361" y="276225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75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973162" y="5846082"/>
            <a:ext cx="2815004" cy="1590401"/>
            <a:chOff x="0" y="0"/>
            <a:chExt cx="3753339" cy="2120534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49" name="Freeform 49">
                <a:hlinkClick r:id="rId11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327361" y="276225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75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464566" y="5846961"/>
            <a:ext cx="2815004" cy="1590401"/>
            <a:chOff x="0" y="0"/>
            <a:chExt cx="3753339" cy="2120534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54" name="Freeform 54">
                <a:hlinkClick r:id="rId12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327361" y="276225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75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478834" y="3779431"/>
            <a:ext cx="2815004" cy="1590401"/>
            <a:chOff x="0" y="0"/>
            <a:chExt cx="3753339" cy="2120534"/>
          </a:xfrm>
        </p:grpSpPr>
        <p:grpSp>
          <p:nvGrpSpPr>
            <p:cNvPr id="58" name="Group 5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59" name="Freeform 59">
                <a:hlinkClick r:id="rId13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1327361" y="27261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50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9940493" y="3779431"/>
            <a:ext cx="2815004" cy="1590401"/>
            <a:chOff x="0" y="0"/>
            <a:chExt cx="3753339" cy="2120534"/>
          </a:xfrm>
        </p:grpSpPr>
        <p:grpSp>
          <p:nvGrpSpPr>
            <p:cNvPr id="63" name="Group 6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64" name="Freeform 64">
                <a:hlinkClick r:id="rId14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1327361" y="27261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50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4444296" y="3779431"/>
            <a:ext cx="2815004" cy="1590401"/>
            <a:chOff x="0" y="0"/>
            <a:chExt cx="3753339" cy="2120534"/>
          </a:xfrm>
        </p:grpSpPr>
        <p:grpSp>
          <p:nvGrpSpPr>
            <p:cNvPr id="68" name="Group 6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69" name="Freeform 69">
                <a:hlinkClick r:id="rId15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1327361" y="27261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50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973162" y="1714539"/>
            <a:ext cx="2815004" cy="1590401"/>
            <a:chOff x="0" y="0"/>
            <a:chExt cx="3753339" cy="2120534"/>
          </a:xfrm>
        </p:grpSpPr>
        <p:grpSp>
          <p:nvGrpSpPr>
            <p:cNvPr id="73" name="Group 73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74" name="Freeform 74">
                <a:hlinkClick r:id="rId16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6" name="TextBox 76"/>
            <p:cNvSpPr txBox="1"/>
            <p:nvPr/>
          </p:nvSpPr>
          <p:spPr>
            <a:xfrm>
              <a:off x="1327361" y="30117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25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4426466" y="1714539"/>
            <a:ext cx="2815004" cy="1590401"/>
            <a:chOff x="0" y="0"/>
            <a:chExt cx="3753339" cy="2120534"/>
          </a:xfrm>
        </p:grpSpPr>
        <p:grpSp>
          <p:nvGrpSpPr>
            <p:cNvPr id="78" name="Group 78"/>
            <p:cNvGrpSpPr/>
            <p:nvPr/>
          </p:nvGrpSpPr>
          <p:grpSpPr>
            <a:xfrm>
              <a:off x="0" y="0"/>
              <a:ext cx="3753339" cy="2120534"/>
              <a:chOff x="0" y="0"/>
              <a:chExt cx="746211" cy="421589"/>
            </a:xfrm>
          </p:grpSpPr>
          <p:sp>
            <p:nvSpPr>
              <p:cNvPr id="79" name="Freeform 79">
                <a:hlinkClick r:id="rId17" action="ppaction://hlinksldjump"/>
              </p:cNvPr>
              <p:cNvSpPr/>
              <p:nvPr/>
            </p:nvSpPr>
            <p:spPr>
              <a:xfrm>
                <a:off x="0" y="0"/>
                <a:ext cx="746211" cy="421589"/>
              </a:xfrm>
              <a:custGeom>
                <a:avLst/>
                <a:gdLst/>
                <a:ahLst/>
                <a:cxnLst/>
                <a:rect l="l" t="t" r="r" b="b"/>
                <a:pathLst>
                  <a:path w="746211" h="421589">
                    <a:moveTo>
                      <a:pt x="140262" y="0"/>
                    </a:moveTo>
                    <a:lnTo>
                      <a:pt x="605949" y="0"/>
                    </a:lnTo>
                    <a:cubicBezTo>
                      <a:pt x="643149" y="0"/>
                      <a:pt x="678825" y="14778"/>
                      <a:pt x="705129" y="41082"/>
                    </a:cubicBezTo>
                    <a:cubicBezTo>
                      <a:pt x="731433" y="67386"/>
                      <a:pt x="746211" y="103062"/>
                      <a:pt x="746211" y="140262"/>
                    </a:cubicBezTo>
                    <a:lnTo>
                      <a:pt x="746211" y="281327"/>
                    </a:lnTo>
                    <a:cubicBezTo>
                      <a:pt x="746211" y="318527"/>
                      <a:pt x="731433" y="354203"/>
                      <a:pt x="705129" y="380507"/>
                    </a:cubicBezTo>
                    <a:cubicBezTo>
                      <a:pt x="678825" y="406811"/>
                      <a:pt x="643149" y="421589"/>
                      <a:pt x="605949" y="421589"/>
                    </a:cubicBezTo>
                    <a:lnTo>
                      <a:pt x="140262" y="421589"/>
                    </a:lnTo>
                    <a:cubicBezTo>
                      <a:pt x="103062" y="421589"/>
                      <a:pt x="67386" y="406811"/>
                      <a:pt x="41082" y="380507"/>
                    </a:cubicBezTo>
                    <a:cubicBezTo>
                      <a:pt x="14778" y="354203"/>
                      <a:pt x="0" y="318527"/>
                      <a:pt x="0" y="281327"/>
                    </a:cubicBezTo>
                    <a:lnTo>
                      <a:pt x="0" y="140262"/>
                    </a:lnTo>
                    <a:cubicBezTo>
                      <a:pt x="0" y="103062"/>
                      <a:pt x="14778" y="67386"/>
                      <a:pt x="41082" y="41082"/>
                    </a:cubicBezTo>
                    <a:cubicBezTo>
                      <a:pt x="67386" y="14778"/>
                      <a:pt x="103062" y="0"/>
                      <a:pt x="14026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38100"/>
                <a:ext cx="746211" cy="459689"/>
              </a:xfrm>
              <a:prstGeom prst="rect">
                <a:avLst/>
              </a:prstGeom>
            </p:spPr>
            <p:txBody>
              <a:bodyPr lIns="50473" tIns="50473" rIns="50473" bIns="50473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1" name="TextBox 81"/>
            <p:cNvSpPr txBox="1"/>
            <p:nvPr/>
          </p:nvSpPr>
          <p:spPr>
            <a:xfrm>
              <a:off x="1327361" y="301179"/>
              <a:ext cx="1055448" cy="1098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u="sng" dirty="0">
                  <a:solidFill>
                    <a:schemeClr val="bg2"/>
                  </a:solidFill>
                  <a:latin typeface="Le Monde Journal Std Bold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25</a:t>
              </a: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1028700" y="107935"/>
            <a:ext cx="2785528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Le Monde Journal Std"/>
              </a:rPr>
              <a:t>STATE SYMBOLS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629146" y="107935"/>
            <a:ext cx="251438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Le Monde Journal Std"/>
              </a:rPr>
              <a:t>GOVT. &amp; CAPITOL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4441204" y="107935"/>
            <a:ext cx="2785528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Le Monde Journal Std"/>
              </a:rPr>
              <a:t>FUN FACTS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0090804" y="107935"/>
            <a:ext cx="251438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Le Monde Journal Std"/>
              </a:rPr>
              <a:t>WILD WEST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766904" y="1464045"/>
            <a:ext cx="8754192" cy="6478102"/>
          </a:xfrm>
          <a:custGeom>
            <a:avLst/>
            <a:gdLst/>
            <a:ahLst/>
            <a:cxnLst/>
            <a:rect l="l" t="t" r="r" b="b"/>
            <a:pathLst>
              <a:path w="8754192" h="6478102">
                <a:moveTo>
                  <a:pt x="0" y="0"/>
                </a:moveTo>
                <a:lnTo>
                  <a:pt x="8754192" y="0"/>
                </a:lnTo>
                <a:lnTo>
                  <a:pt x="8754192" y="6478102"/>
                </a:lnTo>
                <a:lnTo>
                  <a:pt x="0" y="6478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988849" y="7808797"/>
            <a:ext cx="6310302" cy="11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>
                <a:solidFill>
                  <a:srgbClr val="FFFFFF"/>
                </a:solidFill>
                <a:latin typeface="Le Monde Journal Std Bold"/>
              </a:rPr>
              <a:t>Cowboys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2573" y="1044146"/>
            <a:ext cx="16246727" cy="542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Cowboys wore these to protect their legs from thorny brush and cold weather. They were often made from leather.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37453" y="7101626"/>
            <a:ext cx="3796967" cy="2294767"/>
            <a:chOff x="0" y="0"/>
            <a:chExt cx="883782" cy="534130"/>
          </a:xfrm>
        </p:grpSpPr>
        <p:sp>
          <p:nvSpPr>
            <p:cNvPr id="4" name="Freeform 4">
              <a:hlinkClick r:id="rId2" action="ppaction://hlinksldjump"/>
            </p:cNvPr>
            <p:cNvSpPr/>
            <p:nvPr/>
          </p:nvSpPr>
          <p:spPr>
            <a:xfrm>
              <a:off x="0" y="0"/>
              <a:ext cx="898971" cy="538368"/>
            </a:xfrm>
            <a:custGeom>
              <a:avLst/>
              <a:gdLst/>
              <a:ahLst/>
              <a:cxnLst/>
              <a:rect l="l" t="t" r="r" b="b"/>
              <a:pathLst>
                <a:path w="898971" h="538368">
                  <a:moveTo>
                    <a:pt x="501792" y="0"/>
                  </a:moveTo>
                  <a:cubicBezTo>
                    <a:pt x="511486" y="0"/>
                    <a:pt x="521238" y="0"/>
                    <a:pt x="530913" y="0"/>
                  </a:cubicBezTo>
                  <a:cubicBezTo>
                    <a:pt x="608046" y="8921"/>
                    <a:pt x="656251" y="38617"/>
                    <a:pt x="678208" y="87209"/>
                  </a:cubicBezTo>
                  <a:cubicBezTo>
                    <a:pt x="806802" y="80729"/>
                    <a:pt x="898971" y="172609"/>
                    <a:pt x="843319" y="262786"/>
                  </a:cubicBezTo>
                  <a:cubicBezTo>
                    <a:pt x="862266" y="281735"/>
                    <a:pt x="878074" y="302931"/>
                    <a:pt x="883782" y="331379"/>
                  </a:cubicBezTo>
                  <a:cubicBezTo>
                    <a:pt x="883782" y="339529"/>
                    <a:pt x="883782" y="347659"/>
                    <a:pt x="883782" y="355807"/>
                  </a:cubicBezTo>
                  <a:cubicBezTo>
                    <a:pt x="866770" y="428212"/>
                    <a:pt x="793563" y="477139"/>
                    <a:pt x="673379" y="463967"/>
                  </a:cubicBezTo>
                  <a:cubicBezTo>
                    <a:pt x="642456" y="501144"/>
                    <a:pt x="587432" y="538368"/>
                    <a:pt x="501810" y="533737"/>
                  </a:cubicBezTo>
                  <a:cubicBezTo>
                    <a:pt x="457553" y="531297"/>
                    <a:pt x="426765" y="517160"/>
                    <a:pt x="399808" y="499985"/>
                  </a:cubicBezTo>
                  <a:cubicBezTo>
                    <a:pt x="371415" y="514262"/>
                    <a:pt x="340665" y="525466"/>
                    <a:pt x="296236" y="525589"/>
                  </a:cubicBezTo>
                  <a:cubicBezTo>
                    <a:pt x="193448" y="525800"/>
                    <a:pt x="124686" y="470799"/>
                    <a:pt x="123019" y="395356"/>
                  </a:cubicBezTo>
                  <a:cubicBezTo>
                    <a:pt x="56940" y="377706"/>
                    <a:pt x="12185" y="344762"/>
                    <a:pt x="0" y="288390"/>
                  </a:cubicBezTo>
                  <a:cubicBezTo>
                    <a:pt x="0" y="280242"/>
                    <a:pt x="0" y="272076"/>
                    <a:pt x="0" y="263962"/>
                  </a:cubicBezTo>
                  <a:cubicBezTo>
                    <a:pt x="13450" y="208101"/>
                    <a:pt x="55772" y="173012"/>
                    <a:pt x="126238" y="158138"/>
                  </a:cubicBezTo>
                  <a:cubicBezTo>
                    <a:pt x="122004" y="63905"/>
                    <a:pt x="262957" y="5023"/>
                    <a:pt x="378753" y="46537"/>
                  </a:cubicBezTo>
                  <a:cubicBezTo>
                    <a:pt x="406323" y="26008"/>
                    <a:pt x="445330" y="3618"/>
                    <a:pt x="501792" y="0"/>
                  </a:cubicBezTo>
                  <a:close/>
                </a:path>
              </a:pathLst>
            </a:custGeom>
            <a:solidFill>
              <a:srgbClr val="F4C2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1427" y="50922"/>
              <a:ext cx="800928" cy="406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972274" y="7688213"/>
            <a:ext cx="2516948" cy="73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 u="sng" dirty="0">
                <a:solidFill>
                  <a:schemeClr val="bg2"/>
                </a:solidFill>
                <a:latin typeface="Le Monde Journal Std Bold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ANSWER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682721" y="7722363"/>
            <a:ext cx="6922558" cy="123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Chaps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06F7E-F01D-A4EC-DB31-75EC15B38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1245744"/>
            <a:ext cx="3638550" cy="64766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994" y="1830521"/>
            <a:ext cx="12700012" cy="409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Le Monde Journal Std Bold"/>
              </a:rPr>
              <a:t>This rope tool was used by cowboys to catch cattle or other animals. 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45517" y="6459687"/>
            <a:ext cx="3796967" cy="2294767"/>
            <a:chOff x="0" y="0"/>
            <a:chExt cx="5062622" cy="30596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5" name="Freeform 5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6521319" y="1606056"/>
            <a:ext cx="5245361" cy="5245361"/>
          </a:xfrm>
          <a:custGeom>
            <a:avLst/>
            <a:gdLst/>
            <a:ahLst/>
            <a:cxnLst/>
            <a:rect l="l" t="t" r="r" b="b"/>
            <a:pathLst>
              <a:path w="5245361" h="5245361">
                <a:moveTo>
                  <a:pt x="0" y="0"/>
                </a:moveTo>
                <a:lnTo>
                  <a:pt x="5245362" y="0"/>
                </a:lnTo>
                <a:lnTo>
                  <a:pt x="5245362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907400" y="6949988"/>
            <a:ext cx="6473200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Le Monde Journal Std Bold"/>
              </a:rPr>
              <a:t>Lariat (Lasso)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7104" y="372072"/>
            <a:ext cx="16753791" cy="682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During the 1800s these animals were brought to Kansas by foot from Texas. They were then shipped east from Kansas by train and sold for their beef, hides, and fat.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245517" y="7599129"/>
            <a:ext cx="3796967" cy="2294767"/>
            <a:chOff x="0" y="0"/>
            <a:chExt cx="5062622" cy="30596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5" name="Freeform 5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dirty="0">
                    <a:hlinkClick r:id="rId2" action="ppaction://hlinksldjump"/>
                  </a:rPr>
                  <a:t>Slide 2</a:t>
                </a:r>
                <a:endParaRPr dirty="0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367343" y="1677865"/>
            <a:ext cx="11553314" cy="6296556"/>
          </a:xfrm>
          <a:custGeom>
            <a:avLst/>
            <a:gdLst/>
            <a:ahLst/>
            <a:cxnLst/>
            <a:rect l="l" t="t" r="r" b="b"/>
            <a:pathLst>
              <a:path w="11553314" h="6296556">
                <a:moveTo>
                  <a:pt x="0" y="0"/>
                </a:moveTo>
                <a:lnTo>
                  <a:pt x="11553314" y="0"/>
                </a:lnTo>
                <a:lnTo>
                  <a:pt x="11553314" y="6296556"/>
                </a:lnTo>
                <a:lnTo>
                  <a:pt x="0" y="6296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087104" y="7951392"/>
            <a:ext cx="10113793" cy="1146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>
                <a:solidFill>
                  <a:srgbClr val="FFFFFF"/>
                </a:solidFill>
                <a:latin typeface="Le Monde Journal Std Bold"/>
              </a:rPr>
              <a:t>Texas Longhorn/Cattle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7" y="7647275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86609" y="434303"/>
            <a:ext cx="14914781" cy="685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“There’s no place like home.” This 1930s film about a farmgirl from Kansas who ends up in a strange land has become an unofficial symbol of the state.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642998" y="1920619"/>
            <a:ext cx="9002003" cy="6022270"/>
          </a:xfrm>
          <a:custGeom>
            <a:avLst/>
            <a:gdLst/>
            <a:ahLst/>
            <a:cxnLst/>
            <a:rect l="l" t="t" r="r" b="b"/>
            <a:pathLst>
              <a:path w="9002003" h="6022270">
                <a:moveTo>
                  <a:pt x="0" y="0"/>
                </a:moveTo>
                <a:lnTo>
                  <a:pt x="9002004" y="0"/>
                </a:lnTo>
                <a:lnTo>
                  <a:pt x="9002004" y="6022271"/>
                </a:lnTo>
                <a:lnTo>
                  <a:pt x="0" y="6022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45097" y="7790490"/>
            <a:ext cx="7997806" cy="123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i="1" dirty="0">
                <a:solidFill>
                  <a:srgbClr val="FFFFFF"/>
                </a:solidFill>
                <a:latin typeface="Le Monde Journal Std Bold"/>
              </a:rPr>
              <a:t>The Wizard of Oz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7" y="7663323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60718" y="562691"/>
            <a:ext cx="16166563" cy="682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This famous pizza chain was founded in Wichita in 1958. It’s logo features a red hat-like shape which represents the restaurants’ roofs.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245517" y="7097059"/>
            <a:ext cx="3796967" cy="2294767"/>
            <a:chOff x="0" y="0"/>
            <a:chExt cx="5062622" cy="30596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5" name="Freeform 5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27266D-C88E-4581-2D54-A9BA32B5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0" y="1731561"/>
            <a:ext cx="16619136" cy="48650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940513" y="1989575"/>
            <a:ext cx="8406973" cy="5569620"/>
          </a:xfrm>
          <a:custGeom>
            <a:avLst/>
            <a:gdLst/>
            <a:ahLst/>
            <a:cxnLst/>
            <a:rect l="l" t="t" r="r" b="b"/>
            <a:pathLst>
              <a:path w="8406973" h="5569620">
                <a:moveTo>
                  <a:pt x="0" y="0"/>
                </a:moveTo>
                <a:lnTo>
                  <a:pt x="8406974" y="0"/>
                </a:lnTo>
                <a:lnTo>
                  <a:pt x="8406974" y="5569620"/>
                </a:lnTo>
                <a:lnTo>
                  <a:pt x="0" y="5569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45097" y="7406795"/>
            <a:ext cx="7997806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Le Monde Journal Std Bold"/>
              </a:rPr>
              <a:t>Pizza Hut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7" y="6963533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57655" y="707127"/>
            <a:ext cx="15572691" cy="547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Cawker City is home to this “world’s largest” object. Every year the ball grows as more material is wrapped around it.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215483" y="1228985"/>
            <a:ext cx="7857034" cy="5892776"/>
          </a:xfrm>
          <a:custGeom>
            <a:avLst/>
            <a:gdLst/>
            <a:ahLst/>
            <a:cxnLst/>
            <a:rect l="l" t="t" r="r" b="b"/>
            <a:pathLst>
              <a:path w="7857034" h="5892776">
                <a:moveTo>
                  <a:pt x="0" y="0"/>
                </a:moveTo>
                <a:lnTo>
                  <a:pt x="7857034" y="0"/>
                </a:lnTo>
                <a:lnTo>
                  <a:pt x="7857034" y="5892776"/>
                </a:lnTo>
                <a:lnTo>
                  <a:pt x="0" y="5892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687715" y="7287012"/>
            <a:ext cx="8912570" cy="271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World’s Largest Ball of Twine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95800" y="7131809"/>
            <a:ext cx="3981371" cy="31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2"/>
              </a:lnSpc>
            </a:pPr>
            <a:r>
              <a:rPr lang="en-US" sz="1823" dirty="0">
                <a:solidFill>
                  <a:srgbClr val="FFFFFF"/>
                </a:solidFill>
                <a:latin typeface="Canva Sans"/>
              </a:rPr>
              <a:t>Photo: Kansas Tourism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7" y="7550984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73703" y="354061"/>
            <a:ext cx="15540594" cy="685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This famous aviator was from Atchison. She was the first female pilot to fly solo across the Atlantic Ocean. She disappeared in 1937.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4797190" y="1090850"/>
            <a:ext cx="8693619" cy="6922294"/>
          </a:xfrm>
          <a:custGeom>
            <a:avLst/>
            <a:gdLst/>
            <a:ahLst/>
            <a:cxnLst/>
            <a:rect l="l" t="t" r="r" b="b"/>
            <a:pathLst>
              <a:path w="8693619" h="6922294">
                <a:moveTo>
                  <a:pt x="0" y="0"/>
                </a:moveTo>
                <a:lnTo>
                  <a:pt x="8693620" y="0"/>
                </a:lnTo>
                <a:lnTo>
                  <a:pt x="8693620" y="6922295"/>
                </a:lnTo>
                <a:lnTo>
                  <a:pt x="0" y="6922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687715" y="7922895"/>
            <a:ext cx="8912570" cy="133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FFFFFF"/>
                </a:solidFill>
                <a:latin typeface="Le Monde Journal Std Bold"/>
              </a:rPr>
              <a:t>Amelia Earhart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81711F-0C4A-FA23-7D5B-3244EC0E4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60" y="1089308"/>
            <a:ext cx="13205080" cy="81083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245517" y="6397358"/>
            <a:ext cx="3796967" cy="2294767"/>
            <a:chOff x="0" y="0"/>
            <a:chExt cx="5062622" cy="30596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5" name="Freeform 5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6D5D75-B264-7438-9827-51A66C15A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71" y="1422941"/>
            <a:ext cx="15704657" cy="4865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4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5D7762F-AB06-BD8B-5EB0-343615CD6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503" y="1333500"/>
            <a:ext cx="10546994" cy="84741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245516" y="7124700"/>
            <a:ext cx="3796967" cy="2294767"/>
            <a:chOff x="0" y="0"/>
            <a:chExt cx="5062622" cy="305969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5" name="Freeform 5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C5FCC2CD-E860-8997-EE68-95A5813E5726}"/>
              </a:ext>
            </a:extLst>
          </p:cNvPr>
          <p:cNvSpPr txBox="1"/>
          <p:nvPr/>
        </p:nvSpPr>
        <p:spPr>
          <a:xfrm>
            <a:off x="832727" y="1104900"/>
            <a:ext cx="16687799" cy="542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This sedimentary rock is often used for building materials. It became the state rock in 2018 thanks to a fourth grader from Overland Park.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521" y="175552"/>
            <a:ext cx="5544643" cy="853148"/>
            <a:chOff x="0" y="0"/>
            <a:chExt cx="7392859" cy="11375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25811" cy="1137531"/>
              <a:chOff x="0" y="0"/>
              <a:chExt cx="1233144" cy="81280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123314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233144" h="812800">
                    <a:moveTo>
                      <a:pt x="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33144" y="203200"/>
                    </a:lnTo>
                    <a:lnTo>
                      <a:pt x="1233144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0" y="406400"/>
                    </a:lnTo>
                    <a:close/>
                  </a:path>
                </a:pathLst>
              </a:custGeom>
              <a:solidFill>
                <a:srgbClr val="CF8D0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01600" y="165100"/>
                <a:ext cx="1131544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99513" y="159613"/>
              <a:ext cx="5493346" cy="765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u="sng" dirty="0">
                  <a:latin typeface="Canva Sans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Back to game board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64AF43-740A-7A99-A4BB-AC333F8129C6}"/>
              </a:ext>
            </a:extLst>
          </p:cNvPr>
          <p:cNvSpPr txBox="1"/>
          <p:nvPr/>
        </p:nvSpPr>
        <p:spPr>
          <a:xfrm>
            <a:off x="3128702" y="8034601"/>
            <a:ext cx="12030595" cy="105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3"/>
              </a:lnSpc>
            </a:pPr>
            <a:r>
              <a:rPr lang="en-US" sz="6652">
                <a:solidFill>
                  <a:srgbClr val="FFFFFF"/>
                </a:solidFill>
                <a:latin typeface="Le Monde Journal Std Bold"/>
              </a:rPr>
              <a:t>Greenhorn Limestone</a:t>
            </a:r>
            <a:endParaRPr lang="en-US" sz="6652" dirty="0">
              <a:solidFill>
                <a:srgbClr val="FFFFFF"/>
              </a:solidFill>
              <a:latin typeface="Le Monde Journal Std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7208F-6E4E-A0B5-FFE1-E84C88A98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876647"/>
            <a:ext cx="4572000" cy="6126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5515" y="7658100"/>
            <a:ext cx="3796967" cy="2294767"/>
            <a:chOff x="0" y="0"/>
            <a:chExt cx="5062622" cy="305969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5062622" cy="3059690"/>
              <a:chOff x="0" y="0"/>
              <a:chExt cx="883782" cy="534130"/>
            </a:xfrm>
          </p:grpSpPr>
          <p:sp>
            <p:nvSpPr>
              <p:cNvPr id="4" name="Freeform 4">
                <a:hlinkClick r:id="rId2" action="ppaction://hlinksldjump"/>
              </p:cNvPr>
              <p:cNvSpPr/>
              <p:nvPr/>
            </p:nvSpPr>
            <p:spPr>
              <a:xfrm>
                <a:off x="0" y="0"/>
                <a:ext cx="898971" cy="538368"/>
              </a:xfrm>
              <a:custGeom>
                <a:avLst/>
                <a:gdLst/>
                <a:ahLst/>
                <a:cxnLst/>
                <a:rect l="l" t="t" r="r" b="b"/>
                <a:pathLst>
                  <a:path w="898971" h="538368">
                    <a:moveTo>
                      <a:pt x="501792" y="0"/>
                    </a:moveTo>
                    <a:cubicBezTo>
                      <a:pt x="511486" y="0"/>
                      <a:pt x="521238" y="0"/>
                      <a:pt x="530913" y="0"/>
                    </a:cubicBezTo>
                    <a:cubicBezTo>
                      <a:pt x="608046" y="8921"/>
                      <a:pt x="656251" y="38617"/>
                      <a:pt x="678208" y="87209"/>
                    </a:cubicBezTo>
                    <a:cubicBezTo>
                      <a:pt x="806802" y="80729"/>
                      <a:pt x="898971" y="172609"/>
                      <a:pt x="843319" y="262786"/>
                    </a:cubicBezTo>
                    <a:cubicBezTo>
                      <a:pt x="862266" y="281735"/>
                      <a:pt x="878074" y="302931"/>
                      <a:pt x="883782" y="331379"/>
                    </a:cubicBezTo>
                    <a:cubicBezTo>
                      <a:pt x="883782" y="339529"/>
                      <a:pt x="883782" y="347659"/>
                      <a:pt x="883782" y="355807"/>
                    </a:cubicBezTo>
                    <a:cubicBezTo>
                      <a:pt x="866770" y="428212"/>
                      <a:pt x="793563" y="477139"/>
                      <a:pt x="673379" y="463967"/>
                    </a:cubicBezTo>
                    <a:cubicBezTo>
                      <a:pt x="642456" y="501144"/>
                      <a:pt x="587432" y="538368"/>
                      <a:pt x="501810" y="533737"/>
                    </a:cubicBezTo>
                    <a:cubicBezTo>
                      <a:pt x="457553" y="531297"/>
                      <a:pt x="426765" y="517160"/>
                      <a:pt x="399808" y="499985"/>
                    </a:cubicBezTo>
                    <a:cubicBezTo>
                      <a:pt x="371415" y="514262"/>
                      <a:pt x="340665" y="525466"/>
                      <a:pt x="296236" y="525589"/>
                    </a:cubicBezTo>
                    <a:cubicBezTo>
                      <a:pt x="193448" y="525800"/>
                      <a:pt x="124686" y="470799"/>
                      <a:pt x="123019" y="395356"/>
                    </a:cubicBezTo>
                    <a:cubicBezTo>
                      <a:pt x="56940" y="377706"/>
                      <a:pt x="12185" y="344762"/>
                      <a:pt x="0" y="288390"/>
                    </a:cubicBezTo>
                    <a:cubicBezTo>
                      <a:pt x="0" y="280242"/>
                      <a:pt x="0" y="272076"/>
                      <a:pt x="0" y="263962"/>
                    </a:cubicBezTo>
                    <a:cubicBezTo>
                      <a:pt x="13450" y="208101"/>
                      <a:pt x="55772" y="173012"/>
                      <a:pt x="126238" y="158138"/>
                    </a:cubicBezTo>
                    <a:cubicBezTo>
                      <a:pt x="122004" y="63905"/>
                      <a:pt x="262957" y="5023"/>
                      <a:pt x="378753" y="46537"/>
                    </a:cubicBezTo>
                    <a:cubicBezTo>
                      <a:pt x="406323" y="26008"/>
                      <a:pt x="445330" y="3618"/>
                      <a:pt x="501792" y="0"/>
                    </a:cubicBezTo>
                    <a:close/>
                  </a:path>
                </a:pathLst>
              </a:custGeom>
              <a:solidFill>
                <a:srgbClr val="F4C21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41427" y="50922"/>
                <a:ext cx="800928" cy="4069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979761" y="813866"/>
              <a:ext cx="3355932" cy="979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8"/>
                </a:lnSpc>
              </a:pPr>
              <a:r>
                <a:rPr lang="en-US" sz="4677" u="sng" dirty="0">
                  <a:solidFill>
                    <a:schemeClr val="bg2"/>
                  </a:solidFill>
                  <a:latin typeface="Le Monde Journal Std Bold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ANSWER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55533" y="642769"/>
            <a:ext cx="15976933" cy="682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 dirty="0">
                <a:solidFill>
                  <a:srgbClr val="FFFFFF"/>
                </a:solidFill>
                <a:latin typeface="Le Monde Journal Std Bold"/>
              </a:rPr>
              <a:t>This state fish became official in 2018 and is extremely common in Kansas. It usually weighs two to four pounds, though some may be larger.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476</Words>
  <Application>Microsoft Office PowerPoint</Application>
  <PresentationFormat>Custom</PresentationFormat>
  <Paragraphs>83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Le Monde Journal Std Bold</vt:lpstr>
      <vt:lpstr>Arial</vt:lpstr>
      <vt:lpstr>Le Monde Journal Std Bold Italics</vt:lpstr>
      <vt:lpstr>Calibri</vt:lpstr>
      <vt:lpstr>Canva Sans</vt:lpstr>
      <vt:lpstr>Le Monde Journal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TRIVIA</dc:title>
  <cp:lastModifiedBy>Ashley Pheigaru [KSHS]</cp:lastModifiedBy>
  <cp:revision>6</cp:revision>
  <dcterms:created xsi:type="dcterms:W3CDTF">2006-08-16T00:00:00Z</dcterms:created>
  <dcterms:modified xsi:type="dcterms:W3CDTF">2023-12-05T19:17:15Z</dcterms:modified>
  <dc:identifier>DAFximrvc8w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3813941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