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8.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2"/>
  </p:notesMasterIdLst>
  <p:sldIdLst>
    <p:sldId id="256" r:id="rId3"/>
    <p:sldId id="258" r:id="rId4"/>
    <p:sldId id="407" r:id="rId5"/>
    <p:sldId id="404" r:id="rId6"/>
    <p:sldId id="420" r:id="rId7"/>
    <p:sldId id="419" r:id="rId8"/>
    <p:sldId id="443" r:id="rId9"/>
    <p:sldId id="432" r:id="rId10"/>
    <p:sldId id="28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15"/>
    <p:restoredTop sz="94737"/>
  </p:normalViewPr>
  <p:slideViewPr>
    <p:cSldViewPr snapToGrid="0">
      <p:cViewPr varScale="1">
        <p:scale>
          <a:sx n="57" d="100"/>
          <a:sy n="57" d="100"/>
        </p:scale>
        <p:origin x="566"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2021</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1"/>
                <c:pt idx="0">
                  <c:v>Sad or hopeless
(2+ weeks in a row)</c:v>
                </c:pt>
              </c:strCache>
            </c:strRef>
          </c:cat>
          <c:val>
            <c:numRef>
              <c:f>Sheet1!$B$2:$B$4</c:f>
              <c:numCache>
                <c:formatCode>General</c:formatCode>
                <c:ptCount val="3"/>
                <c:pt idx="0" formatCode="0%">
                  <c:v>0.39</c:v>
                </c:pt>
              </c:numCache>
            </c:numRef>
          </c:val>
          <c:extLst>
            <c:ext xmlns:c16="http://schemas.microsoft.com/office/drawing/2014/chart" uri="{C3380CC4-5D6E-409C-BE32-E72D297353CC}">
              <c16:uniqueId val="{00000000-2187-4B83-877B-1FB9879D0D18}"/>
            </c:ext>
          </c:extLst>
        </c:ser>
        <c:ser>
          <c:idx val="1"/>
          <c:order val="1"/>
          <c:tx>
            <c:strRef>
              <c:f>Sheet1!$C$1</c:f>
              <c:strCache>
                <c:ptCount val="1"/>
                <c:pt idx="0">
                  <c:v>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1"/>
                <c:pt idx="0">
                  <c:v>Sad or hopeless
(2+ weeks in a row)</c:v>
                </c:pt>
              </c:strCache>
            </c:strRef>
          </c:cat>
          <c:val>
            <c:numRef>
              <c:f>Sheet1!$C$2:$C$4</c:f>
              <c:numCache>
                <c:formatCode>General</c:formatCode>
                <c:ptCount val="3"/>
                <c:pt idx="0" formatCode="0%">
                  <c:v>0.23</c:v>
                </c:pt>
              </c:numCache>
            </c:numRef>
          </c:val>
          <c:extLst>
            <c:ext xmlns:c16="http://schemas.microsoft.com/office/drawing/2014/chart" uri="{C3380CC4-5D6E-409C-BE32-E72D297353CC}">
              <c16:uniqueId val="{00000001-2187-4B83-877B-1FB9879D0D18}"/>
            </c:ext>
          </c:extLst>
        </c:ser>
        <c:ser>
          <c:idx val="2"/>
          <c:order val="2"/>
          <c:tx>
            <c:strRef>
              <c:f>Sheet1!$D$1</c:f>
              <c:strCache>
                <c:ptCount val="1"/>
                <c:pt idx="0">
                  <c:v>2024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1"/>
                <c:pt idx="0">
                  <c:v>Sad or hopeless
(2+ weeks in a row)</c:v>
                </c:pt>
              </c:strCache>
            </c:strRef>
          </c:cat>
          <c:val>
            <c:numRef>
              <c:f>Sheet1!$D$2:$D$4</c:f>
              <c:numCache>
                <c:formatCode>General</c:formatCode>
                <c:ptCount val="3"/>
                <c:pt idx="0" formatCode="0%">
                  <c:v>0.19</c:v>
                </c:pt>
              </c:numCache>
            </c:numRef>
          </c:val>
          <c:extLst>
            <c:ext xmlns:c16="http://schemas.microsoft.com/office/drawing/2014/chart" uri="{C3380CC4-5D6E-409C-BE32-E72D297353CC}">
              <c16:uniqueId val="{00000000-6D1F-4DEF-AACA-7FEFDCE7FD9B}"/>
            </c:ext>
          </c:extLst>
        </c:ser>
        <c:dLbls>
          <c:dLblPos val="outEnd"/>
          <c:showLegendKey val="0"/>
          <c:showVal val="1"/>
          <c:showCatName val="0"/>
          <c:showSerName val="0"/>
          <c:showPercent val="0"/>
          <c:showBubbleSize val="0"/>
        </c:dLbls>
        <c:gapWidth val="50"/>
        <c:axId val="1581001248"/>
        <c:axId val="1581000000"/>
      </c:barChart>
      <c:catAx>
        <c:axId val="1581001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581000000"/>
        <c:crosses val="autoZero"/>
        <c:auto val="1"/>
        <c:lblAlgn val="ctr"/>
        <c:lblOffset val="100"/>
        <c:noMultiLvlLbl val="0"/>
      </c:catAx>
      <c:valAx>
        <c:axId val="1581000000"/>
        <c:scaling>
          <c:orientation val="minMax"/>
          <c:max val="0.5"/>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581001248"/>
        <c:crosses val="autoZero"/>
        <c:crossBetween val="between"/>
      </c:valAx>
      <c:spPr>
        <a:noFill/>
        <a:ln>
          <a:noFill/>
        </a:ln>
        <a:effectLst/>
      </c:spPr>
    </c:plotArea>
    <c:legend>
      <c:legendPos val="b"/>
      <c:layout>
        <c:manualLayout>
          <c:xMode val="edge"/>
          <c:yMode val="edge"/>
          <c:x val="8.0525200681008879E-2"/>
          <c:y val="0.93495217624461269"/>
          <c:w val="0.35366545199861416"/>
          <c:h val="6.2772291696196636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27429736509784E-2"/>
          <c:y val="6.7110039472068186E-2"/>
          <c:w val="0.8870594001776797"/>
          <c:h val="0.76850258280553441"/>
        </c:manualLayout>
      </c:layout>
      <c:barChart>
        <c:barDir val="col"/>
        <c:grouping val="clustered"/>
        <c:varyColors val="0"/>
        <c:ser>
          <c:idx val="0"/>
          <c:order val="0"/>
          <c:tx>
            <c:strRef>
              <c:f>Sheet1!$B$1</c:f>
              <c:strCache>
                <c:ptCount val="1"/>
                <c:pt idx="0">
                  <c:v>2021</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Considered suicide</c:v>
                </c:pt>
                <c:pt idx="1">
                  <c:v>Attempted suicide</c:v>
                </c:pt>
              </c:strCache>
            </c:strRef>
          </c:cat>
          <c:val>
            <c:numRef>
              <c:f>Sheet1!$B$2:$B$3</c:f>
              <c:numCache>
                <c:formatCode>0%</c:formatCode>
                <c:ptCount val="2"/>
                <c:pt idx="0">
                  <c:v>0.13</c:v>
                </c:pt>
                <c:pt idx="1">
                  <c:v>0.06</c:v>
                </c:pt>
              </c:numCache>
            </c:numRef>
          </c:val>
          <c:extLst>
            <c:ext xmlns:c16="http://schemas.microsoft.com/office/drawing/2014/chart" uri="{C3380CC4-5D6E-409C-BE32-E72D297353CC}">
              <c16:uniqueId val="{00000000-3F28-46AC-972B-1FA4C11F701C}"/>
            </c:ext>
          </c:extLst>
        </c:ser>
        <c:ser>
          <c:idx val="1"/>
          <c:order val="1"/>
          <c:tx>
            <c:strRef>
              <c:f>Sheet1!$C$1</c:f>
              <c:strCache>
                <c:ptCount val="1"/>
                <c:pt idx="0">
                  <c:v>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Considered suicide</c:v>
                </c:pt>
                <c:pt idx="1">
                  <c:v>Attempted suicide</c:v>
                </c:pt>
              </c:strCache>
            </c:strRef>
          </c:cat>
          <c:val>
            <c:numRef>
              <c:f>Sheet1!$C$2:$C$3</c:f>
              <c:numCache>
                <c:formatCode>0%</c:formatCode>
                <c:ptCount val="2"/>
                <c:pt idx="0">
                  <c:v>0.11</c:v>
                </c:pt>
                <c:pt idx="1">
                  <c:v>0.06</c:v>
                </c:pt>
              </c:numCache>
            </c:numRef>
          </c:val>
          <c:extLst>
            <c:ext xmlns:c16="http://schemas.microsoft.com/office/drawing/2014/chart" uri="{C3380CC4-5D6E-409C-BE32-E72D297353CC}">
              <c16:uniqueId val="{00000001-3F28-46AC-972B-1FA4C11F701C}"/>
            </c:ext>
          </c:extLst>
        </c:ser>
        <c:ser>
          <c:idx val="2"/>
          <c:order val="2"/>
          <c:tx>
            <c:strRef>
              <c:f>Sheet1!$D$1</c:f>
              <c:strCache>
                <c:ptCount val="1"/>
                <c:pt idx="0">
                  <c:v>2024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Considered suicide</c:v>
                </c:pt>
                <c:pt idx="1">
                  <c:v>Attempted suicide</c:v>
                </c:pt>
              </c:strCache>
            </c:strRef>
          </c:cat>
          <c:val>
            <c:numRef>
              <c:f>Sheet1!$D$2:$D$3</c:f>
              <c:numCache>
                <c:formatCode>0%</c:formatCode>
                <c:ptCount val="2"/>
                <c:pt idx="0">
                  <c:v>0.09</c:v>
                </c:pt>
                <c:pt idx="1">
                  <c:v>2.5000000000000001E-2</c:v>
                </c:pt>
              </c:numCache>
            </c:numRef>
          </c:val>
          <c:extLst>
            <c:ext xmlns:c16="http://schemas.microsoft.com/office/drawing/2014/chart" uri="{C3380CC4-5D6E-409C-BE32-E72D297353CC}">
              <c16:uniqueId val="{00000002-3F28-46AC-972B-1FA4C11F701C}"/>
            </c:ext>
          </c:extLst>
        </c:ser>
        <c:dLbls>
          <c:dLblPos val="outEnd"/>
          <c:showLegendKey val="0"/>
          <c:showVal val="1"/>
          <c:showCatName val="0"/>
          <c:showSerName val="0"/>
          <c:showPercent val="0"/>
          <c:showBubbleSize val="0"/>
        </c:dLbls>
        <c:gapWidth val="50"/>
        <c:axId val="1581001248"/>
        <c:axId val="1581000000"/>
      </c:barChart>
      <c:catAx>
        <c:axId val="1581001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581000000"/>
        <c:crosses val="autoZero"/>
        <c:auto val="1"/>
        <c:lblAlgn val="ctr"/>
        <c:lblOffset val="100"/>
        <c:noMultiLvlLbl val="0"/>
      </c:catAx>
      <c:valAx>
        <c:axId val="1581000000"/>
        <c:scaling>
          <c:orientation val="minMax"/>
          <c:max val="0.5"/>
        </c:scaling>
        <c:delete val="1"/>
        <c:axPos val="l"/>
        <c:numFmt formatCode="0%" sourceLinked="1"/>
        <c:majorTickMark val="none"/>
        <c:minorTickMark val="none"/>
        <c:tickLblPos val="nextTo"/>
        <c:crossAx val="1581001248"/>
        <c:crosses val="autoZero"/>
        <c:crossBetween val="between"/>
      </c:valAx>
      <c:spPr>
        <a:noFill/>
        <a:ln>
          <a:noFill/>
        </a:ln>
        <a:effectLst/>
      </c:spPr>
    </c:plotArea>
    <c:legend>
      <c:legendPos val="b"/>
      <c:layout>
        <c:manualLayout>
          <c:xMode val="edge"/>
          <c:yMode val="edge"/>
          <c:x val="0.3796107797082825"/>
          <c:y val="0.91556966097273762"/>
          <c:w val="0.35366545199861416"/>
          <c:h val="6.2772291696196636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Self-Reported Depression </a:t>
            </a:r>
          </a:p>
          <a:p>
            <a:pPr>
              <a:defRPr/>
            </a:pPr>
            <a:r>
              <a:rPr lang="en-US" dirty="0"/>
              <a:t>(Persistent</a:t>
            </a:r>
            <a:r>
              <a:rPr lang="en-US" baseline="0" dirty="0"/>
              <a:t> sadness / hopelessness)</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Male</c:v>
                </c:pt>
              </c:strCache>
            </c:strRef>
          </c:tx>
          <c:spPr>
            <a:solidFill>
              <a:schemeClr val="accent6">
                <a:lumMod val="75000"/>
              </a:schemeClr>
            </a:solidFill>
            <a:ln>
              <a:noFill/>
            </a:ln>
            <a:effectLst/>
          </c:spPr>
          <c:invertIfNegative val="0"/>
          <c:dPt>
            <c:idx val="0"/>
            <c:invertIfNegative val="0"/>
            <c:bubble3D val="0"/>
            <c:spPr>
              <a:solidFill>
                <a:schemeClr val="accent6">
                  <a:lumMod val="75000"/>
                </a:schemeClr>
              </a:solidFill>
              <a:ln>
                <a:noFill/>
              </a:ln>
              <a:effectLst/>
            </c:spPr>
            <c:extLst>
              <c:ext xmlns:c16="http://schemas.microsoft.com/office/drawing/2014/chart" uri="{C3380CC4-5D6E-409C-BE32-E72D297353CC}">
                <c16:uniqueId val="{00000000-D198-46FA-A0DA-47E56398A458}"/>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0%</c:formatCode>
                <c:ptCount val="1"/>
                <c:pt idx="0">
                  <c:v>0.12</c:v>
                </c:pt>
              </c:numCache>
            </c:numRef>
          </c:val>
          <c:extLst>
            <c:ext xmlns:c16="http://schemas.microsoft.com/office/drawing/2014/chart" uri="{C3380CC4-5D6E-409C-BE32-E72D297353CC}">
              <c16:uniqueId val="{00000000-A002-486B-B5F0-D5A3237149B2}"/>
            </c:ext>
          </c:extLst>
        </c:ser>
        <c:ser>
          <c:idx val="1"/>
          <c:order val="1"/>
          <c:tx>
            <c:strRef>
              <c:f>Sheet1!$C$1</c:f>
              <c:strCache>
                <c:ptCount val="1"/>
                <c:pt idx="0">
                  <c:v>White</c:v>
                </c:pt>
              </c:strCache>
            </c:strRef>
          </c:tx>
          <c:spPr>
            <a:solidFill>
              <a:schemeClr val="accent5">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0%</c:formatCode>
                <c:ptCount val="1"/>
                <c:pt idx="0">
                  <c:v>0.15</c:v>
                </c:pt>
              </c:numCache>
            </c:numRef>
          </c:val>
          <c:extLst>
            <c:ext xmlns:c16="http://schemas.microsoft.com/office/drawing/2014/chart" uri="{C3380CC4-5D6E-409C-BE32-E72D297353CC}">
              <c16:uniqueId val="{00000001-A002-486B-B5F0-D5A3237149B2}"/>
            </c:ext>
          </c:extLst>
        </c:ser>
        <c:ser>
          <c:idx val="2"/>
          <c:order val="2"/>
          <c:tx>
            <c:strRef>
              <c:f>Sheet1!$D$1</c:f>
              <c:strCache>
                <c:ptCount val="1"/>
                <c:pt idx="0">
                  <c:v>Heterosexual</c:v>
                </c:pt>
              </c:strCache>
            </c:strRef>
          </c:tx>
          <c:spPr>
            <a:solidFill>
              <a:schemeClr val="accent4">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Sheet1!$D$2</c:f>
              <c:numCache>
                <c:formatCode>0%</c:formatCode>
                <c:ptCount val="1"/>
                <c:pt idx="0">
                  <c:v>0.16</c:v>
                </c:pt>
              </c:numCache>
            </c:numRef>
          </c:val>
          <c:extLst>
            <c:ext xmlns:c16="http://schemas.microsoft.com/office/drawing/2014/chart" uri="{C3380CC4-5D6E-409C-BE32-E72D297353CC}">
              <c16:uniqueId val="{00000002-A002-486B-B5F0-D5A3237149B2}"/>
            </c:ext>
          </c:extLst>
        </c:ser>
        <c:ser>
          <c:idx val="3"/>
          <c:order val="3"/>
          <c:tx>
            <c:strRef>
              <c:f>Sheet1!$E$1</c:f>
              <c:strCache>
                <c:ptCount val="1"/>
                <c:pt idx="0">
                  <c:v>Cisgender</c:v>
                </c:pt>
              </c:strCache>
            </c:strRef>
          </c:tx>
          <c:spPr>
            <a:solidFill>
              <a:schemeClr val="accent3">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Sheet1!$E$2</c:f>
              <c:numCache>
                <c:formatCode>0%</c:formatCode>
                <c:ptCount val="1"/>
                <c:pt idx="0">
                  <c:v>0.19</c:v>
                </c:pt>
              </c:numCache>
            </c:numRef>
          </c:val>
          <c:extLst>
            <c:ext xmlns:c16="http://schemas.microsoft.com/office/drawing/2014/chart" uri="{C3380CC4-5D6E-409C-BE32-E72D297353CC}">
              <c16:uniqueId val="{00000003-A002-486B-B5F0-D5A3237149B2}"/>
            </c:ext>
          </c:extLst>
        </c:ser>
        <c:ser>
          <c:idx val="4"/>
          <c:order val="4"/>
          <c:tx>
            <c:strRef>
              <c:f>Sheet1!$F$1</c:f>
              <c:strCache>
                <c:ptCount val="1"/>
                <c:pt idx="0">
                  <c:v>IEP</c:v>
                </c:pt>
              </c:strCache>
            </c:strRef>
          </c:tx>
          <c:spPr>
            <a:solidFill>
              <a:schemeClr val="accent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Sheet1!$F$2</c:f>
              <c:numCache>
                <c:formatCode>0%</c:formatCode>
                <c:ptCount val="1"/>
                <c:pt idx="0">
                  <c:v>0.19</c:v>
                </c:pt>
              </c:numCache>
            </c:numRef>
          </c:val>
          <c:extLst>
            <c:ext xmlns:c16="http://schemas.microsoft.com/office/drawing/2014/chart" uri="{C3380CC4-5D6E-409C-BE32-E72D297353CC}">
              <c16:uniqueId val="{00000004-A002-486B-B5F0-D5A3237149B2}"/>
            </c:ext>
          </c:extLst>
        </c:ser>
        <c:ser>
          <c:idx val="5"/>
          <c:order val="5"/>
          <c:tx>
            <c:strRef>
              <c:f>Sheet1!$G$1</c:f>
              <c:strCache>
                <c:ptCount val="1"/>
                <c:pt idx="0">
                  <c:v>Hispanic</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Sheet1!$G$2</c:f>
              <c:numCache>
                <c:formatCode>0%</c:formatCode>
                <c:ptCount val="1"/>
                <c:pt idx="0">
                  <c:v>0.2</c:v>
                </c:pt>
              </c:numCache>
            </c:numRef>
          </c:val>
          <c:extLst>
            <c:ext xmlns:c16="http://schemas.microsoft.com/office/drawing/2014/chart" uri="{C3380CC4-5D6E-409C-BE32-E72D297353CC}">
              <c16:uniqueId val="{00000005-A002-486B-B5F0-D5A3237149B2}"/>
            </c:ext>
          </c:extLst>
        </c:ser>
        <c:ser>
          <c:idx val="6"/>
          <c:order val="6"/>
          <c:tx>
            <c:strRef>
              <c:f>Sheet1!$H$1</c:f>
              <c:strCache>
                <c:ptCount val="1"/>
                <c:pt idx="0">
                  <c:v>MLL</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Sheet1!$H$2</c:f>
              <c:numCache>
                <c:formatCode>0%</c:formatCode>
                <c:ptCount val="1"/>
                <c:pt idx="0">
                  <c:v>0.2</c:v>
                </c:pt>
              </c:numCache>
            </c:numRef>
          </c:val>
          <c:extLst>
            <c:ext xmlns:c16="http://schemas.microsoft.com/office/drawing/2014/chart" uri="{C3380CC4-5D6E-409C-BE32-E72D297353CC}">
              <c16:uniqueId val="{00000006-A002-486B-B5F0-D5A3237149B2}"/>
            </c:ext>
          </c:extLst>
        </c:ser>
        <c:ser>
          <c:idx val="7"/>
          <c:order val="7"/>
          <c:tx>
            <c:strRef>
              <c:f>Sheet1!$I$1</c:f>
              <c:strCache>
                <c:ptCount val="1"/>
                <c:pt idx="0">
                  <c:v>Black</c:v>
                </c:pt>
              </c:strCache>
            </c:strRef>
          </c:tx>
          <c:spPr>
            <a:solidFill>
              <a:schemeClr val="accent4">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Sheet1!$I$2</c:f>
              <c:numCache>
                <c:formatCode>0%</c:formatCode>
                <c:ptCount val="1"/>
                <c:pt idx="0">
                  <c:v>0.26</c:v>
                </c:pt>
              </c:numCache>
            </c:numRef>
          </c:val>
          <c:extLst>
            <c:ext xmlns:c16="http://schemas.microsoft.com/office/drawing/2014/chart" uri="{C3380CC4-5D6E-409C-BE32-E72D297353CC}">
              <c16:uniqueId val="{00000006-01F6-4B14-A3EE-BE5208E9F027}"/>
            </c:ext>
          </c:extLst>
        </c:ser>
        <c:ser>
          <c:idx val="8"/>
          <c:order val="8"/>
          <c:tx>
            <c:strRef>
              <c:f>Sheet1!$J$1</c:f>
              <c:strCache>
                <c:ptCount val="1"/>
                <c:pt idx="0">
                  <c:v>Female</c:v>
                </c:pt>
              </c:strCache>
            </c:strRef>
          </c:tx>
          <c:spPr>
            <a:solidFill>
              <a:schemeClr val="accent6">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Sheet1!$J$2</c:f>
              <c:numCache>
                <c:formatCode>0%</c:formatCode>
                <c:ptCount val="1"/>
                <c:pt idx="0">
                  <c:v>0.26</c:v>
                </c:pt>
              </c:numCache>
            </c:numRef>
          </c:val>
          <c:extLst>
            <c:ext xmlns:c16="http://schemas.microsoft.com/office/drawing/2014/chart" uri="{C3380CC4-5D6E-409C-BE32-E72D297353CC}">
              <c16:uniqueId val="{00000002-3C85-4ECE-BDC3-951A3AD59D7F}"/>
            </c:ext>
          </c:extLst>
        </c:ser>
        <c:ser>
          <c:idx val="9"/>
          <c:order val="9"/>
          <c:tx>
            <c:strRef>
              <c:f>Sheet1!$K$1</c:f>
              <c:strCache>
                <c:ptCount val="1"/>
                <c:pt idx="0">
                  <c:v>Sexuality: LGBS</c:v>
                </c:pt>
              </c:strCache>
            </c:strRef>
          </c:tx>
          <c:spPr>
            <a:solidFill>
              <a:schemeClr val="accent2">
                <a:lumMod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Sheet1!$K$2</c:f>
              <c:numCache>
                <c:formatCode>0%</c:formatCode>
                <c:ptCount val="1"/>
                <c:pt idx="0">
                  <c:v>0.36</c:v>
                </c:pt>
              </c:numCache>
            </c:numRef>
          </c:val>
          <c:extLst>
            <c:ext xmlns:c16="http://schemas.microsoft.com/office/drawing/2014/chart" uri="{C3380CC4-5D6E-409C-BE32-E72D297353CC}">
              <c16:uniqueId val="{00000003-3C85-4ECE-BDC3-951A3AD59D7F}"/>
            </c:ext>
          </c:extLst>
        </c:ser>
        <c:ser>
          <c:idx val="10"/>
          <c:order val="10"/>
          <c:tx>
            <c:strRef>
              <c:f>Sheet1!$L$1</c:f>
              <c:strCache>
                <c:ptCount val="1"/>
                <c:pt idx="0">
                  <c:v>Gender:Trans, Non-binary</c:v>
                </c:pt>
              </c:strCache>
            </c:strRef>
          </c:tx>
          <c:spPr>
            <a:solidFill>
              <a:schemeClr val="accent4">
                <a:lumMod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Sheet1!$L$2</c:f>
              <c:numCache>
                <c:formatCode>0%</c:formatCode>
                <c:ptCount val="1"/>
                <c:pt idx="0">
                  <c:v>0.41</c:v>
                </c:pt>
              </c:numCache>
            </c:numRef>
          </c:val>
          <c:extLst>
            <c:ext xmlns:c16="http://schemas.microsoft.com/office/drawing/2014/chart" uri="{C3380CC4-5D6E-409C-BE32-E72D297353CC}">
              <c16:uniqueId val="{00000004-3C85-4ECE-BDC3-951A3AD59D7F}"/>
            </c:ext>
          </c:extLst>
        </c:ser>
        <c:dLbls>
          <c:dLblPos val="outEnd"/>
          <c:showLegendKey val="0"/>
          <c:showVal val="1"/>
          <c:showCatName val="0"/>
          <c:showSerName val="0"/>
          <c:showPercent val="0"/>
          <c:showBubbleSize val="0"/>
        </c:dLbls>
        <c:gapWidth val="182"/>
        <c:axId val="971219775"/>
        <c:axId val="971222687"/>
      </c:barChart>
      <c:catAx>
        <c:axId val="971219775"/>
        <c:scaling>
          <c:orientation val="minMax"/>
        </c:scaling>
        <c:delete val="1"/>
        <c:axPos val="l"/>
        <c:numFmt formatCode="General" sourceLinked="1"/>
        <c:majorTickMark val="none"/>
        <c:minorTickMark val="none"/>
        <c:tickLblPos val="nextTo"/>
        <c:crossAx val="971222687"/>
        <c:crosses val="autoZero"/>
        <c:auto val="1"/>
        <c:lblAlgn val="ctr"/>
        <c:lblOffset val="100"/>
        <c:noMultiLvlLbl val="0"/>
      </c:catAx>
      <c:valAx>
        <c:axId val="971222687"/>
        <c:scaling>
          <c:orientation val="minMax"/>
        </c:scaling>
        <c:delete val="1"/>
        <c:axPos val="b"/>
        <c:numFmt formatCode="0%" sourceLinked="1"/>
        <c:majorTickMark val="none"/>
        <c:minorTickMark val="none"/>
        <c:tickLblPos val="nextTo"/>
        <c:crossAx val="971219775"/>
        <c:crosses val="autoZero"/>
        <c:crossBetween val="between"/>
        <c:majorUnit val="5.000000000000001E-2"/>
      </c:valAx>
      <c:spPr>
        <a:noFill/>
        <a:ln>
          <a:noFill/>
        </a:ln>
        <a:effectLst/>
      </c:spPr>
    </c:plotArea>
    <c:legend>
      <c:legendPos val="l"/>
      <c:legendEntry>
        <c:idx val="3"/>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1.5402460977870845E-2"/>
          <c:y val="0.17335527924799715"/>
          <c:w val="0.29000458132554502"/>
          <c:h val="0.8162791587340165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Self</a:t>
            </a:r>
            <a:r>
              <a:rPr lang="en-US" baseline="0" dirty="0"/>
              <a:t>-</a:t>
            </a:r>
            <a:r>
              <a:rPr lang="en-US" dirty="0"/>
              <a:t>Reported Attempted</a:t>
            </a:r>
            <a:r>
              <a:rPr lang="en-US" baseline="0" dirty="0"/>
              <a:t> Suicide</a:t>
            </a:r>
            <a:endParaRPr lang="en-US" dirty="0"/>
          </a:p>
        </c:rich>
      </c:tx>
      <c:layout>
        <c:manualLayout>
          <c:xMode val="edge"/>
          <c:yMode val="edge"/>
          <c:x val="0.28418543601786428"/>
          <c:y val="3.8095238095238099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1837708821961597"/>
          <c:y val="0.16557616654574953"/>
          <c:w val="0.68084032697292785"/>
          <c:h val="0.82780672325037641"/>
        </c:manualLayout>
      </c:layout>
      <c:barChart>
        <c:barDir val="bar"/>
        <c:grouping val="clustered"/>
        <c:varyColors val="0"/>
        <c:ser>
          <c:idx val="0"/>
          <c:order val="0"/>
          <c:tx>
            <c:strRef>
              <c:f>Sheet1!$B$1</c:f>
              <c:strCache>
                <c:ptCount val="1"/>
                <c:pt idx="0">
                  <c:v>White</c:v>
                </c:pt>
              </c:strCache>
            </c:strRef>
          </c:tx>
          <c:spPr>
            <a:solidFill>
              <a:schemeClr val="accent5">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c:f>
              <c:numCache>
                <c:formatCode>0%</c:formatCode>
                <c:ptCount val="1"/>
                <c:pt idx="0">
                  <c:v>0.01</c:v>
                </c:pt>
              </c:numCache>
            </c:numRef>
          </c:val>
          <c:extLst>
            <c:ext xmlns:c16="http://schemas.microsoft.com/office/drawing/2014/chart" uri="{C3380CC4-5D6E-409C-BE32-E72D297353CC}">
              <c16:uniqueId val="{00000000-5920-426D-B6E5-F8128A93D23C}"/>
            </c:ext>
          </c:extLst>
        </c:ser>
        <c:ser>
          <c:idx val="1"/>
          <c:order val="1"/>
          <c:tx>
            <c:strRef>
              <c:f>Sheet1!$C$1</c:f>
              <c:strCache>
                <c:ptCount val="1"/>
                <c:pt idx="0">
                  <c:v>Heterosexual</c:v>
                </c:pt>
              </c:strCache>
            </c:strRef>
          </c:tx>
          <c:spPr>
            <a:solidFill>
              <a:schemeClr val="accent4">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f>
              <c:numCache>
                <c:formatCode>0%</c:formatCode>
                <c:ptCount val="1"/>
                <c:pt idx="0">
                  <c:v>0.02</c:v>
                </c:pt>
              </c:numCache>
            </c:numRef>
          </c:val>
          <c:extLst>
            <c:ext xmlns:c16="http://schemas.microsoft.com/office/drawing/2014/chart" uri="{C3380CC4-5D6E-409C-BE32-E72D297353CC}">
              <c16:uniqueId val="{00000001-5920-426D-B6E5-F8128A93D23C}"/>
            </c:ext>
          </c:extLst>
        </c:ser>
        <c:ser>
          <c:idx val="2"/>
          <c:order val="2"/>
          <c:tx>
            <c:strRef>
              <c:f>Sheet1!$D$1</c:f>
              <c:strCache>
                <c:ptCount val="1"/>
                <c:pt idx="0">
                  <c:v>Male</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Sheet1!$D$2</c:f>
              <c:numCache>
                <c:formatCode>0%</c:formatCode>
                <c:ptCount val="1"/>
                <c:pt idx="0">
                  <c:v>0.02</c:v>
                </c:pt>
              </c:numCache>
            </c:numRef>
          </c:val>
          <c:extLst>
            <c:ext xmlns:c16="http://schemas.microsoft.com/office/drawing/2014/chart" uri="{C3380CC4-5D6E-409C-BE32-E72D297353CC}">
              <c16:uniqueId val="{00000002-5920-426D-B6E5-F8128A93D23C}"/>
            </c:ext>
          </c:extLst>
        </c:ser>
        <c:ser>
          <c:idx val="3"/>
          <c:order val="3"/>
          <c:tx>
            <c:strRef>
              <c:f>Sheet1!$E$1</c:f>
              <c:strCache>
                <c:ptCount val="1"/>
                <c:pt idx="0">
                  <c:v>Cisgender</c:v>
                </c:pt>
              </c:strCache>
            </c:strRef>
          </c:tx>
          <c:spPr>
            <a:solidFill>
              <a:schemeClr val="tx1">
                <a:lumMod val="75000"/>
                <a:lumOff val="25000"/>
              </a:schemeClr>
            </a:solidFill>
            <a:ln>
              <a:solidFill>
                <a:schemeClr val="accent2">
                  <a:lumMod val="7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Sheet1!$E$2</c:f>
              <c:numCache>
                <c:formatCode>0%</c:formatCode>
                <c:ptCount val="1"/>
                <c:pt idx="0">
                  <c:v>0.02</c:v>
                </c:pt>
              </c:numCache>
            </c:numRef>
          </c:val>
          <c:extLst>
            <c:ext xmlns:c16="http://schemas.microsoft.com/office/drawing/2014/chart" uri="{C3380CC4-5D6E-409C-BE32-E72D297353CC}">
              <c16:uniqueId val="{00000003-5920-426D-B6E5-F8128A93D23C}"/>
            </c:ext>
          </c:extLst>
        </c:ser>
        <c:ser>
          <c:idx val="4"/>
          <c:order val="4"/>
          <c:tx>
            <c:strRef>
              <c:f>Sheet1!$F$1</c:f>
              <c:strCache>
                <c:ptCount val="1"/>
                <c:pt idx="0">
                  <c:v>Hisp</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Sheet1!$F$2</c:f>
              <c:numCache>
                <c:formatCode>0%</c:formatCode>
                <c:ptCount val="1"/>
                <c:pt idx="0">
                  <c:v>0.03</c:v>
                </c:pt>
              </c:numCache>
            </c:numRef>
          </c:val>
          <c:extLst>
            <c:ext xmlns:c16="http://schemas.microsoft.com/office/drawing/2014/chart" uri="{C3380CC4-5D6E-409C-BE32-E72D297353CC}">
              <c16:uniqueId val="{00000004-5920-426D-B6E5-F8128A93D23C}"/>
            </c:ext>
          </c:extLst>
        </c:ser>
        <c:ser>
          <c:idx val="5"/>
          <c:order val="5"/>
          <c:tx>
            <c:strRef>
              <c:f>Sheet1!$G$1</c:f>
              <c:strCache>
                <c:ptCount val="1"/>
                <c:pt idx="0">
                  <c:v>MLL</c:v>
                </c:pt>
              </c:strCache>
            </c:strRef>
          </c:tx>
          <c:spPr>
            <a:solidFill>
              <a:schemeClr val="accent3">
                <a:lumMod val="60000"/>
                <a:lumOff val="40000"/>
              </a:schemeClr>
            </a:solidFill>
            <a:ln>
              <a:solidFill>
                <a:schemeClr val="accent2">
                  <a:lumMod val="7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Sheet1!$G$2</c:f>
              <c:numCache>
                <c:formatCode>0%</c:formatCode>
                <c:ptCount val="1"/>
                <c:pt idx="0">
                  <c:v>0.03</c:v>
                </c:pt>
              </c:numCache>
            </c:numRef>
          </c:val>
          <c:extLst>
            <c:ext xmlns:c16="http://schemas.microsoft.com/office/drawing/2014/chart" uri="{C3380CC4-5D6E-409C-BE32-E72D297353CC}">
              <c16:uniqueId val="{00000005-5920-426D-B6E5-F8128A93D23C}"/>
            </c:ext>
          </c:extLst>
        </c:ser>
        <c:ser>
          <c:idx val="6"/>
          <c:order val="6"/>
          <c:tx>
            <c:strRef>
              <c:f>Sheet1!$H$1</c:f>
              <c:strCache>
                <c:ptCount val="1"/>
                <c:pt idx="0">
                  <c:v>Female</c:v>
                </c:pt>
              </c:strCache>
            </c:strRef>
          </c:tx>
          <c:spPr>
            <a:solidFill>
              <a:srgbClr val="92D050"/>
            </a:solidFill>
            <a:ln>
              <a:solidFill>
                <a:schemeClr val="accent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Sheet1!$H$2</c:f>
              <c:numCache>
                <c:formatCode>0%</c:formatCode>
                <c:ptCount val="1"/>
                <c:pt idx="0">
                  <c:v>0.04</c:v>
                </c:pt>
              </c:numCache>
            </c:numRef>
          </c:val>
          <c:extLst>
            <c:ext xmlns:c16="http://schemas.microsoft.com/office/drawing/2014/chart" uri="{C3380CC4-5D6E-409C-BE32-E72D297353CC}">
              <c16:uniqueId val="{00000006-5920-426D-B6E5-F8128A93D23C}"/>
            </c:ext>
          </c:extLst>
        </c:ser>
        <c:ser>
          <c:idx val="7"/>
          <c:order val="7"/>
          <c:tx>
            <c:strRef>
              <c:f>Sheet1!$I$1</c:f>
              <c:strCache>
                <c:ptCount val="1"/>
                <c:pt idx="0">
                  <c:v>Black</c:v>
                </c:pt>
              </c:strCache>
            </c:strRef>
          </c:tx>
          <c:spPr>
            <a:solidFill>
              <a:schemeClr val="accent4"/>
            </a:solidFill>
            <a:ln>
              <a:solidFill>
                <a:schemeClr val="accent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Sheet1!$I$2</c:f>
              <c:numCache>
                <c:formatCode>0%</c:formatCode>
                <c:ptCount val="1"/>
                <c:pt idx="0">
                  <c:v>0.04</c:v>
                </c:pt>
              </c:numCache>
            </c:numRef>
          </c:val>
          <c:extLst>
            <c:ext xmlns:c16="http://schemas.microsoft.com/office/drawing/2014/chart" uri="{C3380CC4-5D6E-409C-BE32-E72D297353CC}">
              <c16:uniqueId val="{00000000-F5D8-4573-BC57-DB11E3F6C6C7}"/>
            </c:ext>
          </c:extLst>
        </c:ser>
        <c:ser>
          <c:idx val="8"/>
          <c:order val="8"/>
          <c:tx>
            <c:strRef>
              <c:f>Sheet1!$J$1</c:f>
              <c:strCache>
                <c:ptCount val="1"/>
                <c:pt idx="0">
                  <c:v>IEP</c:v>
                </c:pt>
              </c:strCache>
            </c:strRef>
          </c:tx>
          <c:spPr>
            <a:solidFill>
              <a:schemeClr val="accent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Sheet1!$J$2</c:f>
              <c:numCache>
                <c:formatCode>0%</c:formatCode>
                <c:ptCount val="1"/>
                <c:pt idx="0">
                  <c:v>0.05</c:v>
                </c:pt>
              </c:numCache>
            </c:numRef>
          </c:val>
          <c:extLst>
            <c:ext xmlns:c16="http://schemas.microsoft.com/office/drawing/2014/chart" uri="{C3380CC4-5D6E-409C-BE32-E72D297353CC}">
              <c16:uniqueId val="{00000002-5525-470B-9D9F-B4B3BAE4CBE4}"/>
            </c:ext>
          </c:extLst>
        </c:ser>
        <c:ser>
          <c:idx val="9"/>
          <c:order val="9"/>
          <c:tx>
            <c:strRef>
              <c:f>Sheet1!$K$1</c:f>
              <c:strCache>
                <c:ptCount val="1"/>
                <c:pt idx="0">
                  <c:v>Sexuality: LGBS</c:v>
                </c:pt>
              </c:strCache>
            </c:strRef>
          </c:tx>
          <c:spPr>
            <a:solidFill>
              <a:schemeClr val="accent2">
                <a:lumMod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Sheet1!$K$2</c:f>
              <c:numCache>
                <c:formatCode>0%</c:formatCode>
                <c:ptCount val="1"/>
                <c:pt idx="0">
                  <c:v>7.0000000000000007E-2</c:v>
                </c:pt>
              </c:numCache>
            </c:numRef>
          </c:val>
          <c:extLst>
            <c:ext xmlns:c16="http://schemas.microsoft.com/office/drawing/2014/chart" uri="{C3380CC4-5D6E-409C-BE32-E72D297353CC}">
              <c16:uniqueId val="{00000003-5525-470B-9D9F-B4B3BAE4CBE4}"/>
            </c:ext>
          </c:extLst>
        </c:ser>
        <c:ser>
          <c:idx val="10"/>
          <c:order val="10"/>
          <c:tx>
            <c:strRef>
              <c:f>Sheet1!$L$1</c:f>
              <c:strCache>
                <c:ptCount val="1"/>
                <c:pt idx="0">
                  <c:v>Gender: Trans,
Non-binary</c:v>
                </c:pt>
              </c:strCache>
            </c:strRef>
          </c:tx>
          <c:spPr>
            <a:solidFill>
              <a:schemeClr val="accent4">
                <a:lumMod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Sheet1!$L$2</c:f>
              <c:numCache>
                <c:formatCode>0%</c:formatCode>
                <c:ptCount val="1"/>
                <c:pt idx="0">
                  <c:v>0.1</c:v>
                </c:pt>
              </c:numCache>
            </c:numRef>
          </c:val>
          <c:extLst>
            <c:ext xmlns:c16="http://schemas.microsoft.com/office/drawing/2014/chart" uri="{C3380CC4-5D6E-409C-BE32-E72D297353CC}">
              <c16:uniqueId val="{00000004-5525-470B-9D9F-B4B3BAE4CBE4}"/>
            </c:ext>
          </c:extLst>
        </c:ser>
        <c:dLbls>
          <c:dLblPos val="outEnd"/>
          <c:showLegendKey val="0"/>
          <c:showVal val="1"/>
          <c:showCatName val="0"/>
          <c:showSerName val="0"/>
          <c:showPercent val="0"/>
          <c:showBubbleSize val="0"/>
        </c:dLbls>
        <c:gapWidth val="182"/>
        <c:axId val="971219775"/>
        <c:axId val="971222687"/>
      </c:barChart>
      <c:catAx>
        <c:axId val="971219775"/>
        <c:scaling>
          <c:orientation val="minMax"/>
        </c:scaling>
        <c:delete val="1"/>
        <c:axPos val="l"/>
        <c:numFmt formatCode="General" sourceLinked="1"/>
        <c:majorTickMark val="none"/>
        <c:minorTickMark val="none"/>
        <c:tickLblPos val="nextTo"/>
        <c:crossAx val="971222687"/>
        <c:crosses val="autoZero"/>
        <c:auto val="1"/>
        <c:lblAlgn val="ctr"/>
        <c:lblOffset val="100"/>
        <c:noMultiLvlLbl val="0"/>
      </c:catAx>
      <c:valAx>
        <c:axId val="971222687"/>
        <c:scaling>
          <c:orientation val="minMax"/>
          <c:max val="0.4"/>
        </c:scaling>
        <c:delete val="1"/>
        <c:axPos val="b"/>
        <c:numFmt formatCode="0%" sourceLinked="1"/>
        <c:majorTickMark val="none"/>
        <c:minorTickMark val="none"/>
        <c:tickLblPos val="nextTo"/>
        <c:crossAx val="971219775"/>
        <c:crosses val="autoZero"/>
        <c:crossBetween val="between"/>
        <c:majorUnit val="5.000000000000001E-2"/>
      </c:valAx>
      <c:spPr>
        <a:noFill/>
        <a:ln>
          <a:noFill/>
        </a:ln>
        <a:effectLst/>
      </c:spPr>
    </c:plotArea>
    <c:legend>
      <c:legendPos val="l"/>
      <c:legendEntry>
        <c:idx val="3"/>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legendEntry>
      <c:layout>
        <c:manualLayout>
          <c:xMode val="edge"/>
          <c:yMode val="edge"/>
          <c:x val="0"/>
          <c:y val="0.18619303844434001"/>
          <c:w val="0.24684038130410293"/>
          <c:h val="0.7817433524777357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0 Hours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Working</c:v>
                </c:pt>
                <c:pt idx="1">
                  <c:v>Volunteering</c:v>
                </c:pt>
                <c:pt idx="2">
                  <c:v>Doing faith-based activities</c:v>
                </c:pt>
                <c:pt idx="3">
                  <c:v>Participating in a club</c:v>
                </c:pt>
                <c:pt idx="4">
                  <c:v>Taking lessons/practicing</c:v>
                </c:pt>
                <c:pt idx="5">
                  <c:v>Caretaking at home</c:v>
                </c:pt>
                <c:pt idx="6">
                  <c:v>Doing chores</c:v>
                </c:pt>
              </c:strCache>
            </c:strRef>
          </c:cat>
          <c:val>
            <c:numRef>
              <c:f>Sheet1!$B$2:$B$8</c:f>
              <c:numCache>
                <c:formatCode>0%</c:formatCode>
                <c:ptCount val="7"/>
                <c:pt idx="0">
                  <c:v>0.79</c:v>
                </c:pt>
                <c:pt idx="1">
                  <c:v>0.71</c:v>
                </c:pt>
                <c:pt idx="2">
                  <c:v>0.76</c:v>
                </c:pt>
                <c:pt idx="3">
                  <c:v>0.74</c:v>
                </c:pt>
                <c:pt idx="4">
                  <c:v>0.73</c:v>
                </c:pt>
                <c:pt idx="5">
                  <c:v>0.51</c:v>
                </c:pt>
                <c:pt idx="6">
                  <c:v>0.15</c:v>
                </c:pt>
              </c:numCache>
            </c:numRef>
          </c:val>
          <c:extLst>
            <c:ext xmlns:c16="http://schemas.microsoft.com/office/drawing/2014/chart" uri="{C3380CC4-5D6E-409C-BE32-E72D297353CC}">
              <c16:uniqueId val="{00000000-3CC0-4CE9-8669-7480AB3B0E00}"/>
            </c:ext>
          </c:extLst>
        </c:ser>
        <c:ser>
          <c:idx val="1"/>
          <c:order val="1"/>
          <c:tx>
            <c:strRef>
              <c:f>Sheet1!$C$1</c:f>
              <c:strCache>
                <c:ptCount val="1"/>
                <c:pt idx="0">
                  <c:v>1-6 Hours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Working</c:v>
                </c:pt>
                <c:pt idx="1">
                  <c:v>Volunteering</c:v>
                </c:pt>
                <c:pt idx="2">
                  <c:v>Doing faith-based activities</c:v>
                </c:pt>
                <c:pt idx="3">
                  <c:v>Participating in a club</c:v>
                </c:pt>
                <c:pt idx="4">
                  <c:v>Taking lessons/practicing</c:v>
                </c:pt>
                <c:pt idx="5">
                  <c:v>Caretaking at home</c:v>
                </c:pt>
                <c:pt idx="6">
                  <c:v>Doing chores</c:v>
                </c:pt>
              </c:strCache>
            </c:strRef>
          </c:cat>
          <c:val>
            <c:numRef>
              <c:f>Sheet1!$C$2:$C$8</c:f>
              <c:numCache>
                <c:formatCode>0%</c:formatCode>
                <c:ptCount val="7"/>
                <c:pt idx="0">
                  <c:v>0.15</c:v>
                </c:pt>
                <c:pt idx="1">
                  <c:v>0.28000000000000003</c:v>
                </c:pt>
                <c:pt idx="2">
                  <c:v>0.23</c:v>
                </c:pt>
                <c:pt idx="3">
                  <c:v>0.25</c:v>
                </c:pt>
                <c:pt idx="4">
                  <c:v>0.25</c:v>
                </c:pt>
                <c:pt idx="5">
                  <c:v>0.42</c:v>
                </c:pt>
                <c:pt idx="6">
                  <c:v>0.8</c:v>
                </c:pt>
              </c:numCache>
            </c:numRef>
          </c:val>
          <c:extLst>
            <c:ext xmlns:c16="http://schemas.microsoft.com/office/drawing/2014/chart" uri="{C3380CC4-5D6E-409C-BE32-E72D297353CC}">
              <c16:uniqueId val="{00000001-3CC0-4CE9-8669-7480AB3B0E00}"/>
            </c:ext>
          </c:extLst>
        </c:ser>
        <c:ser>
          <c:idx val="2"/>
          <c:order val="2"/>
          <c:tx>
            <c:strRef>
              <c:f>Sheet1!$D$1</c:f>
              <c:strCache>
                <c:ptCount val="1"/>
                <c:pt idx="0">
                  <c:v>7+ Hours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Working</c:v>
                </c:pt>
                <c:pt idx="1">
                  <c:v>Volunteering</c:v>
                </c:pt>
                <c:pt idx="2">
                  <c:v>Doing faith-based activities</c:v>
                </c:pt>
                <c:pt idx="3">
                  <c:v>Participating in a club</c:v>
                </c:pt>
                <c:pt idx="4">
                  <c:v>Taking lessons/practicing</c:v>
                </c:pt>
                <c:pt idx="5">
                  <c:v>Caretaking at home</c:v>
                </c:pt>
                <c:pt idx="6">
                  <c:v>Doing chores</c:v>
                </c:pt>
              </c:strCache>
            </c:strRef>
          </c:cat>
          <c:val>
            <c:numRef>
              <c:f>Sheet1!$D$2:$D$8</c:f>
              <c:numCache>
                <c:formatCode>0%</c:formatCode>
                <c:ptCount val="7"/>
                <c:pt idx="0">
                  <c:v>0.06</c:v>
                </c:pt>
                <c:pt idx="1">
                  <c:v>0.01</c:v>
                </c:pt>
                <c:pt idx="2">
                  <c:v>0.01</c:v>
                </c:pt>
                <c:pt idx="3">
                  <c:v>0.02</c:v>
                </c:pt>
                <c:pt idx="4">
                  <c:v>0.03</c:v>
                </c:pt>
                <c:pt idx="5">
                  <c:v>7.0000000000000007E-2</c:v>
                </c:pt>
                <c:pt idx="6">
                  <c:v>0.05</c:v>
                </c:pt>
              </c:numCache>
            </c:numRef>
          </c:val>
          <c:extLst>
            <c:ext xmlns:c16="http://schemas.microsoft.com/office/drawing/2014/chart" uri="{C3380CC4-5D6E-409C-BE32-E72D297353CC}">
              <c16:uniqueId val="{00000000-3BCB-47FC-9409-8AAA00BE286D}"/>
            </c:ext>
          </c:extLst>
        </c:ser>
        <c:dLbls>
          <c:showLegendKey val="0"/>
          <c:showVal val="1"/>
          <c:showCatName val="0"/>
          <c:showSerName val="0"/>
          <c:showPercent val="0"/>
          <c:showBubbleSize val="0"/>
        </c:dLbls>
        <c:gapWidth val="50"/>
        <c:overlap val="100"/>
        <c:axId val="84698112"/>
        <c:axId val="84693952"/>
      </c:barChart>
      <c:catAx>
        <c:axId val="846981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4693952"/>
        <c:crosses val="autoZero"/>
        <c:auto val="1"/>
        <c:lblAlgn val="ctr"/>
        <c:lblOffset val="100"/>
        <c:noMultiLvlLbl val="0"/>
      </c:catAx>
      <c:valAx>
        <c:axId val="84693952"/>
        <c:scaling>
          <c:orientation val="minMax"/>
        </c:scaling>
        <c:delete val="0"/>
        <c:axPos val="b"/>
        <c:numFmt formatCode="0%" sourceLinked="1"/>
        <c:majorTickMark val="none"/>
        <c:minorTickMark val="none"/>
        <c:tickLblPos val="high"/>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4698112"/>
        <c:crosses val="autoZero"/>
        <c:crossBetween val="between"/>
      </c:valAx>
      <c:spPr>
        <a:noFill/>
        <a:ln>
          <a:noFill/>
        </a:ln>
        <a:effectLst/>
      </c:spPr>
    </c:plotArea>
    <c:legend>
      <c:legendPos val="b"/>
      <c:layout>
        <c:manualLayout>
          <c:xMode val="edge"/>
          <c:yMode val="edge"/>
          <c:x val="0.41386272855531042"/>
          <c:y val="0.92095437347308506"/>
          <c:w val="0.48628251848323439"/>
          <c:h val="7.1335161179081938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0 Hours/Week</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Other physical activities (working out, sports outside school teams)</c:v>
                </c:pt>
                <c:pt idx="1">
                  <c:v>Team Sports</c:v>
                </c:pt>
              </c:strCache>
            </c:strRef>
          </c:cat>
          <c:val>
            <c:numRef>
              <c:f>Sheet1!$B$2:$B$3</c:f>
              <c:numCache>
                <c:formatCode>0%</c:formatCode>
                <c:ptCount val="2"/>
                <c:pt idx="0">
                  <c:v>0.35</c:v>
                </c:pt>
                <c:pt idx="1">
                  <c:v>0.61</c:v>
                </c:pt>
              </c:numCache>
            </c:numRef>
          </c:val>
          <c:extLst>
            <c:ext xmlns:c16="http://schemas.microsoft.com/office/drawing/2014/chart" uri="{C3380CC4-5D6E-409C-BE32-E72D297353CC}">
              <c16:uniqueId val="{00000000-3701-44F5-B1D2-11D9C6951605}"/>
            </c:ext>
          </c:extLst>
        </c:ser>
        <c:ser>
          <c:idx val="1"/>
          <c:order val="1"/>
          <c:tx>
            <c:strRef>
              <c:f>Sheet1!$C$1</c:f>
              <c:strCache>
                <c:ptCount val="1"/>
                <c:pt idx="0">
                  <c:v>1-6 Hours/Week</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Other physical activities (working out, sports outside school teams)</c:v>
                </c:pt>
                <c:pt idx="1">
                  <c:v>Team Sports</c:v>
                </c:pt>
              </c:strCache>
            </c:strRef>
          </c:cat>
          <c:val>
            <c:numRef>
              <c:f>Sheet1!$C$2:$C$3</c:f>
              <c:numCache>
                <c:formatCode>0%</c:formatCode>
                <c:ptCount val="2"/>
                <c:pt idx="0">
                  <c:v>0.57999999999999996</c:v>
                </c:pt>
                <c:pt idx="1">
                  <c:v>0.28999999999999998</c:v>
                </c:pt>
              </c:numCache>
            </c:numRef>
          </c:val>
          <c:extLst>
            <c:ext xmlns:c16="http://schemas.microsoft.com/office/drawing/2014/chart" uri="{C3380CC4-5D6E-409C-BE32-E72D297353CC}">
              <c16:uniqueId val="{00000001-3701-44F5-B1D2-11D9C6951605}"/>
            </c:ext>
          </c:extLst>
        </c:ser>
        <c:ser>
          <c:idx val="2"/>
          <c:order val="2"/>
          <c:tx>
            <c:strRef>
              <c:f>Sheet1!$D$1</c:f>
              <c:strCache>
                <c:ptCount val="1"/>
                <c:pt idx="0">
                  <c:v>7+ Hours/Week</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Other physical activities (working out, sports outside school teams)</c:v>
                </c:pt>
                <c:pt idx="1">
                  <c:v>Team Sports</c:v>
                </c:pt>
              </c:strCache>
            </c:strRef>
          </c:cat>
          <c:val>
            <c:numRef>
              <c:f>Sheet1!$D$2:$D$3</c:f>
              <c:numCache>
                <c:formatCode>0%</c:formatCode>
                <c:ptCount val="2"/>
                <c:pt idx="0">
                  <c:v>7.0000000000000007E-2</c:v>
                </c:pt>
                <c:pt idx="1">
                  <c:v>0.1</c:v>
                </c:pt>
              </c:numCache>
            </c:numRef>
          </c:val>
          <c:extLst>
            <c:ext xmlns:c16="http://schemas.microsoft.com/office/drawing/2014/chart" uri="{C3380CC4-5D6E-409C-BE32-E72D297353CC}">
              <c16:uniqueId val="{00000000-3022-4F69-9B11-64C835956C3A}"/>
            </c:ext>
          </c:extLst>
        </c:ser>
        <c:dLbls>
          <c:showLegendKey val="0"/>
          <c:showVal val="0"/>
          <c:showCatName val="0"/>
          <c:showSerName val="0"/>
          <c:showPercent val="0"/>
          <c:showBubbleSize val="0"/>
        </c:dLbls>
        <c:gapWidth val="50"/>
        <c:overlap val="100"/>
        <c:axId val="32495936"/>
        <c:axId val="32499264"/>
      </c:barChart>
      <c:catAx>
        <c:axId val="324959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2499264"/>
        <c:crosses val="autoZero"/>
        <c:auto val="1"/>
        <c:lblAlgn val="ctr"/>
        <c:lblOffset val="100"/>
        <c:noMultiLvlLbl val="0"/>
      </c:catAx>
      <c:valAx>
        <c:axId val="32499264"/>
        <c:scaling>
          <c:orientation val="minMax"/>
        </c:scaling>
        <c:delete val="0"/>
        <c:axPos val="b"/>
        <c:numFmt formatCode="0%" sourceLinked="1"/>
        <c:majorTickMark val="none"/>
        <c:minorTickMark val="none"/>
        <c:tickLblPos val="high"/>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2495936"/>
        <c:crosses val="autoZero"/>
        <c:crossBetween val="between"/>
      </c:valAx>
      <c:spPr>
        <a:noFill/>
        <a:ln>
          <a:noFill/>
        </a:ln>
        <a:effectLst/>
      </c:spPr>
    </c:plotArea>
    <c:legend>
      <c:legendPos val="b"/>
      <c:layout>
        <c:manualLayout>
          <c:xMode val="edge"/>
          <c:yMode val="edge"/>
          <c:x val="0.24333247737875646"/>
          <c:y val="0.93092373491673897"/>
          <c:w val="0.75572043697307367"/>
          <c:h val="6.9076265083261076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t>Gr 7-8</a:t>
            </a:r>
          </a:p>
        </c:rich>
      </c:tx>
      <c:layout>
        <c:manualLayout>
          <c:xMode val="edge"/>
          <c:yMode val="edge"/>
          <c:x val="0.43312789695683213"/>
          <c:y val="1.4511615577019544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3674704724409448E-2"/>
          <c:y val="0.12348055342762343"/>
          <c:w val="0.91913779527559059"/>
          <c:h val="0.63460917940599804"/>
        </c:manualLayout>
      </c:layout>
      <c:pieChart>
        <c:varyColors val="1"/>
        <c:ser>
          <c:idx val="0"/>
          <c:order val="0"/>
          <c:tx>
            <c:strRef>
              <c:f>Sheet1!$B$1</c:f>
              <c:strCache>
                <c:ptCount val="1"/>
                <c:pt idx="0">
                  <c:v>Gr 7-8</c:v>
                </c:pt>
              </c:strCache>
            </c:strRef>
          </c:tx>
          <c:dPt>
            <c:idx val="0"/>
            <c:bubble3D val="0"/>
            <c:spPr>
              <a:solidFill>
                <a:schemeClr val="accent6"/>
              </a:solidFill>
              <a:ln>
                <a:noFill/>
              </a:ln>
              <a:effectLst/>
            </c:spPr>
            <c:extLst>
              <c:ext xmlns:c16="http://schemas.microsoft.com/office/drawing/2014/chart" uri="{C3380CC4-5D6E-409C-BE32-E72D297353CC}">
                <c16:uniqueId val="{00000002-A979-4AFD-BF80-2F179BB94E34}"/>
              </c:ext>
            </c:extLst>
          </c:dPt>
          <c:dPt>
            <c:idx val="1"/>
            <c:bubble3D val="0"/>
            <c:spPr>
              <a:solidFill>
                <a:schemeClr val="accent1"/>
              </a:solidFill>
              <a:ln>
                <a:noFill/>
              </a:ln>
              <a:effectLst/>
            </c:spPr>
            <c:extLst>
              <c:ext xmlns:c16="http://schemas.microsoft.com/office/drawing/2014/chart" uri="{C3380CC4-5D6E-409C-BE32-E72D297353CC}">
                <c16:uniqueId val="{00000001-A979-4AFD-BF80-2F179BB94E34}"/>
              </c:ext>
            </c:extLst>
          </c:dPt>
          <c:dPt>
            <c:idx val="2"/>
            <c:bubble3D val="0"/>
            <c:spPr>
              <a:solidFill>
                <a:schemeClr val="accent3"/>
              </a:solidFill>
              <a:ln>
                <a:noFill/>
              </a:ln>
              <a:effectLst/>
            </c:spPr>
            <c:extLst>
              <c:ext xmlns:c16="http://schemas.microsoft.com/office/drawing/2014/chart" uri="{C3380CC4-5D6E-409C-BE32-E72D297353CC}">
                <c16:uniqueId val="{00000005-91E6-4333-97E0-E3CC29D2CA0C}"/>
              </c:ext>
            </c:extLst>
          </c:dPt>
          <c:dPt>
            <c:idx val="3"/>
            <c:bubble3D val="0"/>
            <c:spPr>
              <a:solidFill>
                <a:schemeClr val="accent4"/>
              </a:solidFill>
              <a:ln>
                <a:noFill/>
              </a:ln>
              <a:effectLst/>
            </c:spPr>
            <c:extLst>
              <c:ext xmlns:c16="http://schemas.microsoft.com/office/drawing/2014/chart" uri="{C3380CC4-5D6E-409C-BE32-E72D297353CC}">
                <c16:uniqueId val="{00000007-91E6-4333-97E0-E3CC29D2CA0C}"/>
              </c:ext>
            </c:extLst>
          </c:dPt>
          <c:dPt>
            <c:idx val="4"/>
            <c:bubble3D val="0"/>
            <c:spPr>
              <a:solidFill>
                <a:schemeClr val="accent2"/>
              </a:solidFill>
              <a:ln>
                <a:noFill/>
              </a:ln>
              <a:effectLst/>
            </c:spPr>
            <c:extLst>
              <c:ext xmlns:c16="http://schemas.microsoft.com/office/drawing/2014/chart" uri="{C3380CC4-5D6E-409C-BE32-E72D297353CC}">
                <c16:uniqueId val="{00000000-A979-4AFD-BF80-2F179BB94E34}"/>
              </c:ext>
            </c:extLst>
          </c:dPt>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Sheet1!$A$2:$A$6</c:f>
              <c:strCache>
                <c:ptCount val="5"/>
                <c:pt idx="0">
                  <c:v>None</c:v>
                </c:pt>
                <c:pt idx="1">
                  <c:v>Less than 1 hour</c:v>
                </c:pt>
                <c:pt idx="2">
                  <c:v>1 to 2 hours</c:v>
                </c:pt>
                <c:pt idx="3">
                  <c:v>2 to 4 hours</c:v>
                </c:pt>
                <c:pt idx="4">
                  <c:v>More than 4 hours</c:v>
                </c:pt>
              </c:strCache>
            </c:strRef>
          </c:cat>
          <c:val>
            <c:numRef>
              <c:f>Sheet1!$B$2:$B$6</c:f>
              <c:numCache>
                <c:formatCode>0%</c:formatCode>
                <c:ptCount val="5"/>
                <c:pt idx="0">
                  <c:v>0.18</c:v>
                </c:pt>
                <c:pt idx="1">
                  <c:v>0.28000000000000003</c:v>
                </c:pt>
                <c:pt idx="2">
                  <c:v>0.31</c:v>
                </c:pt>
                <c:pt idx="3">
                  <c:v>0.14000000000000001</c:v>
                </c:pt>
                <c:pt idx="4">
                  <c:v>0.09</c:v>
                </c:pt>
              </c:numCache>
            </c:numRef>
          </c:val>
          <c:extLst>
            <c:ext xmlns:c16="http://schemas.microsoft.com/office/drawing/2014/chart" uri="{C3380CC4-5D6E-409C-BE32-E72D297353CC}">
              <c16:uniqueId val="{00000000-986D-41D1-9ADA-0D37503AE77C}"/>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t>Gr 9-12</a:t>
            </a:r>
          </a:p>
        </c:rich>
      </c:tx>
      <c:layout>
        <c:manualLayout>
          <c:xMode val="edge"/>
          <c:yMode val="edge"/>
          <c:x val="0.43983561831249085"/>
          <c:y val="7.8759728997074854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Gr 9-12</c:v>
                </c:pt>
              </c:strCache>
            </c:strRef>
          </c:tx>
          <c:spPr>
            <a:solidFill>
              <a:schemeClr val="accent6"/>
            </a:solidFill>
          </c:spPr>
          <c:dPt>
            <c:idx val="0"/>
            <c:bubble3D val="0"/>
            <c:spPr>
              <a:solidFill>
                <a:schemeClr val="accent6"/>
              </a:solidFill>
              <a:ln w="19050">
                <a:solidFill>
                  <a:schemeClr val="lt1"/>
                </a:solidFill>
              </a:ln>
              <a:effectLst/>
            </c:spPr>
            <c:extLst>
              <c:ext xmlns:c16="http://schemas.microsoft.com/office/drawing/2014/chart" uri="{C3380CC4-5D6E-409C-BE32-E72D297353CC}">
                <c16:uniqueId val="{00000001-978D-44DC-BD3A-8A9DEEC374F5}"/>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1-D2F2-4D04-A2D6-097C8C13A34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2-D2F2-4D04-A2D6-097C8C13A34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3-D2F2-4D04-A2D6-097C8C13A342}"/>
              </c:ext>
            </c:extLst>
          </c:dPt>
          <c:dPt>
            <c:idx val="4"/>
            <c:bubble3D val="0"/>
            <c:spPr>
              <a:solidFill>
                <a:schemeClr val="accent2"/>
              </a:solidFill>
              <a:ln w="19050">
                <a:solidFill>
                  <a:schemeClr val="lt1"/>
                </a:solidFill>
              </a:ln>
              <a:effectLst/>
            </c:spPr>
            <c:extLst>
              <c:ext xmlns:c16="http://schemas.microsoft.com/office/drawing/2014/chart" uri="{C3380CC4-5D6E-409C-BE32-E72D297353CC}">
                <c16:uniqueId val="{00000004-D2F2-4D04-A2D6-097C8C13A342}"/>
              </c:ext>
            </c:extLst>
          </c:dPt>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Sheet1!$A$2:$A$6</c:f>
              <c:strCache>
                <c:ptCount val="5"/>
                <c:pt idx="0">
                  <c:v>None</c:v>
                </c:pt>
                <c:pt idx="1">
                  <c:v>Less than 1 hour</c:v>
                </c:pt>
                <c:pt idx="2">
                  <c:v>1 to 2 hours</c:v>
                </c:pt>
                <c:pt idx="3">
                  <c:v>2 to 4 hours</c:v>
                </c:pt>
                <c:pt idx="4">
                  <c:v>More than 4 hours</c:v>
                </c:pt>
              </c:strCache>
            </c:strRef>
          </c:cat>
          <c:val>
            <c:numRef>
              <c:f>Sheet1!$B$2:$B$6</c:f>
              <c:numCache>
                <c:formatCode>0%</c:formatCode>
                <c:ptCount val="5"/>
                <c:pt idx="0">
                  <c:v>0.14000000000000001</c:v>
                </c:pt>
                <c:pt idx="1">
                  <c:v>0.16</c:v>
                </c:pt>
                <c:pt idx="2">
                  <c:v>0.32</c:v>
                </c:pt>
                <c:pt idx="3">
                  <c:v>0.2</c:v>
                </c:pt>
                <c:pt idx="4">
                  <c:v>0.18</c:v>
                </c:pt>
              </c:numCache>
            </c:numRef>
          </c:val>
          <c:extLst>
            <c:ext xmlns:c16="http://schemas.microsoft.com/office/drawing/2014/chart" uri="{C3380CC4-5D6E-409C-BE32-E72D297353CC}">
              <c16:uniqueId val="{00000000-D2F2-4D04-A2D6-097C8C13A342}"/>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r>
              <a:rPr lang="en-US" sz="2400" dirty="0">
                <a:effectLst/>
                <a:latin typeface="Garamond" panose="02020404030301010803" pitchFamily="18" charset="0"/>
              </a:rPr>
              <a:t>Would seek help from the source below if having a problem:</a:t>
            </a:r>
            <a:r>
              <a:rPr lang="en-US" sz="2400" baseline="0" dirty="0">
                <a:effectLst/>
                <a:latin typeface="Garamond" panose="02020404030301010803" pitchFamily="18" charset="0"/>
              </a:rPr>
              <a:t> </a:t>
            </a:r>
          </a:p>
        </c:rich>
      </c:tx>
      <c:layout>
        <c:manualLayout>
          <c:xMode val="edge"/>
          <c:yMode val="edge"/>
          <c:x val="0.15538105291186424"/>
          <c:y val="6.9440250332196654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Parent/Guardian</c:v>
                </c:pt>
                <c:pt idx="1">
                  <c:v>Friends</c:v>
                </c:pt>
                <c:pt idx="2">
                  <c:v>Other Trusted Adult</c:v>
                </c:pt>
                <c:pt idx="3">
                  <c:v>School Staff</c:v>
                </c:pt>
                <c:pt idx="4">
                  <c:v>Coach</c:v>
                </c:pt>
              </c:strCache>
            </c:strRef>
          </c:cat>
          <c:val>
            <c:numRef>
              <c:f>Sheet1!$B$2:$B$6</c:f>
              <c:numCache>
                <c:formatCode>0%</c:formatCode>
                <c:ptCount val="5"/>
                <c:pt idx="0">
                  <c:v>0.61</c:v>
                </c:pt>
                <c:pt idx="1">
                  <c:v>0.49</c:v>
                </c:pt>
                <c:pt idx="2">
                  <c:v>0.39</c:v>
                </c:pt>
                <c:pt idx="3">
                  <c:v>0.21</c:v>
                </c:pt>
                <c:pt idx="4">
                  <c:v>0.16</c:v>
                </c:pt>
              </c:numCache>
            </c:numRef>
          </c:val>
          <c:extLst>
            <c:ext xmlns:c16="http://schemas.microsoft.com/office/drawing/2014/chart" uri="{C3380CC4-5D6E-409C-BE32-E72D297353CC}">
              <c16:uniqueId val="{00000000-6F26-43E3-9BB0-440610BE4A13}"/>
            </c:ext>
          </c:extLst>
        </c:ser>
        <c:dLbls>
          <c:showLegendKey val="0"/>
          <c:showVal val="0"/>
          <c:showCatName val="0"/>
          <c:showSerName val="0"/>
          <c:showPercent val="0"/>
          <c:showBubbleSize val="0"/>
        </c:dLbls>
        <c:gapWidth val="60"/>
        <c:axId val="195860863"/>
        <c:axId val="195864607"/>
      </c:barChart>
      <c:catAx>
        <c:axId val="1958608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b" anchorCtr="0"/>
          <a:lstStyle/>
          <a:p>
            <a:pPr>
              <a:defRPr sz="1800" b="0" i="0" u="none" strike="noStrike" kern="1200" baseline="0">
                <a:solidFill>
                  <a:schemeClr val="tx1">
                    <a:lumMod val="65000"/>
                    <a:lumOff val="35000"/>
                  </a:schemeClr>
                </a:solidFill>
                <a:latin typeface="+mn-lt"/>
                <a:ea typeface="+mn-ea"/>
                <a:cs typeface="+mn-cs"/>
              </a:defRPr>
            </a:pPr>
            <a:endParaRPr lang="en-US"/>
          </a:p>
        </c:txPr>
        <c:crossAx val="195864607"/>
        <c:crosses val="autoZero"/>
        <c:auto val="1"/>
        <c:lblAlgn val="ctr"/>
        <c:lblOffset val="100"/>
        <c:noMultiLvlLbl val="0"/>
      </c:catAx>
      <c:valAx>
        <c:axId val="195864607"/>
        <c:scaling>
          <c:orientation val="minMax"/>
          <c:max val="1"/>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5860863"/>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0.36902</cdr:x>
      <cdr:y>0.15887</cdr:y>
    </cdr:from>
    <cdr:to>
      <cdr:x>0.55999</cdr:x>
      <cdr:y>0.21811</cdr:y>
    </cdr:to>
    <cdr:sp macro="" textlink="">
      <cdr:nvSpPr>
        <cdr:cNvPr id="2" name="TextBox 13">
          <a:extLst xmlns:a="http://schemas.openxmlformats.org/drawingml/2006/main">
            <a:ext uri="{FF2B5EF4-FFF2-40B4-BE49-F238E27FC236}">
              <a16:creationId xmlns:a16="http://schemas.microsoft.com/office/drawing/2014/main" id="{3C468C0E-5DD2-97B4-6219-40B70BBEA3F6}"/>
            </a:ext>
          </a:extLst>
        </cdr:cNvPr>
        <cdr:cNvSpPr txBox="1"/>
      </cdr:nvSpPr>
      <cdr:spPr>
        <a:xfrm xmlns:a="http://schemas.openxmlformats.org/drawingml/2006/main">
          <a:off x="2051202" y="825322"/>
          <a:ext cx="1061507" cy="307753"/>
        </a:xfrm>
        <a:prstGeom xmlns:a="http://schemas.openxmlformats.org/drawingml/2006/main" prst="rect">
          <a:avLst/>
        </a:prstGeom>
        <a:noFill xmlns:a="http://schemas.openxmlformats.org/drawingml/2006/main"/>
        <a:ln xmlns:a="http://schemas.openxmlformats.org/drawingml/2006/main">
          <a:solidFill>
            <a:srgbClr val="002060"/>
          </a:solidFill>
        </a:ln>
      </cdr:spPr>
      <cdr:txBody>
        <a:bodyPr xmlns:a="http://schemas.openxmlformats.org/drawingml/2006/main" wrap="none" rtlCol="0">
          <a:spAutoFit/>
        </a:bodyPr>
        <a:lstStyle xmlns:a="http://schemas.openxmlformats.org/drawingml/2006/main">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xmlns:a="http://schemas.openxmlformats.org/drawingml/2006/main">
          <a:r>
            <a:rPr lang="en-US" dirty="0"/>
            <a:t>Overall 3%</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4F61D7-7AF9-374A-B286-17A6C98E518A}" type="datetimeFigureOut">
              <a:rPr lang="en-US" smtClean="0"/>
              <a:t>3/31/2025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6E3978-34F7-0347-8D2F-7D36263DE9B5}" type="slidenum">
              <a:rPr lang="en-US" smtClean="0"/>
              <a:t>‹#›</a:t>
            </a:fld>
            <a:endParaRPr lang="en-US"/>
          </a:p>
        </p:txBody>
      </p:sp>
    </p:spTree>
    <p:extLst>
      <p:ext uri="{BB962C8B-B14F-4D97-AF65-F5344CB8AC3E}">
        <p14:creationId xmlns:p14="http://schemas.microsoft.com/office/powerpoint/2010/main" val="4118819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1:notes"/>
          <p:cNvSpPr txBox="1">
            <a:spLocks noGrp="1"/>
          </p:cNvSpPr>
          <p:nvPr>
            <p:ph type="body" idx="1"/>
          </p:nvPr>
        </p:nvSpPr>
        <p:spPr>
          <a:xfrm>
            <a:off x="960120" y="3520440"/>
            <a:ext cx="7680960" cy="2880360"/>
          </a:xfrm>
          <a:prstGeom prst="rect">
            <a:avLst/>
          </a:prstGeom>
          <a:noFill/>
          <a:ln>
            <a:noFill/>
          </a:ln>
        </p:spPr>
        <p:txBody>
          <a:bodyPr spcFirstLastPara="1" wrap="square" lIns="96618" tIns="48283" rIns="96618" bIns="48283" anchor="t" anchorCtr="0">
            <a:noAutofit/>
          </a:bodyPr>
          <a:lstStyle/>
          <a:p>
            <a:pPr marL="0" indent="0"/>
            <a:endParaRPr dirty="0"/>
          </a:p>
        </p:txBody>
      </p:sp>
      <p:sp>
        <p:nvSpPr>
          <p:cNvPr id="79" name="Google Shape;79;p1:notes"/>
          <p:cNvSpPr>
            <a:spLocks noGrp="1" noRot="1" noChangeAspect="1"/>
          </p:cNvSpPr>
          <p:nvPr>
            <p:ph type="sldImg" idx="2"/>
          </p:nvPr>
        </p:nvSpPr>
        <p:spPr>
          <a:xfrm>
            <a:off x="2606675" y="914400"/>
            <a:ext cx="438785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460a4a9cebd7d4e_300:notes"/>
          <p:cNvSpPr>
            <a:spLocks noGrp="1" noRot="1" noChangeAspect="1"/>
          </p:cNvSpPr>
          <p:nvPr>
            <p:ph type="sldImg" idx="2"/>
          </p:nvPr>
        </p:nvSpPr>
        <p:spPr>
          <a:xfrm>
            <a:off x="2606675" y="914400"/>
            <a:ext cx="438785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0" name="Google Shape;100;g460a4a9cebd7d4e_300:notes"/>
          <p:cNvSpPr txBox="1">
            <a:spLocks noGrp="1"/>
          </p:cNvSpPr>
          <p:nvPr>
            <p:ph type="body" idx="1"/>
          </p:nvPr>
        </p:nvSpPr>
        <p:spPr>
          <a:xfrm>
            <a:off x="960121" y="3520441"/>
            <a:ext cx="7680988" cy="2880273"/>
          </a:xfrm>
          <a:prstGeom prst="rect">
            <a:avLst/>
          </a:prstGeom>
          <a:noFill/>
          <a:ln>
            <a:noFill/>
          </a:ln>
        </p:spPr>
        <p:txBody>
          <a:bodyPr spcFirstLastPara="1" wrap="square" lIns="96618" tIns="48283" rIns="96618" bIns="48283" anchor="t" anchorCtr="0">
            <a:noAutofit/>
          </a:bodyPr>
          <a:lstStyle/>
          <a:p>
            <a:pPr marL="0" indent="0">
              <a:buClr>
                <a:schemeClr val="dk1"/>
              </a:buClr>
              <a:buSzPts val="1800"/>
            </a:pPr>
            <a:r>
              <a:rPr lang="en-US" sz="1100" dirty="0">
                <a:latin typeface="Calibri" panose="020F0502020204030204" pitchFamily="34" charset="0"/>
                <a:ea typeface="Calibri" panose="020F0502020204030204" pitchFamily="34" charset="0"/>
                <a:cs typeface="Calibri" panose="020F0502020204030204" pitchFamily="34" charset="0"/>
                <a:sym typeface="Garamond"/>
              </a:rPr>
              <a:t>Response rates by grade level are listed in the table. Note that there were 11 individuals who did not specify a grade. These cases were retained but will not be included in any grade level reporting. Response rates are calculated as a proportion of the number of surveys included in the sample to the number of total students</a:t>
            </a:r>
            <a:r>
              <a:rPr lang="en-US" sz="1100" dirty="0">
                <a:latin typeface="Calibri" panose="020F0502020204030204" pitchFamily="34" charset="0"/>
                <a:ea typeface="Calibri" panose="020F0502020204030204" pitchFamily="34" charset="0"/>
                <a:cs typeface="Calibri" panose="020F0502020204030204" pitchFamily="34" charset="0"/>
                <a:sym typeface="Times New Roman"/>
              </a:rPr>
              <a:t> </a:t>
            </a:r>
            <a:r>
              <a:rPr lang="en-US" sz="1100" dirty="0">
                <a:latin typeface="Calibri" panose="020F0502020204030204" pitchFamily="34" charset="0"/>
                <a:ea typeface="Calibri" panose="020F0502020204030204" pitchFamily="34" charset="0"/>
                <a:cs typeface="Calibri" panose="020F0502020204030204" pitchFamily="34" charset="0"/>
                <a:sym typeface="Garamond"/>
              </a:rPr>
              <a:t>enrolled in the 2024-2025 school year.  Note that total sample counts only contain surveys that were used in the survey report; surveys that were omitted from the sample pool are not included in the counts.</a:t>
            </a:r>
            <a:r>
              <a:rPr lang="en-US" sz="1100" dirty="0">
                <a:latin typeface="Calibri" panose="020F0502020204030204" pitchFamily="34" charset="0"/>
                <a:ea typeface="Calibri" panose="020F0502020204030204" pitchFamily="34" charset="0"/>
                <a:cs typeface="Calibri" panose="020F0502020204030204" pitchFamily="34" charset="0"/>
                <a:sym typeface="Times New Roman"/>
              </a:rPr>
              <a:t> </a:t>
            </a:r>
            <a:endParaRPr sz="1100" dirty="0">
              <a:latin typeface="Calibri" panose="020F0502020204030204" pitchFamily="34" charset="0"/>
              <a:ea typeface="Calibri" panose="020F0502020204030204" pitchFamily="34" charset="0"/>
              <a:cs typeface="Calibri" panose="020F0502020204030204" pitchFamily="34" charset="0"/>
            </a:endParaRPr>
          </a:p>
          <a:p>
            <a:pPr marL="0" indent="0"/>
            <a:endParaRPr sz="1100" dirty="0">
              <a:latin typeface="Calibri" panose="020F0502020204030204" pitchFamily="34" charset="0"/>
              <a:ea typeface="Calibri" panose="020F0502020204030204" pitchFamily="34" charset="0"/>
              <a:cs typeface="Calibri" panose="020F0502020204030204" pitchFamily="34" charset="0"/>
              <a:sym typeface="Garamond"/>
            </a:endParaRPr>
          </a:p>
          <a:p>
            <a:pPr marL="0" indent="0"/>
            <a:r>
              <a:rPr lang="en-US" sz="1100" b="1" dirty="0">
                <a:latin typeface="Calibri" panose="020F0502020204030204" pitchFamily="34" charset="0"/>
                <a:ea typeface="Calibri" panose="020F0502020204030204" pitchFamily="34" charset="0"/>
                <a:cs typeface="Calibri" panose="020F0502020204030204" pitchFamily="34" charset="0"/>
                <a:sym typeface="Garamond"/>
              </a:rPr>
              <a:t>Data Reporting:</a:t>
            </a:r>
            <a:endParaRPr sz="1100" dirty="0">
              <a:latin typeface="Calibri" panose="020F0502020204030204" pitchFamily="34" charset="0"/>
              <a:ea typeface="Calibri" panose="020F0502020204030204" pitchFamily="34" charset="0"/>
              <a:cs typeface="Calibri" panose="020F0502020204030204" pitchFamily="34" charset="0"/>
              <a:sym typeface="Times New Roman"/>
            </a:endParaRPr>
          </a:p>
          <a:p>
            <a:pPr marL="0" indent="0"/>
            <a:r>
              <a:rPr lang="en-US" sz="1100" dirty="0">
                <a:latin typeface="Calibri" panose="020F0502020204030204" pitchFamily="34" charset="0"/>
                <a:ea typeface="Calibri" panose="020F0502020204030204" pitchFamily="34" charset="0"/>
                <a:cs typeface="Calibri" panose="020F0502020204030204" pitchFamily="34" charset="0"/>
                <a:sym typeface="Garamond"/>
              </a:rPr>
              <a:t>The survey tool utilized several skip patterns to reduce the time spent on the survey for students, in addition, no question was required to be answered by respondents. Unless otherwise stated, data presented represent the percent of students responding to each question.  However, survey response and completion rates are high enough for those questions to make strong estimates of the total population’s behavior and perceptions. </a:t>
            </a:r>
            <a:endParaRPr sz="1100" dirty="0">
              <a:latin typeface="Calibri" panose="020F0502020204030204" pitchFamily="34" charset="0"/>
              <a:ea typeface="Calibri" panose="020F0502020204030204" pitchFamily="34" charset="0"/>
              <a:cs typeface="Calibri" panose="020F0502020204030204" pitchFamily="34" charset="0"/>
              <a:sym typeface="Times New Roman"/>
            </a:endParaRPr>
          </a:p>
        </p:txBody>
      </p:sp>
      <p:sp>
        <p:nvSpPr>
          <p:cNvPr id="101" name="Google Shape;101;g460a4a9cebd7d4e_300:notes"/>
          <p:cNvSpPr txBox="1">
            <a:spLocks noGrp="1"/>
          </p:cNvSpPr>
          <p:nvPr>
            <p:ph type="sldNum" idx="12"/>
          </p:nvPr>
        </p:nvSpPr>
        <p:spPr>
          <a:xfrm>
            <a:off x="5438458" y="6948170"/>
            <a:ext cx="4160468" cy="366988"/>
          </a:xfrm>
          <a:prstGeom prst="rect">
            <a:avLst/>
          </a:prstGeom>
          <a:noFill/>
          <a:ln>
            <a:noFill/>
          </a:ln>
        </p:spPr>
        <p:txBody>
          <a:bodyPr spcFirstLastPara="1" wrap="square" lIns="96618" tIns="48283" rIns="96618" bIns="48283" anchor="b" anchorCtr="0">
            <a:noAutofit/>
          </a:bodyPr>
          <a:lstStyle/>
          <a:p>
            <a:pPr algn="r"/>
            <a:fld id="{00000000-1234-1234-1234-123412341234}" type="slidenum">
              <a:rPr lang="en-US"/>
              <a:pPr algn="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a:extLst>
            <a:ext uri="{FF2B5EF4-FFF2-40B4-BE49-F238E27FC236}">
              <a16:creationId xmlns:a16="http://schemas.microsoft.com/office/drawing/2014/main" id="{2A3E620F-2214-4A9E-ECD4-DA476E5ED4D4}"/>
            </a:ext>
          </a:extLst>
        </p:cNvPr>
        <p:cNvGrpSpPr/>
        <p:nvPr/>
      </p:nvGrpSpPr>
      <p:grpSpPr>
        <a:xfrm>
          <a:off x="0" y="0"/>
          <a:ext cx="0" cy="0"/>
          <a:chOff x="0" y="0"/>
          <a:chExt cx="0" cy="0"/>
        </a:xfrm>
      </p:grpSpPr>
      <p:sp>
        <p:nvSpPr>
          <p:cNvPr id="145" name="Google Shape;145;p4:notes">
            <a:extLst>
              <a:ext uri="{FF2B5EF4-FFF2-40B4-BE49-F238E27FC236}">
                <a16:creationId xmlns:a16="http://schemas.microsoft.com/office/drawing/2014/main" id="{510700A8-328B-3F57-EAB0-5551D9360A40}"/>
              </a:ext>
            </a:extLst>
          </p:cNvPr>
          <p:cNvSpPr>
            <a:spLocks noGrp="1" noRot="1" noChangeAspect="1"/>
          </p:cNvSpPr>
          <p:nvPr>
            <p:ph type="sldImg" idx="2"/>
          </p:nvPr>
        </p:nvSpPr>
        <p:spPr>
          <a:xfrm>
            <a:off x="3644900" y="200025"/>
            <a:ext cx="5103813" cy="28717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4:notes">
            <a:extLst>
              <a:ext uri="{FF2B5EF4-FFF2-40B4-BE49-F238E27FC236}">
                <a16:creationId xmlns:a16="http://schemas.microsoft.com/office/drawing/2014/main" id="{D0ABF084-7889-7B2A-F416-C3303BBAD490}"/>
              </a:ext>
            </a:extLst>
          </p:cNvPr>
          <p:cNvSpPr txBox="1">
            <a:spLocks noGrp="1"/>
          </p:cNvSpPr>
          <p:nvPr>
            <p:ph type="body" idx="1"/>
          </p:nvPr>
        </p:nvSpPr>
        <p:spPr>
          <a:xfrm>
            <a:off x="960121" y="3520441"/>
            <a:ext cx="7680988" cy="2880273"/>
          </a:xfrm>
          <a:prstGeom prst="rect">
            <a:avLst/>
          </a:prstGeom>
          <a:noFill/>
          <a:ln>
            <a:noFill/>
          </a:ln>
        </p:spPr>
        <p:txBody>
          <a:bodyPr spcFirstLastPara="1" wrap="square" lIns="96618" tIns="48283" rIns="96618" bIns="48283" anchor="t" anchorCtr="0">
            <a:noAutofit/>
          </a:bodyPr>
          <a:lstStyle/>
          <a:p>
            <a:pPr marL="0" indent="0"/>
            <a:r>
              <a:rPr lang="en-US" sz="1100" dirty="0">
                <a:solidFill>
                  <a:srgbClr val="000000"/>
                </a:solidFill>
              </a:rPr>
              <a:t>In the past 12 months, have you considered attempting suicide? </a:t>
            </a:r>
          </a:p>
          <a:p>
            <a:pPr marL="0" indent="0"/>
            <a:r>
              <a:rPr lang="en-US" sz="1100" dirty="0">
                <a:solidFill>
                  <a:srgbClr val="000000"/>
                </a:solidFill>
              </a:rPr>
              <a:t>MS: 9.%</a:t>
            </a:r>
          </a:p>
          <a:p>
            <a:pPr marL="0" indent="0"/>
            <a:r>
              <a:rPr lang="en-US" sz="1100" dirty="0">
                <a:solidFill>
                  <a:srgbClr val="000000"/>
                </a:solidFill>
              </a:rPr>
              <a:t>HS: 8.1%</a:t>
            </a:r>
          </a:p>
          <a:p>
            <a:pPr marL="0" indent="0"/>
            <a:r>
              <a:rPr lang="en-US" sz="1100" dirty="0">
                <a:solidFill>
                  <a:srgbClr val="000000"/>
                </a:solidFill>
              </a:rPr>
              <a:t>7-12th: 8.5%</a:t>
            </a:r>
          </a:p>
          <a:p>
            <a:pPr marL="0" indent="0"/>
            <a:endParaRPr lang="en-US" sz="1100" dirty="0">
              <a:solidFill>
                <a:srgbClr val="000000"/>
              </a:solidFill>
            </a:endParaRPr>
          </a:p>
          <a:p>
            <a:pPr marL="0" indent="0"/>
            <a:r>
              <a:rPr lang="en-US" sz="1100" dirty="0">
                <a:solidFill>
                  <a:srgbClr val="000000"/>
                </a:solidFill>
              </a:rPr>
              <a:t>Attempt it?</a:t>
            </a:r>
          </a:p>
          <a:p>
            <a:pPr marL="0" indent="0"/>
            <a:r>
              <a:rPr lang="en-US" sz="1100" dirty="0">
                <a:solidFill>
                  <a:srgbClr val="000000"/>
                </a:solidFill>
              </a:rPr>
              <a:t>MS: 3.0%</a:t>
            </a:r>
          </a:p>
          <a:p>
            <a:pPr marL="0" indent="0"/>
            <a:r>
              <a:rPr lang="en-US" sz="1100" dirty="0">
                <a:solidFill>
                  <a:srgbClr val="000000"/>
                </a:solidFill>
              </a:rPr>
              <a:t>HS: 2.5%</a:t>
            </a:r>
          </a:p>
          <a:p>
            <a:pPr marL="0" indent="0"/>
            <a:r>
              <a:rPr lang="en-US" sz="1100" dirty="0">
                <a:solidFill>
                  <a:srgbClr val="000000"/>
                </a:solidFill>
              </a:rPr>
              <a:t>7-12: 2.7%</a:t>
            </a:r>
          </a:p>
          <a:p>
            <a:pPr marL="0" indent="0"/>
            <a:endParaRPr lang="en-US" sz="1100" dirty="0">
              <a:solidFill>
                <a:srgbClr val="000000"/>
              </a:solidFill>
            </a:endParaRPr>
          </a:p>
          <a:p>
            <a:pPr marL="0" indent="0"/>
            <a:r>
              <a:rPr lang="en-US" sz="1100" dirty="0">
                <a:solidFill>
                  <a:srgbClr val="000000"/>
                </a:solidFill>
              </a:rPr>
              <a:t>Made a plan?</a:t>
            </a:r>
          </a:p>
          <a:p>
            <a:pPr marL="0" indent="0"/>
            <a:r>
              <a:rPr lang="en-US" sz="1100" dirty="0">
                <a:solidFill>
                  <a:srgbClr val="000000"/>
                </a:solidFill>
              </a:rPr>
              <a:t>MS: 3.6%</a:t>
            </a:r>
          </a:p>
          <a:p>
            <a:pPr marL="0" indent="0"/>
            <a:r>
              <a:rPr lang="en-US" sz="1100" dirty="0">
                <a:solidFill>
                  <a:srgbClr val="000000"/>
                </a:solidFill>
              </a:rPr>
              <a:t>HS: 4.1%</a:t>
            </a:r>
          </a:p>
          <a:p>
            <a:pPr marL="0" indent="0"/>
            <a:r>
              <a:rPr lang="en-US" sz="1100" dirty="0">
                <a:solidFill>
                  <a:srgbClr val="000000"/>
                </a:solidFill>
              </a:rPr>
              <a:t>7-12: 3.9%</a:t>
            </a:r>
            <a:endParaRPr sz="1100" dirty="0">
              <a:solidFill>
                <a:srgbClr val="000000"/>
              </a:solidFill>
            </a:endParaRPr>
          </a:p>
        </p:txBody>
      </p:sp>
      <p:sp>
        <p:nvSpPr>
          <p:cNvPr id="147" name="Google Shape;147;p4:notes">
            <a:extLst>
              <a:ext uri="{FF2B5EF4-FFF2-40B4-BE49-F238E27FC236}">
                <a16:creationId xmlns:a16="http://schemas.microsoft.com/office/drawing/2014/main" id="{744C1E5F-A653-BCD3-203C-25E4AA6368F0}"/>
              </a:ext>
            </a:extLst>
          </p:cNvPr>
          <p:cNvSpPr txBox="1">
            <a:spLocks noGrp="1"/>
          </p:cNvSpPr>
          <p:nvPr>
            <p:ph type="sldNum" idx="12"/>
          </p:nvPr>
        </p:nvSpPr>
        <p:spPr>
          <a:xfrm>
            <a:off x="5321765" y="6835384"/>
            <a:ext cx="4071248" cy="359743"/>
          </a:xfrm>
          <a:prstGeom prst="rect">
            <a:avLst/>
          </a:prstGeom>
          <a:noFill/>
          <a:ln>
            <a:noFill/>
          </a:ln>
        </p:spPr>
        <p:txBody>
          <a:bodyPr spcFirstLastPara="1" wrap="square" lIns="96618" tIns="48283" rIns="96618" bIns="48283"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4077298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a:extLst>
            <a:ext uri="{FF2B5EF4-FFF2-40B4-BE49-F238E27FC236}">
              <a16:creationId xmlns:a16="http://schemas.microsoft.com/office/drawing/2014/main" id="{83CE758F-9F63-67D7-B799-2E809B4A25A2}"/>
            </a:ext>
          </a:extLst>
        </p:cNvPr>
        <p:cNvGrpSpPr/>
        <p:nvPr/>
      </p:nvGrpSpPr>
      <p:grpSpPr>
        <a:xfrm>
          <a:off x="0" y="0"/>
          <a:ext cx="0" cy="0"/>
          <a:chOff x="0" y="0"/>
          <a:chExt cx="0" cy="0"/>
        </a:xfrm>
      </p:grpSpPr>
      <p:sp>
        <p:nvSpPr>
          <p:cNvPr id="162" name="Google Shape;162;p6:notes">
            <a:extLst>
              <a:ext uri="{FF2B5EF4-FFF2-40B4-BE49-F238E27FC236}">
                <a16:creationId xmlns:a16="http://schemas.microsoft.com/office/drawing/2014/main" id="{E319056F-A0D8-263F-FDF2-98058C9E8EA4}"/>
              </a:ext>
            </a:extLst>
          </p:cNvPr>
          <p:cNvSpPr>
            <a:spLocks noGrp="1" noRot="1" noChangeAspect="1"/>
          </p:cNvSpPr>
          <p:nvPr>
            <p:ph type="sldImg" idx="2"/>
          </p:nvPr>
        </p:nvSpPr>
        <p:spPr>
          <a:xfrm>
            <a:off x="2606675" y="914400"/>
            <a:ext cx="438785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3" name="Google Shape;163;p6:notes">
            <a:extLst>
              <a:ext uri="{FF2B5EF4-FFF2-40B4-BE49-F238E27FC236}">
                <a16:creationId xmlns:a16="http://schemas.microsoft.com/office/drawing/2014/main" id="{83DFC006-ECFC-74EA-2793-B8671520F5FC}"/>
              </a:ext>
            </a:extLst>
          </p:cNvPr>
          <p:cNvSpPr txBox="1">
            <a:spLocks noGrp="1"/>
          </p:cNvSpPr>
          <p:nvPr>
            <p:ph type="body" idx="1"/>
          </p:nvPr>
        </p:nvSpPr>
        <p:spPr>
          <a:xfrm>
            <a:off x="960120" y="3520440"/>
            <a:ext cx="7680960" cy="2880360"/>
          </a:xfrm>
          <a:prstGeom prst="rect">
            <a:avLst/>
          </a:prstGeom>
          <a:noFill/>
          <a:ln>
            <a:noFill/>
          </a:ln>
        </p:spPr>
        <p:txBody>
          <a:bodyPr spcFirstLastPara="1" wrap="square" lIns="96618" tIns="48283" rIns="96618" bIns="48283" anchor="t" anchorCtr="0">
            <a:noAutofit/>
          </a:bodyPr>
          <a:lstStyle/>
          <a:p>
            <a:pPr marL="473458" indent="-236729"/>
            <a:r>
              <a:rPr lang="en-US" dirty="0"/>
              <a:t>Males 12% vs Females 26% = 2.2x higher risk for females</a:t>
            </a:r>
          </a:p>
          <a:p>
            <a:pPr marL="473458" indent="-236729"/>
            <a:endParaRPr lang="en-US" dirty="0"/>
          </a:p>
          <a:p>
            <a:pPr marL="473458" indent="-236729"/>
            <a:r>
              <a:rPr lang="en-US" dirty="0"/>
              <a:t>SI: white and </a:t>
            </a:r>
            <a:r>
              <a:rPr lang="en-US" dirty="0" err="1"/>
              <a:t>hisp</a:t>
            </a:r>
            <a:r>
              <a:rPr lang="en-US" dirty="0"/>
              <a:t> 8%, black 15%</a:t>
            </a:r>
          </a:p>
          <a:p>
            <a:pPr marL="473458" indent="-236729"/>
            <a:endParaRPr lang="en-US" dirty="0"/>
          </a:p>
          <a:p>
            <a:pPr marL="473458" indent="-236729"/>
            <a:endParaRPr lang="en-US" dirty="0"/>
          </a:p>
          <a:p>
            <a:pPr marL="473458" indent="-236729"/>
            <a:endParaRPr lang="en-US" dirty="0"/>
          </a:p>
        </p:txBody>
      </p:sp>
      <p:sp>
        <p:nvSpPr>
          <p:cNvPr id="164" name="Google Shape;164;p6:notes">
            <a:extLst>
              <a:ext uri="{FF2B5EF4-FFF2-40B4-BE49-F238E27FC236}">
                <a16:creationId xmlns:a16="http://schemas.microsoft.com/office/drawing/2014/main" id="{49710F35-2DB5-8615-7FD0-AF8C5D0D8583}"/>
              </a:ext>
            </a:extLst>
          </p:cNvPr>
          <p:cNvSpPr txBox="1">
            <a:spLocks noGrp="1"/>
          </p:cNvSpPr>
          <p:nvPr>
            <p:ph type="sldNum" idx="12"/>
          </p:nvPr>
        </p:nvSpPr>
        <p:spPr>
          <a:xfrm>
            <a:off x="5438460" y="6948172"/>
            <a:ext cx="4160520" cy="367029"/>
          </a:xfrm>
          <a:prstGeom prst="rect">
            <a:avLst/>
          </a:prstGeom>
          <a:noFill/>
          <a:ln>
            <a:noFill/>
          </a:ln>
        </p:spPr>
        <p:txBody>
          <a:bodyPr spcFirstLastPara="1" wrap="square" lIns="96618" tIns="48283" rIns="96618" bIns="48283"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161172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a:extLst>
            <a:ext uri="{FF2B5EF4-FFF2-40B4-BE49-F238E27FC236}">
              <a16:creationId xmlns:a16="http://schemas.microsoft.com/office/drawing/2014/main" id="{7AC19ECF-9EFA-0B0F-C740-4D479235290E}"/>
            </a:ext>
          </a:extLst>
        </p:cNvPr>
        <p:cNvGrpSpPr/>
        <p:nvPr/>
      </p:nvGrpSpPr>
      <p:grpSpPr>
        <a:xfrm>
          <a:off x="0" y="0"/>
          <a:ext cx="0" cy="0"/>
          <a:chOff x="0" y="0"/>
          <a:chExt cx="0" cy="0"/>
        </a:xfrm>
      </p:grpSpPr>
      <p:sp>
        <p:nvSpPr>
          <p:cNvPr id="357" name="Google Shape;357;p31:notes">
            <a:extLst>
              <a:ext uri="{FF2B5EF4-FFF2-40B4-BE49-F238E27FC236}">
                <a16:creationId xmlns:a16="http://schemas.microsoft.com/office/drawing/2014/main" id="{A94608E1-0CD2-0B5A-5D4D-6E6FD75D76DD}"/>
              </a:ext>
            </a:extLst>
          </p:cNvPr>
          <p:cNvSpPr txBox="1">
            <a:spLocks noGrp="1"/>
          </p:cNvSpPr>
          <p:nvPr>
            <p:ph type="body" idx="1"/>
          </p:nvPr>
        </p:nvSpPr>
        <p:spPr>
          <a:xfrm>
            <a:off x="960121" y="3520441"/>
            <a:ext cx="7680988" cy="2880273"/>
          </a:xfrm>
          <a:prstGeom prst="rect">
            <a:avLst/>
          </a:prstGeom>
          <a:noFill/>
          <a:ln>
            <a:noFill/>
          </a:ln>
        </p:spPr>
        <p:txBody>
          <a:bodyPr spcFirstLastPara="1" wrap="square" lIns="96618" tIns="48283" rIns="96618" bIns="48283" anchor="t" anchorCtr="0">
            <a:noAutofit/>
          </a:bodyPr>
          <a:lstStyle/>
          <a:p>
            <a:pPr marL="0" indent="0"/>
            <a:r>
              <a:rPr lang="en-US" dirty="0"/>
              <a:t>2022 – NONE: </a:t>
            </a:r>
          </a:p>
          <a:p>
            <a:pPr marL="0" indent="0"/>
            <a:r>
              <a:rPr lang="en-US" dirty="0"/>
              <a:t>Chores: 15</a:t>
            </a:r>
          </a:p>
          <a:p>
            <a:pPr marL="0" indent="0"/>
            <a:r>
              <a:rPr lang="en-US" dirty="0"/>
              <a:t>Caretaking: 50</a:t>
            </a:r>
          </a:p>
          <a:p>
            <a:pPr marL="0" indent="0"/>
            <a:r>
              <a:rPr lang="en-US" b="1" dirty="0"/>
              <a:t>Lessons: 66 (more people NOT taking lessons in 2024</a:t>
            </a:r>
          </a:p>
          <a:p>
            <a:pPr marL="0" indent="0"/>
            <a:r>
              <a:rPr lang="en-US" b="1" dirty="0"/>
              <a:t>Club: 71% none -30% 1-6 </a:t>
            </a:r>
            <a:r>
              <a:rPr lang="en-US" b="1" dirty="0" err="1"/>
              <a:t>hrs</a:t>
            </a:r>
            <a:r>
              <a:rPr lang="en-US" b="1" dirty="0"/>
              <a:t> – 2% 7+ hours</a:t>
            </a:r>
          </a:p>
          <a:p>
            <a:pPr marL="0" indent="0"/>
            <a:r>
              <a:rPr lang="en-US" dirty="0"/>
              <a:t>Faith based: 72</a:t>
            </a:r>
          </a:p>
          <a:p>
            <a:pPr marL="0" indent="0"/>
            <a:r>
              <a:rPr lang="en-US" dirty="0"/>
              <a:t>Volunteering: 77</a:t>
            </a:r>
          </a:p>
          <a:p>
            <a:pPr marL="0" indent="0" defTabSz="946916">
              <a:defRPr/>
            </a:pPr>
            <a:r>
              <a:rPr lang="en-US" dirty="0"/>
              <a:t>Working: 78</a:t>
            </a:r>
          </a:p>
          <a:p>
            <a:pPr marL="0" indent="0"/>
            <a:endParaRPr dirty="0"/>
          </a:p>
        </p:txBody>
      </p:sp>
      <p:sp>
        <p:nvSpPr>
          <p:cNvPr id="358" name="Google Shape;358;p31:notes">
            <a:extLst>
              <a:ext uri="{FF2B5EF4-FFF2-40B4-BE49-F238E27FC236}">
                <a16:creationId xmlns:a16="http://schemas.microsoft.com/office/drawing/2014/main" id="{62B6EA05-4B25-B835-F7F2-59B688A3B498}"/>
              </a:ext>
            </a:extLst>
          </p:cNvPr>
          <p:cNvSpPr>
            <a:spLocks noGrp="1" noRot="1" noChangeAspect="1"/>
          </p:cNvSpPr>
          <p:nvPr>
            <p:ph type="sldImg" idx="2"/>
          </p:nvPr>
        </p:nvSpPr>
        <p:spPr>
          <a:xfrm>
            <a:off x="2606675" y="914400"/>
            <a:ext cx="438785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21831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a:extLst>
            <a:ext uri="{FF2B5EF4-FFF2-40B4-BE49-F238E27FC236}">
              <a16:creationId xmlns:a16="http://schemas.microsoft.com/office/drawing/2014/main" id="{F546D399-4622-5696-61FC-462486BA486D}"/>
            </a:ext>
          </a:extLst>
        </p:cNvPr>
        <p:cNvGrpSpPr/>
        <p:nvPr/>
      </p:nvGrpSpPr>
      <p:grpSpPr>
        <a:xfrm>
          <a:off x="0" y="0"/>
          <a:ext cx="0" cy="0"/>
          <a:chOff x="0" y="0"/>
          <a:chExt cx="0" cy="0"/>
        </a:xfrm>
      </p:grpSpPr>
      <p:sp>
        <p:nvSpPr>
          <p:cNvPr id="348" name="Google Shape;348;p20:notes">
            <a:extLst>
              <a:ext uri="{FF2B5EF4-FFF2-40B4-BE49-F238E27FC236}">
                <a16:creationId xmlns:a16="http://schemas.microsoft.com/office/drawing/2014/main" id="{82B15155-BBE4-5A68-E5D9-1CE3837F0181}"/>
              </a:ext>
            </a:extLst>
          </p:cNvPr>
          <p:cNvSpPr txBox="1">
            <a:spLocks noGrp="1"/>
          </p:cNvSpPr>
          <p:nvPr>
            <p:ph type="body" idx="1"/>
          </p:nvPr>
        </p:nvSpPr>
        <p:spPr>
          <a:xfrm>
            <a:off x="960121" y="3520441"/>
            <a:ext cx="7680988" cy="2880273"/>
          </a:xfrm>
          <a:prstGeom prst="rect">
            <a:avLst/>
          </a:prstGeom>
          <a:noFill/>
          <a:ln>
            <a:noFill/>
          </a:ln>
        </p:spPr>
        <p:txBody>
          <a:bodyPr spcFirstLastPara="1" wrap="square" lIns="96618" tIns="48283" rIns="96618" bIns="48283" anchor="t" anchorCtr="0">
            <a:noAutofit/>
          </a:bodyPr>
          <a:lstStyle/>
          <a:p>
            <a:pPr marL="0" indent="0"/>
            <a:r>
              <a:rPr lang="en-US" dirty="0"/>
              <a:t>2022: </a:t>
            </a:r>
          </a:p>
          <a:p>
            <a:pPr marL="0" indent="0"/>
            <a:endParaRPr lang="en-US" dirty="0"/>
          </a:p>
          <a:p>
            <a:pPr marL="0" indent="0"/>
            <a:r>
              <a:rPr lang="en-US" dirty="0"/>
              <a:t>SIMILAR IN 2024 BUT GOT WORSE: Team sports: 57% none; 30% 1-6; 13.5% 7+</a:t>
            </a:r>
          </a:p>
          <a:p>
            <a:pPr marL="0" indent="0"/>
            <a:r>
              <a:rPr lang="en-US" dirty="0"/>
              <a:t>BETTER BUT QUESTION PHRASED DIFFERENTLY: Other Physical activities: 60% none; 35% 1-6; 5% 7+</a:t>
            </a:r>
          </a:p>
          <a:p>
            <a:pPr marL="0" indent="0"/>
            <a:endParaRPr dirty="0"/>
          </a:p>
        </p:txBody>
      </p:sp>
      <p:sp>
        <p:nvSpPr>
          <p:cNvPr id="349" name="Google Shape;349;p20:notes">
            <a:extLst>
              <a:ext uri="{FF2B5EF4-FFF2-40B4-BE49-F238E27FC236}">
                <a16:creationId xmlns:a16="http://schemas.microsoft.com/office/drawing/2014/main" id="{788BF747-8E8D-CE25-18A5-99C8193371FC}"/>
              </a:ext>
            </a:extLst>
          </p:cNvPr>
          <p:cNvSpPr>
            <a:spLocks noGrp="1" noRot="1" noChangeAspect="1"/>
          </p:cNvSpPr>
          <p:nvPr>
            <p:ph type="sldImg" idx="2"/>
          </p:nvPr>
        </p:nvSpPr>
        <p:spPr>
          <a:xfrm>
            <a:off x="2606675" y="914400"/>
            <a:ext cx="438785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99104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a:extLst>
            <a:ext uri="{FF2B5EF4-FFF2-40B4-BE49-F238E27FC236}">
              <a16:creationId xmlns:a16="http://schemas.microsoft.com/office/drawing/2014/main" id="{AA175CB7-64E2-E324-6C4C-5921B5DF6492}"/>
            </a:ext>
          </a:extLst>
        </p:cNvPr>
        <p:cNvGrpSpPr/>
        <p:nvPr/>
      </p:nvGrpSpPr>
      <p:grpSpPr>
        <a:xfrm>
          <a:off x="0" y="0"/>
          <a:ext cx="0" cy="0"/>
          <a:chOff x="0" y="0"/>
          <a:chExt cx="0" cy="0"/>
        </a:xfrm>
      </p:grpSpPr>
      <p:sp>
        <p:nvSpPr>
          <p:cNvPr id="224" name="Google Shape;224;p13:notes">
            <a:extLst>
              <a:ext uri="{FF2B5EF4-FFF2-40B4-BE49-F238E27FC236}">
                <a16:creationId xmlns:a16="http://schemas.microsoft.com/office/drawing/2014/main" id="{78F822E7-0141-0A7C-65B1-8DE9307146DA}"/>
              </a:ext>
            </a:extLst>
          </p:cNvPr>
          <p:cNvSpPr>
            <a:spLocks noGrp="1" noRot="1" noChangeAspect="1"/>
          </p:cNvSpPr>
          <p:nvPr>
            <p:ph type="sldImg" idx="2"/>
          </p:nvPr>
        </p:nvSpPr>
        <p:spPr>
          <a:xfrm>
            <a:off x="2606675" y="914400"/>
            <a:ext cx="438785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5" name="Google Shape;225;p13:notes">
            <a:extLst>
              <a:ext uri="{FF2B5EF4-FFF2-40B4-BE49-F238E27FC236}">
                <a16:creationId xmlns:a16="http://schemas.microsoft.com/office/drawing/2014/main" id="{45CF99A4-45BB-7DC2-591C-118259219FA6}"/>
              </a:ext>
            </a:extLst>
          </p:cNvPr>
          <p:cNvSpPr txBox="1">
            <a:spLocks noGrp="1"/>
          </p:cNvSpPr>
          <p:nvPr>
            <p:ph type="body" idx="1"/>
          </p:nvPr>
        </p:nvSpPr>
        <p:spPr>
          <a:xfrm>
            <a:off x="960121" y="3520441"/>
            <a:ext cx="7680988" cy="2880273"/>
          </a:xfrm>
          <a:prstGeom prst="rect">
            <a:avLst/>
          </a:prstGeom>
          <a:noFill/>
          <a:ln>
            <a:noFill/>
          </a:ln>
        </p:spPr>
        <p:txBody>
          <a:bodyPr spcFirstLastPara="1" wrap="square" lIns="96618" tIns="48283" rIns="96618" bIns="48283" anchor="t" anchorCtr="0">
            <a:noAutofit/>
          </a:bodyPr>
          <a:lstStyle/>
          <a:p>
            <a:pPr marL="0" indent="0"/>
            <a:r>
              <a:rPr lang="en-US" dirty="0"/>
              <a:t>On a regular weekday, how many hours do you usually spend WITHOUT an adult present?</a:t>
            </a:r>
            <a:endParaRPr dirty="0"/>
          </a:p>
        </p:txBody>
      </p:sp>
      <p:sp>
        <p:nvSpPr>
          <p:cNvPr id="226" name="Google Shape;226;p13:notes">
            <a:extLst>
              <a:ext uri="{FF2B5EF4-FFF2-40B4-BE49-F238E27FC236}">
                <a16:creationId xmlns:a16="http://schemas.microsoft.com/office/drawing/2014/main" id="{696FC0F9-2FBB-54C4-7A24-ABD3B7B4089D}"/>
              </a:ext>
            </a:extLst>
          </p:cNvPr>
          <p:cNvSpPr txBox="1">
            <a:spLocks noGrp="1"/>
          </p:cNvSpPr>
          <p:nvPr>
            <p:ph type="sldNum" idx="12"/>
          </p:nvPr>
        </p:nvSpPr>
        <p:spPr>
          <a:xfrm>
            <a:off x="5438458" y="6948170"/>
            <a:ext cx="4160468" cy="366988"/>
          </a:xfrm>
          <a:prstGeom prst="rect">
            <a:avLst/>
          </a:prstGeom>
          <a:noFill/>
          <a:ln>
            <a:noFill/>
          </a:ln>
        </p:spPr>
        <p:txBody>
          <a:bodyPr spcFirstLastPara="1" wrap="square" lIns="96618" tIns="48283" rIns="96618" bIns="48283"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13643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a:extLst>
            <a:ext uri="{FF2B5EF4-FFF2-40B4-BE49-F238E27FC236}">
              <a16:creationId xmlns:a16="http://schemas.microsoft.com/office/drawing/2014/main" id="{F0A56CCC-A2A6-0348-6AA3-05D9E3037636}"/>
            </a:ext>
          </a:extLst>
        </p:cNvPr>
        <p:cNvGrpSpPr/>
        <p:nvPr/>
      </p:nvGrpSpPr>
      <p:grpSpPr>
        <a:xfrm>
          <a:off x="0" y="0"/>
          <a:ext cx="0" cy="0"/>
          <a:chOff x="0" y="0"/>
          <a:chExt cx="0" cy="0"/>
        </a:xfrm>
      </p:grpSpPr>
      <p:sp>
        <p:nvSpPr>
          <p:cNvPr id="330" name="Google Shape;330;p18:notes">
            <a:extLst>
              <a:ext uri="{FF2B5EF4-FFF2-40B4-BE49-F238E27FC236}">
                <a16:creationId xmlns:a16="http://schemas.microsoft.com/office/drawing/2014/main" id="{67A7BC0B-F33E-316E-A1DE-5210AF12E8F6}"/>
              </a:ext>
            </a:extLst>
          </p:cNvPr>
          <p:cNvSpPr>
            <a:spLocks noGrp="1" noRot="1" noChangeAspect="1"/>
          </p:cNvSpPr>
          <p:nvPr>
            <p:ph type="sldImg" idx="2"/>
          </p:nvPr>
        </p:nvSpPr>
        <p:spPr>
          <a:xfrm>
            <a:off x="3644900" y="200025"/>
            <a:ext cx="5103813" cy="28717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1" name="Google Shape;331;p18:notes">
            <a:extLst>
              <a:ext uri="{FF2B5EF4-FFF2-40B4-BE49-F238E27FC236}">
                <a16:creationId xmlns:a16="http://schemas.microsoft.com/office/drawing/2014/main" id="{FB9267C2-48AE-0042-F7FA-E6EC233B8556}"/>
              </a:ext>
            </a:extLst>
          </p:cNvPr>
          <p:cNvSpPr txBox="1">
            <a:spLocks noGrp="1"/>
          </p:cNvSpPr>
          <p:nvPr>
            <p:ph type="body" idx="1"/>
          </p:nvPr>
        </p:nvSpPr>
        <p:spPr>
          <a:xfrm>
            <a:off x="960121" y="3520441"/>
            <a:ext cx="7680988" cy="2880273"/>
          </a:xfrm>
          <a:prstGeom prst="rect">
            <a:avLst/>
          </a:prstGeom>
          <a:noFill/>
          <a:ln>
            <a:noFill/>
          </a:ln>
        </p:spPr>
        <p:txBody>
          <a:bodyPr spcFirstLastPara="1" wrap="square" lIns="96618" tIns="48283" rIns="96618" bIns="48283" anchor="t" anchorCtr="0">
            <a:noAutofit/>
          </a:bodyPr>
          <a:lstStyle/>
          <a:p>
            <a:pPr marL="0" indent="-236729" defTabSz="946916">
              <a:lnSpc>
                <a:spcPct val="115000"/>
              </a:lnSpc>
              <a:spcAft>
                <a:spcPts val="1036"/>
              </a:spcAft>
              <a:defRPr/>
            </a:pPr>
            <a:r>
              <a:rPr lang="en-US" sz="1100" dirty="0">
                <a:solidFill>
                  <a:srgbClr val="000000"/>
                </a:solidFill>
              </a:rPr>
              <a:t>Change since 2022:</a:t>
            </a:r>
          </a:p>
          <a:p>
            <a:pPr marL="0" indent="-236729" defTabSz="946916">
              <a:lnSpc>
                <a:spcPct val="115000"/>
              </a:lnSpc>
              <a:spcAft>
                <a:spcPts val="1036"/>
              </a:spcAft>
              <a:defRPr/>
            </a:pPr>
            <a:r>
              <a:rPr lang="en-US" sz="1100" dirty="0">
                <a:solidFill>
                  <a:srgbClr val="000000"/>
                </a:solidFill>
              </a:rPr>
              <a:t>Trusted adult: 87 to 88</a:t>
            </a:r>
          </a:p>
          <a:p>
            <a:pPr marL="0" indent="-236729" defTabSz="946916">
              <a:lnSpc>
                <a:spcPct val="115000"/>
              </a:lnSpc>
              <a:spcAft>
                <a:spcPts val="1036"/>
              </a:spcAft>
              <a:defRPr/>
            </a:pPr>
            <a:r>
              <a:rPr lang="en-US" sz="1100" dirty="0">
                <a:solidFill>
                  <a:srgbClr val="000000"/>
                </a:solidFill>
              </a:rPr>
              <a:t>Peer: +0.5</a:t>
            </a:r>
          </a:p>
          <a:p>
            <a:pPr marL="0" indent="-236729" defTabSz="946916">
              <a:lnSpc>
                <a:spcPct val="115000"/>
              </a:lnSpc>
              <a:spcAft>
                <a:spcPts val="1036"/>
              </a:spcAft>
              <a:defRPr/>
            </a:pPr>
            <a:r>
              <a:rPr lang="en-US" sz="1100" b="1" dirty="0">
                <a:solidFill>
                  <a:srgbClr val="000000"/>
                </a:solidFill>
              </a:rPr>
              <a:t>Safety: down from 84 to 83 (bigger decrease in MS)</a:t>
            </a:r>
          </a:p>
          <a:p>
            <a:pPr marL="0" indent="-236729" defTabSz="946916">
              <a:lnSpc>
                <a:spcPct val="115000"/>
              </a:lnSpc>
              <a:spcAft>
                <a:spcPts val="1036"/>
              </a:spcAft>
              <a:defRPr/>
            </a:pPr>
            <a:endParaRPr lang="en-US" sz="1100" dirty="0">
              <a:solidFill>
                <a:srgbClr val="000000"/>
              </a:solidFill>
            </a:endParaRPr>
          </a:p>
          <a:p>
            <a:pPr marL="0" indent="-236729" defTabSz="946916">
              <a:lnSpc>
                <a:spcPct val="115000"/>
              </a:lnSpc>
              <a:spcAft>
                <a:spcPts val="1036"/>
              </a:spcAft>
              <a:defRPr/>
            </a:pPr>
            <a:r>
              <a:rPr lang="en-US" sz="1100" dirty="0">
                <a:solidFill>
                  <a:srgbClr val="000000"/>
                </a:solidFill>
              </a:rPr>
              <a:t>I have the supports I need from adults in my life, outside of school, to graduate (i.e. help with future planning, a positive influence)</a:t>
            </a:r>
            <a:endParaRPr lang="en-US" sz="1100" dirty="0">
              <a:latin typeface="Calibri" panose="020F0502020204030204" pitchFamily="34" charset="0"/>
              <a:ea typeface="Calibri" panose="020F0502020204030204" pitchFamily="34" charset="0"/>
              <a:cs typeface="Calibri" panose="020F0502020204030204" pitchFamily="34" charset="0"/>
            </a:endParaRPr>
          </a:p>
          <a:p>
            <a:pPr marL="0">
              <a:lnSpc>
                <a:spcPct val="115000"/>
              </a:lnSpc>
              <a:spcAft>
                <a:spcPts val="1036"/>
              </a:spcAft>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a:lnSpc>
                <a:spcPct val="115000"/>
              </a:lnSpc>
              <a:spcAft>
                <a:spcPts val="1036"/>
              </a:spcAft>
            </a:pPr>
            <a:r>
              <a:rPr lang="en-US" sz="1100" dirty="0">
                <a:latin typeface="Calibri" panose="020F0502020204030204" pitchFamily="34" charset="0"/>
                <a:ea typeface="Calibri" panose="020F0502020204030204" pitchFamily="34" charset="0"/>
                <a:cs typeface="Calibri" panose="020F0502020204030204" pitchFamily="34" charset="0"/>
              </a:rPr>
              <a:t>Please indicate if you would seek help from the sources below if you had a problem in your life.</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r>
              <a:rPr lang="en-US" sz="1100" dirty="0">
                <a:latin typeface="Calibri" panose="020F0502020204030204" pitchFamily="34" charset="0"/>
                <a:ea typeface="Calibri" panose="020F0502020204030204" pitchFamily="34" charset="0"/>
              </a:rPr>
              <a:t>% yes</a:t>
            </a:r>
            <a:endParaRPr lang="en-US" sz="1100" dirty="0">
              <a:solidFill>
                <a:srgbClr val="000000"/>
              </a:solidFill>
            </a:endParaRPr>
          </a:p>
          <a:p>
            <a:pPr marL="0" indent="0"/>
            <a:r>
              <a:rPr lang="en-US" sz="1100" dirty="0">
                <a:solidFill>
                  <a:srgbClr val="000000"/>
                </a:solidFill>
              </a:rPr>
              <a:t>Increased: </a:t>
            </a:r>
          </a:p>
          <a:p>
            <a:pPr marL="177547" indent="-177547">
              <a:buFont typeface="Arial" panose="020B0604020202020204" pitchFamily="34" charset="0"/>
              <a:buChar char="•"/>
            </a:pPr>
            <a:r>
              <a:rPr lang="en-US" sz="1100" dirty="0">
                <a:solidFill>
                  <a:srgbClr val="000000"/>
                </a:solidFill>
              </a:rPr>
              <a:t>parent (58 to 61)</a:t>
            </a:r>
          </a:p>
          <a:p>
            <a:pPr marL="177547" indent="-177547">
              <a:buFont typeface="Arial" panose="020B0604020202020204" pitchFamily="34" charset="0"/>
              <a:buChar char="•"/>
            </a:pPr>
            <a:r>
              <a:rPr lang="en-US" sz="1100" b="1" dirty="0">
                <a:solidFill>
                  <a:srgbClr val="000000"/>
                </a:solidFill>
              </a:rPr>
              <a:t>School staff (20 to 21)</a:t>
            </a:r>
          </a:p>
          <a:p>
            <a:pPr marL="177547" indent="-177547">
              <a:buFont typeface="Arial" panose="020B0604020202020204" pitchFamily="34" charset="0"/>
              <a:buChar char="•"/>
            </a:pPr>
            <a:r>
              <a:rPr lang="en-US" sz="1100" b="1" dirty="0">
                <a:solidFill>
                  <a:srgbClr val="000000"/>
                </a:solidFill>
              </a:rPr>
              <a:t>Coach (14 to 16)</a:t>
            </a:r>
          </a:p>
          <a:p>
            <a:pPr marL="0" indent="0"/>
            <a:r>
              <a:rPr lang="en-US" sz="1100" dirty="0">
                <a:solidFill>
                  <a:srgbClr val="000000"/>
                </a:solidFill>
              </a:rPr>
              <a:t>Decreased: </a:t>
            </a:r>
          </a:p>
          <a:p>
            <a:pPr marL="177547" indent="-177547">
              <a:buFont typeface="Arial" panose="020B0604020202020204" pitchFamily="34" charset="0"/>
              <a:buChar char="•"/>
            </a:pPr>
            <a:r>
              <a:rPr lang="en-US" sz="1100" dirty="0">
                <a:solidFill>
                  <a:srgbClr val="000000"/>
                </a:solidFill>
              </a:rPr>
              <a:t>Friends (51 to 49)</a:t>
            </a:r>
          </a:p>
          <a:p>
            <a:pPr marL="177547" indent="-177547">
              <a:buFont typeface="Arial" panose="020B0604020202020204" pitchFamily="34" charset="0"/>
              <a:buChar char="•"/>
            </a:pPr>
            <a:r>
              <a:rPr lang="en-US" sz="1100" dirty="0">
                <a:solidFill>
                  <a:srgbClr val="000000"/>
                </a:solidFill>
              </a:rPr>
              <a:t>Other adult (40 to 39)</a:t>
            </a:r>
          </a:p>
          <a:p>
            <a:pPr marL="0" indent="0"/>
            <a:endParaRPr lang="en-US" sz="1100" dirty="0">
              <a:solidFill>
                <a:srgbClr val="000000"/>
              </a:solidFill>
            </a:endParaRPr>
          </a:p>
          <a:p>
            <a:pPr marL="0" indent="0"/>
            <a:endParaRPr sz="1100" dirty="0">
              <a:solidFill>
                <a:srgbClr val="000000"/>
              </a:solidFill>
            </a:endParaRPr>
          </a:p>
        </p:txBody>
      </p:sp>
      <p:sp>
        <p:nvSpPr>
          <p:cNvPr id="332" name="Google Shape;332;p18:notes">
            <a:extLst>
              <a:ext uri="{FF2B5EF4-FFF2-40B4-BE49-F238E27FC236}">
                <a16:creationId xmlns:a16="http://schemas.microsoft.com/office/drawing/2014/main" id="{7832A50C-6D07-006A-F294-1340D37AAE5B}"/>
              </a:ext>
            </a:extLst>
          </p:cNvPr>
          <p:cNvSpPr txBox="1">
            <a:spLocks noGrp="1"/>
          </p:cNvSpPr>
          <p:nvPr>
            <p:ph type="sldNum" idx="12"/>
          </p:nvPr>
        </p:nvSpPr>
        <p:spPr>
          <a:xfrm>
            <a:off x="5321765" y="6835384"/>
            <a:ext cx="4071248" cy="359743"/>
          </a:xfrm>
          <a:prstGeom prst="rect">
            <a:avLst/>
          </a:prstGeom>
          <a:noFill/>
          <a:ln>
            <a:noFill/>
          </a:ln>
        </p:spPr>
        <p:txBody>
          <a:bodyPr spcFirstLastPara="1" wrap="square" lIns="96618" tIns="48283" rIns="96618" bIns="48283"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8</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6736314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p18:notes"/>
          <p:cNvSpPr>
            <a:spLocks noGrp="1" noRot="1" noChangeAspect="1"/>
          </p:cNvSpPr>
          <p:nvPr>
            <p:ph type="sldImg" idx="2"/>
          </p:nvPr>
        </p:nvSpPr>
        <p:spPr>
          <a:xfrm>
            <a:off x="3644900" y="200025"/>
            <a:ext cx="5103813" cy="28717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1" name="Google Shape;331;p18:notes"/>
          <p:cNvSpPr txBox="1">
            <a:spLocks noGrp="1"/>
          </p:cNvSpPr>
          <p:nvPr>
            <p:ph type="body" idx="1"/>
          </p:nvPr>
        </p:nvSpPr>
        <p:spPr>
          <a:xfrm>
            <a:off x="960121" y="3520441"/>
            <a:ext cx="7680988" cy="2880273"/>
          </a:xfrm>
          <a:prstGeom prst="rect">
            <a:avLst/>
          </a:prstGeom>
          <a:noFill/>
          <a:ln>
            <a:noFill/>
          </a:ln>
        </p:spPr>
        <p:txBody>
          <a:bodyPr spcFirstLastPara="1" wrap="square" lIns="96618" tIns="48283" rIns="96618" bIns="48283" anchor="t" anchorCtr="0">
            <a:noAutofit/>
          </a:bodyPr>
          <a:lstStyle/>
          <a:p>
            <a:pPr marL="177547" indent="-177547">
              <a:buFont typeface="Arial" panose="020B0604020202020204" pitchFamily="34" charset="0"/>
              <a:buChar char="•"/>
            </a:pPr>
            <a:r>
              <a:rPr lang="en-US" sz="1100" dirty="0">
                <a:solidFill>
                  <a:srgbClr val="000000"/>
                </a:solidFill>
              </a:rPr>
              <a:t>I feel my life is going in a positive direction</a:t>
            </a:r>
          </a:p>
          <a:p>
            <a:pPr marL="177547" indent="-177547">
              <a:buFont typeface="Arial" panose="020B0604020202020204" pitchFamily="34" charset="0"/>
              <a:buChar char="•"/>
            </a:pPr>
            <a:r>
              <a:rPr lang="en-US" sz="1100" dirty="0">
                <a:solidFill>
                  <a:srgbClr val="000000"/>
                </a:solidFill>
              </a:rPr>
              <a:t>I have the supports I need from my school to graduate (i.e. academics, guidance counseling, extra help)</a:t>
            </a:r>
          </a:p>
          <a:p>
            <a:pPr marL="177547" indent="-177547">
              <a:buFont typeface="Arial" panose="020B0604020202020204" pitchFamily="34" charset="0"/>
              <a:buChar char="•"/>
            </a:pPr>
            <a:r>
              <a:rPr lang="en-US" sz="1100" dirty="0">
                <a:solidFill>
                  <a:srgbClr val="000000"/>
                </a:solidFill>
              </a:rPr>
              <a:t>I have the supports I need from adults in my life, outside of school, to graduate (i.e. help with future planning, a positive influence)</a:t>
            </a:r>
          </a:p>
          <a:p>
            <a:pPr marL="177547" indent="-177547">
              <a:buFont typeface="Arial" panose="020B0604020202020204" pitchFamily="34" charset="0"/>
              <a:buChar char="•"/>
            </a:pPr>
            <a:r>
              <a:rPr lang="en-US" sz="1100" dirty="0">
                <a:solidFill>
                  <a:srgbClr val="000000"/>
                </a:solidFill>
              </a:rPr>
              <a:t>I feel confident I will have a job and / or go to college or a trade school when I complete high school</a:t>
            </a:r>
            <a:endParaRPr sz="1100" dirty="0">
              <a:solidFill>
                <a:srgbClr val="000000"/>
              </a:solidFill>
            </a:endParaRPr>
          </a:p>
        </p:txBody>
      </p:sp>
      <p:sp>
        <p:nvSpPr>
          <p:cNvPr id="332" name="Google Shape;332;p18:notes"/>
          <p:cNvSpPr txBox="1">
            <a:spLocks noGrp="1"/>
          </p:cNvSpPr>
          <p:nvPr>
            <p:ph type="sldNum" idx="12"/>
          </p:nvPr>
        </p:nvSpPr>
        <p:spPr>
          <a:xfrm>
            <a:off x="5321765" y="6835384"/>
            <a:ext cx="4071248" cy="359743"/>
          </a:xfrm>
          <a:prstGeom prst="rect">
            <a:avLst/>
          </a:prstGeom>
          <a:noFill/>
          <a:ln>
            <a:noFill/>
          </a:ln>
        </p:spPr>
        <p:txBody>
          <a:bodyPr spcFirstLastPara="1" wrap="square" lIns="96618" tIns="48283" rIns="96618" bIns="48283" anchor="b" anchorCtr="0">
            <a:noAutofit/>
          </a:bodyPr>
          <a:lstStyle/>
          <a:p>
            <a:pPr algn="r"/>
            <a:fld id="{00000000-1234-1234-1234-123412341234}" type="slidenum">
              <a:rPr lang="en-US"/>
              <a:pPr algn="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3806A-093E-EBB0-CC4E-ED8F28F9AB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84DC31-F2BB-1ECE-23BF-354A465C20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5B21D1-34C6-DC6F-1BDE-0F7C8B818D7A}"/>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5" name="Footer Placeholder 4">
            <a:extLst>
              <a:ext uri="{FF2B5EF4-FFF2-40B4-BE49-F238E27FC236}">
                <a16:creationId xmlns:a16="http://schemas.microsoft.com/office/drawing/2014/main" id="{407B563D-F5B8-BEEB-05C7-591302B984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B01E5-B736-A7F5-5176-FD7AF9A537F8}"/>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911215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19BE6-5EC0-24EC-DA0C-8FE238BFA8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390E12-095D-AC32-BBD2-D01DF0A59A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3C1624-36B0-9335-FEAA-F49AB85038C3}"/>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5" name="Footer Placeholder 4">
            <a:extLst>
              <a:ext uri="{FF2B5EF4-FFF2-40B4-BE49-F238E27FC236}">
                <a16:creationId xmlns:a16="http://schemas.microsoft.com/office/drawing/2014/main" id="{286AC5EA-8CB1-5185-BDDE-6247E63ED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8739F3-A0FF-62DC-4950-7A38513D5C13}"/>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1548171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302D13-9B08-EDA0-80DB-57B74D43E4F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3A3F94-373C-D7EC-3C0D-ECF6EDD515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A667AC-5901-6B41-7CFB-B6A2DD8754AE}"/>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5" name="Footer Placeholder 4">
            <a:extLst>
              <a:ext uri="{FF2B5EF4-FFF2-40B4-BE49-F238E27FC236}">
                <a16:creationId xmlns:a16="http://schemas.microsoft.com/office/drawing/2014/main" id="{D7D86562-7220-554A-B3FE-8225F9A0D7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B2BC9D-AA15-DFFB-3189-576165C043A4}"/>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2741123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076607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4274967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617873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048723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6696114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9234764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53171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45059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1C503-4F96-0830-5B7A-C81D8067DC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48C7F8-1BB7-AA40-9559-328A765B8D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B15B48-D22A-8D5C-997A-529C2C08CF93}"/>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5" name="Footer Placeholder 4">
            <a:extLst>
              <a:ext uri="{FF2B5EF4-FFF2-40B4-BE49-F238E27FC236}">
                <a16:creationId xmlns:a16="http://schemas.microsoft.com/office/drawing/2014/main" id="{DAE70693-12E6-EE8C-B364-0B36ABD68D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7C7DA1-B353-E6A5-D9E9-10C589BD156B}"/>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2480129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800888918"/>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6469286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43121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B0D98-A968-9095-570A-64EE4DE518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7665693-60B9-92BD-D639-45A322A6F03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9F91D3-6FB4-B8E0-8067-F72CD7BDD282}"/>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5" name="Footer Placeholder 4">
            <a:extLst>
              <a:ext uri="{FF2B5EF4-FFF2-40B4-BE49-F238E27FC236}">
                <a16:creationId xmlns:a16="http://schemas.microsoft.com/office/drawing/2014/main" id="{E2BC8792-952E-1BC7-C1FD-C8472515AB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B43C8-2142-1B86-2880-FBA9774E1549}"/>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4073395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A1432-800F-2BA8-121E-862E6368DA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7B02A1-5703-83EF-B3B3-4630CC7357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1DD764-D52D-6851-8E26-0995993278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C2B1B6-9EDD-CF6B-FE32-6A311A856E19}"/>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6" name="Footer Placeholder 5">
            <a:extLst>
              <a:ext uri="{FF2B5EF4-FFF2-40B4-BE49-F238E27FC236}">
                <a16:creationId xmlns:a16="http://schemas.microsoft.com/office/drawing/2014/main" id="{0D47A472-9867-9819-F2BA-0D34F4BA17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36C10C-1634-7B0A-487D-EA8189861B1C}"/>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3596537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DB295-DB89-91CF-D272-9281FE18F82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FFD5BD9-5204-3064-7733-E7E82591B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B79B9C-8D03-C8F9-D16A-9169CDF4BE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0568F3-4A70-376D-4F9C-8406921EE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84B4EC-E146-91BC-B23D-9AD11ACAE0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9A181D-6770-33CB-D9E0-00C4D2D19306}"/>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8" name="Footer Placeholder 7">
            <a:extLst>
              <a:ext uri="{FF2B5EF4-FFF2-40B4-BE49-F238E27FC236}">
                <a16:creationId xmlns:a16="http://schemas.microsoft.com/office/drawing/2014/main" id="{3A455939-3DC1-2967-1F62-E09B304B97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8781F1-8F05-3754-4CF6-55EB6940F0C2}"/>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880971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E688F-DEC2-E4A3-7BEA-44D3197D0A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97D806-F1DF-A41C-D64D-7247DAE18181}"/>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4" name="Footer Placeholder 3">
            <a:extLst>
              <a:ext uri="{FF2B5EF4-FFF2-40B4-BE49-F238E27FC236}">
                <a16:creationId xmlns:a16="http://schemas.microsoft.com/office/drawing/2014/main" id="{932BCA74-9450-7A43-1AF4-C278B9D20F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82EDFA0-A6BF-73C0-7B9A-E1B10132C531}"/>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400431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57F8A4-C471-5FC1-D87F-F16945374AB4}"/>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3" name="Footer Placeholder 2">
            <a:extLst>
              <a:ext uri="{FF2B5EF4-FFF2-40B4-BE49-F238E27FC236}">
                <a16:creationId xmlns:a16="http://schemas.microsoft.com/office/drawing/2014/main" id="{A22A6BC0-1089-842A-7876-2F14645146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C2D261-3147-161E-F6C5-E9F5C50D8732}"/>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3868161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3008D-7681-E75C-8768-646CEE9E68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A34D55E-9CFB-60D7-A3DB-75B9BA0E1B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A3DFD4-D7C1-E2FA-C523-2D7EC5EFA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B6AA2B-2405-98E8-2B05-95613E02C7A9}"/>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6" name="Footer Placeholder 5">
            <a:extLst>
              <a:ext uri="{FF2B5EF4-FFF2-40B4-BE49-F238E27FC236}">
                <a16:creationId xmlns:a16="http://schemas.microsoft.com/office/drawing/2014/main" id="{FEEDF63D-6B13-4F41-817F-25144EDC13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DDDB8E-69BA-FF12-BF4D-C064A4F7EAC8}"/>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297204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1459-4F91-BD45-A87B-3ED6345B42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F060BF-51A6-3AF1-C9B1-7811B0E46B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677D273-6748-98FF-38BB-E8E18D8A9E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D6277B-F976-88D4-46E5-62E9A2AECF9D}"/>
              </a:ext>
            </a:extLst>
          </p:cNvPr>
          <p:cNvSpPr>
            <a:spLocks noGrp="1"/>
          </p:cNvSpPr>
          <p:nvPr>
            <p:ph type="dt" sz="half" idx="10"/>
          </p:nvPr>
        </p:nvSpPr>
        <p:spPr/>
        <p:txBody>
          <a:bodyPr/>
          <a:lstStyle/>
          <a:p>
            <a:fld id="{6C378747-7119-9946-811F-110E10BF2DBA}" type="datetimeFigureOut">
              <a:rPr lang="en-US" smtClean="0"/>
              <a:t>3/31/2025</a:t>
            </a:fld>
            <a:endParaRPr lang="en-US"/>
          </a:p>
        </p:txBody>
      </p:sp>
      <p:sp>
        <p:nvSpPr>
          <p:cNvPr id="6" name="Footer Placeholder 5">
            <a:extLst>
              <a:ext uri="{FF2B5EF4-FFF2-40B4-BE49-F238E27FC236}">
                <a16:creationId xmlns:a16="http://schemas.microsoft.com/office/drawing/2014/main" id="{EE39E6A4-A7B3-56AE-1B93-9DA7184253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DD588B-B312-83BF-FD74-126F61C3052D}"/>
              </a:ext>
            </a:extLst>
          </p:cNvPr>
          <p:cNvSpPr>
            <a:spLocks noGrp="1"/>
          </p:cNvSpPr>
          <p:nvPr>
            <p:ph type="sldNum" sz="quarter" idx="12"/>
          </p:nvPr>
        </p:nvSpPr>
        <p:spPr/>
        <p:txBody>
          <a:bodyPr/>
          <a:lstStyle/>
          <a:p>
            <a:fld id="{6946A1E0-0338-E04E-8020-293F5C555F59}" type="slidenum">
              <a:rPr lang="en-US" smtClean="0"/>
              <a:t>‹#›</a:t>
            </a:fld>
            <a:endParaRPr lang="en-US"/>
          </a:p>
        </p:txBody>
      </p:sp>
    </p:spTree>
    <p:extLst>
      <p:ext uri="{BB962C8B-B14F-4D97-AF65-F5344CB8AC3E}">
        <p14:creationId xmlns:p14="http://schemas.microsoft.com/office/powerpoint/2010/main" val="1550841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C133AA-4091-A490-DC33-93383BA03B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AB628E-2027-AC18-27DE-10F0C175EE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C3633-7D05-D549-8E56-C62A66959E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378747-7119-9946-811F-110E10BF2DBA}" type="datetimeFigureOut">
              <a:rPr lang="en-US" smtClean="0"/>
              <a:t>3/31/2025</a:t>
            </a:fld>
            <a:endParaRPr lang="en-US"/>
          </a:p>
        </p:txBody>
      </p:sp>
      <p:sp>
        <p:nvSpPr>
          <p:cNvPr id="5" name="Footer Placeholder 4">
            <a:extLst>
              <a:ext uri="{FF2B5EF4-FFF2-40B4-BE49-F238E27FC236}">
                <a16:creationId xmlns:a16="http://schemas.microsoft.com/office/drawing/2014/main" id="{45851376-67DF-FC60-E729-BA711F7955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4752C61-C911-6749-0F64-E4D12F3889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946A1E0-0338-E04E-8020-293F5C555F59}" type="slidenum">
              <a:rPr lang="en-US" smtClean="0"/>
              <a:t>‹#›</a:t>
            </a:fld>
            <a:endParaRPr lang="en-US"/>
          </a:p>
        </p:txBody>
      </p:sp>
    </p:spTree>
    <p:extLst>
      <p:ext uri="{BB962C8B-B14F-4D97-AF65-F5344CB8AC3E}">
        <p14:creationId xmlns:p14="http://schemas.microsoft.com/office/powerpoint/2010/main" val="4028583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43DCB-1CAB-4531-B68C-0E37246F8D4F}" type="datetime1">
              <a:rPr lang="en-US" smtClean="0"/>
              <a:t>3/31/2025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7D7A59-36E2-48B9-B146-C1E59501F63F}" type="slidenum">
              <a:rPr lang="en-US" smtClean="0"/>
              <a:pPr/>
              <a:t>‹#›</a:t>
            </a:fld>
            <a:endParaRPr lang="en-US"/>
          </a:p>
        </p:txBody>
      </p:sp>
    </p:spTree>
    <p:extLst>
      <p:ext uri="{BB962C8B-B14F-4D97-AF65-F5344CB8AC3E}">
        <p14:creationId xmlns:p14="http://schemas.microsoft.com/office/powerpoint/2010/main" val="1960695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4.xml"/><Relationship Id="rId5" Type="http://schemas.openxmlformats.org/officeDocument/2006/relationships/image" Target="../media/image6.sv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chart" Target="../charts/chart8.xml"/></Relationships>
</file>

<file path=ppt/slides/_rels/slide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
          <p:cNvSpPr txBox="1">
            <a:spLocks noGrp="1"/>
          </p:cNvSpPr>
          <p:nvPr>
            <p:ph type="ctrTitle"/>
          </p:nvPr>
        </p:nvSpPr>
        <p:spPr>
          <a:xfrm>
            <a:off x="508000" y="1122363"/>
            <a:ext cx="11099800" cy="23876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dk1"/>
              </a:buClr>
              <a:buSzPct val="100000"/>
              <a:buFont typeface="Garamond"/>
              <a:buNone/>
            </a:pPr>
            <a:br>
              <a:rPr lang="en-US" dirty="0">
                <a:latin typeface="Garamond"/>
                <a:ea typeface="Garamond"/>
                <a:cs typeface="Garamond"/>
                <a:sym typeface="Garamond"/>
              </a:rPr>
            </a:br>
            <a:r>
              <a:rPr lang="en-US" sz="8000" b="1" dirty="0">
                <a:solidFill>
                  <a:srgbClr val="002060"/>
                </a:solidFill>
                <a:latin typeface="Garamond"/>
                <a:ea typeface="Garamond"/>
                <a:cs typeface="Garamond"/>
                <a:sym typeface="Garamond"/>
              </a:rPr>
              <a:t>Findings from the 2024 Norwalk Youth Survey</a:t>
            </a:r>
            <a:br>
              <a:rPr lang="en-US" sz="8900" b="1" dirty="0">
                <a:solidFill>
                  <a:srgbClr val="002060"/>
                </a:solidFill>
                <a:latin typeface="Garamond"/>
                <a:ea typeface="Garamond"/>
                <a:cs typeface="Garamond"/>
                <a:sym typeface="Garamond"/>
              </a:rPr>
            </a:br>
            <a:r>
              <a:rPr lang="en-US" sz="4000" b="1" dirty="0">
                <a:solidFill>
                  <a:srgbClr val="002060"/>
                </a:solidFill>
                <a:latin typeface="Garamond"/>
                <a:ea typeface="Garamond"/>
                <a:cs typeface="Garamond"/>
                <a:sym typeface="Garamond"/>
              </a:rPr>
              <a:t>Conducted Fall 2024 using Youth Voices Count™ Tool</a:t>
            </a:r>
            <a:br>
              <a:rPr lang="en-US" sz="4000" b="1" dirty="0">
                <a:solidFill>
                  <a:srgbClr val="002060"/>
                </a:solidFill>
                <a:latin typeface="Garamond"/>
                <a:ea typeface="Garamond"/>
                <a:cs typeface="Garamond"/>
                <a:sym typeface="Garamond"/>
              </a:rPr>
            </a:br>
            <a:r>
              <a:rPr lang="en-US" sz="2200" b="1" dirty="0">
                <a:solidFill>
                  <a:srgbClr val="002060"/>
                </a:solidFill>
                <a:highlight>
                  <a:srgbClr val="FFFF00"/>
                </a:highlight>
                <a:latin typeface="Garamond"/>
                <a:ea typeface="Garamond"/>
                <a:cs typeface="Garamond"/>
                <a:sym typeface="Garamond"/>
              </a:rPr>
              <a:t>*The following slides are only a subset of the full presentation by The Norwalk Partnership, and do not represent all the data points included in the Norwalk Youth Survey.</a:t>
            </a:r>
            <a:endParaRPr sz="2200" b="1" dirty="0">
              <a:solidFill>
                <a:srgbClr val="002060"/>
              </a:solidFill>
              <a:highlight>
                <a:srgbClr val="FFFF00"/>
              </a:highlight>
            </a:endParaRPr>
          </a:p>
        </p:txBody>
      </p:sp>
      <p:grpSp>
        <p:nvGrpSpPr>
          <p:cNvPr id="82" name="Google Shape;82;p1"/>
          <p:cNvGrpSpPr/>
          <p:nvPr/>
        </p:nvGrpSpPr>
        <p:grpSpPr>
          <a:xfrm>
            <a:off x="259874" y="5735637"/>
            <a:ext cx="12192001" cy="1676400"/>
            <a:chOff x="0" y="0"/>
            <a:chExt cx="12192000" cy="1676400"/>
          </a:xfrm>
        </p:grpSpPr>
        <p:sp>
          <p:nvSpPr>
            <p:cNvPr id="83" name="Google Shape;83;p1"/>
            <p:cNvSpPr/>
            <p:nvPr/>
          </p:nvSpPr>
          <p:spPr>
            <a:xfrm>
              <a:off x="0" y="0"/>
              <a:ext cx="12192000" cy="127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
            <p:cNvSpPr/>
            <p:nvPr/>
          </p:nvSpPr>
          <p:spPr>
            <a:xfrm>
              <a:off x="0" y="1346200"/>
              <a:ext cx="12192000" cy="330200"/>
            </a:xfrm>
            <a:prstGeom prst="rect">
              <a:avLst/>
            </a:prstGeom>
            <a:noFill/>
            <a:ln>
              <a:noFill/>
            </a:ln>
          </p:spPr>
          <p:txBody>
            <a:bodyPr spcFirstLastPara="1" wrap="square" lIns="76200" tIns="76200" rIns="76200" bIns="76200" anchor="t" anchorCtr="0">
              <a:noAutofit/>
            </a:bodyPr>
            <a:lstStyle/>
            <a:p>
              <a:pPr marL="0" marR="0" lvl="0" indent="0" algn="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85" name="Google Shape;85;p1"/>
          <p:cNvSpPr/>
          <p:nvPr/>
        </p:nvSpPr>
        <p:spPr>
          <a:xfrm>
            <a:off x="4706302" y="3654522"/>
            <a:ext cx="2779395" cy="1676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
          <p:cNvSpPr/>
          <p:nvPr/>
        </p:nvSpPr>
        <p:spPr>
          <a:xfrm>
            <a:off x="4791682" y="555269"/>
            <a:ext cx="2608634" cy="113418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7" name="Google Shape;87;p1" descr="Logo, company name"/>
          <p:cNvPicPr preferRelativeResize="0"/>
          <p:nvPr/>
        </p:nvPicPr>
        <p:blipFill rotWithShape="1">
          <a:blip r:embed="rId3">
            <a:alphaModFix/>
          </a:blip>
          <a:srcRect l="24909" t="30370" r="26628" b="32731"/>
          <a:stretch/>
        </p:blipFill>
        <p:spPr>
          <a:xfrm>
            <a:off x="6907845" y="5472999"/>
            <a:ext cx="2373946" cy="1265238"/>
          </a:xfrm>
          <a:prstGeom prst="rect">
            <a:avLst/>
          </a:prstGeom>
          <a:noFill/>
          <a:ln>
            <a:noFill/>
          </a:ln>
        </p:spPr>
      </p:pic>
      <p:pic>
        <p:nvPicPr>
          <p:cNvPr id="88" name="Google Shape;88;p1" descr="Logo, company name"/>
          <p:cNvPicPr preferRelativeResize="0"/>
          <p:nvPr/>
        </p:nvPicPr>
        <p:blipFill rotWithShape="1">
          <a:blip r:embed="rId4">
            <a:alphaModFix/>
          </a:blip>
          <a:srcRect/>
          <a:stretch/>
        </p:blipFill>
        <p:spPr>
          <a:xfrm>
            <a:off x="3462181" y="5369101"/>
            <a:ext cx="2373946" cy="1698058"/>
          </a:xfrm>
          <a:prstGeom prst="rect">
            <a:avLst/>
          </a:prstGeom>
          <a:noFill/>
          <a:ln>
            <a:noFill/>
          </a:ln>
        </p:spPr>
      </p:pic>
      <p:sp>
        <p:nvSpPr>
          <p:cNvPr id="89" name="Google Shape;89;p1"/>
          <p:cNvSpPr txBox="1"/>
          <p:nvPr/>
        </p:nvSpPr>
        <p:spPr>
          <a:xfrm>
            <a:off x="635000" y="3938355"/>
            <a:ext cx="10972800" cy="1200288"/>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i="0" u="none" strike="noStrike" cap="none" dirty="0">
                <a:solidFill>
                  <a:srgbClr val="000000"/>
                </a:solidFill>
                <a:latin typeface="Garamond" panose="02020404030301010803" pitchFamily="18" charset="0"/>
                <a:sym typeface="Arial"/>
              </a:rPr>
              <a:t>Presentation to The Norwalk Partnership| January 29, 2025</a:t>
            </a:r>
          </a:p>
          <a:p>
            <a:pPr marL="0" marR="0" lvl="0" indent="0" algn="ctr" rtl="0">
              <a:lnSpc>
                <a:spcPct val="100000"/>
              </a:lnSpc>
              <a:spcBef>
                <a:spcPts val="0"/>
              </a:spcBef>
              <a:spcAft>
                <a:spcPts val="0"/>
              </a:spcAft>
              <a:buNone/>
            </a:pPr>
            <a:r>
              <a:rPr lang="en-US" sz="2400" b="0" i="0" u="none" strike="noStrike" cap="none" dirty="0">
                <a:solidFill>
                  <a:srgbClr val="000000"/>
                </a:solidFill>
                <a:latin typeface="Garamond" panose="02020404030301010803" pitchFamily="18" charset="0"/>
                <a:sym typeface="Arial"/>
              </a:rPr>
              <a:t>Margaret Watt, Positive Directions-The Center for Prevention &amp; Counseling </a:t>
            </a:r>
          </a:p>
          <a:p>
            <a:pPr marL="0" marR="0" lvl="0" indent="0" algn="ctr" rtl="0">
              <a:lnSpc>
                <a:spcPct val="100000"/>
              </a:lnSpc>
              <a:spcBef>
                <a:spcPts val="0"/>
              </a:spcBef>
              <a:spcAft>
                <a:spcPts val="0"/>
              </a:spcAft>
              <a:buNone/>
            </a:pPr>
            <a:r>
              <a:rPr lang="en-US" sz="2400" dirty="0">
                <a:latin typeface="Garamond" panose="02020404030301010803" pitchFamily="18" charset="0"/>
              </a:rPr>
              <a:t>Nina </a:t>
            </a:r>
            <a:r>
              <a:rPr lang="en-US" sz="2400" dirty="0" err="1">
                <a:latin typeface="Garamond" panose="02020404030301010803" pitchFamily="18" charset="0"/>
              </a:rPr>
              <a:t>Chanana</a:t>
            </a:r>
            <a:r>
              <a:rPr lang="en-US" sz="2400" dirty="0">
                <a:latin typeface="Garamond" panose="02020404030301010803" pitchFamily="18" charset="0"/>
              </a:rPr>
              <a:t>, </a:t>
            </a:r>
            <a:r>
              <a:rPr lang="en-US" sz="2400" dirty="0" err="1">
                <a:latin typeface="Garamond" panose="02020404030301010803" pitchFamily="18" charset="0"/>
              </a:rPr>
              <a:t>Chanana</a:t>
            </a:r>
            <a:r>
              <a:rPr lang="en-US" sz="2400" dirty="0">
                <a:latin typeface="Garamond" panose="02020404030301010803" pitchFamily="18" charset="0"/>
              </a:rPr>
              <a:t> Consulting</a:t>
            </a:r>
            <a:endParaRPr sz="2400" dirty="0">
              <a:latin typeface="Garamond" panose="02020404030301010803" pitchFamily="18" charset="0"/>
            </a:endParaRPr>
          </a:p>
        </p:txBody>
      </p:sp>
      <p:pic>
        <p:nvPicPr>
          <p:cNvPr id="3" name="Picture 2" descr="A blue circle with white text and yellow stars&#10;&#10;Description automatically generated">
            <a:extLst>
              <a:ext uri="{FF2B5EF4-FFF2-40B4-BE49-F238E27FC236}">
                <a16:creationId xmlns:a16="http://schemas.microsoft.com/office/drawing/2014/main" id="{412C2AF7-2203-8CA7-B66E-57ED680A95C7}"/>
              </a:ext>
            </a:extLst>
          </p:cNvPr>
          <p:cNvPicPr>
            <a:picLocks noChangeAspect="1"/>
          </p:cNvPicPr>
          <p:nvPr/>
        </p:nvPicPr>
        <p:blipFill>
          <a:blip r:embed="rId5"/>
          <a:stretch>
            <a:fillRect/>
          </a:stretch>
        </p:blipFill>
        <p:spPr>
          <a:xfrm>
            <a:off x="5720873" y="5491586"/>
            <a:ext cx="1149827" cy="1159409"/>
          </a:xfrm>
          <a:prstGeom prst="rect">
            <a:avLst/>
          </a:prstGeom>
        </p:spPr>
      </p:pic>
      <p:sp>
        <p:nvSpPr>
          <p:cNvPr id="4" name="TextBox 3">
            <a:extLst>
              <a:ext uri="{FF2B5EF4-FFF2-40B4-BE49-F238E27FC236}">
                <a16:creationId xmlns:a16="http://schemas.microsoft.com/office/drawing/2014/main" id="{739BECCB-BD5B-8A82-7D0F-26CE0E0F9C6D}"/>
              </a:ext>
            </a:extLst>
          </p:cNvPr>
          <p:cNvSpPr txBox="1"/>
          <p:nvPr/>
        </p:nvSpPr>
        <p:spPr>
          <a:xfrm>
            <a:off x="3048802" y="3542213"/>
            <a:ext cx="6097604" cy="307777"/>
          </a:xfrm>
          <a:prstGeom prst="rect">
            <a:avLst/>
          </a:prstGeom>
          <a:noFill/>
        </p:spPr>
        <p:txBody>
          <a:bodyPr wrap="square">
            <a:spAutoFit/>
          </a:bodyPr>
          <a:lstStyle/>
          <a:p>
            <a:r>
              <a:rPr lang="en-US" b="0" dirty="0">
                <a:effectLst/>
              </a:rPr>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460a4a9cebd7d4e_300"/>
          <p:cNvSpPr txBox="1">
            <a:spLocks noGrp="1"/>
          </p:cNvSpPr>
          <p:nvPr>
            <p:ph type="title"/>
          </p:nvPr>
        </p:nvSpPr>
        <p:spPr>
          <a:xfrm>
            <a:off x="490537" y="581609"/>
            <a:ext cx="11210925" cy="744836"/>
          </a:xfrm>
          <a:prstGeom prst="rect">
            <a:avLst/>
          </a:prstGeom>
        </p:spPr>
        <p:txBody>
          <a:bodyPr spcFirstLastPara="1" vert="horz" lIns="91440" tIns="45720" rIns="91440" bIns="45720" rtlCol="0" anchor="ctr" anchorCtr="0">
            <a:normAutofit/>
          </a:bodyPr>
          <a:lstStyle/>
          <a:p>
            <a:pPr marL="0" lvl="0" indent="0" algn="ctr">
              <a:spcBef>
                <a:spcPct val="0"/>
              </a:spcBef>
              <a:spcAft>
                <a:spcPts val="0"/>
              </a:spcAft>
              <a:buClr>
                <a:schemeClr val="dk1"/>
              </a:buClr>
              <a:buSzPct val="100000"/>
            </a:pPr>
            <a:r>
              <a:rPr lang="en-US" sz="3200" kern="1200" dirty="0">
                <a:solidFill>
                  <a:schemeClr val="bg1"/>
                </a:solidFill>
                <a:latin typeface="+mj-lt"/>
                <a:ea typeface="+mj-ea"/>
                <a:cs typeface="+mj-cs"/>
                <a:sym typeface="Garamond"/>
              </a:rPr>
              <a:t>2024 Norwalk Youth Survey - Response Rate</a:t>
            </a:r>
            <a:endParaRPr lang="en-US" sz="3200" kern="1200" dirty="0">
              <a:solidFill>
                <a:schemeClr val="bg1"/>
              </a:solidFill>
              <a:latin typeface="+mj-lt"/>
              <a:ea typeface="+mj-ea"/>
              <a:cs typeface="+mj-cs"/>
            </a:endParaRPr>
          </a:p>
        </p:txBody>
      </p:sp>
      <p:pic>
        <p:nvPicPr>
          <p:cNvPr id="3" name="Picture 2" descr="A table with numbers and text&#10;&#10;Description automatically generated">
            <a:extLst>
              <a:ext uri="{FF2B5EF4-FFF2-40B4-BE49-F238E27FC236}">
                <a16:creationId xmlns:a16="http://schemas.microsoft.com/office/drawing/2014/main" id="{259C4F11-12AF-D2D6-7A78-D9813164B4AF}"/>
              </a:ext>
            </a:extLst>
          </p:cNvPr>
          <p:cNvPicPr>
            <a:picLocks noChangeAspect="1"/>
          </p:cNvPicPr>
          <p:nvPr/>
        </p:nvPicPr>
        <p:blipFill>
          <a:blip r:embed="rId3"/>
          <a:stretch>
            <a:fillRect/>
          </a:stretch>
        </p:blipFill>
        <p:spPr>
          <a:xfrm>
            <a:off x="862391" y="1396588"/>
            <a:ext cx="10905066" cy="3762246"/>
          </a:xfrm>
          <a:prstGeom prst="rect">
            <a:avLst/>
          </a:prstGeom>
          <a:effectLst>
            <a:outerShdw blurRad="50800" dist="50800" dir="5400000" algn="ctr" rotWithShape="0">
              <a:schemeClr val="bg1"/>
            </a:outerShdw>
          </a:effectLst>
        </p:spPr>
      </p:pic>
      <p:sp>
        <p:nvSpPr>
          <p:cNvPr id="5" name="TextBox 4">
            <a:extLst>
              <a:ext uri="{FF2B5EF4-FFF2-40B4-BE49-F238E27FC236}">
                <a16:creationId xmlns:a16="http://schemas.microsoft.com/office/drawing/2014/main" id="{99D0C1FC-B733-35A4-41A4-F9197F6126FA}"/>
              </a:ext>
            </a:extLst>
          </p:cNvPr>
          <p:cNvSpPr txBox="1"/>
          <p:nvPr/>
        </p:nvSpPr>
        <p:spPr>
          <a:xfrm>
            <a:off x="862391" y="5660119"/>
            <a:ext cx="10839071" cy="830997"/>
          </a:xfrm>
          <a:prstGeom prst="rect">
            <a:avLst/>
          </a:prstGeom>
          <a:noFill/>
          <a:ln>
            <a:noFill/>
          </a:ln>
        </p:spPr>
        <p:txBody>
          <a:bodyPr wrap="square" rtlCol="0">
            <a:spAutoFit/>
          </a:bodyPr>
          <a:lstStyle/>
          <a:p>
            <a:pPr marL="0" marR="0"/>
            <a:r>
              <a:rPr lang="en-US" sz="2400" b="1" dirty="0">
                <a:effectLst/>
                <a:latin typeface="Garamond" panose="02020404030301010803" pitchFamily="18" charset="0"/>
                <a:ea typeface="Calibri" panose="020F0502020204030204" pitchFamily="34" charset="0"/>
                <a:cs typeface="Calibri" panose="020F0502020204030204" pitchFamily="34" charset="0"/>
              </a:rPr>
              <a:t>Prior survey responses</a:t>
            </a:r>
            <a:r>
              <a:rPr lang="en-US" sz="2400" dirty="0">
                <a:effectLst/>
                <a:latin typeface="Garamond" panose="02020404030301010803" pitchFamily="18" charset="0"/>
                <a:ea typeface="Calibri" panose="020F0502020204030204" pitchFamily="34" charset="0"/>
                <a:cs typeface="Calibri" panose="020F0502020204030204" pitchFamily="34" charset="0"/>
              </a:rPr>
              <a:t> </a:t>
            </a:r>
          </a:p>
          <a:p>
            <a:pPr marL="0" marR="0">
              <a:spcAft>
                <a:spcPts val="1000"/>
              </a:spcAft>
            </a:pPr>
            <a:r>
              <a:rPr lang="en-US" sz="2400" dirty="0">
                <a:effectLst/>
                <a:latin typeface="Garamond" panose="02020404030301010803" pitchFamily="18" charset="0"/>
                <a:ea typeface="Calibri" panose="020F0502020204030204" pitchFamily="34" charset="0"/>
                <a:cs typeface="Calibri" panose="020F0502020204030204" pitchFamily="34" charset="0"/>
              </a:rPr>
              <a:t>2018:</a:t>
            </a:r>
            <a:r>
              <a:rPr lang="en-US" sz="2400" dirty="0">
                <a:latin typeface="Garamond" panose="02020404030301010803" pitchFamily="18" charset="0"/>
                <a:ea typeface="Calibri" panose="020F0502020204030204" pitchFamily="34" charset="0"/>
                <a:cs typeface="Calibri" panose="020F0502020204030204" pitchFamily="34" charset="0"/>
              </a:rPr>
              <a:t> </a:t>
            </a:r>
            <a:r>
              <a:rPr lang="en-US" sz="2400" dirty="0">
                <a:effectLst/>
                <a:latin typeface="Garamond" panose="02020404030301010803" pitchFamily="18" charset="0"/>
                <a:ea typeface="Calibri" panose="020F0502020204030204" pitchFamily="34" charset="0"/>
                <a:cs typeface="Calibri" panose="020F0502020204030204" pitchFamily="34" charset="0"/>
              </a:rPr>
              <a:t>1967 respondents; 2021: 2452 respondents; 2022: 3969 respondents</a:t>
            </a:r>
            <a:endParaRPr lang="en-US" sz="2400" dirty="0">
              <a:effectLst/>
              <a:latin typeface="Garamond" panose="02020404030301010803" pitchFamily="18" charset="0"/>
              <a:ea typeface="Calibri" panose="020F0502020204030204" pitchFamily="34" charset="0"/>
              <a:cs typeface="Times New Roman" panose="02020603050405020304" pitchFamily="18" charset="0"/>
            </a:endParaRPr>
          </a:p>
        </p:txBody>
      </p:sp>
      <p:sp>
        <p:nvSpPr>
          <p:cNvPr id="6" name="Google Shape;193;p9">
            <a:extLst>
              <a:ext uri="{FF2B5EF4-FFF2-40B4-BE49-F238E27FC236}">
                <a16:creationId xmlns:a16="http://schemas.microsoft.com/office/drawing/2014/main" id="{84D7CADC-CD05-1A42-4B5E-5A3DF776A578}"/>
              </a:ext>
            </a:extLst>
          </p:cNvPr>
          <p:cNvSpPr txBox="1">
            <a:spLocks/>
          </p:cNvSpPr>
          <p:nvPr/>
        </p:nvSpPr>
        <p:spPr>
          <a:xfrm>
            <a:off x="862391" y="432553"/>
            <a:ext cx="11075609" cy="925500"/>
          </a:xfrm>
          <a:prstGeom prst="rect">
            <a:avLst/>
          </a:prstGeom>
          <a:noFill/>
          <a:ln>
            <a:noFill/>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buClr>
                <a:schemeClr val="dk1"/>
              </a:buClr>
              <a:buSzPct val="100000"/>
              <a:buFont typeface="Garamond"/>
              <a:buNone/>
            </a:pPr>
            <a:r>
              <a:rPr lang="en-US" sz="4000" b="1" dirty="0">
                <a:solidFill>
                  <a:schemeClr val="accent1"/>
                </a:solidFill>
                <a:latin typeface="Garamond"/>
                <a:ea typeface="Garamond"/>
                <a:cs typeface="Garamond"/>
                <a:sym typeface="Garamond"/>
              </a:rPr>
              <a:t>Response Rate, 2024 Norwalk Youth Survey</a:t>
            </a:r>
            <a:endParaRPr lang="en-US" sz="4000" b="1"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8">
          <a:extLst>
            <a:ext uri="{FF2B5EF4-FFF2-40B4-BE49-F238E27FC236}">
              <a16:creationId xmlns:a16="http://schemas.microsoft.com/office/drawing/2014/main" id="{4D02923D-7C65-02C3-4E6D-23AB61356B66}"/>
            </a:ext>
          </a:extLst>
        </p:cNvPr>
        <p:cNvGrpSpPr/>
        <p:nvPr/>
      </p:nvGrpSpPr>
      <p:grpSpPr>
        <a:xfrm>
          <a:off x="0" y="0"/>
          <a:ext cx="0" cy="0"/>
          <a:chOff x="0" y="0"/>
          <a:chExt cx="0" cy="0"/>
        </a:xfrm>
      </p:grpSpPr>
      <p:sp>
        <p:nvSpPr>
          <p:cNvPr id="149" name="Google Shape;149;p4">
            <a:extLst>
              <a:ext uri="{FF2B5EF4-FFF2-40B4-BE49-F238E27FC236}">
                <a16:creationId xmlns:a16="http://schemas.microsoft.com/office/drawing/2014/main" id="{79C07E07-C90E-F70C-C458-156D3065AF1D}"/>
              </a:ext>
            </a:extLst>
          </p:cNvPr>
          <p:cNvSpPr txBox="1">
            <a:spLocks noGrp="1"/>
          </p:cNvSpPr>
          <p:nvPr>
            <p:ph type="title"/>
          </p:nvPr>
        </p:nvSpPr>
        <p:spPr>
          <a:xfrm>
            <a:off x="247866" y="323944"/>
            <a:ext cx="11525034" cy="9255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ct val="100000"/>
              <a:buFont typeface="Garamond"/>
              <a:buNone/>
            </a:pPr>
            <a:r>
              <a:rPr lang="en-US" sz="4000" b="1" dirty="0">
                <a:solidFill>
                  <a:schemeClr val="accent1"/>
                </a:solidFill>
                <a:latin typeface="Garamond"/>
                <a:ea typeface="Garamond"/>
                <a:cs typeface="Garamond"/>
                <a:sym typeface="Garamond"/>
              </a:rPr>
              <a:t>Trend in Depression &amp; Suicidality in Norwalk Youth</a:t>
            </a:r>
            <a:endParaRPr sz="4000" dirty="0">
              <a:solidFill>
                <a:schemeClr val="accent1"/>
              </a:solidFill>
            </a:endParaRPr>
          </a:p>
        </p:txBody>
      </p:sp>
      <p:sp>
        <p:nvSpPr>
          <p:cNvPr id="150" name="Google Shape;150;p4">
            <a:extLst>
              <a:ext uri="{FF2B5EF4-FFF2-40B4-BE49-F238E27FC236}">
                <a16:creationId xmlns:a16="http://schemas.microsoft.com/office/drawing/2014/main" id="{620E439C-A0CB-93B3-F228-94789DAE3074}"/>
              </a:ext>
            </a:extLst>
          </p:cNvPr>
          <p:cNvSpPr txBox="1"/>
          <p:nvPr/>
        </p:nvSpPr>
        <p:spPr>
          <a:xfrm>
            <a:off x="7426534" y="1559092"/>
            <a:ext cx="3923239" cy="2308284"/>
          </a:xfrm>
          <a:prstGeom prst="rect">
            <a:avLst/>
          </a:prstGeom>
          <a:solidFill>
            <a:schemeClr val="accent5">
              <a:lumMod val="40000"/>
              <a:lumOff val="60000"/>
            </a:schemeClr>
          </a:solidFill>
          <a:ln w="9525" cap="flat" cmpd="sng">
            <a:noFill/>
            <a:prstDash val="solid"/>
            <a:round/>
            <a:headEnd type="none" w="sm" len="sm"/>
            <a:tailEnd type="none" w="sm" len="sm"/>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Great news! Our 2024 survey shows the following changes from 2021:</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17145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1" i="0" u="none" strike="noStrike" kern="0" cap="none" spc="0" normalizeH="0" baseline="0" noProof="0" dirty="0">
              <a:ln>
                <a:noFill/>
              </a:ln>
              <a:solidFill>
                <a:srgbClr val="44546A"/>
              </a:solidFill>
              <a:effectLst/>
              <a:uLnTx/>
              <a:uFillTx/>
              <a:latin typeface="Garamond"/>
              <a:ea typeface="Garamond"/>
              <a:cs typeface="Garamond"/>
              <a:sym typeface="Garamond"/>
            </a:endParaRPr>
          </a:p>
          <a:p>
            <a:pPr marL="285750" marR="0" lvl="0" indent="-28575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Both depression &amp; suicide attempt rates have been halved</a:t>
            </a:r>
            <a:endParaRPr kumimoji="0" sz="1400" b="1" i="0" u="none" strike="noStrike" kern="0" cap="none" spc="0" normalizeH="0" baseline="0" noProof="0" dirty="0">
              <a:ln>
                <a:noFill/>
              </a:ln>
              <a:solidFill>
                <a:srgbClr val="000000"/>
              </a:solidFill>
              <a:effectLst/>
              <a:uLnTx/>
              <a:uFillTx/>
              <a:latin typeface="Arial"/>
              <a:cs typeface="Arial"/>
              <a:sym typeface="Arial"/>
            </a:endParaRPr>
          </a:p>
          <a:p>
            <a:pPr marL="285750" marR="0" lvl="0" indent="-17145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1" i="0" u="none" strike="noStrike" kern="0" cap="none" spc="0" normalizeH="0" baseline="0" noProof="0" dirty="0">
              <a:ln>
                <a:noFill/>
              </a:ln>
              <a:solidFill>
                <a:srgbClr val="44546A"/>
              </a:solidFill>
              <a:effectLst/>
              <a:uLnTx/>
              <a:uFillTx/>
              <a:latin typeface="Garamond"/>
              <a:ea typeface="Garamond"/>
              <a:cs typeface="Garamond"/>
              <a:sym typeface="Garamond"/>
            </a:endParaRPr>
          </a:p>
          <a:p>
            <a:pPr marL="285750" marR="0" lvl="0" indent="-28575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Suicidal ideation rate has decreased by a quarter</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aphicFrame>
        <p:nvGraphicFramePr>
          <p:cNvPr id="151" name="Google Shape;151;p4">
            <a:extLst>
              <a:ext uri="{FF2B5EF4-FFF2-40B4-BE49-F238E27FC236}">
                <a16:creationId xmlns:a16="http://schemas.microsoft.com/office/drawing/2014/main" id="{C21AB3E7-64DF-EB98-6A08-9D824FE89F67}"/>
              </a:ext>
            </a:extLst>
          </p:cNvPr>
          <p:cNvGraphicFramePr/>
          <p:nvPr/>
        </p:nvGraphicFramePr>
        <p:xfrm>
          <a:off x="247867" y="1616148"/>
          <a:ext cx="7515908" cy="524185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Google Shape;151;p4">
            <a:extLst>
              <a:ext uri="{FF2B5EF4-FFF2-40B4-BE49-F238E27FC236}">
                <a16:creationId xmlns:a16="http://schemas.microsoft.com/office/drawing/2014/main" id="{90BC2184-611A-C7E2-7758-043C2E333B9C}"/>
              </a:ext>
            </a:extLst>
          </p:cNvPr>
          <p:cNvGraphicFramePr/>
          <p:nvPr/>
        </p:nvGraphicFramePr>
        <p:xfrm>
          <a:off x="4005821" y="1555623"/>
          <a:ext cx="7344675" cy="4917908"/>
        </p:xfrm>
        <a:graphic>
          <a:graphicData uri="http://schemas.openxmlformats.org/drawingml/2006/chart">
            <c:chart xmlns:c="http://schemas.openxmlformats.org/drawingml/2006/chart" xmlns:r="http://schemas.openxmlformats.org/officeDocument/2006/relationships" r:id="rId4"/>
          </a:graphicData>
        </a:graphic>
      </p:graphicFrame>
      <p:cxnSp>
        <p:nvCxnSpPr>
          <p:cNvPr id="4" name="Straight Connector 3">
            <a:extLst>
              <a:ext uri="{FF2B5EF4-FFF2-40B4-BE49-F238E27FC236}">
                <a16:creationId xmlns:a16="http://schemas.microsoft.com/office/drawing/2014/main" id="{62E620DF-281D-C66F-485E-2935FF833430}"/>
              </a:ext>
            </a:extLst>
          </p:cNvPr>
          <p:cNvCxnSpPr/>
          <p:nvPr/>
        </p:nvCxnSpPr>
        <p:spPr>
          <a:xfrm>
            <a:off x="4005821" y="2098623"/>
            <a:ext cx="0" cy="400237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4005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5">
          <a:extLst>
            <a:ext uri="{FF2B5EF4-FFF2-40B4-BE49-F238E27FC236}">
              <a16:creationId xmlns:a16="http://schemas.microsoft.com/office/drawing/2014/main" id="{E20DBEF6-B0B5-C01A-F06F-AD8E99B9572F}"/>
            </a:ext>
          </a:extLst>
        </p:cNvPr>
        <p:cNvGrpSpPr/>
        <p:nvPr/>
      </p:nvGrpSpPr>
      <p:grpSpPr>
        <a:xfrm>
          <a:off x="0" y="0"/>
          <a:ext cx="0" cy="0"/>
          <a:chOff x="0" y="0"/>
          <a:chExt cx="0" cy="0"/>
        </a:xfrm>
      </p:grpSpPr>
      <p:grpSp>
        <p:nvGrpSpPr>
          <p:cNvPr id="6" name="Group 5">
            <a:extLst>
              <a:ext uri="{FF2B5EF4-FFF2-40B4-BE49-F238E27FC236}">
                <a16:creationId xmlns:a16="http://schemas.microsoft.com/office/drawing/2014/main" id="{421A6A71-176A-F20C-716D-20AC5E52AD3E}"/>
              </a:ext>
            </a:extLst>
          </p:cNvPr>
          <p:cNvGrpSpPr/>
          <p:nvPr/>
        </p:nvGrpSpPr>
        <p:grpSpPr>
          <a:xfrm>
            <a:off x="252712" y="1430942"/>
            <a:ext cx="5843287" cy="5254129"/>
            <a:chOff x="456237" y="1310558"/>
            <a:chExt cx="5760064" cy="5195017"/>
          </a:xfrm>
          <a:noFill/>
        </p:grpSpPr>
        <p:graphicFrame>
          <p:nvGraphicFramePr>
            <p:cNvPr id="167" name="Google Shape;167;p6">
              <a:extLst>
                <a:ext uri="{FF2B5EF4-FFF2-40B4-BE49-F238E27FC236}">
                  <a16:creationId xmlns:a16="http://schemas.microsoft.com/office/drawing/2014/main" id="{E62FAAC3-D3E0-46B2-1381-67D99F8FAF4C}"/>
                </a:ext>
              </a:extLst>
            </p:cNvPr>
            <p:cNvGraphicFramePr/>
            <p:nvPr/>
          </p:nvGraphicFramePr>
          <p:xfrm>
            <a:off x="456237" y="1310558"/>
            <a:ext cx="5760064" cy="5195017"/>
          </p:xfrm>
          <a:graphic>
            <a:graphicData uri="http://schemas.openxmlformats.org/drawingml/2006/chart">
              <c:chart xmlns:c="http://schemas.openxmlformats.org/drawingml/2006/chart" xmlns:r="http://schemas.openxmlformats.org/officeDocument/2006/relationships" r:id="rId3"/>
            </a:graphicData>
          </a:graphic>
        </p:graphicFrame>
        <p:cxnSp>
          <p:nvCxnSpPr>
            <p:cNvPr id="168" name="Google Shape;168;p6">
              <a:extLst>
                <a:ext uri="{FF2B5EF4-FFF2-40B4-BE49-F238E27FC236}">
                  <a16:creationId xmlns:a16="http://schemas.microsoft.com/office/drawing/2014/main" id="{3A3ABC1E-3864-C7F3-1662-A21072627732}"/>
                </a:ext>
              </a:extLst>
            </p:cNvPr>
            <p:cNvCxnSpPr>
              <a:cxnSpLocks/>
            </p:cNvCxnSpPr>
            <p:nvPr/>
          </p:nvCxnSpPr>
          <p:spPr>
            <a:xfrm flipV="1">
              <a:off x="3993194" y="2123768"/>
              <a:ext cx="0" cy="3811812"/>
            </a:xfrm>
            <a:prstGeom prst="straightConnector1">
              <a:avLst/>
            </a:prstGeom>
            <a:grpFill/>
            <a:ln w="28575" cap="flat" cmpd="sng">
              <a:noFill/>
              <a:prstDash val="solid"/>
              <a:round/>
              <a:headEnd type="none" w="sm" len="sm"/>
              <a:tailEnd type="none" w="sm" len="sm"/>
            </a:ln>
          </p:spPr>
        </p:cxnSp>
        <p:sp>
          <p:nvSpPr>
            <p:cNvPr id="169" name="Google Shape;169;p6">
              <a:extLst>
                <a:ext uri="{FF2B5EF4-FFF2-40B4-BE49-F238E27FC236}">
                  <a16:creationId xmlns:a16="http://schemas.microsoft.com/office/drawing/2014/main" id="{78F0CC79-3CC4-49F4-CBDE-BD6964DEE7D4}"/>
                </a:ext>
              </a:extLst>
            </p:cNvPr>
            <p:cNvSpPr txBox="1"/>
            <p:nvPr/>
          </p:nvSpPr>
          <p:spPr>
            <a:xfrm>
              <a:off x="3915932" y="2123768"/>
              <a:ext cx="1160895" cy="307736"/>
            </a:xfrm>
            <a:prstGeom prst="rect">
              <a:avLst/>
            </a:prstGeom>
            <a:grpFill/>
            <a:ln w="9525" cap="flat" cmpd="sng">
              <a:solidFill>
                <a:schemeClr val="tx1"/>
              </a:solidFill>
              <a:prstDash val="solid"/>
              <a:round/>
              <a:headEnd type="none" w="sm" len="sm"/>
              <a:tailEnd type="none" w="sm" len="sm"/>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ea typeface="Arial"/>
                  <a:cs typeface="Arial"/>
                  <a:sym typeface="Arial"/>
                </a:rPr>
                <a:t>Overall19%</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pSp>
      <p:sp>
        <p:nvSpPr>
          <p:cNvPr id="5" name="Google Shape;157;p5">
            <a:extLst>
              <a:ext uri="{FF2B5EF4-FFF2-40B4-BE49-F238E27FC236}">
                <a16:creationId xmlns:a16="http://schemas.microsoft.com/office/drawing/2014/main" id="{E60D75FB-8A0B-1FEF-4663-42403BE66C7E}"/>
              </a:ext>
            </a:extLst>
          </p:cNvPr>
          <p:cNvSpPr txBox="1">
            <a:spLocks/>
          </p:cNvSpPr>
          <p:nvPr/>
        </p:nvSpPr>
        <p:spPr>
          <a:xfrm>
            <a:off x="456236" y="387276"/>
            <a:ext cx="11279525" cy="925500"/>
          </a:xfrm>
          <a:prstGeom prst="rect">
            <a:avLst/>
          </a:prstGeom>
          <a:noFill/>
          <a:ln>
            <a:noFill/>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ts val="0"/>
              </a:spcBef>
              <a:spcAft>
                <a:spcPts val="0"/>
              </a:spcAft>
              <a:buClr>
                <a:prstClr val="black"/>
              </a:buClr>
              <a:buSzPct val="100000"/>
              <a:buFont typeface="Garamond"/>
              <a:buNone/>
              <a:tabLst/>
              <a:defRPr/>
            </a:pPr>
            <a:r>
              <a:rPr kumimoji="0" lang="en-US" sz="4000" b="1" i="0" u="none" strike="noStrike" kern="1200" cap="none" spc="0" normalizeH="0" baseline="0" noProof="0" dirty="0">
                <a:ln>
                  <a:noFill/>
                </a:ln>
                <a:solidFill>
                  <a:srgbClr val="4472C4"/>
                </a:solidFill>
                <a:effectLst/>
                <a:uLnTx/>
                <a:uFillTx/>
                <a:latin typeface="Garamond"/>
                <a:ea typeface="Garamond"/>
                <a:cs typeface="Garamond"/>
                <a:sym typeface="Garamond"/>
              </a:rPr>
              <a:t>2024 Rates of Depression and Suicide Attempt in Norwalk, by Demographic Group, HS Only</a:t>
            </a:r>
            <a:endParaRPr kumimoji="0" lang="en-US" sz="4000" b="1" i="0" u="sng" strike="noStrike" kern="1200" cap="none" spc="0" normalizeH="0" baseline="0" noProof="0" dirty="0">
              <a:ln>
                <a:noFill/>
              </a:ln>
              <a:solidFill>
                <a:srgbClr val="ED7D31"/>
              </a:solidFill>
              <a:effectLst/>
              <a:highlight>
                <a:srgbClr val="FFFF00"/>
              </a:highlight>
              <a:uLnTx/>
              <a:uFillTx/>
              <a:latin typeface="Calibri Light" panose="020F0302020204030204"/>
              <a:ea typeface="+mj-ea"/>
              <a:cs typeface="+mj-cs"/>
              <a:sym typeface="Arial"/>
            </a:endParaRPr>
          </a:p>
        </p:txBody>
      </p:sp>
      <p:graphicFrame>
        <p:nvGraphicFramePr>
          <p:cNvPr id="11" name="Google Shape;176;p7"/>
          <p:cNvGraphicFramePr/>
          <p:nvPr/>
        </p:nvGraphicFramePr>
        <p:xfrm>
          <a:off x="6633497" y="1312776"/>
          <a:ext cx="5558503" cy="5545224"/>
        </p:xfrm>
        <a:graphic>
          <a:graphicData uri="http://schemas.openxmlformats.org/drawingml/2006/chart">
            <c:chart xmlns:c="http://schemas.openxmlformats.org/drawingml/2006/chart" xmlns:r="http://schemas.openxmlformats.org/officeDocument/2006/relationships" r:id="rId4"/>
          </a:graphicData>
        </a:graphic>
      </p:graphicFrame>
      <p:cxnSp>
        <p:nvCxnSpPr>
          <p:cNvPr id="177" name="Google Shape;177;p7"/>
          <p:cNvCxnSpPr>
            <a:cxnSpLocks/>
          </p:cNvCxnSpPr>
          <p:nvPr/>
        </p:nvCxnSpPr>
        <p:spPr>
          <a:xfrm flipV="1">
            <a:off x="8696722" y="2515864"/>
            <a:ext cx="0" cy="3918970"/>
          </a:xfrm>
          <a:prstGeom prst="straightConnector1">
            <a:avLst/>
          </a:prstGeom>
          <a:noFill/>
          <a:ln w="28575" cap="flat" cmpd="sng">
            <a:solidFill>
              <a:srgbClr val="3E6EC2"/>
            </a:solidFill>
            <a:prstDash val="solid"/>
            <a:round/>
            <a:headEnd type="none" w="sm" len="sm"/>
            <a:tailEnd type="none" w="sm" len="sm"/>
          </a:ln>
        </p:spPr>
      </p:cxnSp>
      <p:cxnSp>
        <p:nvCxnSpPr>
          <p:cNvPr id="3" name="Google Shape;177;p7">
            <a:extLst>
              <a:ext uri="{FF2B5EF4-FFF2-40B4-BE49-F238E27FC236}">
                <a16:creationId xmlns:a16="http://schemas.microsoft.com/office/drawing/2014/main" id="{B75E0539-D532-5400-A19A-0E6ECDFE65DC}"/>
              </a:ext>
            </a:extLst>
          </p:cNvPr>
          <p:cNvCxnSpPr>
            <a:cxnSpLocks/>
          </p:cNvCxnSpPr>
          <p:nvPr/>
        </p:nvCxnSpPr>
        <p:spPr>
          <a:xfrm flipV="1">
            <a:off x="3772505" y="2515864"/>
            <a:ext cx="0" cy="3618852"/>
          </a:xfrm>
          <a:prstGeom prst="straightConnector1">
            <a:avLst/>
          </a:prstGeom>
          <a:noFill/>
          <a:ln w="28575" cap="flat" cmpd="sng">
            <a:solidFill>
              <a:srgbClr val="3E6EC2"/>
            </a:solidFill>
            <a:prstDash val="solid"/>
            <a:round/>
            <a:headEnd type="none" w="sm" len="sm"/>
            <a:tailEnd type="none" w="sm" len="sm"/>
          </a:ln>
        </p:spPr>
      </p:cxnSp>
    </p:spTree>
    <p:extLst>
      <p:ext uri="{BB962C8B-B14F-4D97-AF65-F5344CB8AC3E}">
        <p14:creationId xmlns:p14="http://schemas.microsoft.com/office/powerpoint/2010/main" val="2554777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59">
          <a:extLst>
            <a:ext uri="{FF2B5EF4-FFF2-40B4-BE49-F238E27FC236}">
              <a16:creationId xmlns:a16="http://schemas.microsoft.com/office/drawing/2014/main" id="{D52E0639-05F2-77BD-4627-E5BE9B4B1B11}"/>
            </a:ext>
          </a:extLst>
        </p:cNvPr>
        <p:cNvGrpSpPr/>
        <p:nvPr/>
      </p:nvGrpSpPr>
      <p:grpSpPr>
        <a:xfrm>
          <a:off x="0" y="0"/>
          <a:ext cx="0" cy="0"/>
          <a:chOff x="0" y="0"/>
          <a:chExt cx="0" cy="0"/>
        </a:xfrm>
      </p:grpSpPr>
      <p:sp>
        <p:nvSpPr>
          <p:cNvPr id="361" name="Google Shape;361;p31">
            <a:extLst>
              <a:ext uri="{FF2B5EF4-FFF2-40B4-BE49-F238E27FC236}">
                <a16:creationId xmlns:a16="http://schemas.microsoft.com/office/drawing/2014/main" id="{ECDCABA9-EE54-FDF4-05B4-6E5E52951574}"/>
              </a:ext>
            </a:extLst>
          </p:cNvPr>
          <p:cNvSpPr txBox="1"/>
          <p:nvPr/>
        </p:nvSpPr>
        <p:spPr>
          <a:xfrm>
            <a:off x="479455" y="343250"/>
            <a:ext cx="11233089" cy="584998"/>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90000"/>
              </a:lnSpc>
              <a:spcBef>
                <a:spcPts val="0"/>
              </a:spcBef>
              <a:spcAft>
                <a:spcPts val="0"/>
              </a:spcAft>
              <a:buClr>
                <a:prstClr val="black"/>
              </a:buClr>
              <a:buSzPts val="3600"/>
              <a:buFont typeface="Calibri"/>
              <a:buNone/>
              <a:tabLst/>
              <a:defRPr/>
            </a:pPr>
            <a:r>
              <a:rPr kumimoji="0" lang="en-US" sz="4000" b="1" i="0" u="none" strike="noStrike" kern="0" cap="none" spc="0" normalizeH="0" baseline="0" noProof="0" dirty="0">
                <a:ln>
                  <a:noFill/>
                </a:ln>
                <a:solidFill>
                  <a:srgbClr val="4472C4"/>
                </a:solidFill>
                <a:effectLst/>
                <a:uLnTx/>
                <a:uFillTx/>
                <a:latin typeface="Garamond"/>
                <a:ea typeface="Garamond"/>
                <a:cs typeface="Garamond"/>
                <a:sym typeface="Garamond"/>
              </a:rPr>
              <a:t>Weekly Hours of Extracurricular Involvement among Norwalk Youth, 2024</a:t>
            </a:r>
            <a:endParaRPr kumimoji="0" sz="4000" b="1" i="0" u="none" strike="noStrike" kern="0" cap="none" spc="0" normalizeH="0" baseline="0" noProof="0" dirty="0">
              <a:ln>
                <a:noFill/>
              </a:ln>
              <a:solidFill>
                <a:srgbClr val="4472C4"/>
              </a:solidFill>
              <a:effectLst/>
              <a:uLnTx/>
              <a:uFillTx/>
              <a:latin typeface="Garamond"/>
              <a:ea typeface="Garamond"/>
              <a:cs typeface="Garamond"/>
              <a:sym typeface="Garamond"/>
            </a:endParaRPr>
          </a:p>
        </p:txBody>
      </p:sp>
      <p:graphicFrame>
        <p:nvGraphicFramePr>
          <p:cNvPr id="362" name="Google Shape;362;p31">
            <a:extLst>
              <a:ext uri="{FF2B5EF4-FFF2-40B4-BE49-F238E27FC236}">
                <a16:creationId xmlns:a16="http://schemas.microsoft.com/office/drawing/2014/main" id="{3F918C7A-7414-045C-E477-4138B6EE0229}"/>
              </a:ext>
            </a:extLst>
          </p:cNvPr>
          <p:cNvGraphicFramePr/>
          <p:nvPr/>
        </p:nvGraphicFramePr>
        <p:xfrm>
          <a:off x="775890" y="1676115"/>
          <a:ext cx="9951584" cy="426748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64955A93-C54A-2068-D5F4-C7CE38530E6B}"/>
              </a:ext>
            </a:extLst>
          </p:cNvPr>
          <p:cNvSpPr txBox="1"/>
          <p:nvPr/>
        </p:nvSpPr>
        <p:spPr>
          <a:xfrm>
            <a:off x="251290" y="6145418"/>
            <a:ext cx="11689418" cy="369332"/>
          </a:xfrm>
          <a:prstGeom prst="rect">
            <a:avLst/>
          </a:prstGeom>
          <a:solidFill>
            <a:schemeClr val="accent5">
              <a:lumMod val="40000"/>
              <a:lumOff val="60000"/>
            </a:schemeClr>
          </a:solid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44546A"/>
                </a:solidFill>
                <a:effectLst/>
                <a:uLnTx/>
                <a:uFillTx/>
                <a:latin typeface="Garamond" panose="02020404030301010803" pitchFamily="18" charset="0"/>
                <a:cs typeface="Arial"/>
                <a:sym typeface="Arial"/>
              </a:rPr>
              <a:t>Compared with 2022, fewer youth report participating in clubs (27% now vs 32%) and taking lessons (28% now vs 34%) in 2024.</a:t>
            </a:r>
          </a:p>
        </p:txBody>
      </p:sp>
    </p:spTree>
    <p:extLst>
      <p:ext uri="{BB962C8B-B14F-4D97-AF65-F5344CB8AC3E}">
        <p14:creationId xmlns:p14="http://schemas.microsoft.com/office/powerpoint/2010/main" val="4198962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0">
          <a:extLst>
            <a:ext uri="{FF2B5EF4-FFF2-40B4-BE49-F238E27FC236}">
              <a16:creationId xmlns:a16="http://schemas.microsoft.com/office/drawing/2014/main" id="{CEABFAE8-F9F8-C061-07A6-27F07E3575BE}"/>
            </a:ext>
          </a:extLst>
        </p:cNvPr>
        <p:cNvGrpSpPr/>
        <p:nvPr/>
      </p:nvGrpSpPr>
      <p:grpSpPr>
        <a:xfrm>
          <a:off x="0" y="0"/>
          <a:ext cx="0" cy="0"/>
          <a:chOff x="0" y="0"/>
          <a:chExt cx="0" cy="0"/>
        </a:xfrm>
      </p:grpSpPr>
      <p:sp>
        <p:nvSpPr>
          <p:cNvPr id="352" name="Google Shape;352;p20">
            <a:extLst>
              <a:ext uri="{FF2B5EF4-FFF2-40B4-BE49-F238E27FC236}">
                <a16:creationId xmlns:a16="http://schemas.microsoft.com/office/drawing/2014/main" id="{083D806F-9A39-C088-B4C6-5C6E594EE351}"/>
              </a:ext>
            </a:extLst>
          </p:cNvPr>
          <p:cNvSpPr txBox="1"/>
          <p:nvPr/>
        </p:nvSpPr>
        <p:spPr>
          <a:xfrm>
            <a:off x="848139" y="258372"/>
            <a:ext cx="11237844" cy="12039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90000"/>
              </a:lnSpc>
              <a:spcBef>
                <a:spcPts val="0"/>
              </a:spcBef>
              <a:spcAft>
                <a:spcPts val="0"/>
              </a:spcAft>
              <a:buClr>
                <a:prstClr val="black"/>
              </a:buClr>
              <a:buSzPts val="3600"/>
              <a:buFont typeface="Calibri"/>
              <a:buNone/>
              <a:tabLst/>
              <a:defRPr/>
            </a:pPr>
            <a:r>
              <a:rPr kumimoji="0" lang="en-US" sz="4000" b="1" i="0" u="none" strike="noStrike" kern="0" cap="none" spc="0" normalizeH="0" baseline="0" noProof="0" dirty="0">
                <a:ln>
                  <a:noFill/>
                </a:ln>
                <a:solidFill>
                  <a:srgbClr val="4472C4"/>
                </a:solidFill>
                <a:effectLst/>
                <a:uLnTx/>
                <a:uFillTx/>
                <a:latin typeface="Garamond"/>
                <a:ea typeface="Garamond"/>
                <a:cs typeface="Garamond"/>
                <a:sym typeface="Garamond"/>
              </a:rPr>
              <a:t>Weekly Hours of Physical Activity by Norwalk Youth, 2024</a:t>
            </a:r>
            <a:endParaRPr kumimoji="0" sz="4000" b="1" i="0" u="none" strike="noStrike" kern="0" cap="none" spc="0" normalizeH="0" baseline="0" noProof="0" dirty="0">
              <a:ln>
                <a:noFill/>
              </a:ln>
              <a:solidFill>
                <a:srgbClr val="4472C4"/>
              </a:solidFill>
              <a:effectLst/>
              <a:uLnTx/>
              <a:uFillTx/>
              <a:latin typeface="Garamond"/>
              <a:ea typeface="Garamond"/>
              <a:cs typeface="Garamond"/>
              <a:sym typeface="Garamond"/>
            </a:endParaRPr>
          </a:p>
        </p:txBody>
      </p:sp>
      <p:graphicFrame>
        <p:nvGraphicFramePr>
          <p:cNvPr id="353" name="Google Shape;353;p20">
            <a:extLst>
              <a:ext uri="{FF2B5EF4-FFF2-40B4-BE49-F238E27FC236}">
                <a16:creationId xmlns:a16="http://schemas.microsoft.com/office/drawing/2014/main" id="{7E281E7A-95F6-2DDE-8B4A-9AEC71F2077C}"/>
              </a:ext>
            </a:extLst>
          </p:cNvPr>
          <p:cNvGraphicFramePr/>
          <p:nvPr/>
        </p:nvGraphicFramePr>
        <p:xfrm>
          <a:off x="955032" y="1134329"/>
          <a:ext cx="8068964" cy="4589342"/>
        </p:xfrm>
        <a:graphic>
          <a:graphicData uri="http://schemas.openxmlformats.org/drawingml/2006/chart">
            <c:chart xmlns:c="http://schemas.openxmlformats.org/drawingml/2006/chart" xmlns:r="http://schemas.openxmlformats.org/officeDocument/2006/relationships" r:id="rId3"/>
          </a:graphicData>
        </a:graphic>
      </p:graphicFrame>
      <p:pic>
        <p:nvPicPr>
          <p:cNvPr id="3" name="Graphic 2" descr="Run with solid fill">
            <a:extLst>
              <a:ext uri="{FF2B5EF4-FFF2-40B4-BE49-F238E27FC236}">
                <a16:creationId xmlns:a16="http://schemas.microsoft.com/office/drawing/2014/main" id="{8DC9E1F8-BC18-7A3A-1479-5B368D43517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775290" y="2519900"/>
            <a:ext cx="2671916" cy="2671916"/>
          </a:xfrm>
          <a:prstGeom prst="rect">
            <a:avLst/>
          </a:prstGeom>
        </p:spPr>
      </p:pic>
      <p:sp>
        <p:nvSpPr>
          <p:cNvPr id="2" name="TextBox 1">
            <a:extLst>
              <a:ext uri="{FF2B5EF4-FFF2-40B4-BE49-F238E27FC236}">
                <a16:creationId xmlns:a16="http://schemas.microsoft.com/office/drawing/2014/main" id="{49A45192-E0A1-7564-398C-3450F27DD3B5}"/>
              </a:ext>
            </a:extLst>
          </p:cNvPr>
          <p:cNvSpPr txBox="1"/>
          <p:nvPr/>
        </p:nvSpPr>
        <p:spPr>
          <a:xfrm>
            <a:off x="1975286" y="6064778"/>
            <a:ext cx="8983550" cy="369332"/>
          </a:xfrm>
          <a:prstGeom prst="rect">
            <a:avLst/>
          </a:prstGeom>
          <a:solidFill>
            <a:schemeClr val="accent5">
              <a:lumMod val="40000"/>
              <a:lumOff val="60000"/>
            </a:schemeClr>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44546A"/>
                </a:solidFill>
                <a:effectLst/>
                <a:uLnTx/>
                <a:uFillTx/>
                <a:latin typeface="Garamond" panose="02020404030301010803" pitchFamily="18" charset="0"/>
                <a:cs typeface="Arial"/>
                <a:sym typeface="Arial"/>
              </a:rPr>
              <a:t>Compared with 2022, fewer youth report participating in team sports (39% now vs 43.5%) in 2024.</a:t>
            </a:r>
          </a:p>
        </p:txBody>
      </p:sp>
    </p:spTree>
    <p:extLst>
      <p:ext uri="{BB962C8B-B14F-4D97-AF65-F5344CB8AC3E}">
        <p14:creationId xmlns:p14="http://schemas.microsoft.com/office/powerpoint/2010/main" val="1223481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7">
          <a:extLst>
            <a:ext uri="{FF2B5EF4-FFF2-40B4-BE49-F238E27FC236}">
              <a16:creationId xmlns:a16="http://schemas.microsoft.com/office/drawing/2014/main" id="{FCB23E13-C8E1-CDBD-7EAB-A4001016EFBB}"/>
            </a:ext>
          </a:extLst>
        </p:cNvPr>
        <p:cNvGrpSpPr/>
        <p:nvPr/>
      </p:nvGrpSpPr>
      <p:grpSpPr>
        <a:xfrm>
          <a:off x="0" y="0"/>
          <a:ext cx="0" cy="0"/>
          <a:chOff x="0" y="0"/>
          <a:chExt cx="0" cy="0"/>
        </a:xfrm>
      </p:grpSpPr>
      <p:sp>
        <p:nvSpPr>
          <p:cNvPr id="229" name="Google Shape;229;p13">
            <a:extLst>
              <a:ext uri="{FF2B5EF4-FFF2-40B4-BE49-F238E27FC236}">
                <a16:creationId xmlns:a16="http://schemas.microsoft.com/office/drawing/2014/main" id="{7DAA8F19-DD95-3953-A109-1DF4C56A2E5B}"/>
              </a:ext>
            </a:extLst>
          </p:cNvPr>
          <p:cNvSpPr txBox="1"/>
          <p:nvPr/>
        </p:nvSpPr>
        <p:spPr>
          <a:xfrm>
            <a:off x="503582" y="194649"/>
            <a:ext cx="11358217" cy="1323399"/>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4000" b="1" i="0" u="none" strike="noStrike" kern="0" cap="none" spc="0" normalizeH="0" baseline="0" noProof="0" dirty="0">
                <a:ln>
                  <a:noFill/>
                </a:ln>
                <a:solidFill>
                  <a:srgbClr val="0070C0"/>
                </a:solidFill>
                <a:effectLst/>
                <a:uLnTx/>
                <a:uFillTx/>
                <a:latin typeface="Garamond"/>
                <a:ea typeface="Garamond"/>
                <a:cs typeface="Garamond"/>
                <a:sym typeface="Garamond"/>
              </a:rPr>
              <a:t>Unsupervised Daily Hours during the School Week among Norwalk Youth, 2024</a:t>
            </a:r>
            <a:endParaRPr kumimoji="0" sz="1600" b="1" i="0" u="none" strike="noStrike" kern="0" cap="none" spc="0" normalizeH="0" baseline="0" noProof="0" dirty="0">
              <a:ln>
                <a:noFill/>
              </a:ln>
              <a:solidFill>
                <a:srgbClr val="0070C0"/>
              </a:solidFill>
              <a:effectLst/>
              <a:uLnTx/>
              <a:uFillTx/>
              <a:latin typeface="Arial"/>
              <a:cs typeface="Arial"/>
              <a:sym typeface="Arial"/>
            </a:endParaRPr>
          </a:p>
        </p:txBody>
      </p:sp>
      <p:sp>
        <p:nvSpPr>
          <p:cNvPr id="231" name="Google Shape;231;p13">
            <a:extLst>
              <a:ext uri="{FF2B5EF4-FFF2-40B4-BE49-F238E27FC236}">
                <a16:creationId xmlns:a16="http://schemas.microsoft.com/office/drawing/2014/main" id="{C54D547B-57CA-8ED8-D48E-879FD1A38A06}"/>
              </a:ext>
            </a:extLst>
          </p:cNvPr>
          <p:cNvSpPr txBox="1"/>
          <p:nvPr/>
        </p:nvSpPr>
        <p:spPr>
          <a:xfrm>
            <a:off x="7971254" y="1194471"/>
            <a:ext cx="3735548" cy="923289"/>
          </a:xfrm>
          <a:prstGeom prst="rect">
            <a:avLst/>
          </a:prstGeom>
          <a:solidFill>
            <a:schemeClr val="accent5">
              <a:lumMod val="40000"/>
              <a:lumOff val="60000"/>
            </a:schemeClr>
          </a:solidFill>
          <a:ln w="9525" cap="flat" cmpd="sng">
            <a:noFill/>
            <a:prstDash val="solid"/>
            <a:round/>
            <a:headEnd type="none" w="sm" len="sm"/>
            <a:tailEnd type="none" w="sm" len="sm"/>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Males report statistically significant higher levels of being unsupervised on weekdays compared to females.</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aphicFrame>
        <p:nvGraphicFramePr>
          <p:cNvPr id="4" name="Chart 3">
            <a:extLst>
              <a:ext uri="{FF2B5EF4-FFF2-40B4-BE49-F238E27FC236}">
                <a16:creationId xmlns:a16="http://schemas.microsoft.com/office/drawing/2014/main" id="{54AD605A-771B-A314-93C6-BF02EF0FCB9F}"/>
              </a:ext>
            </a:extLst>
          </p:cNvPr>
          <p:cNvGraphicFramePr/>
          <p:nvPr/>
        </p:nvGraphicFramePr>
        <p:xfrm>
          <a:off x="503583" y="2482195"/>
          <a:ext cx="5034162" cy="437580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C2976B45-32A2-8E57-B877-D22A0D0D6C38}"/>
              </a:ext>
            </a:extLst>
          </p:cNvPr>
          <p:cNvGraphicFramePr/>
          <p:nvPr/>
        </p:nvGraphicFramePr>
        <p:xfrm>
          <a:off x="5537745" y="2267667"/>
          <a:ext cx="6169057" cy="4031248"/>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BEDE201E-C573-A75D-D318-FD7731F6DD0A}"/>
              </a:ext>
            </a:extLst>
          </p:cNvPr>
          <p:cNvSpPr txBox="1"/>
          <p:nvPr/>
        </p:nvSpPr>
        <p:spPr>
          <a:xfrm>
            <a:off x="2461832" y="6370283"/>
            <a:ext cx="7268336" cy="369332"/>
          </a:xfrm>
          <a:prstGeom prst="rect">
            <a:avLst/>
          </a:prstGeom>
          <a:solidFill>
            <a:schemeClr val="accent5">
              <a:lumMod val="40000"/>
              <a:lumOff val="60000"/>
            </a:schemeClr>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44546A"/>
                </a:solidFill>
                <a:effectLst/>
                <a:uLnTx/>
                <a:uFillTx/>
                <a:latin typeface="Garamond" panose="02020404030301010803" pitchFamily="18" charset="0"/>
                <a:cs typeface="Arial"/>
                <a:sym typeface="Arial"/>
              </a:rPr>
              <a:t>Compared with 2022, Norwalk youth report fewer unsupervised hours in 2024.</a:t>
            </a:r>
          </a:p>
        </p:txBody>
      </p:sp>
    </p:spTree>
    <p:extLst>
      <p:ext uri="{BB962C8B-B14F-4D97-AF65-F5344CB8AC3E}">
        <p14:creationId xmlns:p14="http://schemas.microsoft.com/office/powerpoint/2010/main" val="3367818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3">
          <a:extLst>
            <a:ext uri="{FF2B5EF4-FFF2-40B4-BE49-F238E27FC236}">
              <a16:creationId xmlns:a16="http://schemas.microsoft.com/office/drawing/2014/main" id="{25627305-85C3-14A1-7279-936DAA4BDC68}"/>
            </a:ext>
          </a:extLst>
        </p:cNvPr>
        <p:cNvGrpSpPr/>
        <p:nvPr/>
      </p:nvGrpSpPr>
      <p:grpSpPr>
        <a:xfrm>
          <a:off x="0" y="0"/>
          <a:ext cx="0" cy="0"/>
          <a:chOff x="0" y="0"/>
          <a:chExt cx="0" cy="0"/>
        </a:xfrm>
      </p:grpSpPr>
      <p:sp>
        <p:nvSpPr>
          <p:cNvPr id="334" name="Google Shape;334;p18">
            <a:extLst>
              <a:ext uri="{FF2B5EF4-FFF2-40B4-BE49-F238E27FC236}">
                <a16:creationId xmlns:a16="http://schemas.microsoft.com/office/drawing/2014/main" id="{60AE2F8A-8C22-5CE0-BEE1-5F917CC314B2}"/>
              </a:ext>
            </a:extLst>
          </p:cNvPr>
          <p:cNvSpPr txBox="1">
            <a:spLocks noGrp="1"/>
          </p:cNvSpPr>
          <p:nvPr>
            <p:ph type="title"/>
          </p:nvPr>
        </p:nvSpPr>
        <p:spPr>
          <a:xfrm>
            <a:off x="268017" y="245258"/>
            <a:ext cx="11460687" cy="9255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ct val="100000"/>
              <a:buFont typeface="Garamond"/>
              <a:buNone/>
            </a:pPr>
            <a:r>
              <a:rPr lang="en-US" sz="4000" b="1" dirty="0">
                <a:solidFill>
                  <a:schemeClr val="accent1"/>
                </a:solidFill>
                <a:latin typeface="Garamond"/>
                <a:ea typeface="Garamond"/>
                <a:cs typeface="Garamond"/>
                <a:sym typeface="Garamond"/>
              </a:rPr>
              <a:t>Community Support among Norwalk Youth, 2024</a:t>
            </a:r>
            <a:endParaRPr sz="4000" b="1" dirty="0">
              <a:solidFill>
                <a:schemeClr val="accent1"/>
              </a:solidFill>
            </a:endParaRPr>
          </a:p>
        </p:txBody>
      </p:sp>
      <p:sp>
        <p:nvSpPr>
          <p:cNvPr id="337" name="Google Shape;337;p18">
            <a:extLst>
              <a:ext uri="{FF2B5EF4-FFF2-40B4-BE49-F238E27FC236}">
                <a16:creationId xmlns:a16="http://schemas.microsoft.com/office/drawing/2014/main" id="{234DE9B3-9651-9F29-0B9A-E6009A08B6A5}"/>
              </a:ext>
            </a:extLst>
          </p:cNvPr>
          <p:cNvSpPr txBox="1"/>
          <p:nvPr/>
        </p:nvSpPr>
        <p:spPr>
          <a:xfrm>
            <a:off x="448092" y="3566016"/>
            <a:ext cx="5390112" cy="3139281"/>
          </a:xfrm>
          <a:prstGeom prst="rect">
            <a:avLst/>
          </a:prstGeom>
          <a:solidFill>
            <a:schemeClr val="accent5">
              <a:lumMod val="40000"/>
              <a:lumOff val="60000"/>
            </a:schemeClr>
          </a:solidFill>
          <a:ln w="9525" cap="flat" cmpd="sng">
            <a:noFill/>
            <a:prstDash val="solid"/>
            <a:round/>
            <a:headEnd type="none" w="sm" len="sm"/>
            <a:tailEnd type="none" w="sm" len="sm"/>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Feel safe in community decreased, esp. in MS.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Seek help from school staff or coach increased.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Groups that are significantly less likely to: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endParaRPr>
          </a:p>
          <a:p>
            <a:pPr marL="285750" marR="0" lvl="0" indent="-28575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Have a trusted adult: </a:t>
            </a:r>
            <a:r>
              <a:rPr kumimoji="0" lang="en-US" sz="1800" b="0" i="0" u="none" strike="noStrike" kern="0" cap="none" spc="0" normalizeH="0" baseline="0" noProof="0" dirty="0">
                <a:ln>
                  <a:noFill/>
                </a:ln>
                <a:solidFill>
                  <a:srgbClr val="44546A"/>
                </a:solidFill>
                <a:effectLst/>
                <a:uLnTx/>
                <a:uFillTx/>
                <a:latin typeface="Garamond"/>
                <a:ea typeface="Garamond"/>
                <a:cs typeface="Garamond"/>
                <a:sym typeface="Garamond"/>
              </a:rPr>
              <a:t>LGBTQ, Hispanic and Black</a:t>
            </a:r>
          </a:p>
          <a:p>
            <a:pPr marL="285750" marR="0" lvl="0" indent="-28575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Have a trusted peer: </a:t>
            </a:r>
            <a:r>
              <a:rPr kumimoji="0" lang="en-US" sz="1800" b="0" i="0" u="none" strike="noStrike" kern="0" cap="none" spc="0" normalizeH="0" baseline="0" noProof="0" dirty="0">
                <a:ln>
                  <a:noFill/>
                </a:ln>
                <a:solidFill>
                  <a:srgbClr val="44546A"/>
                </a:solidFill>
                <a:effectLst/>
                <a:uLnTx/>
                <a:uFillTx/>
                <a:latin typeface="Garamond"/>
                <a:ea typeface="Garamond"/>
                <a:cs typeface="Garamond"/>
                <a:sym typeface="Garamond"/>
              </a:rPr>
              <a:t>LGBS, Hispanic</a:t>
            </a:r>
          </a:p>
          <a:p>
            <a:pPr marL="285750" marR="0" lvl="0" indent="-28575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1" i="0" u="none" strike="noStrike" kern="0" cap="none" spc="0" normalizeH="0" baseline="0" noProof="0" dirty="0">
                <a:ln>
                  <a:noFill/>
                </a:ln>
                <a:solidFill>
                  <a:srgbClr val="44546A"/>
                </a:solidFill>
                <a:effectLst/>
                <a:uLnTx/>
                <a:uFillTx/>
                <a:latin typeface="Garamond"/>
                <a:ea typeface="Garamond"/>
                <a:cs typeface="Garamond"/>
                <a:sym typeface="Garamond"/>
              </a:rPr>
              <a:t>Feel safe in community:</a:t>
            </a:r>
            <a:r>
              <a:rPr kumimoji="0" lang="en-US" sz="1800" b="0" i="0" u="none" strike="noStrike" kern="0" cap="none" spc="0" normalizeH="0" baseline="0" noProof="0" dirty="0">
                <a:ln>
                  <a:noFill/>
                </a:ln>
                <a:solidFill>
                  <a:srgbClr val="44546A"/>
                </a:solidFill>
                <a:effectLst/>
                <a:uLnTx/>
                <a:uFillTx/>
                <a:latin typeface="Garamond"/>
                <a:ea typeface="Garamond"/>
                <a:cs typeface="Garamond"/>
                <a:sym typeface="Garamond"/>
              </a:rPr>
              <a:t> Females, LGBTQ, MLL, Hispanic and Black</a:t>
            </a:r>
          </a:p>
          <a:p>
            <a:pPr marL="285750" marR="0" lvl="0" indent="-28575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1" i="0" u="none" strike="noStrike" kern="0" cap="none" spc="0" normalizeH="0" baseline="0" noProof="0" dirty="0">
                <a:ln>
                  <a:noFill/>
                </a:ln>
                <a:solidFill>
                  <a:srgbClr val="44546A"/>
                </a:solidFill>
                <a:effectLst/>
                <a:uLnTx/>
                <a:uFillTx/>
                <a:latin typeface="Garamond"/>
                <a:cs typeface="Arial"/>
                <a:sym typeface="Garamond"/>
              </a:rPr>
              <a:t>Have need adult support outside school:</a:t>
            </a:r>
            <a:r>
              <a:rPr kumimoji="0" lang="en-US" sz="1800" b="0" i="0" u="none" strike="noStrike" kern="0" cap="none" spc="0" normalizeH="0" baseline="0" noProof="0" dirty="0">
                <a:ln>
                  <a:noFill/>
                </a:ln>
                <a:solidFill>
                  <a:srgbClr val="44546A"/>
                </a:solidFill>
                <a:effectLst/>
                <a:uLnTx/>
                <a:uFillTx/>
                <a:latin typeface="Garamond"/>
                <a:cs typeface="Arial"/>
                <a:sym typeface="Garamond"/>
              </a:rPr>
              <a:t> LGBS, MLL</a:t>
            </a:r>
            <a:endParaRPr kumimoji="0" sz="1400" b="1" i="0" u="none" strike="noStrike" kern="0" cap="none" spc="0" normalizeH="0" baseline="0" noProof="0" dirty="0">
              <a:ln>
                <a:noFill/>
              </a:ln>
              <a:solidFill>
                <a:srgbClr val="000000"/>
              </a:solidFill>
              <a:effectLst/>
              <a:uLnTx/>
              <a:uFillTx/>
              <a:latin typeface="Arial"/>
              <a:cs typeface="Arial"/>
              <a:sym typeface="Arial"/>
            </a:endParaRPr>
          </a:p>
        </p:txBody>
      </p:sp>
      <p:graphicFrame>
        <p:nvGraphicFramePr>
          <p:cNvPr id="5" name="Content Placeholder 5">
            <a:extLst>
              <a:ext uri="{FF2B5EF4-FFF2-40B4-BE49-F238E27FC236}">
                <a16:creationId xmlns:a16="http://schemas.microsoft.com/office/drawing/2014/main" id="{07F9CA65-D437-1BBF-D0D9-DBF528443996}"/>
              </a:ext>
            </a:extLst>
          </p:cNvPr>
          <p:cNvGraphicFramePr>
            <a:graphicFrameLocks noGrp="1"/>
          </p:cNvGraphicFramePr>
          <p:nvPr>
            <p:ph idx="1"/>
          </p:nvPr>
        </p:nvGraphicFramePr>
        <p:xfrm>
          <a:off x="6320043" y="1281943"/>
          <a:ext cx="5576885" cy="489766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2EBA7C5A-730E-DEC8-A086-D7C5E2CEA3A8}"/>
              </a:ext>
            </a:extLst>
          </p:cNvPr>
          <p:cNvSpPr txBox="1"/>
          <p:nvPr/>
        </p:nvSpPr>
        <p:spPr>
          <a:xfrm>
            <a:off x="414338" y="1193743"/>
            <a:ext cx="5576884" cy="2123658"/>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2200" b="1" i="0" u="none" strike="noStrike" kern="0" cap="none" spc="0" normalizeH="0" baseline="0" noProof="0" dirty="0">
                <a:ln>
                  <a:noFill/>
                </a:ln>
                <a:solidFill>
                  <a:prstClr val="black"/>
                </a:solidFill>
                <a:effectLst/>
                <a:uLnTx/>
                <a:uFillTx/>
                <a:latin typeface="Garamond" panose="02020404030301010803" pitchFamily="18" charset="0"/>
                <a:cs typeface="Arial"/>
                <a:sym typeface="Arial"/>
              </a:rPr>
              <a:t>88% </a:t>
            </a:r>
            <a:r>
              <a:rPr kumimoji="0" lang="en-US" sz="2200" b="0" i="0" u="none" strike="noStrike" kern="0" cap="none" spc="0" normalizeH="0" baseline="0" noProof="0" dirty="0">
                <a:ln>
                  <a:noFill/>
                </a:ln>
                <a:solidFill>
                  <a:prstClr val="black"/>
                </a:solidFill>
                <a:effectLst/>
                <a:uLnTx/>
                <a:uFillTx/>
                <a:latin typeface="Garamond" panose="02020404030301010803" pitchFamily="18" charset="0"/>
                <a:cs typeface="Arial"/>
                <a:sym typeface="Arial"/>
              </a:rPr>
              <a:t>have at least 1 trusted adult to share thoughts &amp; feelings with</a:t>
            </a:r>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2200" b="1" i="0" u="none" strike="noStrike" kern="0" cap="none" spc="0" normalizeH="0" baseline="0" noProof="0" dirty="0">
                <a:ln>
                  <a:noFill/>
                </a:ln>
                <a:solidFill>
                  <a:prstClr val="black"/>
                </a:solidFill>
                <a:effectLst/>
                <a:uLnTx/>
                <a:uFillTx/>
                <a:latin typeface="Garamond" panose="02020404030301010803" pitchFamily="18" charset="0"/>
                <a:cs typeface="Arial"/>
                <a:sym typeface="Arial"/>
              </a:rPr>
              <a:t>84% </a:t>
            </a:r>
            <a:r>
              <a:rPr kumimoji="0" lang="en-US" sz="2200" b="0" i="0" u="none" strike="noStrike" kern="0" cap="none" spc="0" normalizeH="0" baseline="0" noProof="0" dirty="0">
                <a:ln>
                  <a:noFill/>
                </a:ln>
                <a:solidFill>
                  <a:prstClr val="black"/>
                </a:solidFill>
                <a:effectLst/>
                <a:uLnTx/>
                <a:uFillTx/>
                <a:latin typeface="Garamond" panose="02020404030301010803" pitchFamily="18" charset="0"/>
                <a:cs typeface="Arial"/>
                <a:sym typeface="Arial"/>
              </a:rPr>
              <a:t>have a friend or peer to talk openly with</a:t>
            </a:r>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2200" b="1" i="0" u="none" strike="noStrike" kern="0" cap="none" spc="0" normalizeH="0" baseline="0" noProof="0" dirty="0">
                <a:ln>
                  <a:noFill/>
                </a:ln>
                <a:solidFill>
                  <a:prstClr val="black"/>
                </a:solidFill>
                <a:effectLst/>
                <a:uLnTx/>
                <a:uFillTx/>
                <a:latin typeface="Garamond" panose="02020404030301010803" pitchFamily="18" charset="0"/>
                <a:cs typeface="Arial"/>
                <a:sym typeface="Arial"/>
              </a:rPr>
              <a:t>83% </a:t>
            </a:r>
            <a:r>
              <a:rPr kumimoji="0" lang="en-US" sz="2200" b="0" i="0" u="none" strike="noStrike" kern="0" cap="none" spc="0" normalizeH="0" baseline="0" noProof="0" dirty="0">
                <a:ln>
                  <a:noFill/>
                </a:ln>
                <a:solidFill>
                  <a:prstClr val="black"/>
                </a:solidFill>
                <a:effectLst/>
                <a:uLnTx/>
                <a:uFillTx/>
                <a:latin typeface="Garamond" panose="02020404030301010803" pitchFamily="18" charset="0"/>
                <a:cs typeface="Arial"/>
                <a:sym typeface="Arial"/>
              </a:rPr>
              <a:t>feel safe in the community</a:t>
            </a:r>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2200" b="1" i="0" u="none" strike="noStrike" kern="0" cap="none" spc="0" normalizeH="0" baseline="0" noProof="0" dirty="0">
                <a:ln>
                  <a:noFill/>
                </a:ln>
                <a:solidFill>
                  <a:prstClr val="black"/>
                </a:solidFill>
                <a:effectLst/>
                <a:uLnTx/>
                <a:uFillTx/>
                <a:latin typeface="Garamond" panose="02020404030301010803" pitchFamily="18" charset="0"/>
                <a:cs typeface="Arial"/>
                <a:sym typeface="Arial"/>
              </a:rPr>
              <a:t>80% </a:t>
            </a:r>
            <a:r>
              <a:rPr kumimoji="0" lang="en-US" sz="2200" b="0" i="0" u="none" strike="noStrike" kern="0" cap="none" spc="0" normalizeH="0" baseline="0" noProof="0" dirty="0">
                <a:ln>
                  <a:noFill/>
                </a:ln>
                <a:solidFill>
                  <a:prstClr val="black"/>
                </a:solidFill>
                <a:effectLst/>
                <a:uLnTx/>
                <a:uFillTx/>
                <a:latin typeface="Garamond" panose="02020404030301010803" pitchFamily="18" charset="0"/>
                <a:cs typeface="Arial"/>
                <a:sym typeface="Arial"/>
              </a:rPr>
              <a:t>have needed support from adults in their life, outside school, to graduate </a:t>
            </a:r>
          </a:p>
        </p:txBody>
      </p:sp>
      <p:cxnSp>
        <p:nvCxnSpPr>
          <p:cNvPr id="6" name="Straight Connector 5">
            <a:extLst>
              <a:ext uri="{FF2B5EF4-FFF2-40B4-BE49-F238E27FC236}">
                <a16:creationId xmlns:a16="http://schemas.microsoft.com/office/drawing/2014/main" id="{CDE5163D-A3D6-A23C-0988-417C199F6EB8}"/>
              </a:ext>
            </a:extLst>
          </p:cNvPr>
          <p:cNvCxnSpPr/>
          <p:nvPr/>
        </p:nvCxnSpPr>
        <p:spPr>
          <a:xfrm>
            <a:off x="6096000" y="1391478"/>
            <a:ext cx="0" cy="453488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6166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18"/>
          <p:cNvSpPr txBox="1">
            <a:spLocks noGrp="1"/>
          </p:cNvSpPr>
          <p:nvPr>
            <p:ph type="title"/>
          </p:nvPr>
        </p:nvSpPr>
        <p:spPr>
          <a:xfrm>
            <a:off x="450575" y="245258"/>
            <a:ext cx="11278129" cy="9255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ct val="100000"/>
              <a:buFont typeface="Garamond"/>
              <a:buNone/>
            </a:pPr>
            <a:r>
              <a:rPr lang="en-US" sz="4000" b="1" dirty="0">
                <a:solidFill>
                  <a:schemeClr val="accent1"/>
                </a:solidFill>
                <a:latin typeface="Garamond"/>
                <a:ea typeface="Garamond"/>
                <a:cs typeface="Garamond"/>
                <a:sym typeface="Garamond"/>
              </a:rPr>
              <a:t>View of Future among Norwalk Youth, 2024</a:t>
            </a:r>
            <a:endParaRPr sz="4000" b="1" dirty="0">
              <a:solidFill>
                <a:schemeClr val="accent1"/>
              </a:solidFill>
            </a:endParaRPr>
          </a:p>
        </p:txBody>
      </p:sp>
      <p:sp>
        <p:nvSpPr>
          <p:cNvPr id="4" name="Google Shape;337;p18">
            <a:extLst>
              <a:ext uri="{FF2B5EF4-FFF2-40B4-BE49-F238E27FC236}">
                <a16:creationId xmlns:a16="http://schemas.microsoft.com/office/drawing/2014/main" id="{D84E081F-C8CF-F218-2FE0-994D91ECA2AE}"/>
              </a:ext>
            </a:extLst>
          </p:cNvPr>
          <p:cNvSpPr txBox="1"/>
          <p:nvPr/>
        </p:nvSpPr>
        <p:spPr>
          <a:xfrm>
            <a:off x="7138047" y="1820447"/>
            <a:ext cx="3609466" cy="2739171"/>
          </a:xfrm>
          <a:prstGeom prst="rect">
            <a:avLst/>
          </a:prstGeom>
          <a:solidFill>
            <a:schemeClr val="accent5">
              <a:lumMod val="40000"/>
              <a:lumOff val="60000"/>
            </a:schemeClr>
          </a:solidFill>
          <a:ln w="9525" cap="flat" cmpd="sng">
            <a:no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800" b="1" i="0" u="none" cap="none" dirty="0">
                <a:solidFill>
                  <a:schemeClr val="dk2"/>
                </a:solidFill>
                <a:latin typeface="Garamond"/>
                <a:ea typeface="Garamond"/>
                <a:cs typeface="Garamond"/>
                <a:sym typeface="Garamond"/>
              </a:rPr>
              <a:t>Groups that are significantly less likely to feel: </a:t>
            </a:r>
          </a:p>
          <a:p>
            <a:pPr marL="0" marR="0" lvl="0" indent="0" algn="l" rtl="0">
              <a:lnSpc>
                <a:spcPct val="100000"/>
              </a:lnSpc>
              <a:spcBef>
                <a:spcPts val="0"/>
              </a:spcBef>
              <a:spcAft>
                <a:spcPts val="0"/>
              </a:spcAft>
              <a:buNone/>
            </a:pPr>
            <a:endParaRPr dirty="0"/>
          </a:p>
          <a:p>
            <a:pPr marL="285750" marR="0" lvl="0" indent="-285750" algn="l" rtl="0">
              <a:lnSpc>
                <a:spcPct val="100000"/>
              </a:lnSpc>
              <a:spcBef>
                <a:spcPts val="0"/>
              </a:spcBef>
              <a:spcAft>
                <a:spcPts val="0"/>
              </a:spcAft>
              <a:buClr>
                <a:srgbClr val="000000"/>
              </a:buClr>
              <a:buSzPts val="1800"/>
              <a:buFont typeface="Arial"/>
              <a:buChar char="•"/>
            </a:pPr>
            <a:r>
              <a:rPr lang="en-US" sz="1800" b="1" dirty="0">
                <a:solidFill>
                  <a:schemeClr val="dk2"/>
                </a:solidFill>
                <a:latin typeface="Garamond"/>
                <a:ea typeface="Garamond"/>
                <a:cs typeface="Garamond"/>
                <a:sym typeface="Garamond"/>
              </a:rPr>
              <a:t>L</a:t>
            </a:r>
            <a:r>
              <a:rPr lang="en-US" sz="1800" b="1" i="0" u="none" cap="none" dirty="0">
                <a:solidFill>
                  <a:schemeClr val="dk2"/>
                </a:solidFill>
                <a:latin typeface="Garamond"/>
                <a:ea typeface="Garamond"/>
                <a:cs typeface="Garamond"/>
                <a:sym typeface="Garamond"/>
              </a:rPr>
              <a:t>ife is moving in a </a:t>
            </a:r>
            <a:r>
              <a:rPr lang="en-US" sz="1800" b="1" dirty="0">
                <a:solidFill>
                  <a:schemeClr val="dk2"/>
                </a:solidFill>
                <a:latin typeface="Garamond"/>
                <a:ea typeface="Garamond"/>
                <a:cs typeface="Garamond"/>
                <a:sym typeface="Garamond"/>
              </a:rPr>
              <a:t>p</a:t>
            </a:r>
            <a:r>
              <a:rPr lang="en-US" sz="1800" b="1" i="0" u="none" cap="none" dirty="0">
                <a:solidFill>
                  <a:schemeClr val="dk2"/>
                </a:solidFill>
                <a:latin typeface="Garamond"/>
                <a:ea typeface="Garamond"/>
                <a:cs typeface="Garamond"/>
                <a:sym typeface="Garamond"/>
              </a:rPr>
              <a:t>ositive </a:t>
            </a:r>
            <a:r>
              <a:rPr lang="en-US" sz="1800" b="1" dirty="0">
                <a:solidFill>
                  <a:schemeClr val="dk2"/>
                </a:solidFill>
                <a:latin typeface="Garamond"/>
                <a:ea typeface="Garamond"/>
                <a:cs typeface="Garamond"/>
                <a:sym typeface="Garamond"/>
              </a:rPr>
              <a:t>d</a:t>
            </a:r>
            <a:r>
              <a:rPr lang="en-US" sz="1800" b="1" i="0" u="none" cap="none" dirty="0">
                <a:solidFill>
                  <a:schemeClr val="dk2"/>
                </a:solidFill>
                <a:latin typeface="Garamond"/>
                <a:ea typeface="Garamond"/>
                <a:cs typeface="Garamond"/>
                <a:sym typeface="Garamond"/>
              </a:rPr>
              <a:t>irection</a:t>
            </a:r>
            <a:r>
              <a:rPr lang="en-US" sz="1800" i="0" u="none" cap="none" dirty="0">
                <a:solidFill>
                  <a:schemeClr val="dk2"/>
                </a:solidFill>
                <a:latin typeface="Garamond"/>
                <a:ea typeface="Garamond"/>
                <a:cs typeface="Garamond"/>
                <a:sym typeface="Garamond"/>
              </a:rPr>
              <a:t>: LGBTQ, IEP</a:t>
            </a:r>
          </a:p>
          <a:p>
            <a:pPr marR="0" lvl="0" algn="l" rtl="0">
              <a:lnSpc>
                <a:spcPct val="100000"/>
              </a:lnSpc>
              <a:spcBef>
                <a:spcPts val="0"/>
              </a:spcBef>
              <a:spcAft>
                <a:spcPts val="0"/>
              </a:spcAft>
              <a:buClr>
                <a:srgbClr val="000000"/>
              </a:buClr>
              <a:buSzPts val="1800"/>
            </a:pPr>
            <a:endParaRPr lang="en-US" sz="1800" i="0" u="none" cap="none" dirty="0">
              <a:solidFill>
                <a:schemeClr val="dk2"/>
              </a:solidFill>
              <a:latin typeface="Garamond"/>
              <a:ea typeface="Garamond"/>
              <a:cs typeface="Garamond"/>
              <a:sym typeface="Garamond"/>
            </a:endParaRPr>
          </a:p>
          <a:p>
            <a:pPr marL="285750" marR="0" lvl="0" indent="-285750" algn="l" rtl="0">
              <a:lnSpc>
                <a:spcPct val="100000"/>
              </a:lnSpc>
              <a:spcBef>
                <a:spcPts val="0"/>
              </a:spcBef>
              <a:spcAft>
                <a:spcPts val="0"/>
              </a:spcAft>
              <a:buClr>
                <a:srgbClr val="000000"/>
              </a:buClr>
              <a:buSzPts val="1800"/>
              <a:buFont typeface="Arial"/>
              <a:buChar char="•"/>
            </a:pPr>
            <a:r>
              <a:rPr lang="en-US" sz="1800" b="1" dirty="0">
                <a:solidFill>
                  <a:schemeClr val="dk2"/>
                </a:solidFill>
                <a:latin typeface="Garamond"/>
                <a:ea typeface="Garamond"/>
                <a:cs typeface="Garamond"/>
                <a:sym typeface="Garamond"/>
              </a:rPr>
              <a:t>Confident I will have a job and/or go to school after HS: </a:t>
            </a:r>
            <a:r>
              <a:rPr lang="en-US" sz="1800" dirty="0">
                <a:solidFill>
                  <a:schemeClr val="dk2"/>
                </a:solidFill>
                <a:latin typeface="Garamond"/>
                <a:ea typeface="Garamond"/>
                <a:cs typeface="Garamond"/>
                <a:sym typeface="Garamond"/>
              </a:rPr>
              <a:t>Males, LGBS, IEP</a:t>
            </a:r>
            <a:endParaRPr lang="en-US" sz="1800" dirty="0"/>
          </a:p>
          <a:p>
            <a:pPr marL="285750" marR="0" lvl="0" indent="-285750" algn="l" rtl="0">
              <a:lnSpc>
                <a:spcPct val="100000"/>
              </a:lnSpc>
              <a:spcBef>
                <a:spcPts val="0"/>
              </a:spcBef>
              <a:spcAft>
                <a:spcPts val="0"/>
              </a:spcAft>
              <a:buClr>
                <a:srgbClr val="000000"/>
              </a:buClr>
              <a:buSzPts val="1800"/>
              <a:buFont typeface="Arial"/>
              <a:buChar char="•"/>
            </a:pPr>
            <a:endParaRPr dirty="0"/>
          </a:p>
        </p:txBody>
      </p:sp>
      <p:sp>
        <p:nvSpPr>
          <p:cNvPr id="13" name="Google Shape;425;g460a4a9cebd7d4e_166">
            <a:extLst>
              <a:ext uri="{FF2B5EF4-FFF2-40B4-BE49-F238E27FC236}">
                <a16:creationId xmlns:a16="http://schemas.microsoft.com/office/drawing/2014/main" id="{A277AE32-A44A-861A-6C21-78ADE90F686C}"/>
              </a:ext>
            </a:extLst>
          </p:cNvPr>
          <p:cNvSpPr/>
          <p:nvPr/>
        </p:nvSpPr>
        <p:spPr>
          <a:xfrm>
            <a:off x="914403" y="1820447"/>
            <a:ext cx="1163018" cy="925500"/>
          </a:xfrm>
          <a:prstGeom prst="ellipse">
            <a:avLst/>
          </a:prstGeom>
          <a:solidFill>
            <a:schemeClr val="accent1"/>
          </a:solidFill>
          <a:ln w="25400" cap="flat" cmpd="sng">
            <a:solidFill>
              <a:srgbClr val="31538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2400" b="0" i="0" u="none" strike="noStrike" cap="none" dirty="0">
                <a:solidFill>
                  <a:schemeClr val="lt1"/>
                </a:solidFill>
                <a:latin typeface="Arial"/>
                <a:ea typeface="Arial"/>
                <a:cs typeface="Arial"/>
                <a:sym typeface="Arial"/>
              </a:rPr>
              <a:t>73%</a:t>
            </a:r>
            <a:endParaRPr dirty="0"/>
          </a:p>
        </p:txBody>
      </p:sp>
      <p:sp>
        <p:nvSpPr>
          <p:cNvPr id="14" name="Google Shape;426;g460a4a9cebd7d4e_166">
            <a:extLst>
              <a:ext uri="{FF2B5EF4-FFF2-40B4-BE49-F238E27FC236}">
                <a16:creationId xmlns:a16="http://schemas.microsoft.com/office/drawing/2014/main" id="{8DFD5090-D8AC-60F9-20A9-93C8A956F55E}"/>
              </a:ext>
            </a:extLst>
          </p:cNvPr>
          <p:cNvSpPr/>
          <p:nvPr/>
        </p:nvSpPr>
        <p:spPr>
          <a:xfrm>
            <a:off x="914403" y="3924828"/>
            <a:ext cx="1258955" cy="925500"/>
          </a:xfrm>
          <a:prstGeom prst="ellipse">
            <a:avLst/>
          </a:prstGeom>
          <a:solidFill>
            <a:schemeClr val="accent1"/>
          </a:solidFill>
          <a:ln w="25400" cap="flat" cmpd="sng">
            <a:solidFill>
              <a:srgbClr val="31538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2400" dirty="0">
                <a:solidFill>
                  <a:schemeClr val="lt1"/>
                </a:solidFill>
              </a:rPr>
              <a:t>6</a:t>
            </a:r>
            <a:r>
              <a:rPr lang="en-US" sz="2400" b="0" i="0" u="none" strike="noStrike" cap="none" dirty="0">
                <a:solidFill>
                  <a:schemeClr val="lt1"/>
                </a:solidFill>
                <a:latin typeface="Arial"/>
                <a:ea typeface="Arial"/>
                <a:cs typeface="Arial"/>
                <a:sym typeface="Arial"/>
              </a:rPr>
              <a:t>4%</a:t>
            </a:r>
            <a:endParaRPr dirty="0"/>
          </a:p>
        </p:txBody>
      </p:sp>
      <p:sp>
        <p:nvSpPr>
          <p:cNvPr id="15" name="Google Shape;427;g460a4a9cebd7d4e_166">
            <a:extLst>
              <a:ext uri="{FF2B5EF4-FFF2-40B4-BE49-F238E27FC236}">
                <a16:creationId xmlns:a16="http://schemas.microsoft.com/office/drawing/2014/main" id="{AAF35BF3-A3F6-31FB-112F-280A377C048B}"/>
              </a:ext>
            </a:extLst>
          </p:cNvPr>
          <p:cNvSpPr txBox="1"/>
          <p:nvPr/>
        </p:nvSpPr>
        <p:spPr>
          <a:xfrm>
            <a:off x="2264098" y="3919841"/>
            <a:ext cx="3735749" cy="95406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800" b="0" i="0" u="none" strike="noStrike" cap="none" dirty="0">
                <a:solidFill>
                  <a:schemeClr val="accent1"/>
                </a:solidFill>
                <a:latin typeface="Garamond"/>
                <a:ea typeface="Garamond"/>
                <a:cs typeface="Garamond"/>
                <a:sym typeface="Garamond"/>
              </a:rPr>
              <a:t>I feel my life is going in a positive direction</a:t>
            </a:r>
            <a:endParaRPr sz="2000" b="0" i="0" u="none" strike="noStrike" cap="none" dirty="0">
              <a:solidFill>
                <a:schemeClr val="accent1"/>
              </a:solidFill>
              <a:latin typeface="Garamond"/>
              <a:ea typeface="Garamond"/>
              <a:cs typeface="Garamond"/>
              <a:sym typeface="Garamond"/>
            </a:endParaRPr>
          </a:p>
        </p:txBody>
      </p:sp>
      <p:sp>
        <p:nvSpPr>
          <p:cNvPr id="16" name="Google Shape;428;g460a4a9cebd7d4e_166">
            <a:extLst>
              <a:ext uri="{FF2B5EF4-FFF2-40B4-BE49-F238E27FC236}">
                <a16:creationId xmlns:a16="http://schemas.microsoft.com/office/drawing/2014/main" id="{26D6B430-A363-8163-2BB6-1A49028420B1}"/>
              </a:ext>
            </a:extLst>
          </p:cNvPr>
          <p:cNvSpPr txBox="1"/>
          <p:nvPr/>
        </p:nvSpPr>
        <p:spPr>
          <a:xfrm>
            <a:off x="2230746" y="1820447"/>
            <a:ext cx="4263342" cy="181584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800" b="0" i="0" u="none" strike="noStrike" cap="none" dirty="0">
                <a:solidFill>
                  <a:schemeClr val="accent1"/>
                </a:solidFill>
                <a:latin typeface="Garamond"/>
                <a:ea typeface="Garamond"/>
                <a:cs typeface="Garamond"/>
                <a:sym typeface="Garamond"/>
              </a:rPr>
              <a:t>I feel confident I will have a job and/or go to college or a trade school when I complete high school</a:t>
            </a:r>
            <a:endParaRPr sz="2000" b="0" i="0" u="none" strike="noStrike" cap="none" dirty="0">
              <a:solidFill>
                <a:schemeClr val="accent1"/>
              </a:solidFill>
              <a:latin typeface="Garamond"/>
              <a:ea typeface="Garamond"/>
              <a:cs typeface="Garamond"/>
              <a:sym typeface="Garamond"/>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TotalTime>
  <Words>1089</Words>
  <Application>Microsoft Office PowerPoint</Application>
  <PresentationFormat>Widescreen</PresentationFormat>
  <Paragraphs>116</Paragraphs>
  <Slides>9</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Aptos</vt:lpstr>
      <vt:lpstr>Aptos Display</vt:lpstr>
      <vt:lpstr>Arial</vt:lpstr>
      <vt:lpstr>Calibri</vt:lpstr>
      <vt:lpstr>Calibri Light</vt:lpstr>
      <vt:lpstr>Garamond</vt:lpstr>
      <vt:lpstr>Office Theme</vt:lpstr>
      <vt:lpstr>Office 2013 - 2022 Theme</vt:lpstr>
      <vt:lpstr> Findings from the 2024 Norwalk Youth Survey Conducted Fall 2024 using Youth Voices Count™ Tool *The following slides are only a subset of the full presentation by The Norwalk Partnership, and do not represent all the data points included in the Norwalk Youth Survey.</vt:lpstr>
      <vt:lpstr>2024 Norwalk Youth Survey - Response Rate</vt:lpstr>
      <vt:lpstr>Trend in Depression &amp; Suicidality in Norwalk Youth</vt:lpstr>
      <vt:lpstr>PowerPoint Presentation</vt:lpstr>
      <vt:lpstr>PowerPoint Presentation</vt:lpstr>
      <vt:lpstr>PowerPoint Presentation</vt:lpstr>
      <vt:lpstr>PowerPoint Presentation</vt:lpstr>
      <vt:lpstr>Community Support among Norwalk Youth, 2024</vt:lpstr>
      <vt:lpstr>View of Future among Norwalk Youth,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Findings from the 2024 Norwalk Youth Survey Conducted Fall 2024 using Youth Voices Count™ Tool *The following slides are only a subset of the full presentation by The Norwalk Partnership, and do not represent all the data points included in the Norwalk Youth Survey.</dc:title>
  <dc:creator>Ray Leslie</dc:creator>
  <cp:lastModifiedBy>Brandalyn Williams</cp:lastModifiedBy>
  <cp:revision>5</cp:revision>
  <dcterms:created xsi:type="dcterms:W3CDTF">2025-03-17T17:37:24Z</dcterms:created>
  <dcterms:modified xsi:type="dcterms:W3CDTF">2025-03-31T12:00:58Z</dcterms:modified>
</cp:coreProperties>
</file>