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3" r:id="rId8"/>
    <p:sldId id="262" r:id="rId9"/>
    <p:sldId id="26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ACA8C50-9887-4CEC-95DB-5099E28D9D94}" type="datetimeFigureOut">
              <a:rPr lang="en-US" smtClean="0"/>
              <a:t>11/14/2023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38B4E79-010A-4AC2-9FBE-FBF2B36A593C}" type="slidenum">
              <a:rPr lang="en-US" smtClean="0"/>
              <a:t>‹#›</a:t>
            </a:fld>
            <a:endParaRPr lang="en-US"/>
          </a:p>
        </p:txBody>
      </p:sp>
    </p:spTree>
    <p:extLst>
      <p:ext uri="{BB962C8B-B14F-4D97-AF65-F5344CB8AC3E}">
        <p14:creationId xmlns:p14="http://schemas.microsoft.com/office/powerpoint/2010/main" val="203424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8B4E79-010A-4AC2-9FBE-FBF2B36A593C}" type="slidenum">
              <a:rPr lang="en-US" smtClean="0"/>
              <a:t>1</a:t>
            </a:fld>
            <a:endParaRPr lang="en-US"/>
          </a:p>
        </p:txBody>
      </p:sp>
    </p:spTree>
    <p:extLst>
      <p:ext uri="{BB962C8B-B14F-4D97-AF65-F5344CB8AC3E}">
        <p14:creationId xmlns:p14="http://schemas.microsoft.com/office/powerpoint/2010/main" val="18145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13FE-38C7-E0F3-7F64-45E75971E1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2A26A8-FCBB-2E6B-C275-710D9C8F9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23019D-D2E3-F303-5AC0-A3190E4819DB}"/>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5" name="Footer Placeholder 4">
            <a:extLst>
              <a:ext uri="{FF2B5EF4-FFF2-40B4-BE49-F238E27FC236}">
                <a16:creationId xmlns:a16="http://schemas.microsoft.com/office/drawing/2014/main" id="{D0708935-0483-A4B0-F241-652246E6D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FE818-3117-5590-AB67-ACED9C0D77B6}"/>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57829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EACB-A937-D352-7F64-A5780D6D35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63CEC2-46FA-2D05-A936-0F926203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28C45-FD7D-DD8B-9A81-E8372E852B26}"/>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5" name="Footer Placeholder 4">
            <a:extLst>
              <a:ext uri="{FF2B5EF4-FFF2-40B4-BE49-F238E27FC236}">
                <a16:creationId xmlns:a16="http://schemas.microsoft.com/office/drawing/2014/main" id="{ACEA2F42-8F91-11C6-FC0A-E5FEE118C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847B1-3EF1-F4D1-FEEF-013A7114011B}"/>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181795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EDD088-B66C-ADF8-644D-BE94C15551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A38E3D-FEBC-89C1-0817-4651771A42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042A0-930D-BB33-AFD5-497C8C9C2236}"/>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5" name="Footer Placeholder 4">
            <a:extLst>
              <a:ext uri="{FF2B5EF4-FFF2-40B4-BE49-F238E27FC236}">
                <a16:creationId xmlns:a16="http://schemas.microsoft.com/office/drawing/2014/main" id="{FD72F844-7F87-A30E-B6AF-AD7AD45C3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1F827-6C01-93A3-A215-0382272C96E2}"/>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93897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510D-C6C9-E6E3-32E2-E54496090F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68F4F-C73C-0908-078A-B82FA207E9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D3C8F-D7B6-55FC-4D61-4BBD0ED84301}"/>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5" name="Footer Placeholder 4">
            <a:extLst>
              <a:ext uri="{FF2B5EF4-FFF2-40B4-BE49-F238E27FC236}">
                <a16:creationId xmlns:a16="http://schemas.microsoft.com/office/drawing/2014/main" id="{963B4C0A-0E8F-6353-2254-A3F419848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16BB2-845B-E606-0A56-A62DE1853D1E}"/>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93144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FCC2-F7CA-4704-F1DB-45DC89DBF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1748C3-6BDA-6B1D-6C21-3926E06B2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F0983B-8CC8-82AB-C2FE-04B6EB662188}"/>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5" name="Footer Placeholder 4">
            <a:extLst>
              <a:ext uri="{FF2B5EF4-FFF2-40B4-BE49-F238E27FC236}">
                <a16:creationId xmlns:a16="http://schemas.microsoft.com/office/drawing/2014/main" id="{6E42BB62-76BF-45B2-A3FE-414D859B6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31424-BBBD-FAB6-A629-9329731F76A2}"/>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267086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FE14-DAD3-ED07-99AC-0A83AEE242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8D6EE-71FE-6689-B591-48A3C65F1A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612F7-A645-D176-7646-22008442C4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D87CA9-3268-C0C8-0EEA-5403D7A7281B}"/>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6" name="Footer Placeholder 5">
            <a:extLst>
              <a:ext uri="{FF2B5EF4-FFF2-40B4-BE49-F238E27FC236}">
                <a16:creationId xmlns:a16="http://schemas.microsoft.com/office/drawing/2014/main" id="{6F9FC99E-6978-10A0-3827-61E0D5770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1C711-1CC3-0D60-AF63-31C5A55F7AAE}"/>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336122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70F2-0F29-8F55-65AE-AA41E97FCD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F372E-EE4A-CBAD-3B02-372A29379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56A02-8B77-C424-B470-D189BDB4D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CF8D90-3216-66E0-6AA1-111C5BB03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6B793B-BEB7-3063-B26B-2133788E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BFDA36-F687-EE32-D818-8EA6A6870FB0}"/>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8" name="Footer Placeholder 7">
            <a:extLst>
              <a:ext uri="{FF2B5EF4-FFF2-40B4-BE49-F238E27FC236}">
                <a16:creationId xmlns:a16="http://schemas.microsoft.com/office/drawing/2014/main" id="{C91861A6-B3B7-607E-E20E-1D26646115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2BE052-FD45-493B-55D0-A34CB37ADA20}"/>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342339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A124-FD4E-EFFE-FD19-5DE44A2559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300234-C1CD-3C44-13CE-DD2982604CC7}"/>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4" name="Footer Placeholder 3">
            <a:extLst>
              <a:ext uri="{FF2B5EF4-FFF2-40B4-BE49-F238E27FC236}">
                <a16:creationId xmlns:a16="http://schemas.microsoft.com/office/drawing/2014/main" id="{0D129564-EF83-CE8D-DEA7-12E4B1D024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B0173A-C40A-9889-ADEE-028A814E4A50}"/>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30827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4CEC0-DCEB-D37D-F25F-6EE4620A2A53}"/>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3" name="Footer Placeholder 2">
            <a:extLst>
              <a:ext uri="{FF2B5EF4-FFF2-40B4-BE49-F238E27FC236}">
                <a16:creationId xmlns:a16="http://schemas.microsoft.com/office/drawing/2014/main" id="{6A1A1FE3-691F-3179-B96E-8606280A18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2CD761-2E6A-C630-36F7-46517A3961B6}"/>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21034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2846-0B57-DE25-3F0A-C04843B50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8DCFAD-FB48-7973-5F70-34E2EAEE8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BFAD29-FD27-650F-CC8C-F9FABDC9D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6145C-6A7B-7A50-2CA1-B81BD81A8A85}"/>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6" name="Footer Placeholder 5">
            <a:extLst>
              <a:ext uri="{FF2B5EF4-FFF2-40B4-BE49-F238E27FC236}">
                <a16:creationId xmlns:a16="http://schemas.microsoft.com/office/drawing/2014/main" id="{B5DEC1AA-C587-B310-87D7-6160319F5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F6C2B-C8D2-FA0F-8978-28B971E54BD2}"/>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220205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0181-41E1-11FF-E8B6-F8B122CA6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BAEE99-62A4-AEDF-12FB-8A5BF53575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A3D0E9-66B9-2BB4-D520-C55BA96D7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58AE6-E244-F31B-131C-C9939C66B232}"/>
              </a:ext>
            </a:extLst>
          </p:cNvPr>
          <p:cNvSpPr>
            <a:spLocks noGrp="1"/>
          </p:cNvSpPr>
          <p:nvPr>
            <p:ph type="dt" sz="half" idx="10"/>
          </p:nvPr>
        </p:nvSpPr>
        <p:spPr/>
        <p:txBody>
          <a:bodyPr/>
          <a:lstStyle/>
          <a:p>
            <a:fld id="{F1A6A478-DF3F-406A-B4AF-1EC77AFCE85A}" type="datetimeFigureOut">
              <a:rPr lang="en-US" smtClean="0"/>
              <a:t>11/14/2023</a:t>
            </a:fld>
            <a:endParaRPr lang="en-US"/>
          </a:p>
        </p:txBody>
      </p:sp>
      <p:sp>
        <p:nvSpPr>
          <p:cNvPr id="6" name="Footer Placeholder 5">
            <a:extLst>
              <a:ext uri="{FF2B5EF4-FFF2-40B4-BE49-F238E27FC236}">
                <a16:creationId xmlns:a16="http://schemas.microsoft.com/office/drawing/2014/main" id="{9479355F-1C56-06AF-FFF7-561AA3D28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3E79D-D520-C136-C0DC-A4A3F8454FA9}"/>
              </a:ext>
            </a:extLst>
          </p:cNvPr>
          <p:cNvSpPr>
            <a:spLocks noGrp="1"/>
          </p:cNvSpPr>
          <p:nvPr>
            <p:ph type="sldNum" sz="quarter" idx="12"/>
          </p:nvPr>
        </p:nvSpPr>
        <p:spPr/>
        <p:txBody>
          <a:bodyPr/>
          <a:lstStyle/>
          <a:p>
            <a:fld id="{8BA7CC3E-F124-4AF7-BD9A-78C85BE22906}" type="slidenum">
              <a:rPr lang="en-US" smtClean="0"/>
              <a:t>‹#›</a:t>
            </a:fld>
            <a:endParaRPr lang="en-US"/>
          </a:p>
        </p:txBody>
      </p:sp>
    </p:spTree>
    <p:extLst>
      <p:ext uri="{BB962C8B-B14F-4D97-AF65-F5344CB8AC3E}">
        <p14:creationId xmlns:p14="http://schemas.microsoft.com/office/powerpoint/2010/main" val="87355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1246E-4351-CBA4-2E7B-B61DF399B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CA15DD-5AE1-A608-F1A5-2457D2DCD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D9959-4E57-3721-2657-C26A84E71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6A478-DF3F-406A-B4AF-1EC77AFCE85A}" type="datetimeFigureOut">
              <a:rPr lang="en-US" smtClean="0"/>
              <a:t>11/14/2023</a:t>
            </a:fld>
            <a:endParaRPr lang="en-US"/>
          </a:p>
        </p:txBody>
      </p:sp>
      <p:sp>
        <p:nvSpPr>
          <p:cNvPr id="5" name="Footer Placeholder 4">
            <a:extLst>
              <a:ext uri="{FF2B5EF4-FFF2-40B4-BE49-F238E27FC236}">
                <a16:creationId xmlns:a16="http://schemas.microsoft.com/office/drawing/2014/main" id="{37E8C1A0-7432-CB0E-F7C9-574FAD16B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E94BA-1214-63C2-5797-4C2445111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7CC3E-F124-4AF7-BD9A-78C85BE22906}" type="slidenum">
              <a:rPr lang="en-US" smtClean="0"/>
              <a:t>‹#›</a:t>
            </a:fld>
            <a:endParaRPr lang="en-US"/>
          </a:p>
        </p:txBody>
      </p:sp>
    </p:spTree>
    <p:extLst>
      <p:ext uri="{BB962C8B-B14F-4D97-AF65-F5344CB8AC3E}">
        <p14:creationId xmlns:p14="http://schemas.microsoft.com/office/powerpoint/2010/main" val="2096970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1549-B1CF-F720-42C5-40A31DAC123C}"/>
              </a:ext>
            </a:extLst>
          </p:cNvPr>
          <p:cNvSpPr>
            <a:spLocks noGrp="1"/>
          </p:cNvSpPr>
          <p:nvPr>
            <p:ph type="ctrTitle"/>
          </p:nvPr>
        </p:nvSpPr>
        <p:spPr/>
        <p:txBody>
          <a:bodyPr/>
          <a:lstStyle/>
          <a:p>
            <a:r>
              <a:rPr lang="en-US" dirty="0"/>
              <a:t>St. Bernadette On-Line Parent Presentations 23-24</a:t>
            </a:r>
          </a:p>
        </p:txBody>
      </p:sp>
      <p:sp>
        <p:nvSpPr>
          <p:cNvPr id="3" name="Subtitle 2">
            <a:extLst>
              <a:ext uri="{FF2B5EF4-FFF2-40B4-BE49-F238E27FC236}">
                <a16:creationId xmlns:a16="http://schemas.microsoft.com/office/drawing/2014/main" id="{0A549BCD-0820-FFF3-F03D-306B12BEAAF5}"/>
              </a:ext>
            </a:extLst>
          </p:cNvPr>
          <p:cNvSpPr>
            <a:spLocks noGrp="1"/>
          </p:cNvSpPr>
          <p:nvPr>
            <p:ph type="subTitle" idx="1"/>
          </p:nvPr>
        </p:nvSpPr>
        <p:spPr/>
        <p:txBody>
          <a:bodyPr/>
          <a:lstStyle/>
          <a:p>
            <a:r>
              <a:rPr lang="en-US" dirty="0"/>
              <a:t>Homework and Test Studying Tips</a:t>
            </a:r>
          </a:p>
          <a:p>
            <a:endParaRPr lang="en-US" dirty="0"/>
          </a:p>
          <a:p>
            <a:r>
              <a:rPr lang="en-US" dirty="0"/>
              <a:t>Presented by Mr. Raab and Mrs. Ouimet</a:t>
            </a:r>
          </a:p>
        </p:txBody>
      </p:sp>
      <p:pic>
        <p:nvPicPr>
          <p:cNvPr id="9" name="Recorded Sound">
            <a:hlinkClick r:id="" action="ppaction://media"/>
            <a:extLst>
              <a:ext uri="{FF2B5EF4-FFF2-40B4-BE49-F238E27FC236}">
                <a16:creationId xmlns:a16="http://schemas.microsoft.com/office/drawing/2014/main" id="{C0E5CEAC-9662-E1E3-63AB-CD692453D27A}"/>
              </a:ext>
            </a:extLst>
          </p:cNvPr>
          <p:cNvPicPr>
            <a:picLocks noChangeAspect="1"/>
          </p:cNvPicPr>
          <p:nvPr/>
        </p:nvPicPr>
        <p:blipFill>
          <a:blip r:embed="rId7"/>
          <a:stretch>
            <a:fillRect/>
          </a:stretch>
        </p:blipFill>
        <p:spPr>
          <a:xfrm>
            <a:off x="5892800" y="3225800"/>
            <a:ext cx="406400" cy="406400"/>
          </a:xfrm>
          <a:prstGeom prst="rect">
            <a:avLst/>
          </a:prstGeom>
        </p:spPr>
      </p:pic>
      <p:pic>
        <p:nvPicPr>
          <p:cNvPr id="8" name="Recorded Sound">
            <a:hlinkClick r:id="" action="ppaction://media"/>
            <a:extLst>
              <a:ext uri="{FF2B5EF4-FFF2-40B4-BE49-F238E27FC236}">
                <a16:creationId xmlns:a16="http://schemas.microsoft.com/office/drawing/2014/main" id="{553A47BC-FDE5-5D77-E281-690F35979F0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pic>
        <p:nvPicPr>
          <p:cNvPr id="6" name="Audio 5">
            <a:hlinkClick r:id="" action="ppaction://media"/>
            <a:extLst>
              <a:ext uri="{FF2B5EF4-FFF2-40B4-BE49-F238E27FC236}">
                <a16:creationId xmlns:a16="http://schemas.microsoft.com/office/drawing/2014/main" id="{CD065C81-B525-BB3F-11AE-50B2DFC0FEFA}"/>
              </a:ext>
            </a:extLst>
          </p:cNvPr>
          <p:cNvPicPr>
            <a:picLocks noChangeAspect="1"/>
          </p:cNvPicPr>
          <p:nvPr>
            <a:audioFile r:link="rId4"/>
            <p:extLst>
              <p:ext uri="{DAA4B4D4-6D71-4841-9C94-3DE7FCFB9230}">
                <p14:media xmlns:p14="http://schemas.microsoft.com/office/powerpoint/2010/main" r:embed="rId3"/>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345014"/>
      </p:ext>
    </p:extLst>
  </p:cSld>
  <p:clrMapOvr>
    <a:masterClrMapping/>
  </p:clrMapOvr>
  <mc:AlternateContent xmlns:mc="http://schemas.openxmlformats.org/markup-compatibility/2006" xmlns:p14="http://schemas.microsoft.com/office/powerpoint/2010/main">
    <mc:Choice Requires="p14">
      <p:transition spd="slow" p14:dur="2000" advTm="19684"/>
    </mc:Choice>
    <mc:Fallback xmlns="">
      <p:transition spd="slow" advTm="19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207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835" objId="8"/>
        <p14:stopEvt time="2976" objId="8"/>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A4C0-9B8B-3507-BF53-A534E892134E}"/>
              </a:ext>
            </a:extLst>
          </p:cNvPr>
          <p:cNvSpPr>
            <a:spLocks noGrp="1"/>
          </p:cNvSpPr>
          <p:nvPr>
            <p:ph type="title"/>
          </p:nvPr>
        </p:nvSpPr>
        <p:spPr/>
        <p:txBody>
          <a:bodyPr/>
          <a:lstStyle/>
          <a:p>
            <a:r>
              <a:rPr lang="en-US" dirty="0"/>
              <a:t>How To Help Your Child In Studying</a:t>
            </a:r>
          </a:p>
        </p:txBody>
      </p:sp>
      <p:sp>
        <p:nvSpPr>
          <p:cNvPr id="3" name="Content Placeholder 2">
            <a:extLst>
              <a:ext uri="{FF2B5EF4-FFF2-40B4-BE49-F238E27FC236}">
                <a16:creationId xmlns:a16="http://schemas.microsoft.com/office/drawing/2014/main" id="{211CCBD6-EA41-FB33-2854-FF831CECCC03}"/>
              </a:ext>
            </a:extLst>
          </p:cNvPr>
          <p:cNvSpPr>
            <a:spLocks noGrp="1"/>
          </p:cNvSpPr>
          <p:nvPr>
            <p:ph idx="1"/>
          </p:nvPr>
        </p:nvSpPr>
        <p:spPr/>
        <p:txBody>
          <a:bodyPr/>
          <a:lstStyle/>
          <a:p>
            <a:pPr marL="0" indent="0" algn="ctr">
              <a:buNone/>
            </a:pPr>
            <a:r>
              <a:rPr lang="en-US" dirty="0"/>
              <a:t>We are often asked, “How can I help my child with studying or forming good study habits?”  We have compiled this presentation to list the most beneficial ways you can help your child at home with homework and studying.  Many of these tips are based on Executive Functioning skills.  Our students use the class period before early dismissal on Mondays to work on these skills.  Reinforcing these at home will help your child stay on task and achieve success.</a:t>
            </a:r>
          </a:p>
        </p:txBody>
      </p:sp>
      <p:pic>
        <p:nvPicPr>
          <p:cNvPr id="6" name="Audio 5">
            <a:hlinkClick r:id="" action="ppaction://media"/>
            <a:extLst>
              <a:ext uri="{FF2B5EF4-FFF2-40B4-BE49-F238E27FC236}">
                <a16:creationId xmlns:a16="http://schemas.microsoft.com/office/drawing/2014/main" id="{DD8C0791-CC29-649F-08FF-CB34CAAFA48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526861733"/>
      </p:ext>
    </p:extLst>
  </p:cSld>
  <p:clrMapOvr>
    <a:masterClrMapping/>
  </p:clrMapOvr>
  <mc:AlternateContent xmlns:mc="http://schemas.openxmlformats.org/markup-compatibility/2006">
    <mc:Choice xmlns:p14="http://schemas.microsoft.com/office/powerpoint/2010/main" Requires="p14">
      <p:transition spd="slow" p14:dur="2000" advTm="32589"/>
    </mc:Choice>
    <mc:Fallback>
      <p:transition spd="slow" advTm="32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A805-60D6-E6DB-5370-41E0DFED3E79}"/>
              </a:ext>
            </a:extLst>
          </p:cNvPr>
          <p:cNvSpPr>
            <a:spLocks noGrp="1"/>
          </p:cNvSpPr>
          <p:nvPr>
            <p:ph type="ctrTitle"/>
          </p:nvPr>
        </p:nvSpPr>
        <p:spPr/>
        <p:txBody>
          <a:bodyPr/>
          <a:lstStyle/>
          <a:p>
            <a:r>
              <a:rPr lang="en-US" dirty="0"/>
              <a:t>Step 1 - Location</a:t>
            </a:r>
          </a:p>
        </p:txBody>
      </p:sp>
      <p:sp>
        <p:nvSpPr>
          <p:cNvPr id="3" name="Subtitle 2">
            <a:extLst>
              <a:ext uri="{FF2B5EF4-FFF2-40B4-BE49-F238E27FC236}">
                <a16:creationId xmlns:a16="http://schemas.microsoft.com/office/drawing/2014/main" id="{ED25FFB1-0BD1-8A34-8AD2-3630B2DA795E}"/>
              </a:ext>
            </a:extLst>
          </p:cNvPr>
          <p:cNvSpPr>
            <a:spLocks noGrp="1"/>
          </p:cNvSpPr>
          <p:nvPr>
            <p:ph type="subTitle" idx="1"/>
          </p:nvPr>
        </p:nvSpPr>
        <p:spPr/>
        <p:txBody>
          <a:bodyPr>
            <a:normAutofit/>
          </a:bodyPr>
          <a:lstStyle/>
          <a:p>
            <a:r>
              <a:rPr lang="en-US" dirty="0"/>
              <a:t>Make sure your child has a quiet, well-lit and distraction-free place to study. This would include a space with no phones, television, or electronic devices – excluding homework-related resources. Make sure to check in frequently to make sure your children can stay on task.</a:t>
            </a:r>
          </a:p>
        </p:txBody>
      </p:sp>
      <p:pic>
        <p:nvPicPr>
          <p:cNvPr id="7" name="Audio 6">
            <a:hlinkClick r:id="" action="ppaction://media"/>
            <a:extLst>
              <a:ext uri="{FF2B5EF4-FFF2-40B4-BE49-F238E27FC236}">
                <a16:creationId xmlns:a16="http://schemas.microsoft.com/office/drawing/2014/main" id="{553CBAC0-AED4-D54B-5537-0AC6F64BEDD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27779013"/>
      </p:ext>
    </p:extLst>
  </p:cSld>
  <p:clrMapOvr>
    <a:masterClrMapping/>
  </p:clrMapOvr>
  <mc:AlternateContent xmlns:mc="http://schemas.openxmlformats.org/markup-compatibility/2006" xmlns:p14="http://schemas.microsoft.com/office/powerpoint/2010/main">
    <mc:Choice Requires="p14">
      <p:transition spd="slow" p14:dur="2000" advTm="21930"/>
    </mc:Choice>
    <mc:Fallback xmlns="">
      <p:transition spd="slow" advTm="21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1EEF-4439-84EE-3B5F-017A05C5EF84}"/>
              </a:ext>
            </a:extLst>
          </p:cNvPr>
          <p:cNvSpPr>
            <a:spLocks noGrp="1"/>
          </p:cNvSpPr>
          <p:nvPr>
            <p:ph type="title"/>
          </p:nvPr>
        </p:nvSpPr>
        <p:spPr>
          <a:xfrm>
            <a:off x="752475" y="1900237"/>
            <a:ext cx="10515600" cy="1325563"/>
          </a:xfrm>
        </p:spPr>
        <p:txBody>
          <a:bodyPr>
            <a:normAutofit/>
          </a:bodyPr>
          <a:lstStyle/>
          <a:p>
            <a:pPr algn="ctr"/>
            <a:r>
              <a:rPr lang="en-US" sz="6000" dirty="0"/>
              <a:t>Step 2 – Time Management</a:t>
            </a:r>
          </a:p>
        </p:txBody>
      </p:sp>
      <p:sp>
        <p:nvSpPr>
          <p:cNvPr id="3" name="Content Placeholder 2">
            <a:extLst>
              <a:ext uri="{FF2B5EF4-FFF2-40B4-BE49-F238E27FC236}">
                <a16:creationId xmlns:a16="http://schemas.microsoft.com/office/drawing/2014/main" id="{9B01EE3C-0E21-CB28-1770-312D7353E609}"/>
              </a:ext>
            </a:extLst>
          </p:cNvPr>
          <p:cNvSpPr>
            <a:spLocks noGrp="1"/>
          </p:cNvSpPr>
          <p:nvPr>
            <p:ph idx="1"/>
          </p:nvPr>
        </p:nvSpPr>
        <p:spPr>
          <a:xfrm>
            <a:off x="838200" y="3225800"/>
            <a:ext cx="10515600" cy="2441575"/>
          </a:xfrm>
        </p:spPr>
        <p:txBody>
          <a:bodyPr/>
          <a:lstStyle/>
          <a:p>
            <a:pPr marL="0" indent="0" algn="ctr">
              <a:buNone/>
            </a:pPr>
            <a:r>
              <a:rPr lang="en-US" dirty="0"/>
              <a:t>Try to make sure they are not waiting until the last minute to study for a test or complete a project. Most tests and projects are assigned well in advance. Studying for a test should start a couple of days before the test date.  Waiting to study for a test the night before does not set a child up for success. </a:t>
            </a:r>
          </a:p>
        </p:txBody>
      </p:sp>
      <p:pic>
        <p:nvPicPr>
          <p:cNvPr id="6" name="Audio 5">
            <a:hlinkClick r:id="" action="ppaction://media"/>
            <a:extLst>
              <a:ext uri="{FF2B5EF4-FFF2-40B4-BE49-F238E27FC236}">
                <a16:creationId xmlns:a16="http://schemas.microsoft.com/office/drawing/2014/main" id="{534E79B7-3197-3607-3208-9A7D223973B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0601526"/>
      </p:ext>
    </p:extLst>
  </p:cSld>
  <p:clrMapOvr>
    <a:masterClrMapping/>
  </p:clrMapOvr>
  <mc:AlternateContent xmlns:mc="http://schemas.openxmlformats.org/markup-compatibility/2006" xmlns:p14="http://schemas.microsoft.com/office/powerpoint/2010/main">
    <mc:Choice Requires="p14">
      <p:transition spd="slow" p14:dur="2000" advTm="21923"/>
    </mc:Choice>
    <mc:Fallback xmlns="">
      <p:transition spd="slow" advTm="219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436A-598D-E054-209C-A3BE119B3E2B}"/>
              </a:ext>
            </a:extLst>
          </p:cNvPr>
          <p:cNvSpPr>
            <a:spLocks noGrp="1"/>
          </p:cNvSpPr>
          <p:nvPr>
            <p:ph type="ctrTitle"/>
          </p:nvPr>
        </p:nvSpPr>
        <p:spPr/>
        <p:txBody>
          <a:bodyPr/>
          <a:lstStyle/>
          <a:p>
            <a:r>
              <a:rPr lang="en-US" dirty="0"/>
              <a:t>Step 3 – Time Management</a:t>
            </a:r>
          </a:p>
        </p:txBody>
      </p:sp>
      <p:sp>
        <p:nvSpPr>
          <p:cNvPr id="3" name="Subtitle 2">
            <a:extLst>
              <a:ext uri="{FF2B5EF4-FFF2-40B4-BE49-F238E27FC236}">
                <a16:creationId xmlns:a16="http://schemas.microsoft.com/office/drawing/2014/main" id="{2E8A412F-0743-5FC0-A400-1ADC3ADC7A81}"/>
              </a:ext>
            </a:extLst>
          </p:cNvPr>
          <p:cNvSpPr>
            <a:spLocks noGrp="1"/>
          </p:cNvSpPr>
          <p:nvPr>
            <p:ph type="subTitle" idx="1"/>
          </p:nvPr>
        </p:nvSpPr>
        <p:spPr/>
        <p:txBody>
          <a:bodyPr/>
          <a:lstStyle/>
          <a:p>
            <a:r>
              <a:rPr lang="en-US" dirty="0"/>
              <a:t>Remember, getting a good night’s sleep is a smarter option than cramming. Studies show that students who skip sleep to cram are more than likely to struggle on tests the next day.</a:t>
            </a:r>
          </a:p>
        </p:txBody>
      </p:sp>
      <p:pic>
        <p:nvPicPr>
          <p:cNvPr id="6" name="Audio 5">
            <a:hlinkClick r:id="" action="ppaction://media"/>
            <a:extLst>
              <a:ext uri="{FF2B5EF4-FFF2-40B4-BE49-F238E27FC236}">
                <a16:creationId xmlns:a16="http://schemas.microsoft.com/office/drawing/2014/main" id="{BDC9EB21-C927-D086-C1D5-733DA64D580F}"/>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26990757"/>
      </p:ext>
    </p:extLst>
  </p:cSld>
  <p:clrMapOvr>
    <a:masterClrMapping/>
  </p:clrMapOvr>
  <mc:AlternateContent xmlns:mc="http://schemas.openxmlformats.org/markup-compatibility/2006" xmlns:p14="http://schemas.microsoft.com/office/powerpoint/2010/main">
    <mc:Choice Requires="p14">
      <p:transition spd="slow" p14:dur="2000" advTm="15236"/>
    </mc:Choice>
    <mc:Fallback xmlns="">
      <p:transition spd="slow" advTm="15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4F6C-DABA-BC7B-6692-3F9F6CC895A7}"/>
              </a:ext>
            </a:extLst>
          </p:cNvPr>
          <p:cNvSpPr>
            <a:spLocks noGrp="1"/>
          </p:cNvSpPr>
          <p:nvPr>
            <p:ph type="title"/>
          </p:nvPr>
        </p:nvSpPr>
        <p:spPr>
          <a:xfrm>
            <a:off x="838200" y="2005012"/>
            <a:ext cx="10515600" cy="1325563"/>
          </a:xfrm>
        </p:spPr>
        <p:txBody>
          <a:bodyPr>
            <a:normAutofit/>
          </a:bodyPr>
          <a:lstStyle/>
          <a:p>
            <a:pPr algn="ctr"/>
            <a:r>
              <a:rPr lang="en-US" sz="6000" dirty="0"/>
              <a:t>Step 4 – Master Planning</a:t>
            </a:r>
          </a:p>
        </p:txBody>
      </p:sp>
      <p:sp>
        <p:nvSpPr>
          <p:cNvPr id="3" name="Content Placeholder 2">
            <a:extLst>
              <a:ext uri="{FF2B5EF4-FFF2-40B4-BE49-F238E27FC236}">
                <a16:creationId xmlns:a16="http://schemas.microsoft.com/office/drawing/2014/main" id="{B2DB3F15-6B17-3062-CB2F-9CED6D5E7CE8}"/>
              </a:ext>
            </a:extLst>
          </p:cNvPr>
          <p:cNvSpPr>
            <a:spLocks noGrp="1"/>
          </p:cNvSpPr>
          <p:nvPr>
            <p:ph idx="1"/>
          </p:nvPr>
        </p:nvSpPr>
        <p:spPr>
          <a:xfrm>
            <a:off x="838200" y="3330575"/>
            <a:ext cx="10515600" cy="2165350"/>
          </a:xfrm>
        </p:spPr>
        <p:txBody>
          <a:bodyPr>
            <a:normAutofit lnSpcReduction="10000"/>
          </a:bodyPr>
          <a:lstStyle/>
          <a:p>
            <a:pPr marL="0" indent="0" algn="ctr">
              <a:buNone/>
            </a:pPr>
            <a:r>
              <a:rPr lang="en-US" dirty="0"/>
              <a:t>           Help with organization and time management. Develop a master calendar with due dates for homework, projects, quizzes, and tests. Refer to this calendar when your child starts nightly homework.  Consider sitting down with your child every Sunday to discuss what is on this master calendar.  Set up a schedule to study, especially if you know extra curricular activities are taking place during the week. </a:t>
            </a:r>
          </a:p>
        </p:txBody>
      </p:sp>
      <p:pic>
        <p:nvPicPr>
          <p:cNvPr id="6" name="Audio 5">
            <a:hlinkClick r:id="" action="ppaction://media"/>
            <a:extLst>
              <a:ext uri="{FF2B5EF4-FFF2-40B4-BE49-F238E27FC236}">
                <a16:creationId xmlns:a16="http://schemas.microsoft.com/office/drawing/2014/main" id="{6FEB3BFE-3232-F112-EB01-573DAEB7DE7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273211071"/>
      </p:ext>
    </p:extLst>
  </p:cSld>
  <p:clrMapOvr>
    <a:masterClrMapping/>
  </p:clrMapOvr>
  <mc:AlternateContent xmlns:mc="http://schemas.openxmlformats.org/markup-compatibility/2006" xmlns:p14="http://schemas.microsoft.com/office/powerpoint/2010/main">
    <mc:Choice Requires="p14">
      <p:transition spd="slow" p14:dur="2000" advTm="28226"/>
    </mc:Choice>
    <mc:Fallback xmlns="">
      <p:transition spd="slow" advTm="28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2027-28BF-E31E-6587-E3680E4445AD}"/>
              </a:ext>
            </a:extLst>
          </p:cNvPr>
          <p:cNvSpPr>
            <a:spLocks noGrp="1"/>
          </p:cNvSpPr>
          <p:nvPr>
            <p:ph type="title"/>
          </p:nvPr>
        </p:nvSpPr>
        <p:spPr>
          <a:xfrm>
            <a:off x="914400" y="2203450"/>
            <a:ext cx="10515600" cy="1325563"/>
          </a:xfrm>
        </p:spPr>
        <p:txBody>
          <a:bodyPr>
            <a:normAutofit/>
          </a:bodyPr>
          <a:lstStyle/>
          <a:p>
            <a:pPr algn="ctr"/>
            <a:r>
              <a:rPr lang="en-US" sz="6000" dirty="0"/>
              <a:t>Step 5 – Getting the Work Done</a:t>
            </a:r>
          </a:p>
        </p:txBody>
      </p:sp>
      <p:sp>
        <p:nvSpPr>
          <p:cNvPr id="3" name="Content Placeholder 2">
            <a:extLst>
              <a:ext uri="{FF2B5EF4-FFF2-40B4-BE49-F238E27FC236}">
                <a16:creationId xmlns:a16="http://schemas.microsoft.com/office/drawing/2014/main" id="{EDD50ADD-B1F2-E40B-982D-A9312F773B2A}"/>
              </a:ext>
            </a:extLst>
          </p:cNvPr>
          <p:cNvSpPr>
            <a:spLocks noGrp="1"/>
          </p:cNvSpPr>
          <p:nvPr>
            <p:ph idx="1"/>
          </p:nvPr>
        </p:nvSpPr>
        <p:spPr>
          <a:xfrm>
            <a:off x="838200" y="3241675"/>
            <a:ext cx="10515600" cy="2803525"/>
          </a:xfrm>
        </p:spPr>
        <p:txBody>
          <a:bodyPr/>
          <a:lstStyle/>
          <a:p>
            <a:endParaRPr lang="en-US" dirty="0"/>
          </a:p>
          <a:p>
            <a:pPr marL="0" indent="0" algn="ctr">
              <a:buNone/>
            </a:pPr>
            <a:r>
              <a:rPr lang="en-US" dirty="0"/>
              <a:t>         Help in the homework routine by developing a daily checklist for things that need to happen (for school-related work or other personal activities).  Develop a timeframe to complete homework in this checklist. When homework is finished, help make sure it is placed in the correct folder to turn in the next class period.</a:t>
            </a:r>
          </a:p>
        </p:txBody>
      </p:sp>
      <p:pic>
        <p:nvPicPr>
          <p:cNvPr id="11" name="Audio 10">
            <a:hlinkClick r:id="" action="ppaction://media"/>
            <a:extLst>
              <a:ext uri="{FF2B5EF4-FFF2-40B4-BE49-F238E27FC236}">
                <a16:creationId xmlns:a16="http://schemas.microsoft.com/office/drawing/2014/main" id="{E259C6CB-FCFF-A0B7-5473-0D48DF7D3C1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20686729"/>
      </p:ext>
    </p:extLst>
  </p:cSld>
  <p:clrMapOvr>
    <a:masterClrMapping/>
  </p:clrMapOvr>
  <mc:AlternateContent xmlns:mc="http://schemas.openxmlformats.org/markup-compatibility/2006" xmlns:p14="http://schemas.microsoft.com/office/powerpoint/2010/main">
    <mc:Choice Requires="p14">
      <p:transition spd="slow" p14:dur="2000" advTm="23608"/>
    </mc:Choice>
    <mc:Fallback xmlns="">
      <p:transition spd="slow" advTm="236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440F-B7ED-8DC9-0033-A20A9C3934A6}"/>
              </a:ext>
            </a:extLst>
          </p:cNvPr>
          <p:cNvSpPr>
            <a:spLocks noGrp="1"/>
          </p:cNvSpPr>
          <p:nvPr>
            <p:ph type="title"/>
          </p:nvPr>
        </p:nvSpPr>
        <p:spPr>
          <a:xfrm>
            <a:off x="838200" y="2103437"/>
            <a:ext cx="10515600" cy="1325563"/>
          </a:xfrm>
        </p:spPr>
        <p:txBody>
          <a:bodyPr>
            <a:normAutofit/>
          </a:bodyPr>
          <a:lstStyle/>
          <a:p>
            <a:pPr algn="ctr"/>
            <a:r>
              <a:rPr lang="en-US" sz="6000" dirty="0"/>
              <a:t>Step 6 – A Place for Everything…</a:t>
            </a:r>
          </a:p>
        </p:txBody>
      </p:sp>
      <p:sp>
        <p:nvSpPr>
          <p:cNvPr id="3" name="Content Placeholder 2">
            <a:extLst>
              <a:ext uri="{FF2B5EF4-FFF2-40B4-BE49-F238E27FC236}">
                <a16:creationId xmlns:a16="http://schemas.microsoft.com/office/drawing/2014/main" id="{AEC53AF7-2BD4-CD50-D9F2-E02CCF09EDB3}"/>
              </a:ext>
            </a:extLst>
          </p:cNvPr>
          <p:cNvSpPr>
            <a:spLocks noGrp="1"/>
          </p:cNvSpPr>
          <p:nvPr>
            <p:ph idx="1"/>
          </p:nvPr>
        </p:nvSpPr>
        <p:spPr>
          <a:xfrm>
            <a:off x="838200" y="3151188"/>
            <a:ext cx="10515600" cy="2422525"/>
          </a:xfrm>
        </p:spPr>
        <p:txBody>
          <a:bodyPr>
            <a:normAutofit lnSpcReduction="10000"/>
          </a:bodyPr>
          <a:lstStyle/>
          <a:p>
            <a:pPr marL="0" indent="0">
              <a:buNone/>
            </a:pPr>
            <a:r>
              <a:rPr lang="en-US" dirty="0"/>
              <a:t> </a:t>
            </a:r>
          </a:p>
          <a:p>
            <a:pPr marL="0" indent="0" algn="ctr">
              <a:buNone/>
            </a:pPr>
            <a:r>
              <a:rPr lang="en-US" dirty="0"/>
              <a:t>        When all the work is complete, all the work needs to be placed in your child’s backpack.  Keep the backpack and school-related materials  in a central location – easy to grab on the way out the door in the morning. That way, no one will be rushing around in the morning looking for what they need.</a:t>
            </a:r>
          </a:p>
        </p:txBody>
      </p:sp>
      <p:pic>
        <p:nvPicPr>
          <p:cNvPr id="6" name="Audio 5">
            <a:hlinkClick r:id="" action="ppaction://media"/>
            <a:extLst>
              <a:ext uri="{FF2B5EF4-FFF2-40B4-BE49-F238E27FC236}">
                <a16:creationId xmlns:a16="http://schemas.microsoft.com/office/drawing/2014/main" id="{ECB1B33C-EB60-FFAF-A443-075B67A5D9F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86676709"/>
      </p:ext>
    </p:extLst>
  </p:cSld>
  <p:clrMapOvr>
    <a:masterClrMapping/>
  </p:clrMapOvr>
  <mc:AlternateContent xmlns:mc="http://schemas.openxmlformats.org/markup-compatibility/2006" xmlns:p14="http://schemas.microsoft.com/office/powerpoint/2010/main">
    <mc:Choice Requires="p14">
      <p:transition spd="slow" p14:dur="2000" advTm="20028"/>
    </mc:Choice>
    <mc:Fallback xmlns="">
      <p:transition spd="slow" advTm="20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039E74-0D8E-D03B-4BBF-F96A7CAEEF25}"/>
              </a:ext>
            </a:extLst>
          </p:cNvPr>
          <p:cNvSpPr>
            <a:spLocks noGrp="1"/>
          </p:cNvSpPr>
          <p:nvPr>
            <p:ph type="title"/>
          </p:nvPr>
        </p:nvSpPr>
        <p:spPr>
          <a:xfrm>
            <a:off x="838200" y="2336800"/>
            <a:ext cx="10515600" cy="1325563"/>
          </a:xfrm>
        </p:spPr>
        <p:txBody>
          <a:bodyPr>
            <a:normAutofit fontScale="90000"/>
          </a:bodyPr>
          <a:lstStyle/>
          <a:p>
            <a:pPr algn="ctr"/>
            <a:r>
              <a:rPr lang="en-US" dirty="0"/>
              <a:t>We hope you found this presentation to be helpful. Please let us know if you have any questions or would like more information.</a:t>
            </a:r>
          </a:p>
        </p:txBody>
      </p:sp>
      <p:pic>
        <p:nvPicPr>
          <p:cNvPr id="4" name="Audio 3">
            <a:hlinkClick r:id="" action="ppaction://media"/>
            <a:extLst>
              <a:ext uri="{FF2B5EF4-FFF2-40B4-BE49-F238E27FC236}">
                <a16:creationId xmlns:a16="http://schemas.microsoft.com/office/drawing/2014/main" id="{44CF8503-A388-B0E5-38A5-BAC59DA8ADF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10427721"/>
      </p:ext>
    </p:extLst>
  </p:cSld>
  <p:clrMapOvr>
    <a:masterClrMapping/>
  </p:clrMapOvr>
  <mc:AlternateContent xmlns:mc="http://schemas.openxmlformats.org/markup-compatibility/2006" xmlns:p14="http://schemas.microsoft.com/office/powerpoint/2010/main">
    <mc:Choice Requires="p14">
      <p:transition spd="slow" p14:dur="2000" advTm="7949"/>
    </mc:Choice>
    <mc:Fallback xmlns="">
      <p:transition spd="slow" advTm="7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520</Words>
  <Application>Microsoft Office PowerPoint</Application>
  <PresentationFormat>Widescreen</PresentationFormat>
  <Paragraphs>22</Paragraphs>
  <Slides>9</Slides>
  <Notes>1</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St. Bernadette On-Line Parent Presentations 23-24</vt:lpstr>
      <vt:lpstr>How To Help Your Child In Studying</vt:lpstr>
      <vt:lpstr>Step 1 - Location</vt:lpstr>
      <vt:lpstr>Step 2 – Time Management</vt:lpstr>
      <vt:lpstr>Step 3 – Time Management</vt:lpstr>
      <vt:lpstr>Step 4 – Master Planning</vt:lpstr>
      <vt:lpstr>Step 5 – Getting the Work Done</vt:lpstr>
      <vt:lpstr>Step 6 – A Place for Everything…</vt:lpstr>
      <vt:lpstr>We hope you found this presentation to be helpful. Please let us know if you have any questions or would like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Bernadette On-Line Parent Presentations 23-24</dc:title>
  <dc:creator>Andy Raab</dc:creator>
  <cp:lastModifiedBy>Andy Raab</cp:lastModifiedBy>
  <cp:revision>12</cp:revision>
  <cp:lastPrinted>2023-11-14T14:09:42Z</cp:lastPrinted>
  <dcterms:created xsi:type="dcterms:W3CDTF">2023-11-01T13:17:47Z</dcterms:created>
  <dcterms:modified xsi:type="dcterms:W3CDTF">2023-11-14T17:50:47Z</dcterms:modified>
</cp:coreProperties>
</file>