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10"/>
  </p:notesMasterIdLst>
  <p:sldIdLst>
    <p:sldId id="324" r:id="rId2"/>
    <p:sldId id="325" r:id="rId3"/>
    <p:sldId id="284" r:id="rId4"/>
    <p:sldId id="286" r:id="rId5"/>
    <p:sldId id="327" r:id="rId6"/>
    <p:sldId id="328" r:id="rId7"/>
    <p:sldId id="329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2A7E"/>
    <a:srgbClr val="00246C"/>
    <a:srgbClr val="001B50"/>
    <a:srgbClr val="143798"/>
    <a:srgbClr val="013D7D"/>
    <a:srgbClr val="0037A4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030" autoAdjust="0"/>
  </p:normalViewPr>
  <p:slideViewPr>
    <p:cSldViewPr snapToGrid="0">
      <p:cViewPr varScale="1">
        <p:scale>
          <a:sx n="101" d="100"/>
          <a:sy n="101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B9006-7D7C-4E2D-9DC1-A98C3A23057C}" type="doc">
      <dgm:prSet loTypeId="urn:microsoft.com/office/officeart/2005/8/layout/hList1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6EE9B4-CB58-4B83-A558-61B684F7F561}">
      <dgm:prSet phldrT="[Text]" custT="1"/>
      <dgm:spPr/>
      <dgm:t>
        <a:bodyPr/>
        <a:lstStyle/>
        <a:p>
          <a:r>
            <a:rPr lang="en-US" sz="1100" dirty="0"/>
            <a:t>People</a:t>
          </a:r>
        </a:p>
      </dgm:t>
    </dgm:pt>
    <dgm:pt modelId="{6E3E72A6-ECFC-488D-9228-E4BE73750590}" type="parTrans" cxnId="{6F38EF8C-21D5-4015-9678-4C5DA2453FE4}">
      <dgm:prSet/>
      <dgm:spPr/>
      <dgm:t>
        <a:bodyPr/>
        <a:lstStyle/>
        <a:p>
          <a:endParaRPr lang="en-US" sz="1100"/>
        </a:p>
      </dgm:t>
    </dgm:pt>
    <dgm:pt modelId="{CA01AA54-4984-4505-B1AB-2F7DBB3732FE}" type="sibTrans" cxnId="{6F38EF8C-21D5-4015-9678-4C5DA2453FE4}">
      <dgm:prSet/>
      <dgm:spPr/>
      <dgm:t>
        <a:bodyPr/>
        <a:lstStyle/>
        <a:p>
          <a:endParaRPr lang="en-US" sz="1100"/>
        </a:p>
      </dgm:t>
    </dgm:pt>
    <dgm:pt modelId="{2A071CC6-B572-49C0-AABF-4A793491C60F}">
      <dgm:prSet phldrT="[Text]" custT="1"/>
      <dgm:spPr/>
      <dgm:t>
        <a:bodyPr/>
        <a:lstStyle/>
        <a:p>
          <a:r>
            <a:rPr lang="en-US" sz="1100" dirty="0"/>
            <a:t>Seller(s)</a:t>
          </a:r>
        </a:p>
      </dgm:t>
    </dgm:pt>
    <dgm:pt modelId="{4FD259F2-8B04-49A4-9F31-40FE52B7B9D6}" type="parTrans" cxnId="{8C0F48F8-9691-425F-97BA-95A1FDCCE265}">
      <dgm:prSet/>
      <dgm:spPr/>
      <dgm:t>
        <a:bodyPr/>
        <a:lstStyle/>
        <a:p>
          <a:endParaRPr lang="en-US" sz="1100"/>
        </a:p>
      </dgm:t>
    </dgm:pt>
    <dgm:pt modelId="{310028F9-B625-48D8-8D66-4494EBBCE384}" type="sibTrans" cxnId="{8C0F48F8-9691-425F-97BA-95A1FDCCE265}">
      <dgm:prSet/>
      <dgm:spPr/>
      <dgm:t>
        <a:bodyPr/>
        <a:lstStyle/>
        <a:p>
          <a:endParaRPr lang="en-US" sz="1100"/>
        </a:p>
      </dgm:t>
    </dgm:pt>
    <dgm:pt modelId="{4FEC537B-FF3D-4171-BD6D-AA2573DE5BD9}">
      <dgm:prSet phldrT="[Text]" custT="1"/>
      <dgm:spPr/>
      <dgm:t>
        <a:bodyPr/>
        <a:lstStyle/>
        <a:p>
          <a:r>
            <a:rPr lang="en-US" sz="1100" dirty="0"/>
            <a:t>Industry</a:t>
          </a:r>
        </a:p>
      </dgm:t>
    </dgm:pt>
    <dgm:pt modelId="{10CB3F61-5618-4A65-9F36-48BA4AF9C78F}" type="parTrans" cxnId="{0CC1A8DE-362C-4781-9E9B-D2FF3B7DE2AF}">
      <dgm:prSet/>
      <dgm:spPr/>
      <dgm:t>
        <a:bodyPr/>
        <a:lstStyle/>
        <a:p>
          <a:endParaRPr lang="en-US" sz="1100"/>
        </a:p>
      </dgm:t>
    </dgm:pt>
    <dgm:pt modelId="{ABFBBE3B-68EB-4F34-9DF4-1568B62E273C}" type="sibTrans" cxnId="{0CC1A8DE-362C-4781-9E9B-D2FF3B7DE2AF}">
      <dgm:prSet/>
      <dgm:spPr/>
      <dgm:t>
        <a:bodyPr/>
        <a:lstStyle/>
        <a:p>
          <a:endParaRPr lang="en-US" sz="1100"/>
        </a:p>
      </dgm:t>
    </dgm:pt>
    <dgm:pt modelId="{910A8D75-A39C-4823-8817-4F2F1D4D1CB8}">
      <dgm:prSet phldrT="[Text]" custT="1"/>
      <dgm:spPr/>
      <dgm:t>
        <a:bodyPr/>
        <a:lstStyle/>
        <a:p>
          <a:r>
            <a:rPr lang="en-US" sz="1100" dirty="0"/>
            <a:t>Size, growth and stability of primary demand</a:t>
          </a:r>
        </a:p>
      </dgm:t>
    </dgm:pt>
    <dgm:pt modelId="{A3D6AD20-F5EB-4839-9183-36B91F960AB6}" type="parTrans" cxnId="{D0B12593-8D7E-45B9-A8B6-8D5AA6BD6AF8}">
      <dgm:prSet/>
      <dgm:spPr/>
      <dgm:t>
        <a:bodyPr/>
        <a:lstStyle/>
        <a:p>
          <a:endParaRPr lang="en-US" sz="1100"/>
        </a:p>
      </dgm:t>
    </dgm:pt>
    <dgm:pt modelId="{3D219CC3-9E25-4BC3-84B0-4398F59DC47F}" type="sibTrans" cxnId="{D0B12593-8D7E-45B9-A8B6-8D5AA6BD6AF8}">
      <dgm:prSet/>
      <dgm:spPr/>
      <dgm:t>
        <a:bodyPr/>
        <a:lstStyle/>
        <a:p>
          <a:endParaRPr lang="en-US" sz="1100"/>
        </a:p>
      </dgm:t>
    </dgm:pt>
    <dgm:pt modelId="{2C1E94F4-5DC1-4217-9778-B974AD86A54B}">
      <dgm:prSet phldrT="[Text]" custT="1"/>
      <dgm:spPr/>
      <dgm:t>
        <a:bodyPr/>
        <a:lstStyle/>
        <a:p>
          <a:r>
            <a:rPr lang="en-US" sz="1100" dirty="0"/>
            <a:t>Cash Flows</a:t>
          </a:r>
        </a:p>
      </dgm:t>
    </dgm:pt>
    <dgm:pt modelId="{9394CA88-B315-405D-8CD5-678BE41BAF7A}" type="parTrans" cxnId="{25EF0B86-BC15-4445-A0DA-16D4D5BBAE22}">
      <dgm:prSet/>
      <dgm:spPr/>
      <dgm:t>
        <a:bodyPr/>
        <a:lstStyle/>
        <a:p>
          <a:endParaRPr lang="en-US" sz="1100"/>
        </a:p>
      </dgm:t>
    </dgm:pt>
    <dgm:pt modelId="{59CBD333-BA6A-4F72-A432-587CDABFFC17}" type="sibTrans" cxnId="{25EF0B86-BC15-4445-A0DA-16D4D5BBAE22}">
      <dgm:prSet/>
      <dgm:spPr/>
      <dgm:t>
        <a:bodyPr/>
        <a:lstStyle/>
        <a:p>
          <a:endParaRPr lang="en-US" sz="1100"/>
        </a:p>
      </dgm:t>
    </dgm:pt>
    <dgm:pt modelId="{34BA1CF8-B6BB-46DA-986E-1D2297C4E5FE}">
      <dgm:prSet phldrT="[Text]" custT="1"/>
      <dgm:spPr/>
      <dgm:t>
        <a:bodyPr/>
        <a:lstStyle/>
        <a:p>
          <a:r>
            <a:rPr lang="en-US" sz="1100" dirty="0"/>
            <a:t>Recurring</a:t>
          </a:r>
        </a:p>
      </dgm:t>
    </dgm:pt>
    <dgm:pt modelId="{2069C826-D32D-431C-AE5E-C8200689B358}" type="parTrans" cxnId="{E746B83F-9E2A-446D-8DA9-F62D53A5FB0D}">
      <dgm:prSet/>
      <dgm:spPr/>
      <dgm:t>
        <a:bodyPr/>
        <a:lstStyle/>
        <a:p>
          <a:endParaRPr lang="en-US" sz="1100"/>
        </a:p>
      </dgm:t>
    </dgm:pt>
    <dgm:pt modelId="{85CEADD6-50A4-4E0B-8477-D86F855A4D24}" type="sibTrans" cxnId="{E746B83F-9E2A-446D-8DA9-F62D53A5FB0D}">
      <dgm:prSet/>
      <dgm:spPr/>
      <dgm:t>
        <a:bodyPr/>
        <a:lstStyle/>
        <a:p>
          <a:endParaRPr lang="en-US" sz="1100"/>
        </a:p>
      </dgm:t>
    </dgm:pt>
    <dgm:pt modelId="{F903176E-BC73-4801-9166-657F04037F36}">
      <dgm:prSet phldrT="[Text]" custT="1"/>
      <dgm:spPr/>
      <dgm:t>
        <a:bodyPr/>
        <a:lstStyle/>
        <a:p>
          <a:r>
            <a:rPr lang="en-US" sz="1100" dirty="0"/>
            <a:t>Liquidity Options</a:t>
          </a:r>
        </a:p>
      </dgm:t>
    </dgm:pt>
    <dgm:pt modelId="{198860F8-8DE7-42C9-AA91-EDA4F4AD0A1E}" type="parTrans" cxnId="{BE6A6C84-7F08-4D64-A8E8-A31B87E9B37F}">
      <dgm:prSet/>
      <dgm:spPr/>
      <dgm:t>
        <a:bodyPr/>
        <a:lstStyle/>
        <a:p>
          <a:endParaRPr lang="en-US" sz="1100"/>
        </a:p>
      </dgm:t>
    </dgm:pt>
    <dgm:pt modelId="{B87AC63F-A392-4942-BE07-E612A4DECCED}" type="sibTrans" cxnId="{BE6A6C84-7F08-4D64-A8E8-A31B87E9B37F}">
      <dgm:prSet/>
      <dgm:spPr/>
      <dgm:t>
        <a:bodyPr/>
        <a:lstStyle/>
        <a:p>
          <a:endParaRPr lang="en-US" sz="1100"/>
        </a:p>
      </dgm:t>
    </dgm:pt>
    <dgm:pt modelId="{9A422852-C89B-4FB6-AA26-DE3C96D594B1}">
      <dgm:prSet phldrT="[Text]" custT="1"/>
      <dgm:spPr/>
      <dgm:t>
        <a:bodyPr/>
        <a:lstStyle/>
        <a:p>
          <a:r>
            <a:rPr lang="en-US" sz="1100" dirty="0"/>
            <a:t>Market Position</a:t>
          </a:r>
        </a:p>
      </dgm:t>
    </dgm:pt>
    <dgm:pt modelId="{0F99CCC5-AEDE-4A8B-A766-077D277212CC}" type="parTrans" cxnId="{80807CA1-5D7B-411C-B131-D42B097F4B78}">
      <dgm:prSet/>
      <dgm:spPr/>
      <dgm:t>
        <a:bodyPr/>
        <a:lstStyle/>
        <a:p>
          <a:endParaRPr lang="en-US" sz="1100"/>
        </a:p>
      </dgm:t>
    </dgm:pt>
    <dgm:pt modelId="{70B37C7D-3356-4975-B138-50BB80CA2D65}" type="sibTrans" cxnId="{80807CA1-5D7B-411C-B131-D42B097F4B78}">
      <dgm:prSet/>
      <dgm:spPr/>
      <dgm:t>
        <a:bodyPr/>
        <a:lstStyle/>
        <a:p>
          <a:endParaRPr lang="en-US" sz="1100"/>
        </a:p>
      </dgm:t>
    </dgm:pt>
    <dgm:pt modelId="{9CE77E1A-AD85-4B12-A670-9F92C2225957}">
      <dgm:prSet phldrT="[Text]" custT="1"/>
      <dgm:spPr/>
      <dgm:t>
        <a:bodyPr/>
        <a:lstStyle/>
        <a:p>
          <a:r>
            <a:rPr lang="en-US" sz="1100" dirty="0"/>
            <a:t>Operations</a:t>
          </a:r>
        </a:p>
      </dgm:t>
    </dgm:pt>
    <dgm:pt modelId="{D75447BF-2ABC-4B95-8425-D92C41EBFDE5}" type="parTrans" cxnId="{39E6141D-C1A9-4FB2-B9E4-C72B7BD463CE}">
      <dgm:prSet/>
      <dgm:spPr/>
      <dgm:t>
        <a:bodyPr/>
        <a:lstStyle/>
        <a:p>
          <a:endParaRPr lang="en-US" sz="1100"/>
        </a:p>
      </dgm:t>
    </dgm:pt>
    <dgm:pt modelId="{31F6E8E6-3C31-4FAA-81B4-46B6B7A1ACEF}" type="sibTrans" cxnId="{39E6141D-C1A9-4FB2-B9E4-C72B7BD463CE}">
      <dgm:prSet/>
      <dgm:spPr/>
      <dgm:t>
        <a:bodyPr/>
        <a:lstStyle/>
        <a:p>
          <a:endParaRPr lang="en-US" sz="1100"/>
        </a:p>
      </dgm:t>
    </dgm:pt>
    <dgm:pt modelId="{79B85077-D1FE-46A2-81E5-E1C42C9D6B4F}">
      <dgm:prSet custT="1"/>
      <dgm:spPr/>
      <dgm:t>
        <a:bodyPr/>
        <a:lstStyle/>
        <a:p>
          <a:r>
            <a:rPr lang="en-US" sz="1100" dirty="0"/>
            <a:t>Middle management</a:t>
          </a:r>
        </a:p>
      </dgm:t>
    </dgm:pt>
    <dgm:pt modelId="{0C27B198-B541-4508-A037-BEAB1345F9D0}" type="parTrans" cxnId="{D51706B7-22F0-4CDC-809F-DD61988437DD}">
      <dgm:prSet/>
      <dgm:spPr/>
      <dgm:t>
        <a:bodyPr/>
        <a:lstStyle/>
        <a:p>
          <a:endParaRPr lang="en-US" sz="1100"/>
        </a:p>
      </dgm:t>
    </dgm:pt>
    <dgm:pt modelId="{BEED3C85-8724-4A06-A5C6-41B8EEA7093B}" type="sibTrans" cxnId="{D51706B7-22F0-4CDC-809F-DD61988437DD}">
      <dgm:prSet/>
      <dgm:spPr/>
      <dgm:t>
        <a:bodyPr/>
        <a:lstStyle/>
        <a:p>
          <a:endParaRPr lang="en-US" sz="1100"/>
        </a:p>
      </dgm:t>
    </dgm:pt>
    <dgm:pt modelId="{5DD0852E-D97F-4148-B588-B080D7D459D7}">
      <dgm:prSet custT="1"/>
      <dgm:spPr/>
      <dgm:t>
        <a:bodyPr/>
        <a:lstStyle/>
        <a:p>
          <a:r>
            <a:rPr lang="en-US" sz="1100" dirty="0"/>
            <a:t>Customer, suppliers</a:t>
          </a:r>
        </a:p>
      </dgm:t>
    </dgm:pt>
    <dgm:pt modelId="{3E98B797-090B-4DD3-A03F-8AD45F2F6DF0}" type="parTrans" cxnId="{1D8E37AD-B5E0-4434-BFCE-AD9FB03DE298}">
      <dgm:prSet/>
      <dgm:spPr/>
      <dgm:t>
        <a:bodyPr/>
        <a:lstStyle/>
        <a:p>
          <a:endParaRPr lang="en-US" sz="1100"/>
        </a:p>
      </dgm:t>
    </dgm:pt>
    <dgm:pt modelId="{42FAE5FE-D8BC-45B5-8BDE-16CA9C551227}" type="sibTrans" cxnId="{1D8E37AD-B5E0-4434-BFCE-AD9FB03DE298}">
      <dgm:prSet/>
      <dgm:spPr/>
      <dgm:t>
        <a:bodyPr/>
        <a:lstStyle/>
        <a:p>
          <a:endParaRPr lang="en-US" sz="1100"/>
        </a:p>
      </dgm:t>
    </dgm:pt>
    <dgm:pt modelId="{27AD6E56-D71D-44C4-894C-8C760438CF57}">
      <dgm:prSet custT="1"/>
      <dgm:spPr/>
      <dgm:t>
        <a:bodyPr/>
        <a:lstStyle/>
        <a:p>
          <a:r>
            <a:rPr lang="en-US" sz="1100" dirty="0"/>
            <a:t>Fragmented</a:t>
          </a:r>
        </a:p>
      </dgm:t>
    </dgm:pt>
    <dgm:pt modelId="{0E9AA9D2-6ABA-49C8-9B70-379F93397CD7}" type="parTrans" cxnId="{70B8039C-10BB-43EE-855B-1B01C9FFC712}">
      <dgm:prSet/>
      <dgm:spPr/>
      <dgm:t>
        <a:bodyPr/>
        <a:lstStyle/>
        <a:p>
          <a:endParaRPr lang="en-US" sz="1100"/>
        </a:p>
      </dgm:t>
    </dgm:pt>
    <dgm:pt modelId="{3F6EB46E-68BA-4C3C-8FD6-42686C0D396D}" type="sibTrans" cxnId="{70B8039C-10BB-43EE-855B-1B01C9FFC712}">
      <dgm:prSet/>
      <dgm:spPr/>
      <dgm:t>
        <a:bodyPr/>
        <a:lstStyle/>
        <a:p>
          <a:endParaRPr lang="en-US" sz="1100"/>
        </a:p>
      </dgm:t>
    </dgm:pt>
    <dgm:pt modelId="{F78D5A1B-E864-42B5-A544-A87694AD0320}">
      <dgm:prSet custT="1"/>
      <dgm:spPr/>
      <dgm:t>
        <a:bodyPr/>
        <a:lstStyle/>
        <a:p>
          <a:r>
            <a:rPr lang="en-US" sz="1100" dirty="0"/>
            <a:t>Threat of external shocks</a:t>
          </a:r>
        </a:p>
      </dgm:t>
    </dgm:pt>
    <dgm:pt modelId="{50B482DE-5243-441E-89BF-56ECC3F2DF85}" type="parTrans" cxnId="{1519AF78-125E-4DE7-86E1-CEF3F406BE41}">
      <dgm:prSet/>
      <dgm:spPr/>
      <dgm:t>
        <a:bodyPr/>
        <a:lstStyle/>
        <a:p>
          <a:endParaRPr lang="en-US" sz="1100"/>
        </a:p>
      </dgm:t>
    </dgm:pt>
    <dgm:pt modelId="{BEFE7347-98B5-43D2-BDCF-5409B8FA935B}" type="sibTrans" cxnId="{1519AF78-125E-4DE7-86E1-CEF3F406BE41}">
      <dgm:prSet/>
      <dgm:spPr/>
      <dgm:t>
        <a:bodyPr/>
        <a:lstStyle/>
        <a:p>
          <a:endParaRPr lang="en-US" sz="1100"/>
        </a:p>
      </dgm:t>
    </dgm:pt>
    <dgm:pt modelId="{233918E4-105F-4940-BC7F-2ABD9FF4E137}">
      <dgm:prSet custT="1"/>
      <dgm:spPr/>
      <dgm:t>
        <a:bodyPr/>
        <a:lstStyle/>
        <a:p>
          <a:r>
            <a:rPr lang="en-US" sz="1100" dirty="0"/>
            <a:t>High margin, growing</a:t>
          </a:r>
        </a:p>
      </dgm:t>
    </dgm:pt>
    <dgm:pt modelId="{D2BD522C-F214-4E79-97E6-CD3B4A465867}" type="parTrans" cxnId="{2AE84DD9-7311-499B-9684-81C8A9E31A93}">
      <dgm:prSet/>
      <dgm:spPr/>
      <dgm:t>
        <a:bodyPr/>
        <a:lstStyle/>
        <a:p>
          <a:endParaRPr lang="en-US" sz="1100"/>
        </a:p>
      </dgm:t>
    </dgm:pt>
    <dgm:pt modelId="{ACEDE76F-3365-4F52-A554-1717BA594179}" type="sibTrans" cxnId="{2AE84DD9-7311-499B-9684-81C8A9E31A93}">
      <dgm:prSet/>
      <dgm:spPr/>
      <dgm:t>
        <a:bodyPr/>
        <a:lstStyle/>
        <a:p>
          <a:endParaRPr lang="en-US" sz="1100"/>
        </a:p>
      </dgm:t>
    </dgm:pt>
    <dgm:pt modelId="{C33580B6-B393-4678-8D8F-BECB39C92ADD}">
      <dgm:prSet custT="1"/>
      <dgm:spPr/>
      <dgm:t>
        <a:bodyPr/>
        <a:lstStyle/>
        <a:p>
          <a:r>
            <a:rPr lang="en-US" sz="1100" dirty="0"/>
            <a:t>Diverse (customer, products, markets)</a:t>
          </a:r>
        </a:p>
      </dgm:t>
    </dgm:pt>
    <dgm:pt modelId="{9FF96D6E-D889-4CBA-8A70-F12B8AAF9734}" type="parTrans" cxnId="{74F7CCF0-36F2-4734-B7F6-EA25296D1245}">
      <dgm:prSet/>
      <dgm:spPr/>
      <dgm:t>
        <a:bodyPr/>
        <a:lstStyle/>
        <a:p>
          <a:endParaRPr lang="en-US" sz="1100"/>
        </a:p>
      </dgm:t>
    </dgm:pt>
    <dgm:pt modelId="{D5B6668E-487A-417D-A39C-961C3156B09A}" type="sibTrans" cxnId="{74F7CCF0-36F2-4734-B7F6-EA25296D1245}">
      <dgm:prSet/>
      <dgm:spPr/>
      <dgm:t>
        <a:bodyPr/>
        <a:lstStyle/>
        <a:p>
          <a:endParaRPr lang="en-US" sz="1100"/>
        </a:p>
      </dgm:t>
    </dgm:pt>
    <dgm:pt modelId="{48BBD274-9861-4AEF-B04D-A92FB5B7D13B}">
      <dgm:prSet custT="1"/>
      <dgm:spPr/>
      <dgm:t>
        <a:bodyPr/>
        <a:lstStyle/>
        <a:p>
          <a:r>
            <a:rPr lang="en-US" sz="1100" dirty="0"/>
            <a:t>Low seasonal, cyclical risk</a:t>
          </a:r>
        </a:p>
      </dgm:t>
    </dgm:pt>
    <dgm:pt modelId="{48174AD4-04F6-4961-BCC2-0B4CD13EB502}" type="parTrans" cxnId="{4DB153DE-FEDA-4B7B-885E-35733A0E818C}">
      <dgm:prSet/>
      <dgm:spPr/>
      <dgm:t>
        <a:bodyPr/>
        <a:lstStyle/>
        <a:p>
          <a:endParaRPr lang="en-US" sz="1100"/>
        </a:p>
      </dgm:t>
    </dgm:pt>
    <dgm:pt modelId="{3C05728D-0BC5-4B53-A9E1-B655FC1996B7}" type="sibTrans" cxnId="{4DB153DE-FEDA-4B7B-885E-35733A0E818C}">
      <dgm:prSet/>
      <dgm:spPr/>
      <dgm:t>
        <a:bodyPr/>
        <a:lstStyle/>
        <a:p>
          <a:endParaRPr lang="en-US" sz="1100"/>
        </a:p>
      </dgm:t>
    </dgm:pt>
    <dgm:pt modelId="{5B6DE98F-76A1-43E5-9C04-08BEDE710559}">
      <dgm:prSet phldrT="[Text]" custT="1"/>
      <dgm:spPr/>
      <dgm:t>
        <a:bodyPr/>
        <a:lstStyle/>
        <a:p>
          <a:r>
            <a:rPr lang="en-US" sz="1100" dirty="0"/>
            <a:t>Defensibility</a:t>
          </a:r>
        </a:p>
      </dgm:t>
    </dgm:pt>
    <dgm:pt modelId="{FC09D8BF-34AC-4191-9DF6-5F2C32AFA408}" type="parTrans" cxnId="{77A45744-D06F-4A05-93A8-2A2D387A5093}">
      <dgm:prSet/>
      <dgm:spPr/>
      <dgm:t>
        <a:bodyPr/>
        <a:lstStyle/>
        <a:p>
          <a:endParaRPr lang="en-US" sz="1100"/>
        </a:p>
      </dgm:t>
    </dgm:pt>
    <dgm:pt modelId="{FF63039F-DBBA-4584-BE89-59EBB6548B86}" type="sibTrans" cxnId="{77A45744-D06F-4A05-93A8-2A2D387A5093}">
      <dgm:prSet/>
      <dgm:spPr/>
      <dgm:t>
        <a:bodyPr/>
        <a:lstStyle/>
        <a:p>
          <a:endParaRPr lang="en-US" sz="1100"/>
        </a:p>
      </dgm:t>
    </dgm:pt>
    <dgm:pt modelId="{9C73F97A-5F91-49B5-AC7A-13090EB97DBA}">
      <dgm:prSet custT="1"/>
      <dgm:spPr/>
      <dgm:t>
        <a:bodyPr/>
        <a:lstStyle/>
        <a:p>
          <a:r>
            <a:rPr lang="en-US" sz="1100" dirty="0"/>
            <a:t>High switching costs</a:t>
          </a:r>
        </a:p>
      </dgm:t>
    </dgm:pt>
    <dgm:pt modelId="{6003A241-933F-4199-B0B2-12B9F9CA82F5}" type="parTrans" cxnId="{769CC366-42A5-4D87-BBB8-EEE6B545384D}">
      <dgm:prSet/>
      <dgm:spPr/>
      <dgm:t>
        <a:bodyPr/>
        <a:lstStyle/>
        <a:p>
          <a:endParaRPr lang="en-US" sz="1100"/>
        </a:p>
      </dgm:t>
    </dgm:pt>
    <dgm:pt modelId="{3BAABB1D-E273-44A3-8B21-0D4244E9670A}" type="sibTrans" cxnId="{769CC366-42A5-4D87-BBB8-EEE6B545384D}">
      <dgm:prSet/>
      <dgm:spPr/>
      <dgm:t>
        <a:bodyPr/>
        <a:lstStyle/>
        <a:p>
          <a:endParaRPr lang="en-US" sz="1100"/>
        </a:p>
      </dgm:t>
    </dgm:pt>
    <dgm:pt modelId="{9B6896A0-6C5D-4CA0-A74F-16A430702487}">
      <dgm:prSet custT="1"/>
      <dgm:spPr/>
      <dgm:t>
        <a:bodyPr/>
        <a:lstStyle/>
        <a:p>
          <a:r>
            <a:rPr lang="en-US" sz="1100" dirty="0"/>
            <a:t>Competitive advantage</a:t>
          </a:r>
        </a:p>
      </dgm:t>
    </dgm:pt>
    <dgm:pt modelId="{84A01BE4-2D60-493A-8F7E-AA12BFC4407F}" type="parTrans" cxnId="{56A080B4-7EAB-4150-8D7A-32A07EC86ECE}">
      <dgm:prSet/>
      <dgm:spPr/>
      <dgm:t>
        <a:bodyPr/>
        <a:lstStyle/>
        <a:p>
          <a:endParaRPr lang="en-US" sz="1100"/>
        </a:p>
      </dgm:t>
    </dgm:pt>
    <dgm:pt modelId="{31A73ED6-3483-43B6-9824-CD8ABAD4811D}" type="sibTrans" cxnId="{56A080B4-7EAB-4150-8D7A-32A07EC86ECE}">
      <dgm:prSet/>
      <dgm:spPr/>
      <dgm:t>
        <a:bodyPr/>
        <a:lstStyle/>
        <a:p>
          <a:endParaRPr lang="en-US" sz="1100"/>
        </a:p>
      </dgm:t>
    </dgm:pt>
    <dgm:pt modelId="{7C302819-4321-4B6D-BEA9-6FF767E52278}">
      <dgm:prSet phldrT="[Text]" custT="1"/>
      <dgm:spPr/>
      <dgm:t>
        <a:bodyPr/>
        <a:lstStyle/>
        <a:p>
          <a:r>
            <a:rPr lang="en-US" sz="1100" dirty="0"/>
            <a:t>Simple, transferrable</a:t>
          </a:r>
        </a:p>
      </dgm:t>
    </dgm:pt>
    <dgm:pt modelId="{BA3C8BCC-3618-42DB-A240-E3ACE6D227BB}" type="parTrans" cxnId="{A285BE13-588A-451E-B8ED-7C8832C67CCA}">
      <dgm:prSet/>
      <dgm:spPr/>
      <dgm:t>
        <a:bodyPr/>
        <a:lstStyle/>
        <a:p>
          <a:endParaRPr lang="en-US" sz="1100"/>
        </a:p>
      </dgm:t>
    </dgm:pt>
    <dgm:pt modelId="{9A15E85C-5A60-48FF-AD07-3F09E2B71187}" type="sibTrans" cxnId="{A285BE13-588A-451E-B8ED-7C8832C67CCA}">
      <dgm:prSet/>
      <dgm:spPr/>
      <dgm:t>
        <a:bodyPr/>
        <a:lstStyle/>
        <a:p>
          <a:endParaRPr lang="en-US" sz="1100"/>
        </a:p>
      </dgm:t>
    </dgm:pt>
    <dgm:pt modelId="{C3E1A745-DF9B-493B-9FE1-7E51C2A2E492}">
      <dgm:prSet custT="1"/>
      <dgm:spPr/>
      <dgm:t>
        <a:bodyPr/>
        <a:lstStyle/>
        <a:p>
          <a:r>
            <a:rPr lang="en-US" sz="1100" dirty="0"/>
            <a:t>Returns on invested capital</a:t>
          </a:r>
        </a:p>
      </dgm:t>
    </dgm:pt>
    <dgm:pt modelId="{BD613BE4-1079-4905-A4DD-32A87A173185}" type="parTrans" cxnId="{DD20C020-2020-4532-9336-507F0805F7BA}">
      <dgm:prSet/>
      <dgm:spPr/>
      <dgm:t>
        <a:bodyPr/>
        <a:lstStyle/>
        <a:p>
          <a:endParaRPr lang="en-US" sz="1100"/>
        </a:p>
      </dgm:t>
    </dgm:pt>
    <dgm:pt modelId="{0BC192A0-AAF0-4E29-A2C1-CF517D3BC12B}" type="sibTrans" cxnId="{DD20C020-2020-4532-9336-507F0805F7BA}">
      <dgm:prSet/>
      <dgm:spPr/>
      <dgm:t>
        <a:bodyPr/>
        <a:lstStyle/>
        <a:p>
          <a:endParaRPr lang="en-US" sz="1100"/>
        </a:p>
      </dgm:t>
    </dgm:pt>
    <dgm:pt modelId="{AB2D66E6-FC0B-4D19-ABB7-54DDC136522E}">
      <dgm:prSet custT="1"/>
      <dgm:spPr/>
      <dgm:t>
        <a:bodyPr/>
        <a:lstStyle/>
        <a:p>
          <a:r>
            <a:rPr lang="en-US" sz="1100" dirty="0"/>
            <a:t>Improvable</a:t>
          </a:r>
        </a:p>
      </dgm:t>
    </dgm:pt>
    <dgm:pt modelId="{7350FA54-9593-45D7-BFBD-9C661ADC6B53}" type="parTrans" cxnId="{A6D4D349-C983-4FDC-81B6-095477A3E57D}">
      <dgm:prSet/>
      <dgm:spPr/>
      <dgm:t>
        <a:bodyPr/>
        <a:lstStyle/>
        <a:p>
          <a:endParaRPr lang="en-US" sz="1100"/>
        </a:p>
      </dgm:t>
    </dgm:pt>
    <dgm:pt modelId="{9C01E75E-545C-4A99-ACA0-90EA5705FA05}" type="sibTrans" cxnId="{A6D4D349-C983-4FDC-81B6-095477A3E57D}">
      <dgm:prSet/>
      <dgm:spPr/>
      <dgm:t>
        <a:bodyPr/>
        <a:lstStyle/>
        <a:p>
          <a:endParaRPr lang="en-US" sz="1100"/>
        </a:p>
      </dgm:t>
    </dgm:pt>
    <dgm:pt modelId="{71D19170-BE6D-4691-84D8-B1AA9EC6E231}">
      <dgm:prSet phldrT="[Text]" custT="1"/>
      <dgm:spPr/>
      <dgm:t>
        <a:bodyPr/>
        <a:lstStyle/>
        <a:p>
          <a:r>
            <a:rPr lang="en-US" sz="1100" dirty="0"/>
            <a:t>Ability to generate 35% compound annual return on investor capital</a:t>
          </a:r>
        </a:p>
      </dgm:t>
    </dgm:pt>
    <dgm:pt modelId="{C3EB13CF-A9DD-456C-B79C-BED2A3EA0BFD}" type="parTrans" cxnId="{60B8075B-ABB5-4C58-999D-2E7BE48ED81C}">
      <dgm:prSet/>
      <dgm:spPr/>
      <dgm:t>
        <a:bodyPr/>
        <a:lstStyle/>
        <a:p>
          <a:endParaRPr lang="en-US" sz="1100"/>
        </a:p>
      </dgm:t>
    </dgm:pt>
    <dgm:pt modelId="{47630ECE-4363-46A1-A1B8-3E1DC13D1F7D}" type="sibTrans" cxnId="{60B8075B-ABB5-4C58-999D-2E7BE48ED81C}">
      <dgm:prSet/>
      <dgm:spPr/>
      <dgm:t>
        <a:bodyPr/>
        <a:lstStyle/>
        <a:p>
          <a:endParaRPr lang="en-US" sz="1100"/>
        </a:p>
      </dgm:t>
    </dgm:pt>
    <dgm:pt modelId="{534E6EF7-45DA-4EE9-BF6B-847909548630}">
      <dgm:prSet custT="1"/>
      <dgm:spPr/>
      <dgm:t>
        <a:bodyPr/>
        <a:lstStyle/>
        <a:p>
          <a:r>
            <a:rPr lang="en-US" sz="1100" dirty="0"/>
            <a:t>Employee base</a:t>
          </a:r>
        </a:p>
      </dgm:t>
    </dgm:pt>
    <dgm:pt modelId="{61D8A9E9-4E26-497E-95E9-A13B0F60F411}" type="parTrans" cxnId="{56E3B752-94B9-4042-9448-62334E77048A}">
      <dgm:prSet/>
      <dgm:spPr/>
      <dgm:t>
        <a:bodyPr/>
        <a:lstStyle/>
        <a:p>
          <a:endParaRPr lang="en-US" sz="1100"/>
        </a:p>
      </dgm:t>
    </dgm:pt>
    <dgm:pt modelId="{2A5766AD-FF26-475B-A859-DC7B450AE3F1}" type="sibTrans" cxnId="{56E3B752-94B9-4042-9448-62334E77048A}">
      <dgm:prSet/>
      <dgm:spPr/>
      <dgm:t>
        <a:bodyPr/>
        <a:lstStyle/>
        <a:p>
          <a:endParaRPr lang="en-US" sz="1100"/>
        </a:p>
      </dgm:t>
    </dgm:pt>
    <dgm:pt modelId="{AEB9DBEC-BA43-4D92-BD76-B2937C2E2603}" type="pres">
      <dgm:prSet presAssocID="{2E1B9006-7D7C-4E2D-9DC1-A98C3A2305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4340B8-D1B9-4186-B1D1-C56417FAB911}" type="pres">
      <dgm:prSet presAssocID="{E66EE9B4-CB58-4B83-A558-61B684F7F561}" presName="composite" presStyleCnt="0"/>
      <dgm:spPr/>
    </dgm:pt>
    <dgm:pt modelId="{85E57165-C32E-48E9-9F4B-D5E7150AB3BE}" type="pres">
      <dgm:prSet presAssocID="{E66EE9B4-CB58-4B83-A558-61B684F7F561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93505-9563-497A-A68D-5DDEA95043DA}" type="pres">
      <dgm:prSet presAssocID="{E66EE9B4-CB58-4B83-A558-61B684F7F561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F1675-0265-4308-ACAA-A7D745250D44}" type="pres">
      <dgm:prSet presAssocID="{CA01AA54-4984-4505-B1AB-2F7DBB3732FE}" presName="space" presStyleCnt="0"/>
      <dgm:spPr/>
    </dgm:pt>
    <dgm:pt modelId="{3EEFAD0C-DBBC-4439-BD2E-2E9398F2FEB4}" type="pres">
      <dgm:prSet presAssocID="{4FEC537B-FF3D-4171-BD6D-AA2573DE5BD9}" presName="composite" presStyleCnt="0"/>
      <dgm:spPr/>
    </dgm:pt>
    <dgm:pt modelId="{D9AE2C4B-B6FF-48D8-A186-D0920C80FB7D}" type="pres">
      <dgm:prSet presAssocID="{4FEC537B-FF3D-4171-BD6D-AA2573DE5BD9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1DE2A-DDE9-4CE9-BD85-A7911E4F5368}" type="pres">
      <dgm:prSet presAssocID="{4FEC537B-FF3D-4171-BD6D-AA2573DE5BD9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8C255-E190-4870-A258-3B7586274D96}" type="pres">
      <dgm:prSet presAssocID="{ABFBBE3B-68EB-4F34-9DF4-1568B62E273C}" presName="space" presStyleCnt="0"/>
      <dgm:spPr/>
    </dgm:pt>
    <dgm:pt modelId="{5C93B85B-2F32-4326-94BF-4AF66E82F618}" type="pres">
      <dgm:prSet presAssocID="{2C1E94F4-5DC1-4217-9778-B974AD86A54B}" presName="composite" presStyleCnt="0"/>
      <dgm:spPr/>
    </dgm:pt>
    <dgm:pt modelId="{CCD0BC97-47C4-4D4E-BC02-230C1A5EE8CE}" type="pres">
      <dgm:prSet presAssocID="{2C1E94F4-5DC1-4217-9778-B974AD86A54B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0C53-1BC5-4579-BD34-33570201C340}" type="pres">
      <dgm:prSet presAssocID="{2C1E94F4-5DC1-4217-9778-B974AD86A54B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B0D2E-382F-48FE-A541-D076B6CFC664}" type="pres">
      <dgm:prSet presAssocID="{59CBD333-BA6A-4F72-A432-587CDABFFC17}" presName="space" presStyleCnt="0"/>
      <dgm:spPr/>
    </dgm:pt>
    <dgm:pt modelId="{A4FD61EC-5541-4225-80E6-7964308D2F7B}" type="pres">
      <dgm:prSet presAssocID="{9A422852-C89B-4FB6-AA26-DE3C96D594B1}" presName="composite" presStyleCnt="0"/>
      <dgm:spPr/>
    </dgm:pt>
    <dgm:pt modelId="{9A357871-1DC9-46F3-B677-C122EAC0B95B}" type="pres">
      <dgm:prSet presAssocID="{9A422852-C89B-4FB6-AA26-DE3C96D594B1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4B503-764F-487E-8FEC-216F59FB5BA6}" type="pres">
      <dgm:prSet presAssocID="{9A422852-C89B-4FB6-AA26-DE3C96D594B1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0150D-C830-4DBC-B0F6-4DA5A82CD715}" type="pres">
      <dgm:prSet presAssocID="{70B37C7D-3356-4975-B138-50BB80CA2D65}" presName="space" presStyleCnt="0"/>
      <dgm:spPr/>
    </dgm:pt>
    <dgm:pt modelId="{74094E86-919B-44C9-BE10-A3C6BA173246}" type="pres">
      <dgm:prSet presAssocID="{9CE77E1A-AD85-4B12-A670-9F92C2225957}" presName="composite" presStyleCnt="0"/>
      <dgm:spPr/>
    </dgm:pt>
    <dgm:pt modelId="{7C1F6A65-B778-4830-B930-E1DAB75EA448}" type="pres">
      <dgm:prSet presAssocID="{9CE77E1A-AD85-4B12-A670-9F92C2225957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8B372-D7CC-48EB-8D45-604F57B2A58B}" type="pres">
      <dgm:prSet presAssocID="{9CE77E1A-AD85-4B12-A670-9F92C2225957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423DE-52A7-47BC-AC5B-E5D584F898B7}" type="pres">
      <dgm:prSet presAssocID="{31F6E8E6-3C31-4FAA-81B4-46B6B7A1ACEF}" presName="space" presStyleCnt="0"/>
      <dgm:spPr/>
    </dgm:pt>
    <dgm:pt modelId="{0C9AEADA-F6E1-4DEE-B385-588B8B15468E}" type="pres">
      <dgm:prSet presAssocID="{F903176E-BC73-4801-9166-657F04037F36}" presName="composite" presStyleCnt="0"/>
      <dgm:spPr/>
    </dgm:pt>
    <dgm:pt modelId="{DF41F494-058F-4997-9440-C2B2FBDE3080}" type="pres">
      <dgm:prSet presAssocID="{F903176E-BC73-4801-9166-657F04037F36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BFB08-7B77-45E8-963C-D3E485549618}" type="pres">
      <dgm:prSet presAssocID="{F903176E-BC73-4801-9166-657F04037F36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C1621-6B75-4D61-A87D-7C3BF6306970}" type="presOf" srcId="{4FEC537B-FF3D-4171-BD6D-AA2573DE5BD9}" destId="{D9AE2C4B-B6FF-48D8-A186-D0920C80FB7D}" srcOrd="0" destOrd="0" presId="urn:microsoft.com/office/officeart/2005/8/layout/hList1"/>
    <dgm:cxn modelId="{E9E2D16C-641D-45A6-A720-6D48ED873402}" type="presOf" srcId="{233918E4-105F-4940-BC7F-2ABD9FF4E137}" destId="{54310C53-1BC5-4579-BD34-33570201C340}" srcOrd="0" destOrd="1" presId="urn:microsoft.com/office/officeart/2005/8/layout/hList1"/>
    <dgm:cxn modelId="{EB5B0EEB-BA66-44CC-A4C9-24A274800F7D}" type="presOf" srcId="{71D19170-BE6D-4691-84D8-B1AA9EC6E231}" destId="{48FBFB08-7B77-45E8-963C-D3E485549618}" srcOrd="0" destOrd="0" presId="urn:microsoft.com/office/officeart/2005/8/layout/hList1"/>
    <dgm:cxn modelId="{245AF3E0-759C-4F63-B540-5C922544905D}" type="presOf" srcId="{C3E1A745-DF9B-493B-9FE1-7E51C2A2E492}" destId="{A3A8B372-D7CC-48EB-8D45-604F57B2A58B}" srcOrd="0" destOrd="1" presId="urn:microsoft.com/office/officeart/2005/8/layout/hList1"/>
    <dgm:cxn modelId="{C89B74F6-F653-43C5-AEC4-201B44CC9388}" type="presOf" srcId="{9CE77E1A-AD85-4B12-A670-9F92C2225957}" destId="{7C1F6A65-B778-4830-B930-E1DAB75EA448}" srcOrd="0" destOrd="0" presId="urn:microsoft.com/office/officeart/2005/8/layout/hList1"/>
    <dgm:cxn modelId="{8C0F48F8-9691-425F-97BA-95A1FDCCE265}" srcId="{E66EE9B4-CB58-4B83-A558-61B684F7F561}" destId="{2A071CC6-B572-49C0-AABF-4A793491C60F}" srcOrd="0" destOrd="0" parTransId="{4FD259F2-8B04-49A4-9F31-40FE52B7B9D6}" sibTransId="{310028F9-B625-48D8-8D66-4494EBBCE384}"/>
    <dgm:cxn modelId="{FE87CA70-F0E7-4334-AFDA-6AA6D1F4F838}" type="presOf" srcId="{F78D5A1B-E864-42B5-A544-A87694AD0320}" destId="{FCF1DE2A-DDE9-4CE9-BD85-A7911E4F5368}" srcOrd="0" destOrd="2" presId="urn:microsoft.com/office/officeart/2005/8/layout/hList1"/>
    <dgm:cxn modelId="{64D51988-D560-4C52-9750-F1F8DD3AC4F6}" type="presOf" srcId="{7C302819-4321-4B6D-BEA9-6FF767E52278}" destId="{A3A8B372-D7CC-48EB-8D45-604F57B2A58B}" srcOrd="0" destOrd="0" presId="urn:microsoft.com/office/officeart/2005/8/layout/hList1"/>
    <dgm:cxn modelId="{EAD99BFA-7678-4612-8AA8-8DFB6649142C}" type="presOf" srcId="{9A422852-C89B-4FB6-AA26-DE3C96D594B1}" destId="{9A357871-1DC9-46F3-B677-C122EAC0B95B}" srcOrd="0" destOrd="0" presId="urn:microsoft.com/office/officeart/2005/8/layout/hList1"/>
    <dgm:cxn modelId="{D51706B7-22F0-4CDC-809F-DD61988437DD}" srcId="{E66EE9B4-CB58-4B83-A558-61B684F7F561}" destId="{79B85077-D1FE-46A2-81E5-E1C42C9D6B4F}" srcOrd="1" destOrd="0" parTransId="{0C27B198-B541-4508-A037-BEAB1345F9D0}" sibTransId="{BEED3C85-8724-4A06-A5C6-41B8EEA7093B}"/>
    <dgm:cxn modelId="{60B8075B-ABB5-4C58-999D-2E7BE48ED81C}" srcId="{F903176E-BC73-4801-9166-657F04037F36}" destId="{71D19170-BE6D-4691-84D8-B1AA9EC6E231}" srcOrd="0" destOrd="0" parTransId="{C3EB13CF-A9DD-456C-B79C-BED2A3EA0BFD}" sibTransId="{47630ECE-4363-46A1-A1B8-3E1DC13D1F7D}"/>
    <dgm:cxn modelId="{1D8E37AD-B5E0-4434-BFCE-AD9FB03DE298}" srcId="{E66EE9B4-CB58-4B83-A558-61B684F7F561}" destId="{5DD0852E-D97F-4148-B588-B080D7D459D7}" srcOrd="3" destOrd="0" parTransId="{3E98B797-090B-4DD3-A03F-8AD45F2F6DF0}" sibTransId="{42FAE5FE-D8BC-45B5-8BDE-16CA9C551227}"/>
    <dgm:cxn modelId="{BE6A6C84-7F08-4D64-A8E8-A31B87E9B37F}" srcId="{2E1B9006-7D7C-4E2D-9DC1-A98C3A23057C}" destId="{F903176E-BC73-4801-9166-657F04037F36}" srcOrd="5" destOrd="0" parTransId="{198860F8-8DE7-42C9-AA91-EDA4F4AD0A1E}" sibTransId="{B87AC63F-A392-4942-BE07-E612A4DECCED}"/>
    <dgm:cxn modelId="{1519AF78-125E-4DE7-86E1-CEF3F406BE41}" srcId="{4FEC537B-FF3D-4171-BD6D-AA2573DE5BD9}" destId="{F78D5A1B-E864-42B5-A544-A87694AD0320}" srcOrd="2" destOrd="0" parTransId="{50B482DE-5243-441E-89BF-56ECC3F2DF85}" sibTransId="{BEFE7347-98B5-43D2-BDCF-5409B8FA935B}"/>
    <dgm:cxn modelId="{74F7CCF0-36F2-4734-B7F6-EA25296D1245}" srcId="{2C1E94F4-5DC1-4217-9778-B974AD86A54B}" destId="{C33580B6-B393-4678-8D8F-BECB39C92ADD}" srcOrd="2" destOrd="0" parTransId="{9FF96D6E-D889-4CBA-8A70-F12B8AAF9734}" sibTransId="{D5B6668E-487A-417D-A39C-961C3156B09A}"/>
    <dgm:cxn modelId="{25EF0B86-BC15-4445-A0DA-16D4D5BBAE22}" srcId="{2E1B9006-7D7C-4E2D-9DC1-A98C3A23057C}" destId="{2C1E94F4-5DC1-4217-9778-B974AD86A54B}" srcOrd="2" destOrd="0" parTransId="{9394CA88-B315-405D-8CD5-678BE41BAF7A}" sibTransId="{59CBD333-BA6A-4F72-A432-587CDABFFC17}"/>
    <dgm:cxn modelId="{6A81D489-9089-4201-83A8-F6B023995DA4}" type="presOf" srcId="{2A071CC6-B572-49C0-AABF-4A793491C60F}" destId="{06A93505-9563-497A-A68D-5DDEA95043DA}" srcOrd="0" destOrd="0" presId="urn:microsoft.com/office/officeart/2005/8/layout/hList1"/>
    <dgm:cxn modelId="{8D84EDD1-AE3B-4AE7-B6C3-0D455E5C4F32}" type="presOf" srcId="{AB2D66E6-FC0B-4D19-ABB7-54DDC136522E}" destId="{A3A8B372-D7CC-48EB-8D45-604F57B2A58B}" srcOrd="0" destOrd="2" presId="urn:microsoft.com/office/officeart/2005/8/layout/hList1"/>
    <dgm:cxn modelId="{BD952061-5DB1-4120-B66B-FB4D407DA3A5}" type="presOf" srcId="{534E6EF7-45DA-4EE9-BF6B-847909548630}" destId="{06A93505-9563-497A-A68D-5DDEA95043DA}" srcOrd="0" destOrd="2" presId="urn:microsoft.com/office/officeart/2005/8/layout/hList1"/>
    <dgm:cxn modelId="{DD20C020-2020-4532-9336-507F0805F7BA}" srcId="{9CE77E1A-AD85-4B12-A670-9F92C2225957}" destId="{C3E1A745-DF9B-493B-9FE1-7E51C2A2E492}" srcOrd="1" destOrd="0" parTransId="{BD613BE4-1079-4905-A4DD-32A87A173185}" sibTransId="{0BC192A0-AAF0-4E29-A2C1-CF517D3BC12B}"/>
    <dgm:cxn modelId="{15890607-2865-4B67-A28E-A69E053FA904}" type="presOf" srcId="{C33580B6-B393-4678-8D8F-BECB39C92ADD}" destId="{54310C53-1BC5-4579-BD34-33570201C340}" srcOrd="0" destOrd="2" presId="urn:microsoft.com/office/officeart/2005/8/layout/hList1"/>
    <dgm:cxn modelId="{77A45744-D06F-4A05-93A8-2A2D387A5093}" srcId="{9A422852-C89B-4FB6-AA26-DE3C96D594B1}" destId="{5B6DE98F-76A1-43E5-9C04-08BEDE710559}" srcOrd="0" destOrd="0" parTransId="{FC09D8BF-34AC-4191-9DF6-5F2C32AFA408}" sibTransId="{FF63039F-DBBA-4584-BE89-59EBB6548B86}"/>
    <dgm:cxn modelId="{2AE84DD9-7311-499B-9684-81C8A9E31A93}" srcId="{2C1E94F4-5DC1-4217-9778-B974AD86A54B}" destId="{233918E4-105F-4940-BC7F-2ABD9FF4E137}" srcOrd="1" destOrd="0" parTransId="{D2BD522C-F214-4E79-97E6-CD3B4A465867}" sibTransId="{ACEDE76F-3365-4F52-A554-1717BA594179}"/>
    <dgm:cxn modelId="{D2C24C1F-BEE0-42F4-82F8-45A24A300667}" type="presOf" srcId="{2C1E94F4-5DC1-4217-9778-B974AD86A54B}" destId="{CCD0BC97-47C4-4D4E-BC02-230C1A5EE8CE}" srcOrd="0" destOrd="0" presId="urn:microsoft.com/office/officeart/2005/8/layout/hList1"/>
    <dgm:cxn modelId="{E87456FC-DB06-44B8-B009-6FFB1B94AAE9}" type="presOf" srcId="{E66EE9B4-CB58-4B83-A558-61B684F7F561}" destId="{85E57165-C32E-48E9-9F4B-D5E7150AB3BE}" srcOrd="0" destOrd="0" presId="urn:microsoft.com/office/officeart/2005/8/layout/hList1"/>
    <dgm:cxn modelId="{56A080B4-7EAB-4150-8D7A-32A07EC86ECE}" srcId="{9A422852-C89B-4FB6-AA26-DE3C96D594B1}" destId="{9B6896A0-6C5D-4CA0-A74F-16A430702487}" srcOrd="2" destOrd="0" parTransId="{84A01BE4-2D60-493A-8F7E-AA12BFC4407F}" sibTransId="{31A73ED6-3483-43B6-9824-CD8ABAD4811D}"/>
    <dgm:cxn modelId="{E746B83F-9E2A-446D-8DA9-F62D53A5FB0D}" srcId="{2C1E94F4-5DC1-4217-9778-B974AD86A54B}" destId="{34BA1CF8-B6BB-46DA-986E-1D2297C4E5FE}" srcOrd="0" destOrd="0" parTransId="{2069C826-D32D-431C-AE5E-C8200689B358}" sibTransId="{85CEADD6-50A4-4E0B-8477-D86F855A4D24}"/>
    <dgm:cxn modelId="{053E781F-8B62-4A75-A45E-114A1CDAAB22}" type="presOf" srcId="{34BA1CF8-B6BB-46DA-986E-1D2297C4E5FE}" destId="{54310C53-1BC5-4579-BD34-33570201C340}" srcOrd="0" destOrd="0" presId="urn:microsoft.com/office/officeart/2005/8/layout/hList1"/>
    <dgm:cxn modelId="{AF3602D5-76A5-409C-A9ED-D8E43521A124}" type="presOf" srcId="{910A8D75-A39C-4823-8817-4F2F1D4D1CB8}" destId="{FCF1DE2A-DDE9-4CE9-BD85-A7911E4F5368}" srcOrd="0" destOrd="0" presId="urn:microsoft.com/office/officeart/2005/8/layout/hList1"/>
    <dgm:cxn modelId="{3D7EB646-6115-4617-87BA-4FBEF81BF99C}" type="presOf" srcId="{27AD6E56-D71D-44C4-894C-8C760438CF57}" destId="{FCF1DE2A-DDE9-4CE9-BD85-A7911E4F5368}" srcOrd="0" destOrd="1" presId="urn:microsoft.com/office/officeart/2005/8/layout/hList1"/>
    <dgm:cxn modelId="{DF6DD40A-9282-4985-B56E-632D964620D5}" type="presOf" srcId="{5DD0852E-D97F-4148-B588-B080D7D459D7}" destId="{06A93505-9563-497A-A68D-5DDEA95043DA}" srcOrd="0" destOrd="3" presId="urn:microsoft.com/office/officeart/2005/8/layout/hList1"/>
    <dgm:cxn modelId="{70B8039C-10BB-43EE-855B-1B01C9FFC712}" srcId="{4FEC537B-FF3D-4171-BD6D-AA2573DE5BD9}" destId="{27AD6E56-D71D-44C4-894C-8C760438CF57}" srcOrd="1" destOrd="0" parTransId="{0E9AA9D2-6ABA-49C8-9B70-379F93397CD7}" sibTransId="{3F6EB46E-68BA-4C3C-8FD6-42686C0D396D}"/>
    <dgm:cxn modelId="{C251B465-AD1A-47D8-B269-E9FD7052B272}" type="presOf" srcId="{9C73F97A-5F91-49B5-AC7A-13090EB97DBA}" destId="{2A94B503-764F-487E-8FEC-216F59FB5BA6}" srcOrd="0" destOrd="1" presId="urn:microsoft.com/office/officeart/2005/8/layout/hList1"/>
    <dgm:cxn modelId="{6F38EF8C-21D5-4015-9678-4C5DA2453FE4}" srcId="{2E1B9006-7D7C-4E2D-9DC1-A98C3A23057C}" destId="{E66EE9B4-CB58-4B83-A558-61B684F7F561}" srcOrd="0" destOrd="0" parTransId="{6E3E72A6-ECFC-488D-9228-E4BE73750590}" sibTransId="{CA01AA54-4984-4505-B1AB-2F7DBB3732FE}"/>
    <dgm:cxn modelId="{769CC366-42A5-4D87-BBB8-EEE6B545384D}" srcId="{9A422852-C89B-4FB6-AA26-DE3C96D594B1}" destId="{9C73F97A-5F91-49B5-AC7A-13090EB97DBA}" srcOrd="1" destOrd="0" parTransId="{6003A241-933F-4199-B0B2-12B9F9CA82F5}" sibTransId="{3BAABB1D-E273-44A3-8B21-0D4244E9670A}"/>
    <dgm:cxn modelId="{C0FE91FD-AF14-4A49-97A2-3749793727D0}" type="presOf" srcId="{48BBD274-9861-4AEF-B04D-A92FB5B7D13B}" destId="{54310C53-1BC5-4579-BD34-33570201C340}" srcOrd="0" destOrd="3" presId="urn:microsoft.com/office/officeart/2005/8/layout/hList1"/>
    <dgm:cxn modelId="{020B8B36-6384-49A1-A29F-6C92170BFDF8}" type="presOf" srcId="{F903176E-BC73-4801-9166-657F04037F36}" destId="{DF41F494-058F-4997-9440-C2B2FBDE3080}" srcOrd="0" destOrd="0" presId="urn:microsoft.com/office/officeart/2005/8/layout/hList1"/>
    <dgm:cxn modelId="{A285BE13-588A-451E-B8ED-7C8832C67CCA}" srcId="{9CE77E1A-AD85-4B12-A670-9F92C2225957}" destId="{7C302819-4321-4B6D-BEA9-6FF767E52278}" srcOrd="0" destOrd="0" parTransId="{BA3C8BCC-3618-42DB-A240-E3ACE6D227BB}" sibTransId="{9A15E85C-5A60-48FF-AD07-3F09E2B71187}"/>
    <dgm:cxn modelId="{BD66DF6F-87B2-403D-9ABB-4936984496A7}" type="presOf" srcId="{2E1B9006-7D7C-4E2D-9DC1-A98C3A23057C}" destId="{AEB9DBEC-BA43-4D92-BD76-B2937C2E2603}" srcOrd="0" destOrd="0" presId="urn:microsoft.com/office/officeart/2005/8/layout/hList1"/>
    <dgm:cxn modelId="{A6D4D349-C983-4FDC-81B6-095477A3E57D}" srcId="{9CE77E1A-AD85-4B12-A670-9F92C2225957}" destId="{AB2D66E6-FC0B-4D19-ABB7-54DDC136522E}" srcOrd="2" destOrd="0" parTransId="{7350FA54-9593-45D7-BFBD-9C661ADC6B53}" sibTransId="{9C01E75E-545C-4A99-ACA0-90EA5705FA05}"/>
    <dgm:cxn modelId="{52F00C8F-325F-4E42-A87D-125C1D45D6E7}" type="presOf" srcId="{79B85077-D1FE-46A2-81E5-E1C42C9D6B4F}" destId="{06A93505-9563-497A-A68D-5DDEA95043DA}" srcOrd="0" destOrd="1" presId="urn:microsoft.com/office/officeart/2005/8/layout/hList1"/>
    <dgm:cxn modelId="{80807CA1-5D7B-411C-B131-D42B097F4B78}" srcId="{2E1B9006-7D7C-4E2D-9DC1-A98C3A23057C}" destId="{9A422852-C89B-4FB6-AA26-DE3C96D594B1}" srcOrd="3" destOrd="0" parTransId="{0F99CCC5-AEDE-4A8B-A766-077D277212CC}" sibTransId="{70B37C7D-3356-4975-B138-50BB80CA2D65}"/>
    <dgm:cxn modelId="{39E6141D-C1A9-4FB2-B9E4-C72B7BD463CE}" srcId="{2E1B9006-7D7C-4E2D-9DC1-A98C3A23057C}" destId="{9CE77E1A-AD85-4B12-A670-9F92C2225957}" srcOrd="4" destOrd="0" parTransId="{D75447BF-2ABC-4B95-8425-D92C41EBFDE5}" sibTransId="{31F6E8E6-3C31-4FAA-81B4-46B6B7A1ACEF}"/>
    <dgm:cxn modelId="{E242C6C0-3DB2-478A-A2AD-0F946202A050}" type="presOf" srcId="{9B6896A0-6C5D-4CA0-A74F-16A430702487}" destId="{2A94B503-764F-487E-8FEC-216F59FB5BA6}" srcOrd="0" destOrd="2" presId="urn:microsoft.com/office/officeart/2005/8/layout/hList1"/>
    <dgm:cxn modelId="{56E3B752-94B9-4042-9448-62334E77048A}" srcId="{E66EE9B4-CB58-4B83-A558-61B684F7F561}" destId="{534E6EF7-45DA-4EE9-BF6B-847909548630}" srcOrd="2" destOrd="0" parTransId="{61D8A9E9-4E26-497E-95E9-A13B0F60F411}" sibTransId="{2A5766AD-FF26-475B-A859-DC7B450AE3F1}"/>
    <dgm:cxn modelId="{4DB153DE-FEDA-4B7B-885E-35733A0E818C}" srcId="{2C1E94F4-5DC1-4217-9778-B974AD86A54B}" destId="{48BBD274-9861-4AEF-B04D-A92FB5B7D13B}" srcOrd="3" destOrd="0" parTransId="{48174AD4-04F6-4961-BCC2-0B4CD13EB502}" sibTransId="{3C05728D-0BC5-4B53-A9E1-B655FC1996B7}"/>
    <dgm:cxn modelId="{5FE6DA7F-9E12-4F2C-8422-060FF157F9CA}" type="presOf" srcId="{5B6DE98F-76A1-43E5-9C04-08BEDE710559}" destId="{2A94B503-764F-487E-8FEC-216F59FB5BA6}" srcOrd="0" destOrd="0" presId="urn:microsoft.com/office/officeart/2005/8/layout/hList1"/>
    <dgm:cxn modelId="{D0B12593-8D7E-45B9-A8B6-8D5AA6BD6AF8}" srcId="{4FEC537B-FF3D-4171-BD6D-AA2573DE5BD9}" destId="{910A8D75-A39C-4823-8817-4F2F1D4D1CB8}" srcOrd="0" destOrd="0" parTransId="{A3D6AD20-F5EB-4839-9183-36B91F960AB6}" sibTransId="{3D219CC3-9E25-4BC3-84B0-4398F59DC47F}"/>
    <dgm:cxn modelId="{0CC1A8DE-362C-4781-9E9B-D2FF3B7DE2AF}" srcId="{2E1B9006-7D7C-4E2D-9DC1-A98C3A23057C}" destId="{4FEC537B-FF3D-4171-BD6D-AA2573DE5BD9}" srcOrd="1" destOrd="0" parTransId="{10CB3F61-5618-4A65-9F36-48BA4AF9C78F}" sibTransId="{ABFBBE3B-68EB-4F34-9DF4-1568B62E273C}"/>
    <dgm:cxn modelId="{D5FD8672-F640-4677-A127-B168A2C3BDC2}" type="presParOf" srcId="{AEB9DBEC-BA43-4D92-BD76-B2937C2E2603}" destId="{B64340B8-D1B9-4186-B1D1-C56417FAB911}" srcOrd="0" destOrd="0" presId="urn:microsoft.com/office/officeart/2005/8/layout/hList1"/>
    <dgm:cxn modelId="{90D39128-F8F8-4A3F-92CB-2644FC57078F}" type="presParOf" srcId="{B64340B8-D1B9-4186-B1D1-C56417FAB911}" destId="{85E57165-C32E-48E9-9F4B-D5E7150AB3BE}" srcOrd="0" destOrd="0" presId="urn:microsoft.com/office/officeart/2005/8/layout/hList1"/>
    <dgm:cxn modelId="{6E13A307-5E68-46BA-BEEA-69FBA61DA0F6}" type="presParOf" srcId="{B64340B8-D1B9-4186-B1D1-C56417FAB911}" destId="{06A93505-9563-497A-A68D-5DDEA95043DA}" srcOrd="1" destOrd="0" presId="urn:microsoft.com/office/officeart/2005/8/layout/hList1"/>
    <dgm:cxn modelId="{355BE85A-E87E-4A50-877F-09EBA7B59948}" type="presParOf" srcId="{AEB9DBEC-BA43-4D92-BD76-B2937C2E2603}" destId="{714F1675-0265-4308-ACAA-A7D745250D44}" srcOrd="1" destOrd="0" presId="urn:microsoft.com/office/officeart/2005/8/layout/hList1"/>
    <dgm:cxn modelId="{693833FF-C92A-4D44-B3CD-5B68BEFAB416}" type="presParOf" srcId="{AEB9DBEC-BA43-4D92-BD76-B2937C2E2603}" destId="{3EEFAD0C-DBBC-4439-BD2E-2E9398F2FEB4}" srcOrd="2" destOrd="0" presId="urn:microsoft.com/office/officeart/2005/8/layout/hList1"/>
    <dgm:cxn modelId="{A753FDF2-01AA-476C-A7B7-8E3FEA3F57E0}" type="presParOf" srcId="{3EEFAD0C-DBBC-4439-BD2E-2E9398F2FEB4}" destId="{D9AE2C4B-B6FF-48D8-A186-D0920C80FB7D}" srcOrd="0" destOrd="0" presId="urn:microsoft.com/office/officeart/2005/8/layout/hList1"/>
    <dgm:cxn modelId="{DD34E37E-E3D0-49AB-9834-23B96618D567}" type="presParOf" srcId="{3EEFAD0C-DBBC-4439-BD2E-2E9398F2FEB4}" destId="{FCF1DE2A-DDE9-4CE9-BD85-A7911E4F5368}" srcOrd="1" destOrd="0" presId="urn:microsoft.com/office/officeart/2005/8/layout/hList1"/>
    <dgm:cxn modelId="{D5B097D4-6F0A-4A8E-AAE1-12C69E63B1B6}" type="presParOf" srcId="{AEB9DBEC-BA43-4D92-BD76-B2937C2E2603}" destId="{B848C255-E190-4870-A258-3B7586274D96}" srcOrd="3" destOrd="0" presId="urn:microsoft.com/office/officeart/2005/8/layout/hList1"/>
    <dgm:cxn modelId="{69F0AEFB-6E38-430F-AEB2-AC850F05F043}" type="presParOf" srcId="{AEB9DBEC-BA43-4D92-BD76-B2937C2E2603}" destId="{5C93B85B-2F32-4326-94BF-4AF66E82F618}" srcOrd="4" destOrd="0" presId="urn:microsoft.com/office/officeart/2005/8/layout/hList1"/>
    <dgm:cxn modelId="{47E37D93-5EE1-4847-92CF-7173BA470A7D}" type="presParOf" srcId="{5C93B85B-2F32-4326-94BF-4AF66E82F618}" destId="{CCD0BC97-47C4-4D4E-BC02-230C1A5EE8CE}" srcOrd="0" destOrd="0" presId="urn:microsoft.com/office/officeart/2005/8/layout/hList1"/>
    <dgm:cxn modelId="{033C7F24-A305-44D6-B5F3-1FE31FAFAE04}" type="presParOf" srcId="{5C93B85B-2F32-4326-94BF-4AF66E82F618}" destId="{54310C53-1BC5-4579-BD34-33570201C340}" srcOrd="1" destOrd="0" presId="urn:microsoft.com/office/officeart/2005/8/layout/hList1"/>
    <dgm:cxn modelId="{DD0AB026-46F1-4A1A-A950-508E588186F7}" type="presParOf" srcId="{AEB9DBEC-BA43-4D92-BD76-B2937C2E2603}" destId="{DB5B0D2E-382F-48FE-A541-D076B6CFC664}" srcOrd="5" destOrd="0" presId="urn:microsoft.com/office/officeart/2005/8/layout/hList1"/>
    <dgm:cxn modelId="{6A61D690-A9F1-4CC2-85FC-CBD538CB341E}" type="presParOf" srcId="{AEB9DBEC-BA43-4D92-BD76-B2937C2E2603}" destId="{A4FD61EC-5541-4225-80E6-7964308D2F7B}" srcOrd="6" destOrd="0" presId="urn:microsoft.com/office/officeart/2005/8/layout/hList1"/>
    <dgm:cxn modelId="{1E50E0AA-4598-4091-A11F-686B4451717D}" type="presParOf" srcId="{A4FD61EC-5541-4225-80E6-7964308D2F7B}" destId="{9A357871-1DC9-46F3-B677-C122EAC0B95B}" srcOrd="0" destOrd="0" presId="urn:microsoft.com/office/officeart/2005/8/layout/hList1"/>
    <dgm:cxn modelId="{3845F7A6-DAC8-4EAF-829B-78F9D32AA92C}" type="presParOf" srcId="{A4FD61EC-5541-4225-80E6-7964308D2F7B}" destId="{2A94B503-764F-487E-8FEC-216F59FB5BA6}" srcOrd="1" destOrd="0" presId="urn:microsoft.com/office/officeart/2005/8/layout/hList1"/>
    <dgm:cxn modelId="{19D1E233-799F-4C55-94AF-5E6782CD3F5F}" type="presParOf" srcId="{AEB9DBEC-BA43-4D92-BD76-B2937C2E2603}" destId="{7D40150D-C830-4DBC-B0F6-4DA5A82CD715}" srcOrd="7" destOrd="0" presId="urn:microsoft.com/office/officeart/2005/8/layout/hList1"/>
    <dgm:cxn modelId="{DC9B290C-5D5C-499D-83E0-967801921E5A}" type="presParOf" srcId="{AEB9DBEC-BA43-4D92-BD76-B2937C2E2603}" destId="{74094E86-919B-44C9-BE10-A3C6BA173246}" srcOrd="8" destOrd="0" presId="urn:microsoft.com/office/officeart/2005/8/layout/hList1"/>
    <dgm:cxn modelId="{4E5F9D24-E9D5-4BA4-901F-85EEF88FC9CE}" type="presParOf" srcId="{74094E86-919B-44C9-BE10-A3C6BA173246}" destId="{7C1F6A65-B778-4830-B930-E1DAB75EA448}" srcOrd="0" destOrd="0" presId="urn:microsoft.com/office/officeart/2005/8/layout/hList1"/>
    <dgm:cxn modelId="{9F514E70-BB9C-46E2-8D73-443B6C45A936}" type="presParOf" srcId="{74094E86-919B-44C9-BE10-A3C6BA173246}" destId="{A3A8B372-D7CC-48EB-8D45-604F57B2A58B}" srcOrd="1" destOrd="0" presId="urn:microsoft.com/office/officeart/2005/8/layout/hList1"/>
    <dgm:cxn modelId="{2AB69DFD-4C2F-45C2-BE5F-3C371BA73C9D}" type="presParOf" srcId="{AEB9DBEC-BA43-4D92-BD76-B2937C2E2603}" destId="{F0F423DE-52A7-47BC-AC5B-E5D584F898B7}" srcOrd="9" destOrd="0" presId="urn:microsoft.com/office/officeart/2005/8/layout/hList1"/>
    <dgm:cxn modelId="{B77EF959-39EC-42E4-8823-1D6589DD4E15}" type="presParOf" srcId="{AEB9DBEC-BA43-4D92-BD76-B2937C2E2603}" destId="{0C9AEADA-F6E1-4DEE-B385-588B8B15468E}" srcOrd="10" destOrd="0" presId="urn:microsoft.com/office/officeart/2005/8/layout/hList1"/>
    <dgm:cxn modelId="{6E102166-F0E9-4250-99CF-1F292FCCF3A7}" type="presParOf" srcId="{0C9AEADA-F6E1-4DEE-B385-588B8B15468E}" destId="{DF41F494-058F-4997-9440-C2B2FBDE3080}" srcOrd="0" destOrd="0" presId="urn:microsoft.com/office/officeart/2005/8/layout/hList1"/>
    <dgm:cxn modelId="{9845D8FF-FE2F-4AD6-965B-99BE6D47E8AC}" type="presParOf" srcId="{0C9AEADA-F6E1-4DEE-B385-588B8B15468E}" destId="{48FBFB08-7B77-45E8-963C-D3E485549618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7165-C32E-48E9-9F4B-D5E7150AB3BE}">
      <dsp:nvSpPr>
        <dsp:cNvPr id="0" name=""/>
        <dsp:cNvSpPr/>
      </dsp:nvSpPr>
      <dsp:spPr>
        <a:xfrm>
          <a:off x="2510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People</a:t>
          </a:r>
        </a:p>
      </dsp:txBody>
      <dsp:txXfrm>
        <a:off x="2510" y="2061"/>
        <a:ext cx="1333698" cy="518400"/>
      </dsp:txXfrm>
    </dsp:sp>
    <dsp:sp modelId="{06A93505-9563-497A-A68D-5DDEA95043DA}">
      <dsp:nvSpPr>
        <dsp:cNvPr id="0" name=""/>
        <dsp:cNvSpPr/>
      </dsp:nvSpPr>
      <dsp:spPr>
        <a:xfrm>
          <a:off x="2510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Seller(s)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Middle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Employee base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Customer, suppliers</a:t>
          </a:r>
        </a:p>
      </dsp:txBody>
      <dsp:txXfrm>
        <a:off x="2510" y="520461"/>
        <a:ext cx="1333698" cy="1306276"/>
      </dsp:txXfrm>
    </dsp:sp>
    <dsp:sp modelId="{D9AE2C4B-B6FF-48D8-A186-D0920C80FB7D}">
      <dsp:nvSpPr>
        <dsp:cNvPr id="0" name=""/>
        <dsp:cNvSpPr/>
      </dsp:nvSpPr>
      <dsp:spPr>
        <a:xfrm>
          <a:off x="1522926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Industry</a:t>
          </a:r>
        </a:p>
      </dsp:txBody>
      <dsp:txXfrm>
        <a:off x="1522926" y="2061"/>
        <a:ext cx="1333698" cy="518400"/>
      </dsp:txXfrm>
    </dsp:sp>
    <dsp:sp modelId="{FCF1DE2A-DDE9-4CE9-BD85-A7911E4F5368}">
      <dsp:nvSpPr>
        <dsp:cNvPr id="0" name=""/>
        <dsp:cNvSpPr/>
      </dsp:nvSpPr>
      <dsp:spPr>
        <a:xfrm>
          <a:off x="1522926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Size, growth and stability of primary demand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Fragmented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Threat of external shocks</a:t>
          </a:r>
        </a:p>
      </dsp:txBody>
      <dsp:txXfrm>
        <a:off x="1522926" y="520461"/>
        <a:ext cx="1333698" cy="1306276"/>
      </dsp:txXfrm>
    </dsp:sp>
    <dsp:sp modelId="{CCD0BC97-47C4-4D4E-BC02-230C1A5EE8CE}">
      <dsp:nvSpPr>
        <dsp:cNvPr id="0" name=""/>
        <dsp:cNvSpPr/>
      </dsp:nvSpPr>
      <dsp:spPr>
        <a:xfrm>
          <a:off x="3043342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Cash Flows</a:t>
          </a:r>
        </a:p>
      </dsp:txBody>
      <dsp:txXfrm>
        <a:off x="3043342" y="2061"/>
        <a:ext cx="1333698" cy="518400"/>
      </dsp:txXfrm>
    </dsp:sp>
    <dsp:sp modelId="{54310C53-1BC5-4579-BD34-33570201C340}">
      <dsp:nvSpPr>
        <dsp:cNvPr id="0" name=""/>
        <dsp:cNvSpPr/>
      </dsp:nvSpPr>
      <dsp:spPr>
        <a:xfrm>
          <a:off x="3043342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Recurring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High margin, growing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Diverse (customer, products, markets)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Low seasonal, cyclical risk</a:t>
          </a:r>
        </a:p>
      </dsp:txBody>
      <dsp:txXfrm>
        <a:off x="3043342" y="520461"/>
        <a:ext cx="1333698" cy="1306276"/>
      </dsp:txXfrm>
    </dsp:sp>
    <dsp:sp modelId="{9A357871-1DC9-46F3-B677-C122EAC0B95B}">
      <dsp:nvSpPr>
        <dsp:cNvPr id="0" name=""/>
        <dsp:cNvSpPr/>
      </dsp:nvSpPr>
      <dsp:spPr>
        <a:xfrm>
          <a:off x="4563758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Market Position</a:t>
          </a:r>
        </a:p>
      </dsp:txBody>
      <dsp:txXfrm>
        <a:off x="4563758" y="2061"/>
        <a:ext cx="1333698" cy="518400"/>
      </dsp:txXfrm>
    </dsp:sp>
    <dsp:sp modelId="{2A94B503-764F-487E-8FEC-216F59FB5BA6}">
      <dsp:nvSpPr>
        <dsp:cNvPr id="0" name=""/>
        <dsp:cNvSpPr/>
      </dsp:nvSpPr>
      <dsp:spPr>
        <a:xfrm>
          <a:off x="4563758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Defensibility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High switching costs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Competitive advantage</a:t>
          </a:r>
        </a:p>
      </dsp:txBody>
      <dsp:txXfrm>
        <a:off x="4563758" y="520461"/>
        <a:ext cx="1333698" cy="1306276"/>
      </dsp:txXfrm>
    </dsp:sp>
    <dsp:sp modelId="{7C1F6A65-B778-4830-B930-E1DAB75EA448}">
      <dsp:nvSpPr>
        <dsp:cNvPr id="0" name=""/>
        <dsp:cNvSpPr/>
      </dsp:nvSpPr>
      <dsp:spPr>
        <a:xfrm>
          <a:off x="6084175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Operations</a:t>
          </a:r>
        </a:p>
      </dsp:txBody>
      <dsp:txXfrm>
        <a:off x="6084175" y="2061"/>
        <a:ext cx="1333698" cy="518400"/>
      </dsp:txXfrm>
    </dsp:sp>
    <dsp:sp modelId="{A3A8B372-D7CC-48EB-8D45-604F57B2A58B}">
      <dsp:nvSpPr>
        <dsp:cNvPr id="0" name=""/>
        <dsp:cNvSpPr/>
      </dsp:nvSpPr>
      <dsp:spPr>
        <a:xfrm>
          <a:off x="6084175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Simple, transferrable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Returns on invested capital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Improvable</a:t>
          </a:r>
        </a:p>
      </dsp:txBody>
      <dsp:txXfrm>
        <a:off x="6084175" y="520461"/>
        <a:ext cx="1333698" cy="1306276"/>
      </dsp:txXfrm>
    </dsp:sp>
    <dsp:sp modelId="{DF41F494-058F-4997-9440-C2B2FBDE3080}">
      <dsp:nvSpPr>
        <dsp:cNvPr id="0" name=""/>
        <dsp:cNvSpPr/>
      </dsp:nvSpPr>
      <dsp:spPr>
        <a:xfrm>
          <a:off x="7604591" y="2061"/>
          <a:ext cx="1333698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Liquidity Options</a:t>
          </a:r>
        </a:p>
      </dsp:txBody>
      <dsp:txXfrm>
        <a:off x="7604591" y="2061"/>
        <a:ext cx="1333698" cy="518400"/>
      </dsp:txXfrm>
    </dsp:sp>
    <dsp:sp modelId="{48FBFB08-7B77-45E8-963C-D3E485549618}">
      <dsp:nvSpPr>
        <dsp:cNvPr id="0" name=""/>
        <dsp:cNvSpPr/>
      </dsp:nvSpPr>
      <dsp:spPr>
        <a:xfrm>
          <a:off x="7604591" y="520461"/>
          <a:ext cx="1333698" cy="130627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Ability to generate 35% compound annual return on investor capital</a:t>
          </a:r>
        </a:p>
      </dsp:txBody>
      <dsp:txXfrm>
        <a:off x="7604591" y="520461"/>
        <a:ext cx="1333698" cy="130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9680-89BD-4E3D-8C67-2BDDF271023F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422F-8ED7-42FD-A264-9858889BC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69932"/>
            <a:ext cx="6858000" cy="1312863"/>
          </a:xfrm>
        </p:spPr>
        <p:txBody>
          <a:bodyPr anchor="b"/>
          <a:lstStyle>
            <a:lvl1pPr algn="ctr">
              <a:defRPr sz="4500"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83100"/>
            <a:ext cx="6858000" cy="774700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9700" y="6553201"/>
            <a:ext cx="2057400" cy="196850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7489"/>
            <a:ext cx="2057400" cy="182562"/>
          </a:xfrm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7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2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700" y="6553201"/>
            <a:ext cx="2057400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67489"/>
            <a:ext cx="20574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39077"/>
            <a:ext cx="8483600" cy="66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36328"/>
            <a:ext cx="8763000" cy="501575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7447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1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541-C5BE-49F1-965F-3CC586FBC78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16E0-4DE0-4B94-A187-818F3D1C52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7541-C5BE-49F1-965F-3CC586FBC781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16E0-4DE0-4B94-A187-818F3D1C5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b="38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0" y="-1"/>
            <a:ext cx="9144000" cy="2846701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0" y="4072591"/>
            <a:ext cx="9144000" cy="1312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Outsourced Private Equity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Fund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236329"/>
            <a:ext cx="8975725" cy="120207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Principia Capital (Principia) is a search fund formed by Bryan Luce to identify, acquire and operate an existing private company with initial enterprise value between $5 and $20 million.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The purpose of the search fund is to provide investors with the opportunity to participate in the staged financing of the search for and acquisition of an existing private company.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19750" y="3290884"/>
            <a:ext cx="3524250" cy="210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Asset class since 1984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Entrepreneurship </a:t>
            </a:r>
            <a:r>
              <a:rPr lang="en-US" sz="1400" dirty="0">
                <a:solidFill>
                  <a:schemeClr val="tx1"/>
                </a:solidFill>
              </a:rPr>
              <a:t>through acquisition core MBA curriculum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Rice, Stanford, Harvard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9750" y="2838450"/>
            <a:ext cx="342265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Search Fund Facts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23" y="2838450"/>
            <a:ext cx="5482355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Search Fund Historical Performance</a:t>
            </a:r>
            <a:r>
              <a:rPr lang="en-US" baseline="30000" dirty="0"/>
              <a:t>1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842" y="3273741"/>
          <a:ext cx="2368548" cy="106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4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4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65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ROI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IRR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10.0x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34.9%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5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2.3x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Book Antiqua" panose="02040602050305030304" pitchFamily="18" charset="0"/>
                        </a:rPr>
                        <a:t>23.4%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2352802" y="3696102"/>
            <a:ext cx="3266948" cy="80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13D7D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All search funds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Removing five best performing funds*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57549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*134 eligible funds - fund raised that acquired a company or shut-down fund; 117 included in calculation (8 removed as operating less than one year, 9 removed due to insufficient data); ROI &amp; IRR are aggregate </a:t>
            </a:r>
            <a:r>
              <a:rPr lang="en-US" sz="1000" dirty="0" smtClean="0"/>
              <a:t>pre-tax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548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36328"/>
            <a:ext cx="8763000" cy="27115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Acquisition screening criteria:</a:t>
            </a:r>
          </a:p>
          <a:p>
            <a:pPr lvl="1"/>
            <a:r>
              <a:rPr lang="en-US" dirty="0"/>
              <a:t>Sound reasoning for sale (management transition, absentee owner, retirement)</a:t>
            </a:r>
          </a:p>
          <a:p>
            <a:pPr lvl="1"/>
            <a:r>
              <a:rPr lang="en-US" dirty="0"/>
              <a:t>Privately-held and based in the U.S.</a:t>
            </a:r>
          </a:p>
          <a:p>
            <a:pPr lvl="1"/>
            <a:r>
              <a:rPr lang="en-US" dirty="0"/>
              <a:t>Three year history of profitable operations</a:t>
            </a:r>
          </a:p>
          <a:p>
            <a:pPr lvl="1"/>
            <a:r>
              <a:rPr lang="en-US" dirty="0"/>
              <a:t>Revenue between $5MM </a:t>
            </a:r>
            <a:r>
              <a:rPr lang="en-US"/>
              <a:t>and </a:t>
            </a:r>
            <a:r>
              <a:rPr lang="en-US" smtClean="0"/>
              <a:t>$50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Minimum EBITDA margin of 15%</a:t>
            </a:r>
          </a:p>
          <a:p>
            <a:pPr lvl="1"/>
            <a:r>
              <a:rPr lang="en-US" dirty="0"/>
              <a:t>Minimum annual EBITDA of $1.5 MM</a:t>
            </a:r>
          </a:p>
          <a:p>
            <a:pPr lvl="1"/>
            <a:r>
              <a:rPr lang="en-US" dirty="0"/>
              <a:t>Likelihood for geographical, product/service expansion (including adjacencies)</a:t>
            </a:r>
          </a:p>
          <a:p>
            <a:r>
              <a:rPr lang="en-US" dirty="0"/>
              <a:t>Recurring revenue critical search criteria component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2872963"/>
              </p:ext>
            </p:extLst>
          </p:nvPr>
        </p:nvGraphicFramePr>
        <p:xfrm>
          <a:off x="101600" y="4423287"/>
          <a:ext cx="8940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4322" y="4072162"/>
            <a:ext cx="8938078" cy="2966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Quality Evaluation Dimensions</a:t>
            </a:r>
          </a:p>
        </p:txBody>
      </p:sp>
    </p:spTree>
    <p:extLst>
      <p:ext uri="{BB962C8B-B14F-4D97-AF65-F5344CB8AC3E}">
        <p14:creationId xmlns:p14="http://schemas.microsoft.com/office/powerpoint/2010/main" val="259354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Stages &amp; Timeline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05318"/>
              </p:ext>
            </p:extLst>
          </p:nvPr>
        </p:nvGraphicFramePr>
        <p:xfrm>
          <a:off x="717257" y="1352778"/>
          <a:ext cx="7607885" cy="349499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833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249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Stage</a:t>
                      </a:r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Stage</a:t>
                      </a:r>
                      <a:r>
                        <a:rPr lang="en-US" sz="1800" baseline="0" dirty="0"/>
                        <a:t> Time</a:t>
                      </a:r>
                      <a:endParaRPr lang="en-US" sz="1800" dirty="0"/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499">
                <a:tc>
                  <a:txBody>
                    <a:bodyPr/>
                    <a:lstStyle/>
                    <a:p>
                      <a:r>
                        <a:rPr lang="en-US" sz="1800" dirty="0"/>
                        <a:t>Stage 1: Raise the Search Fund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 – 4 months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499">
                <a:tc>
                  <a:txBody>
                    <a:bodyPr/>
                    <a:lstStyle/>
                    <a:p>
                      <a:r>
                        <a:rPr lang="en-US" sz="1800" dirty="0"/>
                        <a:t>Stage 2: Source &amp; Evaluate Opportunities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 – 24 months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499">
                <a:tc>
                  <a:txBody>
                    <a:bodyPr/>
                    <a:lstStyle/>
                    <a:p>
                      <a:r>
                        <a:rPr lang="en-US" sz="1800" dirty="0"/>
                        <a:t>Stage 3: Finance &amp; Close a Transaction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 – 6 months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499">
                <a:tc>
                  <a:txBody>
                    <a:bodyPr/>
                    <a:lstStyle/>
                    <a:p>
                      <a:r>
                        <a:rPr lang="en-US" sz="1800" dirty="0"/>
                        <a:t>Stage 4: Operate the Business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 to 6 years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499">
                <a:tc>
                  <a:txBody>
                    <a:bodyPr/>
                    <a:lstStyle/>
                    <a:p>
                      <a:r>
                        <a:rPr lang="en-US" sz="1800" dirty="0"/>
                        <a:t>Stage 5: Exit the Business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 – 6 months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4"/>
          <p:cNvSpPr txBox="1">
            <a:spLocks/>
          </p:cNvSpPr>
          <p:nvPr/>
        </p:nvSpPr>
        <p:spPr>
          <a:xfrm>
            <a:off x="279400" y="5079999"/>
            <a:ext cx="8763000" cy="117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average, transactions are completed within 19 </a:t>
            </a:r>
            <a:r>
              <a:rPr lang="en-US" dirty="0" smtClean="0"/>
              <a:t>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4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3989"/>
            <a:ext cx="9144000" cy="69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Operations Update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57" y="1005357"/>
            <a:ext cx="6453685" cy="57585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95500" y="3884652"/>
            <a:ext cx="6248400" cy="611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95500" y="1528282"/>
            <a:ext cx="6248400" cy="611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181599"/>
            <a:ext cx="8763000" cy="1070487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www.principiacap.com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" y="1115373"/>
            <a:ext cx="9039225" cy="36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</TotalTime>
  <Words>373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Calibri Light</vt:lpstr>
      <vt:lpstr>Office Theme</vt:lpstr>
      <vt:lpstr>PowerPoint Presentation</vt:lpstr>
      <vt:lpstr>Search Fund Overview</vt:lpstr>
      <vt:lpstr>Search Criteria</vt:lpstr>
      <vt:lpstr>Search Stages &amp; Timeline</vt:lpstr>
      <vt:lpstr>PowerPoint Presentation</vt:lpstr>
      <vt:lpstr>LP Operations Update</vt:lpstr>
      <vt:lpstr>PowerPoint Presentation</vt:lpstr>
      <vt:lpstr>PowerPoint Presentation</vt:lpstr>
    </vt:vector>
  </TitlesOfParts>
  <Company>Anadarko Petroleum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Luce, Bryan</dc:creator>
  <cp:lastModifiedBy>Bryan Luce</cp:lastModifiedBy>
  <cp:revision>154</cp:revision>
  <dcterms:created xsi:type="dcterms:W3CDTF">2015-07-21T13:19:49Z</dcterms:created>
  <dcterms:modified xsi:type="dcterms:W3CDTF">2017-03-29T12:43:48Z</dcterms:modified>
</cp:coreProperties>
</file>