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60" r:id="rId4"/>
    <p:sldId id="257" r:id="rId5"/>
    <p:sldId id="25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840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ooks Lyles" userId="87b0cff7f10ba414" providerId="LiveId" clId="{53062E4E-5D18-4F2A-9883-4ABE2BBB9E3B}"/>
    <pc:docChg chg="modSld">
      <pc:chgData name="Brooks Lyles" userId="87b0cff7f10ba414" providerId="LiveId" clId="{53062E4E-5D18-4F2A-9883-4ABE2BBB9E3B}" dt="2025-09-29T12:52:52.148" v="23" actId="20577"/>
      <pc:docMkLst>
        <pc:docMk/>
      </pc:docMkLst>
      <pc:sldChg chg="modSp mod">
        <pc:chgData name="Brooks Lyles" userId="87b0cff7f10ba414" providerId="LiveId" clId="{53062E4E-5D18-4F2A-9883-4ABE2BBB9E3B}" dt="2025-09-29T12:52:52.148" v="23" actId="20577"/>
        <pc:sldMkLst>
          <pc:docMk/>
          <pc:sldMk cId="1545659748" sldId="257"/>
        </pc:sldMkLst>
        <pc:spChg chg="mod">
          <ac:chgData name="Brooks Lyles" userId="87b0cff7f10ba414" providerId="LiveId" clId="{53062E4E-5D18-4F2A-9883-4ABE2BBB9E3B}" dt="2025-09-29T12:52:52.148" v="23" actId="20577"/>
          <ac:spMkLst>
            <pc:docMk/>
            <pc:sldMk cId="1545659748" sldId="257"/>
            <ac:spMk id="3" creationId="{B2C7972A-45A2-3BA2-FAE0-FA5C693C616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F68BA1-9186-4565-B92D-6F3A72C6B79B}" type="datetimeFigureOut">
              <a:rPr lang="en-US" smtClean="0"/>
              <a:t>9/29/2025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118F76-B0BB-4F81-BA6B-8DF83D04F7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230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D580E-AB36-A606-5A53-B5913FCBF6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508461-2408-673C-4DF3-9E975AEC33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BD07D-9442-D18F-97BE-0430642DD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41EFB2-4AD5-431A-AAE5-A3A1767FB71A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5CE774-FB9D-ADD7-28C3-EDE06F6F0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9EF4DF-31FD-D78A-AB75-CA0E1E15C4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2B5B9-71D7-4188-87B4-275440C2E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7736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52114-516B-9A26-DB21-A22CD7B0CE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D19551-59F7-BFA9-E2C0-B3CBAD3F6D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AD3A81-C708-7B4A-94D8-E44E87D6C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34B1F-560B-4FC0-9D93-1F26FD89EF6D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C4EDA5-1FC7-9AA2-446A-DC0467F33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54EA0-BFB4-D26A-B838-36BDEA62E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2B5B9-71D7-4188-87B4-275440C2E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051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20C70B-A649-3C1B-05EB-DBEE2E75B9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A220F0-D437-2E8C-8569-1FC96844C7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0062F-0549-EA5B-22B3-93FEB35D47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499CB-2437-492D-8B7D-E717F5950EDA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E7B284-7F4A-8EE3-99BA-06AA2D138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B003B8-8D81-4BFE-EC0F-50A9908E9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2B5B9-71D7-4188-87B4-275440C2E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2808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023AF8-C14C-A6A1-3120-4503AF8A6C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57B076-0C34-3335-8FA2-5331D77D2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C8DC8B-093E-2945-0C3E-FADE631A5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872D3-D5AA-47F7-8B96-01509D9BACF4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4B738F-86A3-EF1C-0746-D6D0B0C05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352D98-C9E9-F1E2-CD56-94DFA86EFC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2B5B9-71D7-4188-87B4-275440C2E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093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D7CED-D199-EA0A-7ED1-4623DC884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BEB538-03F4-E561-F49B-4F3E997FC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7C4AC3-5359-33FE-E707-E64ABFCCDC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55039-69F7-460E-B502-B0F07CAF0265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4C0E7-28E8-4881-EF43-9D4F56376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37581F-65DB-4415-1173-AB09BAB7A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2B5B9-71D7-4188-87B4-275440C2E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865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814C9-BC82-5FEE-BE35-A07AB9467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A735C-C09C-D528-E3D0-A834523040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9CB232-8E36-8736-D609-2253CFA0A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43FFE6-1E4F-48BE-CA4F-221F7C743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E2DF-5DF5-4969-A31B-8887DE1F205F}" type="datetime1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C40F92-58F6-8FE2-8700-E9D7456AA5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424972-F06C-C887-EE99-5D23CBAFD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2B5B9-71D7-4188-87B4-275440C2E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333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6CF38-105A-02D0-977A-A7624DDFA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61B2D4-F896-202D-550D-B6BE8590E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AEFAB46-DE2A-E8E1-9AA4-B9E41D5870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542AED-40FD-FA7A-CB4A-5A32F062F3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E74CC8-A425-6226-2640-D45BD069D7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EA2EAF6-70FE-8B5C-FEFB-D9D1055BB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F6ECF-50BC-42A0-8F16-E3253C3A4F57}" type="datetime1">
              <a:rPr lang="en-US" smtClean="0"/>
              <a:t>9/29/2025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42A8DE-48F7-FEC2-C260-AD710EA40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96F0D4-1C43-7956-0E2C-AB10B8003D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2B5B9-71D7-4188-87B4-275440C2E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2003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CAF540-9D2A-6AAE-574C-2D2C9BAFE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9F60685-1DA2-77EF-B064-F2D440445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F3058-58A5-4F1E-BD10-A574F141D99C}" type="datetime1">
              <a:rPr lang="en-US" smtClean="0"/>
              <a:t>9/29/2025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CCF67EA-E770-8D6F-782B-2714D50E4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52FA1E8-8895-974C-E3D0-3E648039A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2B5B9-71D7-4188-87B4-275440C2E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0150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88F184-9DF4-AB40-DDEE-861A45194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6C0D0-1835-4823-9BFA-9974C02F2ECE}" type="datetime1">
              <a:rPr lang="en-US" smtClean="0"/>
              <a:t>9/29/2025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7F6B57-A82F-213F-7940-E20ED76F8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3AD3D6-76E8-A102-78D6-FF9C48213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2B5B9-71D7-4188-87B4-275440C2E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987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FF042A-31CD-8E6F-7A9A-D18CEAB9A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0D148E-75A5-B0BE-962B-B7CE668290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ECF0D5-463A-A251-CF0E-596AA39DB7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E1EB89-C809-76B0-E791-7AE145410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89B3F-33F1-4543-B15F-720A6BF8C188}" type="datetime1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DED583B-F00F-E3E4-4E0E-B2EA4B33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6C472F-21BF-8227-BA15-4E4A50F900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2B5B9-71D7-4188-87B4-275440C2E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220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87365-BB17-71D0-75A4-8730628DB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91BD024-5DB4-6219-62A4-1E07FB636B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485367-A9FF-F7E9-2613-B5189A8CF5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BFCD75-78F5-17BA-7C87-692E2D048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10BFA-505D-4CBB-9B58-F3A5EA75D7F8}" type="datetime1">
              <a:rPr lang="en-US" smtClean="0"/>
              <a:t>9/29/2025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2B5773-F99A-9CFC-5815-6168E775A3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49917-03CC-0DB8-1449-4B3290C7B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2B5B9-71D7-4188-87B4-275440C2E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3785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B9C774-6F59-871C-CDC5-A158391D9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BFE75A-572F-9B5A-FD91-76186B6513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26D565-4E68-6E6B-79FF-DDAD80C2587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7564F35-B1C8-436D-A549-7A5C20092E3D}" type="datetime1">
              <a:rPr lang="en-US" smtClean="0"/>
              <a:t>9/29/2025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98E62-93C1-4F29-33B5-9627B1C07A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574844-2C2F-4D2A-3682-E8049A46FFF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5D2B5B9-71D7-4188-87B4-275440C2E9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622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CBA049-5FF1-0D7B-D17A-F961DD8938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National SAR </a:t>
            </a:r>
            <a:br>
              <a:rPr lang="en-US" b="1" dirty="0"/>
            </a:br>
            <a:r>
              <a:rPr lang="en-US" b="1" dirty="0"/>
              <a:t>Insurance Coverage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53A5015-A95C-F881-47A3-6F0C79C529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387600"/>
          </a:xfrm>
        </p:spPr>
        <p:txBody>
          <a:bodyPr>
            <a:normAutofit/>
          </a:bodyPr>
          <a:lstStyle/>
          <a:p>
            <a:r>
              <a:rPr lang="en-US" sz="3200" dirty="0"/>
              <a:t>Information Briefing for the Trustees</a:t>
            </a:r>
          </a:p>
          <a:p>
            <a:r>
              <a:rPr lang="en-US" sz="3200" dirty="0"/>
              <a:t>And </a:t>
            </a:r>
          </a:p>
          <a:p>
            <a:r>
              <a:rPr lang="en-US" sz="3200" dirty="0"/>
              <a:t>Recommendation For Approval</a:t>
            </a:r>
          </a:p>
        </p:txBody>
      </p:sp>
      <p:pic>
        <p:nvPicPr>
          <p:cNvPr id="5" name="Picture 4" descr="A logo with a bird head and stars and stripes&#10;&#10;AI-generated content may be incorrect.">
            <a:extLst>
              <a:ext uri="{FF2B5EF4-FFF2-40B4-BE49-F238E27FC236}">
                <a16:creationId xmlns:a16="http://schemas.microsoft.com/office/drawing/2014/main" id="{355B7E4D-5D7C-3E0B-08DA-BFDFEBDC47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537" y="219076"/>
            <a:ext cx="2066925" cy="1714500"/>
          </a:xfrm>
          <a:prstGeom prst="rect">
            <a:avLst/>
          </a:prstGeom>
        </p:spPr>
      </p:pic>
      <p:pic>
        <p:nvPicPr>
          <p:cNvPr id="6" name="Picture 5" descr="A logo with a bird head and stars and stripes&#10;&#10;AI-generated content may be incorrect.">
            <a:extLst>
              <a:ext uri="{FF2B5EF4-FFF2-40B4-BE49-F238E27FC236}">
                <a16:creationId xmlns:a16="http://schemas.microsoft.com/office/drawing/2014/main" id="{FC0E9A62-44DE-77D8-AB57-C908EEBBDA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34538" y="219076"/>
            <a:ext cx="2066925" cy="1714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5107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822C1-A460-08C4-ABDC-83DD0E7193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5614"/>
            <a:ext cx="10515600" cy="741431"/>
          </a:xfrm>
        </p:spPr>
        <p:txBody>
          <a:bodyPr/>
          <a:lstStyle/>
          <a:p>
            <a:pPr algn="ctr"/>
            <a:r>
              <a:rPr lang="en-US" b="1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F8B337-939E-E370-9906-86CE502C70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583" y="1215648"/>
            <a:ext cx="10992678" cy="5393633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Chubb Insurance has been NSSAR’s Primary Insurance Provider for 10 years.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Chubb is an  A++XV-rated company.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National Pays $52,000 annually for their current policy.</a:t>
            </a:r>
          </a:p>
          <a:p>
            <a:pPr marL="0" indent="0">
              <a:buNone/>
            </a:pPr>
            <a:endParaRPr lang="en-US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State Societies &amp; Chapters are not covered under NSSAR’s current policy with Chubb.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200" dirty="0"/>
              <a:t>One of the stated reasons for the last National Dues increase was to provide the funding needed for a “National Insurance Policy” covering all State Societies and Chapters including Color Guard Black Powder firing.</a:t>
            </a:r>
          </a:p>
          <a:p>
            <a:pPr marL="0" indent="0">
              <a:buNone/>
            </a:pPr>
            <a:endParaRPr lang="en-US" sz="5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1EB82E-CDFA-622E-54AE-9DAC5B8D4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2B5B9-71D7-4188-87B4-275440C2E9B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890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CBDAD5-2C3A-8A17-788C-31C7ECB156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574" y="245856"/>
            <a:ext cx="10515600" cy="774562"/>
          </a:xfrm>
        </p:spPr>
        <p:txBody>
          <a:bodyPr/>
          <a:lstStyle/>
          <a:p>
            <a:pPr algn="ctr"/>
            <a:r>
              <a:rPr lang="en-US" b="1" dirty="0"/>
              <a:t>Facts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4937B-FD15-BDED-4AA3-1D91FC5AF5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1426" y="1088999"/>
            <a:ext cx="11390244" cy="5506278"/>
          </a:xfrm>
        </p:spPr>
        <p:txBody>
          <a:bodyPr>
            <a:normAutofit fontScale="5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3400" dirty="0"/>
              <a:t>Chubb has agreed to cover all U.S. based Societies and all Chapters.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Coverage includes Liability for all Color Guard Events &amp; Black Powder Firing events.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Coverage includes Junior Members.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Cannon Firing </a:t>
            </a:r>
            <a:r>
              <a:rPr lang="en-US" sz="3400" b="1" i="1" dirty="0"/>
              <a:t>IS NOT c</a:t>
            </a:r>
            <a:r>
              <a:rPr lang="en-US" sz="3400" dirty="0"/>
              <a:t>overed.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en-US" sz="3400" dirty="0"/>
              <a:t>This </a:t>
            </a:r>
            <a:r>
              <a:rPr lang="en-US" sz="3400" b="1" i="1" dirty="0"/>
              <a:t>IS NOT</a:t>
            </a:r>
            <a:r>
              <a:rPr lang="en-US" sz="3400" dirty="0"/>
              <a:t> Director and Officer (D&amp;O) Coverage it is Liability.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400" dirty="0"/>
              <a:t>Megan Krebs, as NSSAR Director of Finance, serves as program administrator. </a:t>
            </a:r>
          </a:p>
          <a:p>
            <a:pPr marL="0" indent="0">
              <a:buNone/>
            </a:pPr>
            <a:endParaRPr lang="en-US" sz="3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400" dirty="0"/>
              <a:t>General Liability limits are $1,000,000 per Occurrence, $2,000,000 Aggregate, with a $5,000,000 Umbrella.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400" dirty="0"/>
              <a:t>General Liability rate is $1.37/member.</a:t>
            </a:r>
          </a:p>
          <a:p>
            <a:pPr marL="0" indent="0">
              <a:buNone/>
            </a:pPr>
            <a:endParaRPr lang="en-US" sz="3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400" dirty="0"/>
              <a:t>The rate is based on 50 State Societies with a </a:t>
            </a:r>
            <a:r>
              <a:rPr lang="en-US" sz="3400" b="1" i="1" dirty="0"/>
              <a:t>projected</a:t>
            </a:r>
            <a:r>
              <a:rPr lang="en-US" sz="3400" dirty="0"/>
              <a:t> 35,272 members. Membership numbers (and cost) will be different for the 1 April 2026 renewal.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3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3400" dirty="0"/>
              <a:t>The total annual premium for NSSAR and all State Societies is </a:t>
            </a:r>
            <a:r>
              <a:rPr lang="en-US" sz="3400" b="1" i="1" dirty="0"/>
              <a:t>estimated</a:t>
            </a:r>
            <a:r>
              <a:rPr lang="en-US" sz="3400" dirty="0"/>
              <a:t> to be $100,302. The annual premium for State Societies’ portion is to be $48,411 or 48% of the total cost. National assumes that cost. States pay nothing.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F8FBDC-20B2-98E8-E227-D7E38CBC4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2B5B9-71D7-4188-87B4-275440C2E9B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11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39FE5-C45B-C1FB-ABCF-C9A9AF89C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5857"/>
            <a:ext cx="10515600" cy="741431"/>
          </a:xfrm>
        </p:spPr>
        <p:txBody>
          <a:bodyPr/>
          <a:lstStyle/>
          <a:p>
            <a:pPr algn="ctr"/>
            <a:r>
              <a:rPr lang="en-US" b="1" dirty="0"/>
              <a:t>Facts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C7972A-45A2-3BA2-FAE0-FA5C693C61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8792" y="1109630"/>
            <a:ext cx="11632675" cy="5357156"/>
          </a:xfrm>
        </p:spPr>
        <p:txBody>
          <a:bodyPr>
            <a:normAutofit fontScale="85000" lnSpcReduction="1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Renewal date of the NSSAR policy is 1 April 2026. </a:t>
            </a:r>
          </a:p>
          <a:p>
            <a:pPr marL="0" indent="0">
              <a:buNone/>
            </a:pP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State Societies can be added to the policy effective 1 November 2025 with a premium of $20,042 due this year, to be paid </a:t>
            </a:r>
            <a:r>
              <a:rPr lang="en-US" sz="2400"/>
              <a:t>by National. </a:t>
            </a:r>
            <a:r>
              <a:rPr lang="en-US" sz="2400" dirty="0"/>
              <a:t>The funds are available and set aside pending this decision.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program is </a:t>
            </a:r>
            <a:r>
              <a:rPr lang="en-US" sz="2400" b="1" i="1" dirty="0"/>
              <a:t>NOT DESIGNED </a:t>
            </a:r>
            <a:r>
              <a:rPr lang="en-US" sz="2400" dirty="0"/>
              <a:t>to add states upon expiration of their current policies — All states who wish to participate will have to sign up now, in order to be covered effective 1 November 2025. 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States should cancel their existing policies effective 1 November 2025 and get their remaining premium back.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If a state does not wish to participate, it can be excluded from the policy.  States that do not participate this year may apply to be added at a future date (1 April Annually). 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sz="2400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/>
              <a:t>The Program has been unanimously endorsed by the Risk Management and Insurance Committee having received email confirmation from Chubb of Color Guard/Black Powder coverage. </a:t>
            </a:r>
            <a:endParaRPr lang="en-US" sz="1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AF7F2F-E407-E223-5421-E9599E063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2B5B9-71D7-4188-87B4-275440C2E9B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6597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5AF2F-B6F8-C71C-5972-76A76C1F4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B90CFE-F42E-0B93-0042-220458032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7"/>
            <a:ext cx="10515600" cy="4700685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The Trustees Approve the  NSSAR National Insurance Program with Chubb Insurance and authorize payments based on membership numbers per Chubb’s quote as of 1 November 2025 until the 4/1/2026 renewal date at the $1.37 per member rate.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That all State Societies sign on effective 1 November 2025, cancelling their current coverage on said date.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/>
              <a:t>That State Societies that fire Cannon shall possess third party liability insurance to insure their cannon firings; and to achieve this requirement the state society may procure "event coverage" on a case-by-case basis; or the state may procure a separate policy to insure cannon firings with another insurance company.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>
              <a:buFont typeface="Wingdings" panose="05000000000000000000" pitchFamily="2" charset="2"/>
              <a:buChar char="§"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0D88A58-291E-3B19-D38C-E3060EE7E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D2B5B9-71D7-4188-87B4-275440C2E9B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92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564</Words>
  <Application>Microsoft Office PowerPoint</Application>
  <PresentationFormat>Widescreen</PresentationFormat>
  <Paragraphs>54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Wingdings</vt:lpstr>
      <vt:lpstr>Office Theme</vt:lpstr>
      <vt:lpstr>National SAR  Insurance Coverage </vt:lpstr>
      <vt:lpstr>Background</vt:lpstr>
      <vt:lpstr>Facts </vt:lpstr>
      <vt:lpstr>Facts Continued</vt:lpstr>
      <vt:lpstr>Recommendations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Brooks Lyles</dc:creator>
  <cp:lastModifiedBy>Brooks Lyles</cp:lastModifiedBy>
  <cp:revision>6</cp:revision>
  <dcterms:created xsi:type="dcterms:W3CDTF">2025-09-07T20:53:02Z</dcterms:created>
  <dcterms:modified xsi:type="dcterms:W3CDTF">2025-09-29T12:52:54Z</dcterms:modified>
</cp:coreProperties>
</file>