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sldIdLst>
    <p:sldId id="256" r:id="rId6"/>
    <p:sldId id="362" r:id="rId7"/>
    <p:sldId id="393" r:id="rId8"/>
    <p:sldId id="395" r:id="rId9"/>
    <p:sldId id="394" r:id="rId10"/>
    <p:sldId id="312" r:id="rId11"/>
    <p:sldId id="396" r:id="rId12"/>
    <p:sldId id="412"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7" r:id="rId27"/>
    <p:sldId id="411" r:id="rId28"/>
    <p:sldId id="413" r:id="rId29"/>
    <p:sldId id="414" r:id="rId30"/>
    <p:sldId id="415" r:id="rId31"/>
    <p:sldId id="416" r:id="rId32"/>
    <p:sldId id="418" r:id="rId33"/>
    <p:sldId id="420" r:id="rId34"/>
    <p:sldId id="42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00" userDrawn="1">
          <p15:clr>
            <a:srgbClr val="A4A3A4"/>
          </p15:clr>
        </p15:guide>
        <p15:guide id="2" orient="horz" pos="22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kery, Helen G" initials="AHG" lastIdx="2" clrIdx="0">
    <p:extLst>
      <p:ext uri="{19B8F6BF-5375-455C-9EA6-DF929625EA0E}">
        <p15:presenceInfo xmlns:p15="http://schemas.microsoft.com/office/powerpoint/2012/main" userId="S::ACKERH1@nationwide.com::9db6763b-91bb-4a04-9203-6d670714b9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3B2"/>
    <a:srgbClr val="141B4D"/>
    <a:srgbClr val="0047BB"/>
    <a:srgbClr val="D0D3D4"/>
    <a:srgbClr val="FF9800"/>
    <a:srgbClr val="F9E27D"/>
    <a:srgbClr val="C5A900"/>
    <a:srgbClr val="008775"/>
    <a:srgbClr val="8CC8E9"/>
    <a:srgbClr val="307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BC62E-72BD-469F-B0F1-BD8509E82C89}" v="2" dt="2022-02-22T23:34:42.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290" autoAdjust="0"/>
  </p:normalViewPr>
  <p:slideViewPr>
    <p:cSldViewPr snapToGrid="0">
      <p:cViewPr varScale="1">
        <p:scale>
          <a:sx n="68" d="100"/>
          <a:sy n="68" d="100"/>
        </p:scale>
        <p:origin x="616" y="52"/>
      </p:cViewPr>
      <p:guideLst>
        <p:guide pos="600"/>
        <p:guide orient="horz" pos="2208"/>
      </p:guideLst>
    </p:cSldViewPr>
  </p:slideViewPr>
  <p:notesTextViewPr>
    <p:cViewPr>
      <p:scale>
        <a:sx n="125" d="100"/>
        <a:sy n="125" d="100"/>
      </p:scale>
      <p:origin x="0" y="0"/>
    </p:cViewPr>
  </p:notesTextViewPr>
  <p:sorterViewPr>
    <p:cViewPr>
      <p:scale>
        <a:sx n="100" d="100"/>
        <a:sy n="100" d="100"/>
      </p:scale>
      <p:origin x="0" y="-1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8064D-5813-4C42-8836-899F3452F5B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F93049F-80BA-4030-A4BE-3866BB3E2EBD}">
      <dgm:prSet phldrT="[Text]" custT="1"/>
      <dgm:spPr>
        <a:solidFill>
          <a:srgbClr val="EF315A">
            <a:alpha val="49804"/>
          </a:srgbClr>
        </a:solidFill>
      </dgm:spPr>
      <dgm:t>
        <a:bodyPr/>
        <a:lstStyle/>
        <a:p>
          <a:r>
            <a:rPr lang="en-US" sz="2400" dirty="0"/>
            <a:t>Breast Cancer      </a:t>
          </a:r>
        </a:p>
        <a:p>
          <a:r>
            <a:rPr lang="en-US" sz="2400" dirty="0"/>
            <a:t>?</a:t>
          </a:r>
        </a:p>
      </dgm:t>
    </dgm:pt>
    <dgm:pt modelId="{0E8A1AB3-F047-451B-AE0B-0FB77657909B}" type="parTrans" cxnId="{2A5A6401-CC68-43A7-9724-3D371F993A28}">
      <dgm:prSet/>
      <dgm:spPr/>
      <dgm:t>
        <a:bodyPr/>
        <a:lstStyle/>
        <a:p>
          <a:endParaRPr lang="en-US"/>
        </a:p>
      </dgm:t>
    </dgm:pt>
    <dgm:pt modelId="{D3EEF65E-F604-4631-B75C-2618F70E8450}" type="sibTrans" cxnId="{2A5A6401-CC68-43A7-9724-3D371F993A28}">
      <dgm:prSet/>
      <dgm:spPr/>
      <dgm:t>
        <a:bodyPr/>
        <a:lstStyle/>
        <a:p>
          <a:endParaRPr lang="en-US"/>
        </a:p>
      </dgm:t>
    </dgm:pt>
    <dgm:pt modelId="{EB7F3518-9405-43A4-9FEB-37477BFF9D89}">
      <dgm:prSet phldrT="[Text]" custT="1"/>
      <dgm:spPr>
        <a:solidFill>
          <a:srgbClr val="461E64">
            <a:alpha val="50000"/>
          </a:srgbClr>
        </a:solidFill>
      </dgm:spPr>
      <dgm:t>
        <a:bodyPr/>
        <a:lstStyle/>
        <a:p>
          <a:r>
            <a:rPr lang="en-US" sz="2400" dirty="0"/>
            <a:t>Heart Attack       </a:t>
          </a:r>
        </a:p>
        <a:p>
          <a:r>
            <a:rPr lang="en-US" sz="2400" dirty="0"/>
            <a:t>?</a:t>
          </a:r>
        </a:p>
      </dgm:t>
    </dgm:pt>
    <dgm:pt modelId="{D270EEFC-7607-4469-8A8C-334D3449A8CB}" type="parTrans" cxnId="{5C169F95-2411-4C9B-B67F-F2BBCB5FA084}">
      <dgm:prSet/>
      <dgm:spPr/>
      <dgm:t>
        <a:bodyPr/>
        <a:lstStyle/>
        <a:p>
          <a:endParaRPr lang="en-US"/>
        </a:p>
      </dgm:t>
    </dgm:pt>
    <dgm:pt modelId="{10941122-4EF6-4E4B-9F54-2A9E8CFF3568}" type="sibTrans" cxnId="{5C169F95-2411-4C9B-B67F-F2BBCB5FA084}">
      <dgm:prSet/>
      <dgm:spPr/>
      <dgm:t>
        <a:bodyPr/>
        <a:lstStyle/>
        <a:p>
          <a:endParaRPr lang="en-US"/>
        </a:p>
      </dgm:t>
    </dgm:pt>
    <dgm:pt modelId="{8CC49798-6A53-420A-85A5-5B8A8DD83B6E}">
      <dgm:prSet phldrT="[Text]" custT="1"/>
      <dgm:spPr>
        <a:solidFill>
          <a:srgbClr val="00B050">
            <a:alpha val="50000"/>
          </a:srgbClr>
        </a:solidFill>
      </dgm:spPr>
      <dgm:t>
        <a:bodyPr/>
        <a:lstStyle/>
        <a:p>
          <a:endParaRPr lang="en-US" sz="2400" dirty="0"/>
        </a:p>
        <a:p>
          <a:endParaRPr lang="en-US" sz="2400" dirty="0"/>
        </a:p>
        <a:p>
          <a:r>
            <a:rPr lang="en-US" sz="2400" dirty="0"/>
            <a:t>Stroke </a:t>
          </a:r>
        </a:p>
        <a:p>
          <a:r>
            <a:rPr lang="en-US" sz="2400" dirty="0"/>
            <a:t>? </a:t>
          </a:r>
        </a:p>
        <a:p>
          <a:r>
            <a:rPr lang="en-US" sz="3400" dirty="0"/>
            <a:t> </a:t>
          </a:r>
        </a:p>
      </dgm:t>
    </dgm:pt>
    <dgm:pt modelId="{5B32FE18-D287-423C-B13E-C8B608EFE650}" type="parTrans" cxnId="{4E5D2A25-98E2-4DD0-A7C1-8B1176C1031F}">
      <dgm:prSet/>
      <dgm:spPr/>
      <dgm:t>
        <a:bodyPr/>
        <a:lstStyle/>
        <a:p>
          <a:endParaRPr lang="en-US"/>
        </a:p>
      </dgm:t>
    </dgm:pt>
    <dgm:pt modelId="{70C33DA3-8069-4E7F-A6F6-82D092AE0748}" type="sibTrans" cxnId="{4E5D2A25-98E2-4DD0-A7C1-8B1176C1031F}">
      <dgm:prSet/>
      <dgm:spPr/>
      <dgm:t>
        <a:bodyPr/>
        <a:lstStyle/>
        <a:p>
          <a:endParaRPr lang="en-US"/>
        </a:p>
      </dgm:t>
    </dgm:pt>
    <dgm:pt modelId="{DE6507D4-C2D8-406B-A5B0-0A2D7224A802}">
      <dgm:prSet phldrT="[Text]" custT="1"/>
      <dgm:spPr>
        <a:solidFill>
          <a:srgbClr val="FDA01A">
            <a:alpha val="50000"/>
          </a:srgbClr>
        </a:solidFill>
      </dgm:spPr>
      <dgm:t>
        <a:bodyPr/>
        <a:lstStyle/>
        <a:p>
          <a:pPr defTabSz="889000">
            <a:lnSpc>
              <a:spcPct val="90000"/>
            </a:lnSpc>
            <a:spcBef>
              <a:spcPct val="0"/>
            </a:spcBef>
            <a:spcAft>
              <a:spcPct val="35000"/>
            </a:spcAft>
          </a:pPr>
          <a:endParaRPr lang="en-US" sz="2000" dirty="0"/>
        </a:p>
        <a:p>
          <a:pPr marL="0" marR="0" indent="0" defTabSz="914400" eaLnBrk="1" fontAlgn="auto" latinLnBrk="0" hangingPunct="1">
            <a:lnSpc>
              <a:spcPct val="100000"/>
            </a:lnSpc>
            <a:spcBef>
              <a:spcPts val="0"/>
            </a:spcBef>
            <a:spcAft>
              <a:spcPts val="0"/>
            </a:spcAft>
            <a:buClrTx/>
            <a:buSzTx/>
            <a:buFontTx/>
            <a:buNone/>
            <a:tabLst/>
            <a:defRPr/>
          </a:pPr>
          <a:endParaRPr lang="en-US" sz="2300" dirty="0"/>
        </a:p>
        <a:p>
          <a:pPr marL="0" marR="0" indent="0" defTabSz="914400" eaLnBrk="1" fontAlgn="auto" latinLnBrk="0" hangingPunct="1">
            <a:lnSpc>
              <a:spcPct val="100000"/>
            </a:lnSpc>
            <a:spcBef>
              <a:spcPts val="0"/>
            </a:spcBef>
            <a:spcAft>
              <a:spcPts val="0"/>
            </a:spcAft>
            <a:buClrTx/>
            <a:buSzTx/>
            <a:buFontTx/>
            <a:buNone/>
            <a:tabLst/>
            <a:defRPr/>
          </a:pPr>
          <a:r>
            <a:rPr lang="en-US" sz="2300" dirty="0"/>
            <a:t>Alzheimer’s</a:t>
          </a:r>
        </a:p>
        <a:p>
          <a:pPr marL="0" marR="0" indent="0" defTabSz="914400" eaLnBrk="1" fontAlgn="auto" latinLnBrk="0" hangingPunct="1">
            <a:lnSpc>
              <a:spcPct val="100000"/>
            </a:lnSpc>
            <a:spcBef>
              <a:spcPts val="0"/>
            </a:spcBef>
            <a:spcAft>
              <a:spcPts val="0"/>
            </a:spcAft>
            <a:buClrTx/>
            <a:buSzTx/>
            <a:buFontTx/>
            <a:buNone/>
            <a:tabLst/>
            <a:defRPr/>
          </a:pPr>
          <a:r>
            <a:rPr lang="en-US" sz="2300" dirty="0"/>
            <a:t>?</a:t>
          </a:r>
        </a:p>
        <a:p>
          <a:pPr marL="0" marR="0" indent="0" defTabSz="914400" eaLnBrk="1" fontAlgn="auto" latinLnBrk="0" hangingPunct="1">
            <a:lnSpc>
              <a:spcPct val="100000"/>
            </a:lnSpc>
            <a:spcBef>
              <a:spcPts val="0"/>
            </a:spcBef>
            <a:spcAft>
              <a:spcPts val="0"/>
            </a:spcAft>
            <a:buClrTx/>
            <a:buSzTx/>
            <a:buFontTx/>
            <a:buNone/>
            <a:tabLst/>
            <a:defRPr/>
          </a:pPr>
          <a:endParaRPr lang="en-US" sz="1200" dirty="0"/>
        </a:p>
        <a:p>
          <a:pPr defTabSz="889000">
            <a:lnSpc>
              <a:spcPct val="90000"/>
            </a:lnSpc>
            <a:spcBef>
              <a:spcPct val="0"/>
            </a:spcBef>
            <a:spcAft>
              <a:spcPct val="35000"/>
            </a:spcAft>
          </a:pPr>
          <a:endParaRPr lang="en-US" sz="2400" dirty="0"/>
        </a:p>
      </dgm:t>
    </dgm:pt>
    <dgm:pt modelId="{447BDC63-6A8C-4C4A-9265-871419149332}" type="parTrans" cxnId="{889C18F9-AF9A-4CF3-922B-9200EF1DDCFA}">
      <dgm:prSet/>
      <dgm:spPr/>
      <dgm:t>
        <a:bodyPr/>
        <a:lstStyle/>
        <a:p>
          <a:endParaRPr lang="en-US"/>
        </a:p>
      </dgm:t>
    </dgm:pt>
    <dgm:pt modelId="{7B222CE2-C6B7-4402-A66E-D4F80BE1AE32}" type="sibTrans" cxnId="{889C18F9-AF9A-4CF3-922B-9200EF1DDCFA}">
      <dgm:prSet/>
      <dgm:spPr/>
      <dgm:t>
        <a:bodyPr/>
        <a:lstStyle/>
        <a:p>
          <a:endParaRPr lang="en-US"/>
        </a:p>
      </dgm:t>
    </dgm:pt>
    <dgm:pt modelId="{6FFD6EF5-FBCD-4CC2-BAB4-1104CD6C95DA}" type="pres">
      <dgm:prSet presAssocID="{1158064D-5813-4C42-8836-899F3452F5B5}" presName="Name0" presStyleCnt="0">
        <dgm:presLayoutVars>
          <dgm:dir/>
          <dgm:resizeHandles val="exact"/>
        </dgm:presLayoutVars>
      </dgm:prSet>
      <dgm:spPr/>
    </dgm:pt>
    <dgm:pt modelId="{C13A6012-D798-46EB-A65D-D3C531A967AE}" type="pres">
      <dgm:prSet presAssocID="{5F93049F-80BA-4030-A4BE-3866BB3E2EBD}" presName="Name5" presStyleLbl="vennNode1" presStyleIdx="0" presStyleCnt="4">
        <dgm:presLayoutVars>
          <dgm:bulletEnabled val="1"/>
        </dgm:presLayoutVars>
      </dgm:prSet>
      <dgm:spPr/>
    </dgm:pt>
    <dgm:pt modelId="{3D29F8E6-F62F-4218-B426-DAAC31067DB8}" type="pres">
      <dgm:prSet presAssocID="{D3EEF65E-F604-4631-B75C-2618F70E8450}" presName="space" presStyleCnt="0"/>
      <dgm:spPr/>
    </dgm:pt>
    <dgm:pt modelId="{3D21B6EC-5804-47A2-AD3A-F9F13B75BA43}" type="pres">
      <dgm:prSet presAssocID="{EB7F3518-9405-43A4-9FEB-37477BFF9D89}" presName="Name5" presStyleLbl="vennNode1" presStyleIdx="1" presStyleCnt="4">
        <dgm:presLayoutVars>
          <dgm:bulletEnabled val="1"/>
        </dgm:presLayoutVars>
      </dgm:prSet>
      <dgm:spPr/>
    </dgm:pt>
    <dgm:pt modelId="{862160E5-7FBB-4596-B063-0DF11F8D5EE8}" type="pres">
      <dgm:prSet presAssocID="{10941122-4EF6-4E4B-9F54-2A9E8CFF3568}" presName="space" presStyleCnt="0"/>
      <dgm:spPr/>
    </dgm:pt>
    <dgm:pt modelId="{67A5F64D-98F3-4A29-80E3-E1AAB37A0FDD}" type="pres">
      <dgm:prSet presAssocID="{8CC49798-6A53-420A-85A5-5B8A8DD83B6E}" presName="Name5" presStyleLbl="vennNode1" presStyleIdx="2" presStyleCnt="4">
        <dgm:presLayoutVars>
          <dgm:bulletEnabled val="1"/>
        </dgm:presLayoutVars>
      </dgm:prSet>
      <dgm:spPr/>
    </dgm:pt>
    <dgm:pt modelId="{442FA1A6-961A-444E-923C-2F91726B3368}" type="pres">
      <dgm:prSet presAssocID="{70C33DA3-8069-4E7F-A6F6-82D092AE0748}" presName="space" presStyleCnt="0"/>
      <dgm:spPr/>
    </dgm:pt>
    <dgm:pt modelId="{26AC5FFC-3F89-4A8D-939C-D4FD81CCB740}" type="pres">
      <dgm:prSet presAssocID="{DE6507D4-C2D8-406B-A5B0-0A2D7224A802}" presName="Name5" presStyleLbl="vennNode1" presStyleIdx="3" presStyleCnt="4" custLinFactNeighborX="8105" custLinFactNeighborY="761">
        <dgm:presLayoutVars>
          <dgm:bulletEnabled val="1"/>
        </dgm:presLayoutVars>
      </dgm:prSet>
      <dgm:spPr/>
    </dgm:pt>
  </dgm:ptLst>
  <dgm:cxnLst>
    <dgm:cxn modelId="{2A5A6401-CC68-43A7-9724-3D371F993A28}" srcId="{1158064D-5813-4C42-8836-899F3452F5B5}" destId="{5F93049F-80BA-4030-A4BE-3866BB3E2EBD}" srcOrd="0" destOrd="0" parTransId="{0E8A1AB3-F047-451B-AE0B-0FB77657909B}" sibTransId="{D3EEF65E-F604-4631-B75C-2618F70E8450}"/>
    <dgm:cxn modelId="{4E5D2A25-98E2-4DD0-A7C1-8B1176C1031F}" srcId="{1158064D-5813-4C42-8836-899F3452F5B5}" destId="{8CC49798-6A53-420A-85A5-5B8A8DD83B6E}" srcOrd="2" destOrd="0" parTransId="{5B32FE18-D287-423C-B13E-C8B608EFE650}" sibTransId="{70C33DA3-8069-4E7F-A6F6-82D092AE0748}"/>
    <dgm:cxn modelId="{3D36A949-B498-4FC6-8098-8F86994BFD03}" type="presOf" srcId="{DE6507D4-C2D8-406B-A5B0-0A2D7224A802}" destId="{26AC5FFC-3F89-4A8D-939C-D4FD81CCB740}" srcOrd="0" destOrd="0" presId="urn:microsoft.com/office/officeart/2005/8/layout/venn3"/>
    <dgm:cxn modelId="{46662E83-FFC0-4AA3-A486-4C038239BDA8}" type="presOf" srcId="{EB7F3518-9405-43A4-9FEB-37477BFF9D89}" destId="{3D21B6EC-5804-47A2-AD3A-F9F13B75BA43}" srcOrd="0" destOrd="0" presId="urn:microsoft.com/office/officeart/2005/8/layout/venn3"/>
    <dgm:cxn modelId="{7F33E791-B387-4DC8-80B0-E36EF8AE287D}" type="presOf" srcId="{8CC49798-6A53-420A-85A5-5B8A8DD83B6E}" destId="{67A5F64D-98F3-4A29-80E3-E1AAB37A0FDD}" srcOrd="0" destOrd="0" presId="urn:microsoft.com/office/officeart/2005/8/layout/venn3"/>
    <dgm:cxn modelId="{5C169F95-2411-4C9B-B67F-F2BBCB5FA084}" srcId="{1158064D-5813-4C42-8836-899F3452F5B5}" destId="{EB7F3518-9405-43A4-9FEB-37477BFF9D89}" srcOrd="1" destOrd="0" parTransId="{D270EEFC-7607-4469-8A8C-334D3449A8CB}" sibTransId="{10941122-4EF6-4E4B-9F54-2A9E8CFF3568}"/>
    <dgm:cxn modelId="{B7CFB1C6-BEBF-4EE1-A38B-E339BEAB3F68}" type="presOf" srcId="{1158064D-5813-4C42-8836-899F3452F5B5}" destId="{6FFD6EF5-FBCD-4CC2-BAB4-1104CD6C95DA}" srcOrd="0" destOrd="0" presId="urn:microsoft.com/office/officeart/2005/8/layout/venn3"/>
    <dgm:cxn modelId="{AB1605E3-803D-445E-9480-CB1C516B20BB}" type="presOf" srcId="{5F93049F-80BA-4030-A4BE-3866BB3E2EBD}" destId="{C13A6012-D798-46EB-A65D-D3C531A967AE}" srcOrd="0" destOrd="0" presId="urn:microsoft.com/office/officeart/2005/8/layout/venn3"/>
    <dgm:cxn modelId="{889C18F9-AF9A-4CF3-922B-9200EF1DDCFA}" srcId="{1158064D-5813-4C42-8836-899F3452F5B5}" destId="{DE6507D4-C2D8-406B-A5B0-0A2D7224A802}" srcOrd="3" destOrd="0" parTransId="{447BDC63-6A8C-4C4A-9265-871419149332}" sibTransId="{7B222CE2-C6B7-4402-A66E-D4F80BE1AE32}"/>
    <dgm:cxn modelId="{808984B7-B082-48B0-9F06-300A1F990741}" type="presParOf" srcId="{6FFD6EF5-FBCD-4CC2-BAB4-1104CD6C95DA}" destId="{C13A6012-D798-46EB-A65D-D3C531A967AE}" srcOrd="0" destOrd="0" presId="urn:microsoft.com/office/officeart/2005/8/layout/venn3"/>
    <dgm:cxn modelId="{CF31CCC8-AFB2-432A-8E32-6841F8AAFE72}" type="presParOf" srcId="{6FFD6EF5-FBCD-4CC2-BAB4-1104CD6C95DA}" destId="{3D29F8E6-F62F-4218-B426-DAAC31067DB8}" srcOrd="1" destOrd="0" presId="urn:microsoft.com/office/officeart/2005/8/layout/venn3"/>
    <dgm:cxn modelId="{1FFF0BF2-CF82-4520-8FCE-393C1866A268}" type="presParOf" srcId="{6FFD6EF5-FBCD-4CC2-BAB4-1104CD6C95DA}" destId="{3D21B6EC-5804-47A2-AD3A-F9F13B75BA43}" srcOrd="2" destOrd="0" presId="urn:microsoft.com/office/officeart/2005/8/layout/venn3"/>
    <dgm:cxn modelId="{C945A193-D2A8-42AD-B684-B0AF2D21EF0A}" type="presParOf" srcId="{6FFD6EF5-FBCD-4CC2-BAB4-1104CD6C95DA}" destId="{862160E5-7FBB-4596-B063-0DF11F8D5EE8}" srcOrd="3" destOrd="0" presId="urn:microsoft.com/office/officeart/2005/8/layout/venn3"/>
    <dgm:cxn modelId="{E0B3AD1E-D402-4A74-8444-1B6C928A679F}" type="presParOf" srcId="{6FFD6EF5-FBCD-4CC2-BAB4-1104CD6C95DA}" destId="{67A5F64D-98F3-4A29-80E3-E1AAB37A0FDD}" srcOrd="4" destOrd="0" presId="urn:microsoft.com/office/officeart/2005/8/layout/venn3"/>
    <dgm:cxn modelId="{B2EE50A4-1D0E-4327-ADD6-0D8EA9FBDB1D}" type="presParOf" srcId="{6FFD6EF5-FBCD-4CC2-BAB4-1104CD6C95DA}" destId="{442FA1A6-961A-444E-923C-2F91726B3368}" srcOrd="5" destOrd="0" presId="urn:microsoft.com/office/officeart/2005/8/layout/venn3"/>
    <dgm:cxn modelId="{E086D183-A45C-4665-88C9-602B5FBCA1C9}" type="presParOf" srcId="{6FFD6EF5-FBCD-4CC2-BAB4-1104CD6C95DA}" destId="{26AC5FFC-3F89-4A8D-939C-D4FD81CCB74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41C24-1BB2-47E4-A05E-5D8241FD69D2}" type="doc">
      <dgm:prSet loTypeId="urn:microsoft.com/office/officeart/2005/8/layout/hProcess9" loCatId="process" qsTypeId="urn:microsoft.com/office/officeart/2005/8/quickstyle/simple1" qsCatId="simple" csTypeId="urn:microsoft.com/office/officeart/2005/8/colors/accent1_2" csCatId="accent1" phldr="1"/>
      <dgm:spPr/>
    </dgm:pt>
    <dgm:pt modelId="{0D3C42BE-48C5-4C50-A366-EE5C88B6AEC4}">
      <dgm:prSet phldrT="[Text]"/>
      <dgm:spPr>
        <a:solidFill>
          <a:schemeClr val="accent5">
            <a:lumMod val="75000"/>
          </a:schemeClr>
        </a:solidFill>
        <a:ln>
          <a:solidFill>
            <a:schemeClr val="bg1"/>
          </a:solidFill>
        </a:ln>
        <a:scene3d>
          <a:camera prst="orthographicFront"/>
          <a:lightRig rig="threePt" dir="t"/>
        </a:scene3d>
        <a:sp3d>
          <a:bevelT w="114300" prst="artDeco"/>
        </a:sp3d>
      </dgm:spPr>
      <dgm:t>
        <a:bodyPr/>
        <a:lstStyle/>
        <a:p>
          <a:r>
            <a:rPr lang="en-US" dirty="0">
              <a:solidFill>
                <a:schemeClr val="bg1"/>
              </a:solidFill>
            </a:rPr>
            <a:t>Picture the kind of care you may want and lay out a plan</a:t>
          </a:r>
        </a:p>
      </dgm:t>
    </dgm:pt>
    <dgm:pt modelId="{472E3648-DFCF-477D-849E-8546B196CD2A}" type="parTrans" cxnId="{EE6C1A58-7ED3-486C-B9E2-7E21152F282D}">
      <dgm:prSet/>
      <dgm:spPr/>
      <dgm:t>
        <a:bodyPr/>
        <a:lstStyle/>
        <a:p>
          <a:endParaRPr lang="en-US"/>
        </a:p>
      </dgm:t>
    </dgm:pt>
    <dgm:pt modelId="{AFAC7789-6CA1-4653-B2E6-7EA2E48E994E}" type="sibTrans" cxnId="{EE6C1A58-7ED3-486C-B9E2-7E21152F282D}">
      <dgm:prSet/>
      <dgm:spPr/>
      <dgm:t>
        <a:bodyPr/>
        <a:lstStyle/>
        <a:p>
          <a:endParaRPr lang="en-US"/>
        </a:p>
      </dgm:t>
    </dgm:pt>
    <dgm:pt modelId="{4DD1AAFE-3292-46E0-994E-621227DD6A2D}">
      <dgm:prSet phldrT="[Text]"/>
      <dgm:spPr>
        <a:solidFill>
          <a:srgbClr val="FED08C"/>
        </a:solidFill>
        <a:scene3d>
          <a:camera prst="orthographicFront"/>
          <a:lightRig rig="threePt" dir="t"/>
        </a:scene3d>
        <a:sp3d>
          <a:bevelT w="114300" prst="artDeco"/>
        </a:sp3d>
      </dgm:spPr>
      <dgm:t>
        <a:bodyPr/>
        <a:lstStyle/>
        <a:p>
          <a:r>
            <a:rPr lang="en-US" dirty="0">
              <a:solidFill>
                <a:schemeClr val="tx1"/>
              </a:solidFill>
            </a:rPr>
            <a:t>Provide details to financial professional</a:t>
          </a:r>
        </a:p>
      </dgm:t>
    </dgm:pt>
    <dgm:pt modelId="{5B08C3E6-3307-4C98-A0A2-96B6F96053E7}" type="parTrans" cxnId="{A9A51B33-5791-4E89-BFB2-2C53946ED3AF}">
      <dgm:prSet/>
      <dgm:spPr/>
      <dgm:t>
        <a:bodyPr/>
        <a:lstStyle/>
        <a:p>
          <a:endParaRPr lang="en-US"/>
        </a:p>
      </dgm:t>
    </dgm:pt>
    <dgm:pt modelId="{AFF336DE-87DB-440F-9CE8-F400A19BA32D}" type="sibTrans" cxnId="{A9A51B33-5791-4E89-BFB2-2C53946ED3AF}">
      <dgm:prSet/>
      <dgm:spPr/>
      <dgm:t>
        <a:bodyPr/>
        <a:lstStyle/>
        <a:p>
          <a:endParaRPr lang="en-US"/>
        </a:p>
      </dgm:t>
    </dgm:pt>
    <dgm:pt modelId="{254C721E-DCD3-4B66-B184-8A430021E059}">
      <dgm:prSet phldrT="[Text]"/>
      <dgm:spPr>
        <a:solidFill>
          <a:srgbClr val="A7D971"/>
        </a:solidFill>
        <a:scene3d>
          <a:camera prst="orthographicFront"/>
          <a:lightRig rig="threePt" dir="t"/>
        </a:scene3d>
        <a:sp3d>
          <a:bevelT w="114300" prst="artDeco"/>
        </a:sp3d>
      </dgm:spPr>
      <dgm:t>
        <a:bodyPr/>
        <a:lstStyle/>
        <a:p>
          <a:r>
            <a:rPr lang="en-US" dirty="0">
              <a:solidFill>
                <a:schemeClr val="tx1"/>
              </a:solidFill>
            </a:rPr>
            <a:t>Fund the plan</a:t>
          </a:r>
        </a:p>
      </dgm:t>
    </dgm:pt>
    <dgm:pt modelId="{D2DB93F4-A534-484D-B29D-F8A5F9B52014}" type="parTrans" cxnId="{BA4FE6D3-E9EF-41B5-8028-6F4668F3F705}">
      <dgm:prSet/>
      <dgm:spPr/>
      <dgm:t>
        <a:bodyPr/>
        <a:lstStyle/>
        <a:p>
          <a:endParaRPr lang="en-US"/>
        </a:p>
      </dgm:t>
    </dgm:pt>
    <dgm:pt modelId="{F67C4BD1-64F1-4D3A-838C-A0B45991AC10}" type="sibTrans" cxnId="{BA4FE6D3-E9EF-41B5-8028-6F4668F3F705}">
      <dgm:prSet/>
      <dgm:spPr/>
      <dgm:t>
        <a:bodyPr/>
        <a:lstStyle/>
        <a:p>
          <a:endParaRPr lang="en-US"/>
        </a:p>
      </dgm:t>
    </dgm:pt>
    <dgm:pt modelId="{F4C18ED2-7750-4644-9599-5AA1923656AB}">
      <dgm:prSet phldrT="[Text]"/>
      <dgm:spPr>
        <a:solidFill>
          <a:schemeClr val="accent6">
            <a:lumMod val="20000"/>
            <a:lumOff val="80000"/>
          </a:schemeClr>
        </a:solidFill>
        <a:scene3d>
          <a:camera prst="orthographicFront"/>
          <a:lightRig rig="threePt" dir="t"/>
        </a:scene3d>
        <a:sp3d>
          <a:bevelT w="114300" prst="artDeco"/>
        </a:sp3d>
      </dgm:spPr>
      <dgm:t>
        <a:bodyPr/>
        <a:lstStyle/>
        <a:p>
          <a:r>
            <a:rPr lang="en-US" dirty="0">
              <a:solidFill>
                <a:schemeClr val="tx1"/>
              </a:solidFill>
            </a:rPr>
            <a:t>Discuss the plan with your family</a:t>
          </a:r>
          <a:endParaRPr lang="en-US" dirty="0"/>
        </a:p>
      </dgm:t>
    </dgm:pt>
    <dgm:pt modelId="{CCB9C3A3-CC52-4954-8C27-FD1A41CFB2C6}" type="parTrans" cxnId="{74173D77-29E9-4CC8-9211-E6807CBE35A1}">
      <dgm:prSet/>
      <dgm:spPr/>
      <dgm:t>
        <a:bodyPr/>
        <a:lstStyle/>
        <a:p>
          <a:endParaRPr lang="en-US"/>
        </a:p>
      </dgm:t>
    </dgm:pt>
    <dgm:pt modelId="{EF6EE699-4494-4844-AC89-C98644C49612}" type="sibTrans" cxnId="{74173D77-29E9-4CC8-9211-E6807CBE35A1}">
      <dgm:prSet/>
      <dgm:spPr/>
      <dgm:t>
        <a:bodyPr/>
        <a:lstStyle/>
        <a:p>
          <a:endParaRPr lang="en-US"/>
        </a:p>
      </dgm:t>
    </dgm:pt>
    <dgm:pt modelId="{6C4C3F5C-3361-40C2-B37A-E64A262125AB}" type="pres">
      <dgm:prSet presAssocID="{20941C24-1BB2-47E4-A05E-5D8241FD69D2}" presName="CompostProcess" presStyleCnt="0">
        <dgm:presLayoutVars>
          <dgm:dir/>
          <dgm:resizeHandles val="exact"/>
        </dgm:presLayoutVars>
      </dgm:prSet>
      <dgm:spPr/>
    </dgm:pt>
    <dgm:pt modelId="{59577496-9608-4535-834E-2584A89C5252}" type="pres">
      <dgm:prSet presAssocID="{20941C24-1BB2-47E4-A05E-5D8241FD69D2}" presName="arrow" presStyleLbl="bgShp" presStyleIdx="0" presStyleCnt="1" custScaleX="117647"/>
      <dgm:spPr>
        <a:pattFill prst="pct40">
          <a:fgClr>
            <a:schemeClr val="accent3">
              <a:lumMod val="50000"/>
            </a:schemeClr>
          </a:fgClr>
          <a:bgClr>
            <a:schemeClr val="bg1"/>
          </a:bgClr>
        </a:pattFill>
        <a:ln>
          <a:solidFill>
            <a:schemeClr val="tx1"/>
          </a:solidFill>
        </a:ln>
        <a:scene3d>
          <a:camera prst="orthographicFront"/>
          <a:lightRig rig="threePt" dir="t"/>
        </a:scene3d>
        <a:sp3d>
          <a:bevelT w="114300" prst="artDeco"/>
        </a:sp3d>
      </dgm:spPr>
    </dgm:pt>
    <dgm:pt modelId="{F3AD2B56-BE35-4DA8-83C3-9C6DA58E05AC}" type="pres">
      <dgm:prSet presAssocID="{20941C24-1BB2-47E4-A05E-5D8241FD69D2}" presName="linearProcess" presStyleCnt="0"/>
      <dgm:spPr/>
    </dgm:pt>
    <dgm:pt modelId="{E3C58319-01D1-4470-BF80-D586996001B8}" type="pres">
      <dgm:prSet presAssocID="{0D3C42BE-48C5-4C50-A366-EE5C88B6AEC4}" presName="textNode" presStyleLbl="node1" presStyleIdx="0" presStyleCnt="4">
        <dgm:presLayoutVars>
          <dgm:bulletEnabled val="1"/>
        </dgm:presLayoutVars>
      </dgm:prSet>
      <dgm:spPr/>
    </dgm:pt>
    <dgm:pt modelId="{0729ABF8-87B1-4EF0-9C4B-1A5FC8162313}" type="pres">
      <dgm:prSet presAssocID="{AFAC7789-6CA1-4653-B2E6-7EA2E48E994E}" presName="sibTrans" presStyleCnt="0"/>
      <dgm:spPr/>
    </dgm:pt>
    <dgm:pt modelId="{DC170C8D-536C-4B1D-8F6F-8A52460305D8}" type="pres">
      <dgm:prSet presAssocID="{4DD1AAFE-3292-46E0-994E-621227DD6A2D}" presName="textNode" presStyleLbl="node1" presStyleIdx="1" presStyleCnt="4">
        <dgm:presLayoutVars>
          <dgm:bulletEnabled val="1"/>
        </dgm:presLayoutVars>
      </dgm:prSet>
      <dgm:spPr/>
    </dgm:pt>
    <dgm:pt modelId="{8F8988C1-0B30-41C1-940C-05351E680ADE}" type="pres">
      <dgm:prSet presAssocID="{AFF336DE-87DB-440F-9CE8-F400A19BA32D}" presName="sibTrans" presStyleCnt="0"/>
      <dgm:spPr/>
    </dgm:pt>
    <dgm:pt modelId="{28CC1150-8FDD-4581-BE48-99A2384B646A}" type="pres">
      <dgm:prSet presAssocID="{254C721E-DCD3-4B66-B184-8A430021E059}" presName="textNode" presStyleLbl="node1" presStyleIdx="2" presStyleCnt="4">
        <dgm:presLayoutVars>
          <dgm:bulletEnabled val="1"/>
        </dgm:presLayoutVars>
      </dgm:prSet>
      <dgm:spPr/>
    </dgm:pt>
    <dgm:pt modelId="{4176B4DF-93C2-462F-8ECD-2C3958A9FE55}" type="pres">
      <dgm:prSet presAssocID="{F67C4BD1-64F1-4D3A-838C-A0B45991AC10}" presName="sibTrans" presStyleCnt="0"/>
      <dgm:spPr/>
    </dgm:pt>
    <dgm:pt modelId="{FDD49F4C-A41D-41D1-9F36-882C1043E404}" type="pres">
      <dgm:prSet presAssocID="{F4C18ED2-7750-4644-9599-5AA1923656AB}" presName="textNode" presStyleLbl="node1" presStyleIdx="3" presStyleCnt="4">
        <dgm:presLayoutVars>
          <dgm:bulletEnabled val="1"/>
        </dgm:presLayoutVars>
      </dgm:prSet>
      <dgm:spPr/>
    </dgm:pt>
  </dgm:ptLst>
  <dgm:cxnLst>
    <dgm:cxn modelId="{8E2BE213-E691-4130-9B99-5F543BF83471}" type="presOf" srcId="{20941C24-1BB2-47E4-A05E-5D8241FD69D2}" destId="{6C4C3F5C-3361-40C2-B37A-E64A262125AB}" srcOrd="0" destOrd="0" presId="urn:microsoft.com/office/officeart/2005/8/layout/hProcess9"/>
    <dgm:cxn modelId="{A9A51B33-5791-4E89-BFB2-2C53946ED3AF}" srcId="{20941C24-1BB2-47E4-A05E-5D8241FD69D2}" destId="{4DD1AAFE-3292-46E0-994E-621227DD6A2D}" srcOrd="1" destOrd="0" parTransId="{5B08C3E6-3307-4C98-A0A2-96B6F96053E7}" sibTransId="{AFF336DE-87DB-440F-9CE8-F400A19BA32D}"/>
    <dgm:cxn modelId="{B1053243-7246-4363-A690-0E91469D38DD}" type="presOf" srcId="{4DD1AAFE-3292-46E0-994E-621227DD6A2D}" destId="{DC170C8D-536C-4B1D-8F6F-8A52460305D8}" srcOrd="0" destOrd="0" presId="urn:microsoft.com/office/officeart/2005/8/layout/hProcess9"/>
    <dgm:cxn modelId="{96618471-5F5B-4F4E-9160-4FCC261E27E3}" type="presOf" srcId="{F4C18ED2-7750-4644-9599-5AA1923656AB}" destId="{FDD49F4C-A41D-41D1-9F36-882C1043E404}" srcOrd="0" destOrd="0" presId="urn:microsoft.com/office/officeart/2005/8/layout/hProcess9"/>
    <dgm:cxn modelId="{74173D77-29E9-4CC8-9211-E6807CBE35A1}" srcId="{20941C24-1BB2-47E4-A05E-5D8241FD69D2}" destId="{F4C18ED2-7750-4644-9599-5AA1923656AB}" srcOrd="3" destOrd="0" parTransId="{CCB9C3A3-CC52-4954-8C27-FD1A41CFB2C6}" sibTransId="{EF6EE699-4494-4844-AC89-C98644C49612}"/>
    <dgm:cxn modelId="{EE6C1A58-7ED3-486C-B9E2-7E21152F282D}" srcId="{20941C24-1BB2-47E4-A05E-5D8241FD69D2}" destId="{0D3C42BE-48C5-4C50-A366-EE5C88B6AEC4}" srcOrd="0" destOrd="0" parTransId="{472E3648-DFCF-477D-849E-8546B196CD2A}" sibTransId="{AFAC7789-6CA1-4653-B2E6-7EA2E48E994E}"/>
    <dgm:cxn modelId="{50E356A2-F3F1-46B0-BDDF-5FA5434C1CAB}" type="presOf" srcId="{0D3C42BE-48C5-4C50-A366-EE5C88B6AEC4}" destId="{E3C58319-01D1-4470-BF80-D586996001B8}" srcOrd="0" destOrd="0" presId="urn:microsoft.com/office/officeart/2005/8/layout/hProcess9"/>
    <dgm:cxn modelId="{F2EB33AB-2A2E-49AD-BB9F-74A2F1DD641F}" type="presOf" srcId="{254C721E-DCD3-4B66-B184-8A430021E059}" destId="{28CC1150-8FDD-4581-BE48-99A2384B646A}" srcOrd="0" destOrd="0" presId="urn:microsoft.com/office/officeart/2005/8/layout/hProcess9"/>
    <dgm:cxn modelId="{BA4FE6D3-E9EF-41B5-8028-6F4668F3F705}" srcId="{20941C24-1BB2-47E4-A05E-5D8241FD69D2}" destId="{254C721E-DCD3-4B66-B184-8A430021E059}" srcOrd="2" destOrd="0" parTransId="{D2DB93F4-A534-484D-B29D-F8A5F9B52014}" sibTransId="{F67C4BD1-64F1-4D3A-838C-A0B45991AC10}"/>
    <dgm:cxn modelId="{72384814-4E44-4209-A416-CC464E346E7E}" type="presParOf" srcId="{6C4C3F5C-3361-40C2-B37A-E64A262125AB}" destId="{59577496-9608-4535-834E-2584A89C5252}" srcOrd="0" destOrd="0" presId="urn:microsoft.com/office/officeart/2005/8/layout/hProcess9"/>
    <dgm:cxn modelId="{155DC13E-AF64-4E5A-A114-38B1BF8BB402}" type="presParOf" srcId="{6C4C3F5C-3361-40C2-B37A-E64A262125AB}" destId="{F3AD2B56-BE35-4DA8-83C3-9C6DA58E05AC}" srcOrd="1" destOrd="0" presId="urn:microsoft.com/office/officeart/2005/8/layout/hProcess9"/>
    <dgm:cxn modelId="{3EB9AFAD-EFDE-4A94-BEF4-94DD9908D6F5}" type="presParOf" srcId="{F3AD2B56-BE35-4DA8-83C3-9C6DA58E05AC}" destId="{E3C58319-01D1-4470-BF80-D586996001B8}" srcOrd="0" destOrd="0" presId="urn:microsoft.com/office/officeart/2005/8/layout/hProcess9"/>
    <dgm:cxn modelId="{C08CFABD-72C9-4F7E-899D-B98C175B2C78}" type="presParOf" srcId="{F3AD2B56-BE35-4DA8-83C3-9C6DA58E05AC}" destId="{0729ABF8-87B1-4EF0-9C4B-1A5FC8162313}" srcOrd="1" destOrd="0" presId="urn:microsoft.com/office/officeart/2005/8/layout/hProcess9"/>
    <dgm:cxn modelId="{D8DAB68A-5A32-450C-8B93-F3365BDE2E02}" type="presParOf" srcId="{F3AD2B56-BE35-4DA8-83C3-9C6DA58E05AC}" destId="{DC170C8D-536C-4B1D-8F6F-8A52460305D8}" srcOrd="2" destOrd="0" presId="urn:microsoft.com/office/officeart/2005/8/layout/hProcess9"/>
    <dgm:cxn modelId="{E89C41B6-8C6C-443F-9FA6-46B3841AE1C8}" type="presParOf" srcId="{F3AD2B56-BE35-4DA8-83C3-9C6DA58E05AC}" destId="{8F8988C1-0B30-41C1-940C-05351E680ADE}" srcOrd="3" destOrd="0" presId="urn:microsoft.com/office/officeart/2005/8/layout/hProcess9"/>
    <dgm:cxn modelId="{20CD32FE-74D7-4289-AAB8-1411E2707DA2}" type="presParOf" srcId="{F3AD2B56-BE35-4DA8-83C3-9C6DA58E05AC}" destId="{28CC1150-8FDD-4581-BE48-99A2384B646A}" srcOrd="4" destOrd="0" presId="urn:microsoft.com/office/officeart/2005/8/layout/hProcess9"/>
    <dgm:cxn modelId="{4E7576D1-7DE4-421E-9BBE-94D0CF9692CE}" type="presParOf" srcId="{F3AD2B56-BE35-4DA8-83C3-9C6DA58E05AC}" destId="{4176B4DF-93C2-462F-8ECD-2C3958A9FE55}" srcOrd="5" destOrd="0" presId="urn:microsoft.com/office/officeart/2005/8/layout/hProcess9"/>
    <dgm:cxn modelId="{D3D60C63-71AE-4602-8204-818D2DE21743}" type="presParOf" srcId="{F3AD2B56-BE35-4DA8-83C3-9C6DA58E05AC}" destId="{FDD49F4C-A41D-41D1-9F36-882C1043E40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A32EE6-8259-4398-891B-2821EEC8D15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CCE8EC8F-AD39-4BDE-B1D6-A82C86713C7C}">
      <dgm:prSet phldrT="[Text]" custT="1"/>
      <dgm:spPr>
        <a:solidFill>
          <a:srgbClr val="FED08C"/>
        </a:solidFill>
        <a:ln>
          <a:solidFill>
            <a:srgbClr val="FDAF3D"/>
          </a:solidFill>
        </a:ln>
        <a:scene3d>
          <a:camera prst="orthographicFront"/>
          <a:lightRig rig="threePt" dir="t"/>
        </a:scene3d>
        <a:sp3d>
          <a:bevelT w="114300" prst="artDeco"/>
        </a:sp3d>
      </dgm:spPr>
      <dgm:t>
        <a:bodyPr/>
        <a:lstStyle/>
        <a:p>
          <a:pPr algn="ctr">
            <a:buNone/>
          </a:pPr>
          <a:r>
            <a:rPr lang="en-US" sz="2800" dirty="0">
              <a:solidFill>
                <a:schemeClr val="tx1"/>
              </a:solidFill>
              <a:latin typeface="+mn-lt"/>
              <a:ea typeface="ＭＳ Ｐゴシック" pitchFamily="34" charset="-128"/>
              <a:cs typeface="Arial" panose="020B0604020202020204" pitchFamily="34" charset="0"/>
            </a:rPr>
            <a:t>Home</a:t>
          </a:r>
          <a:endParaRPr lang="en-US" sz="2800" dirty="0">
            <a:latin typeface="+mn-lt"/>
            <a:cs typeface="Arial" panose="020B0604020202020204" pitchFamily="34" charset="0"/>
          </a:endParaRPr>
        </a:p>
      </dgm:t>
    </dgm:pt>
    <dgm:pt modelId="{3C044313-AC81-4A75-A33B-E417762E8F8A}" type="parTrans" cxnId="{262BC5CE-8992-4B65-BF16-AD38E79E23F8}">
      <dgm:prSet/>
      <dgm:spPr/>
      <dgm:t>
        <a:bodyPr/>
        <a:lstStyle/>
        <a:p>
          <a:endParaRPr lang="en-US"/>
        </a:p>
      </dgm:t>
    </dgm:pt>
    <dgm:pt modelId="{391563D3-CB24-4C99-B9B0-AE543E515962}" type="sibTrans" cxnId="{262BC5CE-8992-4B65-BF16-AD38E79E23F8}">
      <dgm:prSet/>
      <dgm:spPr/>
      <dgm:t>
        <a:bodyPr/>
        <a:lstStyle/>
        <a:p>
          <a:endParaRPr lang="en-US"/>
        </a:p>
      </dgm:t>
    </dgm:pt>
    <dgm:pt modelId="{7201DE12-34D4-4336-A5EB-B79A9B48C440}">
      <dgm:prSet phldrT="[Text]" custT="1"/>
      <dgm:spPr>
        <a:solidFill>
          <a:schemeClr val="accent6">
            <a:lumMod val="20000"/>
            <a:lumOff val="80000"/>
          </a:schemeClr>
        </a:solidFill>
        <a:ln>
          <a:solidFill>
            <a:schemeClr val="accent6">
              <a:lumMod val="40000"/>
              <a:lumOff val="60000"/>
            </a:schemeClr>
          </a:solidFill>
        </a:ln>
        <a:scene3d>
          <a:camera prst="orthographicFront"/>
          <a:lightRig rig="threePt" dir="t"/>
        </a:scene3d>
        <a:sp3d>
          <a:bevelT w="114300" prst="artDeco"/>
        </a:sp3d>
      </dgm:spPr>
      <dgm:t>
        <a:bodyPr/>
        <a:lstStyle/>
        <a:p>
          <a:pPr algn="ctr"/>
          <a:r>
            <a:rPr lang="en-US" sz="2800" dirty="0">
              <a:solidFill>
                <a:schemeClr val="tx1"/>
              </a:solidFill>
              <a:latin typeface="+mn-lt"/>
              <a:ea typeface="ＭＳ Ｐゴシック" pitchFamily="34" charset="-128"/>
              <a:cs typeface="Arial" panose="020B0604020202020204" pitchFamily="34" charset="0"/>
            </a:rPr>
            <a:t>Community</a:t>
          </a:r>
          <a:endParaRPr lang="en-US" sz="2800" dirty="0">
            <a:latin typeface="+mn-lt"/>
            <a:cs typeface="Arial" panose="020B0604020202020204" pitchFamily="34" charset="0"/>
          </a:endParaRPr>
        </a:p>
      </dgm:t>
    </dgm:pt>
    <dgm:pt modelId="{F6709A37-8398-47ED-A69F-9B873DA480BE}" type="parTrans" cxnId="{5B6BF2A8-8B10-46E6-96A8-1578E19ADCF8}">
      <dgm:prSet/>
      <dgm:spPr/>
      <dgm:t>
        <a:bodyPr/>
        <a:lstStyle/>
        <a:p>
          <a:endParaRPr lang="en-US"/>
        </a:p>
      </dgm:t>
    </dgm:pt>
    <dgm:pt modelId="{6A204FC9-A0C0-4B41-896A-096CAC6753BF}" type="sibTrans" cxnId="{5B6BF2A8-8B10-46E6-96A8-1578E19ADCF8}">
      <dgm:prSet/>
      <dgm:spPr/>
      <dgm:t>
        <a:bodyPr/>
        <a:lstStyle/>
        <a:p>
          <a:endParaRPr lang="en-US"/>
        </a:p>
      </dgm:t>
    </dgm:pt>
    <dgm:pt modelId="{6BD3E3FB-D74D-4492-918B-C1E39E6B0FF6}">
      <dgm:prSet phldrT="[Text]" phldr="1"/>
      <dgm:spPr/>
      <dgm:t>
        <a:bodyPr/>
        <a:lstStyle/>
        <a:p>
          <a:endParaRPr lang="en-US"/>
        </a:p>
      </dgm:t>
    </dgm:pt>
    <dgm:pt modelId="{C8E1F6D2-2A10-4621-992F-7952F62AEE63}" type="sibTrans" cxnId="{5A647EAF-17AC-48FB-AF78-5E826C2D6889}">
      <dgm:prSet/>
      <dgm:spPr/>
      <dgm:t>
        <a:bodyPr/>
        <a:lstStyle/>
        <a:p>
          <a:endParaRPr lang="en-US"/>
        </a:p>
      </dgm:t>
    </dgm:pt>
    <dgm:pt modelId="{F8AE4322-E8B4-430B-B07E-A13C5136C5FD}" type="parTrans" cxnId="{5A647EAF-17AC-48FB-AF78-5E826C2D6889}">
      <dgm:prSet/>
      <dgm:spPr/>
      <dgm:t>
        <a:bodyPr/>
        <a:lstStyle/>
        <a:p>
          <a:endParaRPr lang="en-US"/>
        </a:p>
      </dgm:t>
    </dgm:pt>
    <dgm:pt modelId="{C7154ECC-5E36-43E1-AC13-393F009643EB}">
      <dgm:prSet phldrT="[Text]" phldr="1"/>
      <dgm:spPr/>
      <dgm:t>
        <a:bodyPr/>
        <a:lstStyle/>
        <a:p>
          <a:endParaRPr lang="en-US"/>
        </a:p>
      </dgm:t>
    </dgm:pt>
    <dgm:pt modelId="{8CF9FA29-04A1-4956-B127-E6A45041EF32}" type="sibTrans" cxnId="{A9F1FBA3-3A5D-4127-95EE-3D9E6ADE32C4}">
      <dgm:prSet/>
      <dgm:spPr/>
      <dgm:t>
        <a:bodyPr/>
        <a:lstStyle/>
        <a:p>
          <a:endParaRPr lang="en-US"/>
        </a:p>
      </dgm:t>
    </dgm:pt>
    <dgm:pt modelId="{3C7897C3-E50A-4A79-A64F-D2FF2068FCB6}" type="parTrans" cxnId="{A9F1FBA3-3A5D-4127-95EE-3D9E6ADE32C4}">
      <dgm:prSet/>
      <dgm:spPr/>
      <dgm:t>
        <a:bodyPr/>
        <a:lstStyle/>
        <a:p>
          <a:endParaRPr lang="en-US"/>
        </a:p>
      </dgm:t>
    </dgm:pt>
    <dgm:pt modelId="{459C1234-E60A-4819-9474-78BBCBDC7BC4}">
      <dgm:prSet/>
      <dgm:spPr/>
      <dgm:t>
        <a:bodyPr/>
        <a:lstStyle/>
        <a:p>
          <a:endParaRPr lang="en-US"/>
        </a:p>
      </dgm:t>
    </dgm:pt>
    <dgm:pt modelId="{0A912F69-C807-478A-B7F3-0AAD34381C3B}" type="parTrans" cxnId="{3F4F2C20-D4DF-4F7B-A1E1-B50731E1C152}">
      <dgm:prSet/>
      <dgm:spPr/>
      <dgm:t>
        <a:bodyPr/>
        <a:lstStyle/>
        <a:p>
          <a:endParaRPr lang="en-US"/>
        </a:p>
      </dgm:t>
    </dgm:pt>
    <dgm:pt modelId="{DF3CD37C-5B39-431B-8CA0-DFACCD8D8A22}" type="sibTrans" cxnId="{3F4F2C20-D4DF-4F7B-A1E1-B50731E1C152}">
      <dgm:prSet/>
      <dgm:spPr/>
      <dgm:t>
        <a:bodyPr/>
        <a:lstStyle/>
        <a:p>
          <a:endParaRPr lang="en-US"/>
        </a:p>
      </dgm:t>
    </dgm:pt>
    <dgm:pt modelId="{12794CE7-CD14-4547-871D-698830435FDB}">
      <dgm:prSet/>
      <dgm:spPr/>
      <dgm:t>
        <a:bodyPr/>
        <a:lstStyle/>
        <a:p>
          <a:endParaRPr lang="en-US"/>
        </a:p>
      </dgm:t>
    </dgm:pt>
    <dgm:pt modelId="{08878283-AD18-4CDF-8DDA-16903857B960}" type="parTrans" cxnId="{86835050-F208-4181-8432-62859B9F6B19}">
      <dgm:prSet/>
      <dgm:spPr/>
      <dgm:t>
        <a:bodyPr/>
        <a:lstStyle/>
        <a:p>
          <a:endParaRPr lang="en-US"/>
        </a:p>
      </dgm:t>
    </dgm:pt>
    <dgm:pt modelId="{99C1AC2C-6330-42F4-A7A3-E1EDADBF9ECE}" type="sibTrans" cxnId="{86835050-F208-4181-8432-62859B9F6B19}">
      <dgm:prSet/>
      <dgm:spPr/>
      <dgm:t>
        <a:bodyPr/>
        <a:lstStyle/>
        <a:p>
          <a:endParaRPr lang="en-US"/>
        </a:p>
      </dgm:t>
    </dgm:pt>
    <dgm:pt modelId="{B2B76A4A-A79B-4E76-ABBF-1913064E19BE}">
      <dgm:prSet/>
      <dgm:spPr/>
      <dgm:t>
        <a:bodyPr/>
        <a:lstStyle/>
        <a:p>
          <a:endParaRPr lang="en-US"/>
        </a:p>
      </dgm:t>
    </dgm:pt>
    <dgm:pt modelId="{B50E8A11-90C6-4ADB-AF8E-8D3C897428CF}" type="parTrans" cxnId="{E71494DC-AD59-4451-9369-A6B76E32397B}">
      <dgm:prSet/>
      <dgm:spPr/>
      <dgm:t>
        <a:bodyPr/>
        <a:lstStyle/>
        <a:p>
          <a:endParaRPr lang="en-US"/>
        </a:p>
      </dgm:t>
    </dgm:pt>
    <dgm:pt modelId="{2F635F34-CC74-48AF-91E2-A0CC24F0417E}" type="sibTrans" cxnId="{E71494DC-AD59-4451-9369-A6B76E32397B}">
      <dgm:prSet/>
      <dgm:spPr/>
      <dgm:t>
        <a:bodyPr/>
        <a:lstStyle/>
        <a:p>
          <a:endParaRPr lang="en-US"/>
        </a:p>
      </dgm:t>
    </dgm:pt>
    <dgm:pt modelId="{11797649-8659-4F29-B335-43A293EF886F}">
      <dgm:prSet/>
      <dgm:spPr/>
      <dgm:t>
        <a:bodyPr/>
        <a:lstStyle/>
        <a:p>
          <a:endParaRPr lang="en-US"/>
        </a:p>
      </dgm:t>
    </dgm:pt>
    <dgm:pt modelId="{4110F615-FABF-46A4-8FE9-303C91449E31}" type="parTrans" cxnId="{E5B57C9A-FD49-4F81-BCF4-D8DDF7397D08}">
      <dgm:prSet/>
      <dgm:spPr/>
      <dgm:t>
        <a:bodyPr/>
        <a:lstStyle/>
        <a:p>
          <a:endParaRPr lang="en-US"/>
        </a:p>
      </dgm:t>
    </dgm:pt>
    <dgm:pt modelId="{397800E2-E352-4E11-B1C7-270546A0E0F0}" type="sibTrans" cxnId="{E5B57C9A-FD49-4F81-BCF4-D8DDF7397D08}">
      <dgm:prSet/>
      <dgm:spPr/>
      <dgm:t>
        <a:bodyPr/>
        <a:lstStyle/>
        <a:p>
          <a:endParaRPr lang="en-US"/>
        </a:p>
      </dgm:t>
    </dgm:pt>
    <dgm:pt modelId="{681A4D4A-150D-4FC4-83F5-C8A873BF9F49}">
      <dgm:prSet/>
      <dgm:spPr/>
      <dgm:t>
        <a:bodyPr/>
        <a:lstStyle/>
        <a:p>
          <a:endParaRPr lang="en-US"/>
        </a:p>
      </dgm:t>
    </dgm:pt>
    <dgm:pt modelId="{0DB31A9F-3921-4FC6-AEC8-A80D19AFC545}" type="parTrans" cxnId="{CC1D28FE-AD88-43F4-9E92-10D6D4CC88CA}">
      <dgm:prSet/>
      <dgm:spPr/>
      <dgm:t>
        <a:bodyPr/>
        <a:lstStyle/>
        <a:p>
          <a:endParaRPr lang="en-US"/>
        </a:p>
      </dgm:t>
    </dgm:pt>
    <dgm:pt modelId="{6F7DA5FC-CDB1-4C66-8239-C343DB52A130}" type="sibTrans" cxnId="{CC1D28FE-AD88-43F4-9E92-10D6D4CC88CA}">
      <dgm:prSet/>
      <dgm:spPr/>
      <dgm:t>
        <a:bodyPr/>
        <a:lstStyle/>
        <a:p>
          <a:endParaRPr lang="en-US"/>
        </a:p>
      </dgm:t>
    </dgm:pt>
    <dgm:pt modelId="{A9A8EF39-BC88-46DF-BF50-ABFDE998D450}">
      <dgm:prSet/>
      <dgm:spPr/>
      <dgm:t>
        <a:bodyPr/>
        <a:lstStyle/>
        <a:p>
          <a:endParaRPr lang="en-US"/>
        </a:p>
      </dgm:t>
    </dgm:pt>
    <dgm:pt modelId="{BF3F6F4E-82EE-46B9-9E38-C1EC3374977A}" type="parTrans" cxnId="{A76AF06A-005D-4715-87C1-A2295E67A6B5}">
      <dgm:prSet/>
      <dgm:spPr/>
      <dgm:t>
        <a:bodyPr/>
        <a:lstStyle/>
        <a:p>
          <a:endParaRPr lang="en-US"/>
        </a:p>
      </dgm:t>
    </dgm:pt>
    <dgm:pt modelId="{9503038A-88A0-467E-8E91-B9E2DFA7A6F3}" type="sibTrans" cxnId="{A76AF06A-005D-4715-87C1-A2295E67A6B5}">
      <dgm:prSet/>
      <dgm:spPr/>
      <dgm:t>
        <a:bodyPr/>
        <a:lstStyle/>
        <a:p>
          <a:endParaRPr lang="en-US"/>
        </a:p>
      </dgm:t>
    </dgm:pt>
    <dgm:pt modelId="{482DAA60-F9EF-4F67-B3E2-5EE693E13C6B}">
      <dgm:prSet/>
      <dgm:spPr/>
      <dgm:t>
        <a:bodyPr/>
        <a:lstStyle/>
        <a:p>
          <a:endParaRPr lang="en-US"/>
        </a:p>
      </dgm:t>
    </dgm:pt>
    <dgm:pt modelId="{C47976CC-79A7-47DA-AC89-F9CEAA16F331}" type="parTrans" cxnId="{1EB28FFA-874E-4FBA-BAE4-C07D27001895}">
      <dgm:prSet/>
      <dgm:spPr/>
      <dgm:t>
        <a:bodyPr/>
        <a:lstStyle/>
        <a:p>
          <a:endParaRPr lang="en-US"/>
        </a:p>
      </dgm:t>
    </dgm:pt>
    <dgm:pt modelId="{06277557-32F1-4E83-8F11-17F041CEAD1E}" type="sibTrans" cxnId="{1EB28FFA-874E-4FBA-BAE4-C07D27001895}">
      <dgm:prSet/>
      <dgm:spPr/>
      <dgm:t>
        <a:bodyPr/>
        <a:lstStyle/>
        <a:p>
          <a:endParaRPr lang="en-US"/>
        </a:p>
      </dgm:t>
    </dgm:pt>
    <dgm:pt modelId="{E432ED33-BC70-4D51-AE52-814830E1B4F2}">
      <dgm:prSet/>
      <dgm:spPr/>
      <dgm:t>
        <a:bodyPr/>
        <a:lstStyle/>
        <a:p>
          <a:endParaRPr lang="en-US"/>
        </a:p>
      </dgm:t>
    </dgm:pt>
    <dgm:pt modelId="{519FAF70-AC5D-40B5-BCB8-D4FE45EF1A79}" type="parTrans" cxnId="{2B7D0F50-0A80-4D9F-A6D4-9B3482511AAF}">
      <dgm:prSet/>
      <dgm:spPr/>
      <dgm:t>
        <a:bodyPr/>
        <a:lstStyle/>
        <a:p>
          <a:endParaRPr lang="en-US"/>
        </a:p>
      </dgm:t>
    </dgm:pt>
    <dgm:pt modelId="{77C91E5C-2C94-46C7-A0F0-6D41C4203063}" type="sibTrans" cxnId="{2B7D0F50-0A80-4D9F-A6D4-9B3482511AAF}">
      <dgm:prSet/>
      <dgm:spPr/>
      <dgm:t>
        <a:bodyPr/>
        <a:lstStyle/>
        <a:p>
          <a:endParaRPr lang="en-US"/>
        </a:p>
      </dgm:t>
    </dgm:pt>
    <dgm:pt modelId="{223A2178-3638-44E3-8A06-A0215BFAFC7F}">
      <dgm:prSet/>
      <dgm:spPr/>
      <dgm:t>
        <a:bodyPr/>
        <a:lstStyle/>
        <a:p>
          <a:endParaRPr lang="en-US"/>
        </a:p>
      </dgm:t>
    </dgm:pt>
    <dgm:pt modelId="{721C7FFF-D670-4E76-8D40-E3CAA146C739}" type="parTrans" cxnId="{F5F0947F-65F4-4D2C-A0B0-9A93B85A36C1}">
      <dgm:prSet/>
      <dgm:spPr/>
      <dgm:t>
        <a:bodyPr/>
        <a:lstStyle/>
        <a:p>
          <a:endParaRPr lang="en-US"/>
        </a:p>
      </dgm:t>
    </dgm:pt>
    <dgm:pt modelId="{46F06C7A-9224-4B21-A284-9469C43FB7C8}" type="sibTrans" cxnId="{F5F0947F-65F4-4D2C-A0B0-9A93B85A36C1}">
      <dgm:prSet/>
      <dgm:spPr/>
      <dgm:t>
        <a:bodyPr/>
        <a:lstStyle/>
        <a:p>
          <a:endParaRPr lang="en-US"/>
        </a:p>
      </dgm:t>
    </dgm:pt>
    <dgm:pt modelId="{B5E28FC3-711C-4A85-A5F1-42DCD0B12000}">
      <dgm:prSet/>
      <dgm:spPr/>
      <dgm:t>
        <a:bodyPr/>
        <a:lstStyle/>
        <a:p>
          <a:endParaRPr lang="en-US"/>
        </a:p>
      </dgm:t>
    </dgm:pt>
    <dgm:pt modelId="{C332BEAB-4608-43C4-ADBF-3F5F253485C6}" type="parTrans" cxnId="{F3CD7195-56A9-4567-B7C7-C2168C699214}">
      <dgm:prSet/>
      <dgm:spPr/>
      <dgm:t>
        <a:bodyPr/>
        <a:lstStyle/>
        <a:p>
          <a:endParaRPr lang="en-US"/>
        </a:p>
      </dgm:t>
    </dgm:pt>
    <dgm:pt modelId="{A7AE73A7-7AF4-42DE-B36E-121E5C132F71}" type="sibTrans" cxnId="{F3CD7195-56A9-4567-B7C7-C2168C699214}">
      <dgm:prSet/>
      <dgm:spPr/>
      <dgm:t>
        <a:bodyPr/>
        <a:lstStyle/>
        <a:p>
          <a:endParaRPr lang="en-US"/>
        </a:p>
      </dgm:t>
    </dgm:pt>
    <dgm:pt modelId="{3865BA6F-E375-4833-A972-BF92CAC8AB1F}">
      <dgm:prSet/>
      <dgm:spPr/>
      <dgm:t>
        <a:bodyPr/>
        <a:lstStyle/>
        <a:p>
          <a:endParaRPr lang="en-US"/>
        </a:p>
      </dgm:t>
    </dgm:pt>
    <dgm:pt modelId="{B491F441-2341-4E6D-A17C-9DCC988DE610}" type="parTrans" cxnId="{815D8987-5C52-4293-B14F-C513B338E916}">
      <dgm:prSet/>
      <dgm:spPr/>
      <dgm:t>
        <a:bodyPr/>
        <a:lstStyle/>
        <a:p>
          <a:endParaRPr lang="en-US"/>
        </a:p>
      </dgm:t>
    </dgm:pt>
    <dgm:pt modelId="{3B7C86B9-6556-4949-B126-70C88A710B0D}" type="sibTrans" cxnId="{815D8987-5C52-4293-B14F-C513B338E916}">
      <dgm:prSet/>
      <dgm:spPr/>
      <dgm:t>
        <a:bodyPr/>
        <a:lstStyle/>
        <a:p>
          <a:endParaRPr lang="en-US"/>
        </a:p>
      </dgm:t>
    </dgm:pt>
    <dgm:pt modelId="{D8956911-8A59-49E4-A7D3-604CBFA4ABEF}">
      <dgm:prSet/>
      <dgm:spPr/>
      <dgm:t>
        <a:bodyPr/>
        <a:lstStyle/>
        <a:p>
          <a:endParaRPr lang="en-US"/>
        </a:p>
      </dgm:t>
    </dgm:pt>
    <dgm:pt modelId="{35513CF0-1C3F-4426-A02B-ACAD9022F45B}" type="parTrans" cxnId="{3B973EDA-05DB-483F-A128-97357205C5C4}">
      <dgm:prSet/>
      <dgm:spPr/>
      <dgm:t>
        <a:bodyPr/>
        <a:lstStyle/>
        <a:p>
          <a:endParaRPr lang="en-US"/>
        </a:p>
      </dgm:t>
    </dgm:pt>
    <dgm:pt modelId="{3087DF0E-DC7A-4F5D-8C55-605CAEEB018C}" type="sibTrans" cxnId="{3B973EDA-05DB-483F-A128-97357205C5C4}">
      <dgm:prSet/>
      <dgm:spPr/>
      <dgm:t>
        <a:bodyPr/>
        <a:lstStyle/>
        <a:p>
          <a:endParaRPr lang="en-US"/>
        </a:p>
      </dgm:t>
    </dgm:pt>
    <dgm:pt modelId="{94A2A02E-5526-4EBB-A156-211C0FD0DA2E}">
      <dgm:prSet/>
      <dgm:spPr/>
      <dgm:t>
        <a:bodyPr/>
        <a:lstStyle/>
        <a:p>
          <a:endParaRPr lang="en-US"/>
        </a:p>
      </dgm:t>
    </dgm:pt>
    <dgm:pt modelId="{8CAB34F9-5100-4304-8394-F7469C90FE73}" type="parTrans" cxnId="{1391DBD3-8AB6-4BA4-8F5C-BCB0FCF8BA33}">
      <dgm:prSet/>
      <dgm:spPr/>
      <dgm:t>
        <a:bodyPr/>
        <a:lstStyle/>
        <a:p>
          <a:endParaRPr lang="en-US"/>
        </a:p>
      </dgm:t>
    </dgm:pt>
    <dgm:pt modelId="{B412BCAC-5FDF-455C-BB40-B6E9A2CD4350}" type="sibTrans" cxnId="{1391DBD3-8AB6-4BA4-8F5C-BCB0FCF8BA33}">
      <dgm:prSet/>
      <dgm:spPr/>
      <dgm:t>
        <a:bodyPr/>
        <a:lstStyle/>
        <a:p>
          <a:endParaRPr lang="en-US"/>
        </a:p>
      </dgm:t>
    </dgm:pt>
    <dgm:pt modelId="{20F83BAB-D64A-4ACE-BC2E-68A9ABB11F9E}">
      <dgm:prSet/>
      <dgm:spPr/>
      <dgm:t>
        <a:bodyPr/>
        <a:lstStyle/>
        <a:p>
          <a:endParaRPr lang="en-US"/>
        </a:p>
      </dgm:t>
    </dgm:pt>
    <dgm:pt modelId="{D226F84F-DE54-484D-BB76-BB89FD5A9DCD}" type="parTrans" cxnId="{4C90A488-494E-421D-B219-D3DC5D643937}">
      <dgm:prSet/>
      <dgm:spPr/>
      <dgm:t>
        <a:bodyPr/>
        <a:lstStyle/>
        <a:p>
          <a:endParaRPr lang="en-US"/>
        </a:p>
      </dgm:t>
    </dgm:pt>
    <dgm:pt modelId="{D2EC9A3D-C48C-4569-A6C9-9E5DC26D94BB}" type="sibTrans" cxnId="{4C90A488-494E-421D-B219-D3DC5D643937}">
      <dgm:prSet/>
      <dgm:spPr/>
      <dgm:t>
        <a:bodyPr/>
        <a:lstStyle/>
        <a:p>
          <a:endParaRPr lang="en-US"/>
        </a:p>
      </dgm:t>
    </dgm:pt>
    <dgm:pt modelId="{6D8DFA76-93F6-49EB-B56A-9F7AC68532E8}">
      <dgm:prSet/>
      <dgm:spPr/>
      <dgm:t>
        <a:bodyPr/>
        <a:lstStyle/>
        <a:p>
          <a:endParaRPr lang="en-US"/>
        </a:p>
      </dgm:t>
    </dgm:pt>
    <dgm:pt modelId="{9077ECBF-00AB-4788-ACE2-36D4E5529269}" type="parTrans" cxnId="{B2D939AE-A054-4FB7-A9F2-132828357C05}">
      <dgm:prSet/>
      <dgm:spPr/>
      <dgm:t>
        <a:bodyPr/>
        <a:lstStyle/>
        <a:p>
          <a:endParaRPr lang="en-US"/>
        </a:p>
      </dgm:t>
    </dgm:pt>
    <dgm:pt modelId="{C1E5ECFE-BB65-4F38-A7E7-ADBAA6E71D10}" type="sibTrans" cxnId="{B2D939AE-A054-4FB7-A9F2-132828357C05}">
      <dgm:prSet/>
      <dgm:spPr/>
      <dgm:t>
        <a:bodyPr/>
        <a:lstStyle/>
        <a:p>
          <a:endParaRPr lang="en-US"/>
        </a:p>
      </dgm:t>
    </dgm:pt>
    <dgm:pt modelId="{83BEFA31-E557-443D-9B8F-E5D9D2C2C875}">
      <dgm:prSet/>
      <dgm:spPr/>
      <dgm:t>
        <a:bodyPr/>
        <a:lstStyle/>
        <a:p>
          <a:endParaRPr lang="en-US"/>
        </a:p>
      </dgm:t>
    </dgm:pt>
    <dgm:pt modelId="{B22414C7-DF14-4870-8D8D-32DC7E609616}" type="parTrans" cxnId="{DAB1CCA0-14F2-4830-886F-70C814027E1A}">
      <dgm:prSet/>
      <dgm:spPr/>
      <dgm:t>
        <a:bodyPr/>
        <a:lstStyle/>
        <a:p>
          <a:endParaRPr lang="en-US"/>
        </a:p>
      </dgm:t>
    </dgm:pt>
    <dgm:pt modelId="{5EC156BB-5C7E-407A-B770-5C1CAA3C37FF}" type="sibTrans" cxnId="{DAB1CCA0-14F2-4830-886F-70C814027E1A}">
      <dgm:prSet/>
      <dgm:spPr/>
      <dgm:t>
        <a:bodyPr/>
        <a:lstStyle/>
        <a:p>
          <a:endParaRPr lang="en-US"/>
        </a:p>
      </dgm:t>
    </dgm:pt>
    <dgm:pt modelId="{31ED2BC3-6396-4505-A3DB-9E09C288B8E3}">
      <dgm:prSet/>
      <dgm:spPr/>
      <dgm:t>
        <a:bodyPr/>
        <a:lstStyle/>
        <a:p>
          <a:endParaRPr lang="en-US"/>
        </a:p>
      </dgm:t>
    </dgm:pt>
    <dgm:pt modelId="{93976D91-747F-4AE4-B4D4-D69C22560113}" type="parTrans" cxnId="{6E6551B7-1B03-478F-9C76-AD2C15B27F22}">
      <dgm:prSet/>
      <dgm:spPr/>
      <dgm:t>
        <a:bodyPr/>
        <a:lstStyle/>
        <a:p>
          <a:endParaRPr lang="en-US"/>
        </a:p>
      </dgm:t>
    </dgm:pt>
    <dgm:pt modelId="{299405D0-6A20-4FBE-A08F-8385EB2378A3}" type="sibTrans" cxnId="{6E6551B7-1B03-478F-9C76-AD2C15B27F22}">
      <dgm:prSet/>
      <dgm:spPr/>
      <dgm:t>
        <a:bodyPr/>
        <a:lstStyle/>
        <a:p>
          <a:endParaRPr lang="en-US"/>
        </a:p>
      </dgm:t>
    </dgm:pt>
    <dgm:pt modelId="{150AB839-D758-4278-A624-06FABBFD5BB6}">
      <dgm:prSet/>
      <dgm:spPr/>
      <dgm:t>
        <a:bodyPr/>
        <a:lstStyle/>
        <a:p>
          <a:endParaRPr lang="en-US"/>
        </a:p>
      </dgm:t>
    </dgm:pt>
    <dgm:pt modelId="{D3F1C157-8506-4CF9-A414-95069E9EF2CE}" type="parTrans" cxnId="{11F4F4B9-C9C1-47AA-9848-39683B49B4B8}">
      <dgm:prSet/>
      <dgm:spPr/>
      <dgm:t>
        <a:bodyPr/>
        <a:lstStyle/>
        <a:p>
          <a:endParaRPr lang="en-US"/>
        </a:p>
      </dgm:t>
    </dgm:pt>
    <dgm:pt modelId="{ED65AEAF-B703-4212-9A1A-8524EA15915E}" type="sibTrans" cxnId="{11F4F4B9-C9C1-47AA-9848-39683B49B4B8}">
      <dgm:prSet/>
      <dgm:spPr/>
      <dgm:t>
        <a:bodyPr/>
        <a:lstStyle/>
        <a:p>
          <a:endParaRPr lang="en-US"/>
        </a:p>
      </dgm:t>
    </dgm:pt>
    <dgm:pt modelId="{802ED0AA-CAA9-4244-A3D8-3512A69B0366}">
      <dgm:prSet/>
      <dgm:spPr/>
      <dgm:t>
        <a:bodyPr/>
        <a:lstStyle/>
        <a:p>
          <a:endParaRPr lang="en-US"/>
        </a:p>
      </dgm:t>
    </dgm:pt>
    <dgm:pt modelId="{A800A78D-F83A-457E-8569-707D6A02A629}" type="parTrans" cxnId="{B66789F0-D0BF-49A0-846B-B156BC438B61}">
      <dgm:prSet/>
      <dgm:spPr/>
      <dgm:t>
        <a:bodyPr/>
        <a:lstStyle/>
        <a:p>
          <a:endParaRPr lang="en-US"/>
        </a:p>
      </dgm:t>
    </dgm:pt>
    <dgm:pt modelId="{548387C8-114F-4CF6-A810-87AE0598ACF3}" type="sibTrans" cxnId="{B66789F0-D0BF-49A0-846B-B156BC438B61}">
      <dgm:prSet/>
      <dgm:spPr/>
      <dgm:t>
        <a:bodyPr/>
        <a:lstStyle/>
        <a:p>
          <a:endParaRPr lang="en-US"/>
        </a:p>
      </dgm:t>
    </dgm:pt>
    <dgm:pt modelId="{51F14BAC-5BA0-4DCF-AEE9-AC83866FA27A}">
      <dgm:prSet/>
      <dgm:spPr/>
      <dgm:t>
        <a:bodyPr/>
        <a:lstStyle/>
        <a:p>
          <a:endParaRPr lang="en-US"/>
        </a:p>
      </dgm:t>
    </dgm:pt>
    <dgm:pt modelId="{5F6AF33A-C0D8-453E-BE8A-A8D4C3FC7FCB}" type="parTrans" cxnId="{0A418208-139E-4B7C-9307-F39E37B8705C}">
      <dgm:prSet/>
      <dgm:spPr/>
      <dgm:t>
        <a:bodyPr/>
        <a:lstStyle/>
        <a:p>
          <a:endParaRPr lang="en-US"/>
        </a:p>
      </dgm:t>
    </dgm:pt>
    <dgm:pt modelId="{4E47068D-2B66-4EEB-8778-5FE29D54A79E}" type="sibTrans" cxnId="{0A418208-139E-4B7C-9307-F39E37B8705C}">
      <dgm:prSet/>
      <dgm:spPr/>
      <dgm:t>
        <a:bodyPr/>
        <a:lstStyle/>
        <a:p>
          <a:endParaRPr lang="en-US"/>
        </a:p>
      </dgm:t>
    </dgm:pt>
    <dgm:pt modelId="{8E120801-318D-4ABE-B138-B370FABC4A72}">
      <dgm:prSet/>
      <dgm:spPr/>
      <dgm:t>
        <a:bodyPr/>
        <a:lstStyle/>
        <a:p>
          <a:endParaRPr lang="en-US"/>
        </a:p>
      </dgm:t>
    </dgm:pt>
    <dgm:pt modelId="{88582F48-19E9-4276-8B59-E0C387C5C1A6}" type="parTrans" cxnId="{83182253-F2F7-4667-AB7B-2A748CE1AE55}">
      <dgm:prSet/>
      <dgm:spPr/>
      <dgm:t>
        <a:bodyPr/>
        <a:lstStyle/>
        <a:p>
          <a:endParaRPr lang="en-US"/>
        </a:p>
      </dgm:t>
    </dgm:pt>
    <dgm:pt modelId="{7A59250E-76CB-40C5-82E4-3F3E0D6BFFE4}" type="sibTrans" cxnId="{83182253-F2F7-4667-AB7B-2A748CE1AE55}">
      <dgm:prSet/>
      <dgm:spPr/>
      <dgm:t>
        <a:bodyPr/>
        <a:lstStyle/>
        <a:p>
          <a:endParaRPr lang="en-US"/>
        </a:p>
      </dgm:t>
    </dgm:pt>
    <dgm:pt modelId="{0E7C5DCD-648A-44CC-A082-C99C9ED073C0}">
      <dgm:prSet/>
      <dgm:spPr>
        <a:solidFill>
          <a:schemeClr val="accent1">
            <a:lumMod val="40000"/>
            <a:lumOff val="60000"/>
          </a:schemeClr>
        </a:solidFill>
        <a:ln>
          <a:solidFill>
            <a:schemeClr val="accent5">
              <a:lumMod val="75000"/>
            </a:schemeClr>
          </a:solidFill>
        </a:ln>
        <a:scene3d>
          <a:camera prst="orthographicFront"/>
          <a:lightRig rig="threePt" dir="t"/>
        </a:scene3d>
        <a:sp3d>
          <a:bevelT w="114300" prst="artDeco"/>
        </a:sp3d>
      </dgm:spPr>
      <dgm:t>
        <a:bodyPr/>
        <a:lstStyle/>
        <a:p>
          <a:pPr algn="ctr"/>
          <a:r>
            <a:rPr lang="en-US" sz="2800" dirty="0">
              <a:solidFill>
                <a:schemeClr val="tx1"/>
              </a:solidFill>
              <a:latin typeface="+mn-lt"/>
              <a:ea typeface="ＭＳ Ｐゴシック" pitchFamily="34" charset="-128"/>
              <a:cs typeface="Arial" panose="020B0604020202020204" pitchFamily="34" charset="0"/>
            </a:rPr>
            <a:t>Boutique Services</a:t>
          </a:r>
        </a:p>
      </dgm:t>
    </dgm:pt>
    <dgm:pt modelId="{844D0B98-7B5B-4F76-815F-92D0CC96E1C1}" type="parTrans" cxnId="{52620484-CF2A-414F-8D6D-A2E328BA8138}">
      <dgm:prSet/>
      <dgm:spPr/>
      <dgm:t>
        <a:bodyPr/>
        <a:lstStyle/>
        <a:p>
          <a:endParaRPr lang="en-US"/>
        </a:p>
      </dgm:t>
    </dgm:pt>
    <dgm:pt modelId="{32C20092-208E-454D-A483-1D030D669088}" type="sibTrans" cxnId="{52620484-CF2A-414F-8D6D-A2E328BA8138}">
      <dgm:prSet/>
      <dgm:spPr/>
      <dgm:t>
        <a:bodyPr/>
        <a:lstStyle/>
        <a:p>
          <a:endParaRPr lang="en-US"/>
        </a:p>
      </dgm:t>
    </dgm:pt>
    <dgm:pt modelId="{9A45AFE3-57F1-4F6A-A557-DFFD04D5F55F}">
      <dgm:prSet custT="1"/>
      <dgm:spPr>
        <a:solidFill>
          <a:schemeClr val="accent1">
            <a:lumMod val="40000"/>
            <a:lumOff val="60000"/>
          </a:schemeClr>
        </a:solidFill>
        <a:ln>
          <a:solidFill>
            <a:schemeClr val="accent5">
              <a:lumMod val="75000"/>
            </a:schemeClr>
          </a:solidFill>
        </a:ln>
        <a:scene3d>
          <a:camera prst="orthographicFront"/>
          <a:lightRig rig="threePt" dir="t"/>
        </a:scene3d>
        <a:sp3d>
          <a:bevelT w="114300" prst="artDeco"/>
        </a:sp3d>
      </dgm:spPr>
      <dgm:t>
        <a:bodyPr/>
        <a:lstStyle/>
        <a:p>
          <a:pPr algn="l"/>
          <a:r>
            <a:rPr lang="en-US" sz="2000" dirty="0">
              <a:solidFill>
                <a:schemeClr val="accent5">
                  <a:lumMod val="25000"/>
                </a:schemeClr>
              </a:solidFill>
              <a:latin typeface="+mn-lt"/>
              <a:ea typeface="ＭＳ Ｐゴシック" pitchFamily="34" charset="-128"/>
              <a:cs typeface="Arial" panose="020B0604020202020204" pitchFamily="34" charset="0"/>
            </a:rPr>
            <a:t>Foster care for elderly</a:t>
          </a:r>
        </a:p>
      </dgm:t>
    </dgm:pt>
    <dgm:pt modelId="{E0113968-B832-4DB7-A617-B49C0F9ADFEB}" type="parTrans" cxnId="{68589BA0-FE43-473A-B016-B6751BCE2479}">
      <dgm:prSet/>
      <dgm:spPr/>
      <dgm:t>
        <a:bodyPr/>
        <a:lstStyle/>
        <a:p>
          <a:endParaRPr lang="en-US"/>
        </a:p>
      </dgm:t>
    </dgm:pt>
    <dgm:pt modelId="{EEDB5907-1DC0-46F4-99C3-D366FECE1FFB}" type="sibTrans" cxnId="{68589BA0-FE43-473A-B016-B6751BCE2479}">
      <dgm:prSet/>
      <dgm:spPr/>
      <dgm:t>
        <a:bodyPr/>
        <a:lstStyle/>
        <a:p>
          <a:endParaRPr lang="en-US"/>
        </a:p>
      </dgm:t>
    </dgm:pt>
    <dgm:pt modelId="{180E82D8-71B3-4715-A180-A7829EA05ED1}">
      <dgm:prSet custT="1"/>
      <dgm:spPr>
        <a:solidFill>
          <a:schemeClr val="accent1">
            <a:lumMod val="40000"/>
            <a:lumOff val="60000"/>
          </a:schemeClr>
        </a:solidFill>
        <a:ln>
          <a:solidFill>
            <a:schemeClr val="accent5">
              <a:lumMod val="75000"/>
            </a:schemeClr>
          </a:solidFill>
        </a:ln>
        <a:scene3d>
          <a:camera prst="orthographicFront"/>
          <a:lightRig rig="threePt" dir="t"/>
        </a:scene3d>
        <a:sp3d>
          <a:bevelT w="114300" prst="artDeco"/>
        </a:sp3d>
      </dgm:spPr>
      <dgm:t>
        <a:bodyPr/>
        <a:lstStyle/>
        <a:p>
          <a:pPr algn="l"/>
          <a:r>
            <a:rPr lang="en-US" sz="2000" dirty="0">
              <a:solidFill>
                <a:schemeClr val="accent5">
                  <a:lumMod val="25000"/>
                </a:schemeClr>
              </a:solidFill>
              <a:latin typeface="+mn-lt"/>
              <a:ea typeface="ＭＳ Ｐゴシック" pitchFamily="34" charset="-128"/>
              <a:cs typeface="Arial" panose="020B0604020202020204" pitchFamily="34" charset="0"/>
            </a:rPr>
            <a:t>High end concierge care</a:t>
          </a:r>
        </a:p>
      </dgm:t>
    </dgm:pt>
    <dgm:pt modelId="{BCE57897-46DD-453F-AFE0-3E4AD7EF6445}" type="parTrans" cxnId="{811E6514-3397-4BDB-B2CA-CEFB7B9D878F}">
      <dgm:prSet/>
      <dgm:spPr/>
      <dgm:t>
        <a:bodyPr/>
        <a:lstStyle/>
        <a:p>
          <a:endParaRPr lang="en-US"/>
        </a:p>
      </dgm:t>
    </dgm:pt>
    <dgm:pt modelId="{FF8D9EB8-8B86-4ACB-9240-E893458E0BE3}" type="sibTrans" cxnId="{811E6514-3397-4BDB-B2CA-CEFB7B9D878F}">
      <dgm:prSet/>
      <dgm:spPr/>
      <dgm:t>
        <a:bodyPr/>
        <a:lstStyle/>
        <a:p>
          <a:endParaRPr lang="en-US"/>
        </a:p>
      </dgm:t>
    </dgm:pt>
    <dgm:pt modelId="{540B62ED-69AB-44B5-92E0-C3E841E321E2}">
      <dgm:prSet phldrT="[Text]" custT="1"/>
      <dgm:spPr>
        <a:solidFill>
          <a:srgbClr val="C6E6A2"/>
        </a:solidFill>
        <a:ln>
          <a:solidFill>
            <a:srgbClr val="A7D971"/>
          </a:solidFill>
        </a:ln>
        <a:scene3d>
          <a:camera prst="orthographicFront"/>
          <a:lightRig rig="threePt" dir="t"/>
        </a:scene3d>
        <a:sp3d>
          <a:bevelT w="114300" prst="artDeco"/>
        </a:sp3d>
      </dgm:spPr>
      <dgm:t>
        <a:bodyPr/>
        <a:lstStyle/>
        <a:p>
          <a:pPr algn="ctr"/>
          <a:r>
            <a:rPr lang="en-US" sz="2800" dirty="0">
              <a:solidFill>
                <a:schemeClr val="tx1"/>
              </a:solidFill>
              <a:latin typeface="+mn-lt"/>
              <a:ea typeface="ＭＳ Ｐゴシック" pitchFamily="34" charset="-128"/>
              <a:cs typeface="Arial" panose="020B0604020202020204" pitchFamily="34" charset="0"/>
            </a:rPr>
            <a:t>Facility</a:t>
          </a:r>
          <a:endParaRPr lang="en-US" sz="2800" dirty="0">
            <a:latin typeface="+mn-lt"/>
            <a:cs typeface="Arial" panose="020B0604020202020204" pitchFamily="34" charset="0"/>
          </a:endParaRPr>
        </a:p>
      </dgm:t>
    </dgm:pt>
    <dgm:pt modelId="{7A87C616-8918-408A-9BF7-1BBDD0AAB134}" type="parTrans" cxnId="{78E056CD-CE1A-40DC-A607-A8EDA1FC86A4}">
      <dgm:prSet/>
      <dgm:spPr/>
      <dgm:t>
        <a:bodyPr/>
        <a:lstStyle/>
        <a:p>
          <a:endParaRPr lang="en-US"/>
        </a:p>
      </dgm:t>
    </dgm:pt>
    <dgm:pt modelId="{50579332-3C40-431D-A22D-BAAAE3437AE8}" type="sibTrans" cxnId="{78E056CD-CE1A-40DC-A607-A8EDA1FC86A4}">
      <dgm:prSet/>
      <dgm:spPr/>
      <dgm:t>
        <a:bodyPr/>
        <a:lstStyle/>
        <a:p>
          <a:endParaRPr lang="en-US"/>
        </a:p>
      </dgm:t>
    </dgm:pt>
    <dgm:pt modelId="{E1D6E440-FB80-4FF9-9423-981E16B4ECA2}">
      <dgm:prSet custT="1"/>
      <dgm:spPr>
        <a:solidFill>
          <a:srgbClr val="FED08C"/>
        </a:solidFill>
        <a:ln>
          <a:solidFill>
            <a:srgbClr val="FDAF3D"/>
          </a:solidFill>
        </a:ln>
        <a:scene3d>
          <a:camera prst="orthographicFront"/>
          <a:lightRig rig="threePt" dir="t"/>
        </a:scene3d>
        <a:sp3d>
          <a:bevelT w="114300" prst="artDeco"/>
        </a:sp3d>
      </dgm:spPr>
      <dgm:t>
        <a:bodyPr/>
        <a:lstStyle/>
        <a:p>
          <a:pPr>
            <a:buFontTx/>
            <a:buChar char="-"/>
          </a:pPr>
          <a:r>
            <a:rPr lang="en-US" sz="2000" dirty="0">
              <a:solidFill>
                <a:schemeClr val="accent5">
                  <a:lumMod val="25000"/>
                </a:schemeClr>
              </a:solidFill>
              <a:latin typeface="+mn-lt"/>
              <a:ea typeface="ＭＳ Ｐゴシック" pitchFamily="34" charset="-128"/>
              <a:cs typeface="Arial" panose="020B0604020202020204" pitchFamily="34" charset="0"/>
            </a:rPr>
            <a:t>Your home or home of family/friend</a:t>
          </a:r>
        </a:p>
      </dgm:t>
    </dgm:pt>
    <dgm:pt modelId="{9B8EA5A1-05B1-4EF2-B594-273EE7F6D6EC}" type="parTrans" cxnId="{4FAB8434-BF7C-440B-9B28-84AF130C80AB}">
      <dgm:prSet/>
      <dgm:spPr/>
      <dgm:t>
        <a:bodyPr/>
        <a:lstStyle/>
        <a:p>
          <a:endParaRPr lang="en-US"/>
        </a:p>
      </dgm:t>
    </dgm:pt>
    <dgm:pt modelId="{E337FAB3-F413-4308-8604-9BE1B35C01A3}" type="sibTrans" cxnId="{4FAB8434-BF7C-440B-9B28-84AF130C80AB}">
      <dgm:prSet/>
      <dgm:spPr/>
      <dgm:t>
        <a:bodyPr/>
        <a:lstStyle/>
        <a:p>
          <a:endParaRPr lang="en-US"/>
        </a:p>
      </dgm:t>
    </dgm:pt>
    <dgm:pt modelId="{266371CE-C7EE-4033-B5BA-5E666DE514B8}">
      <dgm:prSet custT="1"/>
      <dgm:spPr>
        <a:solidFill>
          <a:schemeClr val="accent6">
            <a:lumMod val="20000"/>
            <a:lumOff val="80000"/>
          </a:schemeClr>
        </a:solidFill>
        <a:ln>
          <a:solidFill>
            <a:schemeClr val="accent6">
              <a:lumMod val="40000"/>
              <a:lumOff val="60000"/>
            </a:schemeClr>
          </a:solidFill>
        </a:ln>
        <a:scene3d>
          <a:camera prst="orthographicFront"/>
          <a:lightRig rig="threePt" dir="t"/>
        </a:scene3d>
        <a:sp3d>
          <a:bevelT w="114300" prst="artDeco"/>
        </a:sp3d>
      </dgm:spPr>
      <dgm:t>
        <a:bodyPr/>
        <a:lstStyle/>
        <a:p>
          <a:pPr algn="l"/>
          <a:r>
            <a:rPr lang="en-US" sz="2000" dirty="0">
              <a:solidFill>
                <a:schemeClr val="accent5">
                  <a:lumMod val="25000"/>
                </a:schemeClr>
              </a:solidFill>
              <a:latin typeface="+mn-lt"/>
              <a:ea typeface="ＭＳ Ｐゴシック" pitchFamily="34" charset="-128"/>
              <a:cs typeface="Arial" panose="020B0604020202020204" pitchFamily="34" charset="0"/>
            </a:rPr>
            <a:t>Adult day care and Meals on wheels</a:t>
          </a:r>
        </a:p>
      </dgm:t>
    </dgm:pt>
    <dgm:pt modelId="{8B292305-0A73-438D-952E-C11BE379EBB9}" type="parTrans" cxnId="{87025E06-CCEE-48DD-AF3C-3074DCB9F14D}">
      <dgm:prSet/>
      <dgm:spPr/>
      <dgm:t>
        <a:bodyPr/>
        <a:lstStyle/>
        <a:p>
          <a:endParaRPr lang="en-US"/>
        </a:p>
      </dgm:t>
    </dgm:pt>
    <dgm:pt modelId="{1A932A16-885F-48AB-829E-83AB43452089}" type="sibTrans" cxnId="{87025E06-CCEE-48DD-AF3C-3074DCB9F14D}">
      <dgm:prSet/>
      <dgm:spPr/>
      <dgm:t>
        <a:bodyPr/>
        <a:lstStyle/>
        <a:p>
          <a:endParaRPr lang="en-US"/>
        </a:p>
      </dgm:t>
    </dgm:pt>
    <dgm:pt modelId="{8E84065A-F5F7-4458-B98E-ECE56528DFCC}">
      <dgm:prSet custT="1"/>
      <dgm:spPr>
        <a:solidFill>
          <a:srgbClr val="C6E6A2"/>
        </a:solidFill>
        <a:ln>
          <a:solidFill>
            <a:srgbClr val="A7D971"/>
          </a:solidFill>
        </a:ln>
        <a:scene3d>
          <a:camera prst="orthographicFront"/>
          <a:lightRig rig="threePt" dir="t"/>
        </a:scene3d>
        <a:sp3d>
          <a:bevelT w="114300" prst="artDeco"/>
        </a:sp3d>
      </dgm:spPr>
      <dgm:t>
        <a:bodyPr/>
        <a:lstStyle/>
        <a:p>
          <a:pPr algn="l"/>
          <a:r>
            <a:rPr lang="en-US" sz="2000" dirty="0">
              <a:solidFill>
                <a:schemeClr val="accent5">
                  <a:lumMod val="25000"/>
                </a:schemeClr>
              </a:solidFill>
              <a:latin typeface="+mn-lt"/>
              <a:ea typeface="ＭＳ Ｐゴシック" pitchFamily="34" charset="-128"/>
              <a:cs typeface="Arial" panose="020B0604020202020204" pitchFamily="34" charset="0"/>
            </a:rPr>
            <a:t>Assisted Living</a:t>
          </a:r>
        </a:p>
      </dgm:t>
    </dgm:pt>
    <dgm:pt modelId="{2A884E57-1377-4B2E-B73C-A9BD68B956FF}" type="parTrans" cxnId="{83BDCC8C-3FFC-43EA-84CB-3262F1E0AA7B}">
      <dgm:prSet/>
      <dgm:spPr/>
      <dgm:t>
        <a:bodyPr/>
        <a:lstStyle/>
        <a:p>
          <a:endParaRPr lang="en-US"/>
        </a:p>
      </dgm:t>
    </dgm:pt>
    <dgm:pt modelId="{4529CBF6-60F9-4BBE-A9EF-D70E3EC4EE6D}" type="sibTrans" cxnId="{83BDCC8C-3FFC-43EA-84CB-3262F1E0AA7B}">
      <dgm:prSet/>
      <dgm:spPr/>
      <dgm:t>
        <a:bodyPr/>
        <a:lstStyle/>
        <a:p>
          <a:endParaRPr lang="en-US"/>
        </a:p>
      </dgm:t>
    </dgm:pt>
    <dgm:pt modelId="{B8BCBBF3-D562-4253-9032-B7E38C9471DA}">
      <dgm:prSet custT="1"/>
      <dgm:spPr>
        <a:solidFill>
          <a:srgbClr val="C6E6A2"/>
        </a:solidFill>
        <a:ln>
          <a:solidFill>
            <a:srgbClr val="A7D971"/>
          </a:solidFill>
        </a:ln>
        <a:scene3d>
          <a:camera prst="orthographicFront"/>
          <a:lightRig rig="threePt" dir="t"/>
        </a:scene3d>
        <a:sp3d>
          <a:bevelT w="114300" prst="artDeco"/>
        </a:sp3d>
      </dgm:spPr>
      <dgm:t>
        <a:bodyPr/>
        <a:lstStyle/>
        <a:p>
          <a:pPr algn="l"/>
          <a:r>
            <a:rPr lang="en-US" sz="2000" dirty="0">
              <a:solidFill>
                <a:schemeClr val="accent5">
                  <a:lumMod val="25000"/>
                </a:schemeClr>
              </a:solidFill>
              <a:latin typeface="+mn-lt"/>
              <a:ea typeface="ＭＳ Ｐゴシック" pitchFamily="34" charset="-128"/>
              <a:cs typeface="Arial" panose="020B0604020202020204" pitchFamily="34" charset="0"/>
            </a:rPr>
            <a:t>Full custodial care </a:t>
          </a:r>
          <a:endParaRPr lang="en-US" sz="2000" dirty="0">
            <a:latin typeface="+mn-lt"/>
            <a:cs typeface="Arial" panose="020B0604020202020204" pitchFamily="34" charset="0"/>
          </a:endParaRPr>
        </a:p>
      </dgm:t>
    </dgm:pt>
    <dgm:pt modelId="{EFC52828-EA10-472C-A820-17A6C113D0C0}" type="parTrans" cxnId="{7CC5B54D-74C5-4A68-995E-565186B34F7E}">
      <dgm:prSet/>
      <dgm:spPr/>
      <dgm:t>
        <a:bodyPr/>
        <a:lstStyle/>
        <a:p>
          <a:endParaRPr lang="en-US"/>
        </a:p>
      </dgm:t>
    </dgm:pt>
    <dgm:pt modelId="{20EDC1B6-A57E-40FF-A9A2-FFC201BBCED2}" type="sibTrans" cxnId="{7CC5B54D-74C5-4A68-995E-565186B34F7E}">
      <dgm:prSet/>
      <dgm:spPr/>
      <dgm:t>
        <a:bodyPr/>
        <a:lstStyle/>
        <a:p>
          <a:endParaRPr lang="en-US"/>
        </a:p>
      </dgm:t>
    </dgm:pt>
    <dgm:pt modelId="{8BDA7BE2-85D3-4B10-92CC-67AFEC27A98B}">
      <dgm:prSet custT="1"/>
      <dgm:spPr>
        <a:solidFill>
          <a:schemeClr val="accent6">
            <a:lumMod val="20000"/>
            <a:lumOff val="80000"/>
          </a:schemeClr>
        </a:solidFill>
        <a:ln>
          <a:solidFill>
            <a:schemeClr val="accent6">
              <a:lumMod val="40000"/>
              <a:lumOff val="60000"/>
            </a:schemeClr>
          </a:solidFill>
        </a:ln>
        <a:scene3d>
          <a:camera prst="orthographicFront"/>
          <a:lightRig rig="threePt" dir="t"/>
        </a:scene3d>
        <a:sp3d>
          <a:bevelT w="114300" prst="artDeco"/>
        </a:sp3d>
      </dgm:spPr>
      <dgm:t>
        <a:bodyPr/>
        <a:lstStyle/>
        <a:p>
          <a:pPr algn="l"/>
          <a:r>
            <a:rPr lang="en-US" sz="2000" dirty="0">
              <a:solidFill>
                <a:schemeClr val="accent5">
                  <a:lumMod val="25000"/>
                </a:schemeClr>
              </a:solidFill>
              <a:latin typeface="+mn-lt"/>
              <a:cs typeface="Arial" panose="020B0604020202020204" pitchFamily="34" charset="0"/>
            </a:rPr>
            <a:t>CCRC </a:t>
          </a:r>
          <a:r>
            <a:rPr lang="en-US" sz="1600" dirty="0">
              <a:solidFill>
                <a:schemeClr val="accent5">
                  <a:lumMod val="25000"/>
                </a:schemeClr>
              </a:solidFill>
              <a:latin typeface="+mn-lt"/>
              <a:cs typeface="Arial" panose="020B0604020202020204" pitchFamily="34" charset="0"/>
            </a:rPr>
            <a:t>(start independent, but provides up to full care)</a:t>
          </a:r>
        </a:p>
      </dgm:t>
    </dgm:pt>
    <dgm:pt modelId="{C6CE12AD-9647-4D59-BB12-A69FE2E984F0}" type="parTrans" cxnId="{7BFFCB41-F178-46C1-87AC-11A487CB88D4}">
      <dgm:prSet/>
      <dgm:spPr/>
      <dgm:t>
        <a:bodyPr/>
        <a:lstStyle/>
        <a:p>
          <a:endParaRPr lang="en-US"/>
        </a:p>
      </dgm:t>
    </dgm:pt>
    <dgm:pt modelId="{E4DEA1BB-3510-4806-8C83-6CC15A10297A}" type="sibTrans" cxnId="{7BFFCB41-F178-46C1-87AC-11A487CB88D4}">
      <dgm:prSet/>
      <dgm:spPr/>
      <dgm:t>
        <a:bodyPr/>
        <a:lstStyle/>
        <a:p>
          <a:endParaRPr lang="en-US"/>
        </a:p>
      </dgm:t>
    </dgm:pt>
    <dgm:pt modelId="{81CCF021-AA86-4AC0-AA9D-41BEE4B82E5D}">
      <dgm:prSet phldrT="[Text]" custT="1"/>
      <dgm:spPr>
        <a:solidFill>
          <a:srgbClr val="FED08C"/>
        </a:solidFill>
        <a:ln>
          <a:solidFill>
            <a:srgbClr val="FDAF3D"/>
          </a:solidFill>
        </a:ln>
        <a:scene3d>
          <a:camera prst="orthographicFront"/>
          <a:lightRig rig="threePt" dir="t"/>
        </a:scene3d>
        <a:sp3d>
          <a:bevelT w="114300" prst="artDeco"/>
        </a:sp3d>
      </dgm:spPr>
      <dgm:t>
        <a:bodyPr/>
        <a:lstStyle/>
        <a:p>
          <a:r>
            <a:rPr lang="en-US" sz="2000" dirty="0">
              <a:solidFill>
                <a:schemeClr val="accent5">
                  <a:lumMod val="25000"/>
                </a:schemeClr>
              </a:solidFill>
              <a:latin typeface="+mn-lt"/>
              <a:ea typeface="ＭＳ Ｐゴシック" pitchFamily="34" charset="-128"/>
              <a:cs typeface="Arial" panose="020B0604020202020204" pitchFamily="34" charset="0"/>
            </a:rPr>
            <a:t>Home Health Care</a:t>
          </a:r>
        </a:p>
      </dgm:t>
    </dgm:pt>
    <dgm:pt modelId="{5234B720-2EC6-401D-B68B-07E5742330EB}" type="parTrans" cxnId="{ABBE30A9-AC93-430C-9D9A-1C531E36C87F}">
      <dgm:prSet/>
      <dgm:spPr/>
      <dgm:t>
        <a:bodyPr/>
        <a:lstStyle/>
        <a:p>
          <a:endParaRPr lang="en-US"/>
        </a:p>
      </dgm:t>
    </dgm:pt>
    <dgm:pt modelId="{27516ECD-A80C-40E9-8AAD-A84F28D73E1E}" type="sibTrans" cxnId="{ABBE30A9-AC93-430C-9D9A-1C531E36C87F}">
      <dgm:prSet/>
      <dgm:spPr/>
      <dgm:t>
        <a:bodyPr/>
        <a:lstStyle/>
        <a:p>
          <a:endParaRPr lang="en-US"/>
        </a:p>
      </dgm:t>
    </dgm:pt>
    <dgm:pt modelId="{A175C11B-40B1-489D-AA6D-77311D0E98AD}">
      <dgm:prSet phldrT="[Text]" custT="1"/>
      <dgm:spPr>
        <a:solidFill>
          <a:schemeClr val="accent1">
            <a:lumMod val="40000"/>
            <a:lumOff val="60000"/>
          </a:schemeClr>
        </a:solidFill>
        <a:ln>
          <a:solidFill>
            <a:schemeClr val="accent5">
              <a:lumMod val="75000"/>
            </a:schemeClr>
          </a:solidFill>
        </a:ln>
        <a:scene3d>
          <a:camera prst="orthographicFront"/>
          <a:lightRig rig="threePt" dir="t"/>
        </a:scene3d>
        <a:sp3d>
          <a:bevelT w="114300" prst="artDeco"/>
        </a:sp3d>
      </dgm:spPr>
      <dgm:t>
        <a:bodyPr/>
        <a:lstStyle/>
        <a:p>
          <a:pPr algn="l"/>
          <a:r>
            <a:rPr lang="en-US" sz="2000" dirty="0">
              <a:solidFill>
                <a:schemeClr val="accent5">
                  <a:lumMod val="25000"/>
                </a:schemeClr>
              </a:solidFill>
              <a:latin typeface="+mn-lt"/>
              <a:ea typeface="ＭＳ Ｐゴシック" pitchFamily="34" charset="-128"/>
              <a:cs typeface="Arial" panose="020B0604020202020204" pitchFamily="34" charset="0"/>
            </a:rPr>
            <a:t>Your own personal plan</a:t>
          </a:r>
        </a:p>
      </dgm:t>
    </dgm:pt>
    <dgm:pt modelId="{0A904F9F-8006-46B4-8EE4-72AA41C9DF82}" type="parTrans" cxnId="{D3B41F2F-D607-4FB7-978C-D5E60566B3FE}">
      <dgm:prSet/>
      <dgm:spPr/>
      <dgm:t>
        <a:bodyPr/>
        <a:lstStyle/>
        <a:p>
          <a:endParaRPr lang="en-US"/>
        </a:p>
      </dgm:t>
    </dgm:pt>
    <dgm:pt modelId="{48714892-B781-4543-8CF8-D510A9F70F85}" type="sibTrans" cxnId="{D3B41F2F-D607-4FB7-978C-D5E60566B3FE}">
      <dgm:prSet/>
      <dgm:spPr/>
      <dgm:t>
        <a:bodyPr/>
        <a:lstStyle/>
        <a:p>
          <a:endParaRPr lang="en-US"/>
        </a:p>
      </dgm:t>
    </dgm:pt>
    <dgm:pt modelId="{69618F85-82D9-43D4-B7F4-9447C9B03674}" type="pres">
      <dgm:prSet presAssocID="{FDA32EE6-8259-4398-891B-2821EEC8D150}" presName="matrix" presStyleCnt="0">
        <dgm:presLayoutVars>
          <dgm:chMax val="1"/>
          <dgm:dir/>
          <dgm:resizeHandles val="exact"/>
        </dgm:presLayoutVars>
      </dgm:prSet>
      <dgm:spPr/>
    </dgm:pt>
    <dgm:pt modelId="{19FF14E1-5A21-4365-BBBC-53C9F3BFEA06}" type="pres">
      <dgm:prSet presAssocID="{FDA32EE6-8259-4398-891B-2821EEC8D150}" presName="diamond" presStyleLbl="bgShp" presStyleIdx="0" presStyleCnt="1" custScaleX="171204" custLinFactNeighborX="0"/>
      <dgm:spPr>
        <a:solidFill>
          <a:schemeClr val="accent5"/>
        </a:solidFill>
        <a:ln>
          <a:solidFill>
            <a:schemeClr val="accent4">
              <a:lumMod val="75000"/>
              <a:lumOff val="25000"/>
            </a:schemeClr>
          </a:solidFill>
        </a:ln>
        <a:scene3d>
          <a:camera prst="orthographicFront"/>
          <a:lightRig rig="threePt" dir="t"/>
        </a:scene3d>
        <a:sp3d>
          <a:bevelT w="114300" prst="artDeco"/>
        </a:sp3d>
      </dgm:spPr>
    </dgm:pt>
    <dgm:pt modelId="{ED335CCD-FDE8-4108-B182-3255218EA4AB}" type="pres">
      <dgm:prSet presAssocID="{FDA32EE6-8259-4398-891B-2821EEC8D150}" presName="quad1" presStyleLbl="node1" presStyleIdx="0" presStyleCnt="4" custScaleX="184212" custLinFactNeighborX="-49376" custLinFactNeighborY="-195">
        <dgm:presLayoutVars>
          <dgm:chMax val="0"/>
          <dgm:chPref val="0"/>
          <dgm:bulletEnabled val="1"/>
        </dgm:presLayoutVars>
      </dgm:prSet>
      <dgm:spPr/>
    </dgm:pt>
    <dgm:pt modelId="{145187DF-F78F-4691-B079-981878C7DB25}" type="pres">
      <dgm:prSet presAssocID="{FDA32EE6-8259-4398-891B-2821EEC8D150}" presName="quad2" presStyleLbl="node1" presStyleIdx="1" presStyleCnt="4" custScaleX="184212" custLinFactNeighborX="47765" custLinFactNeighborY="-195">
        <dgm:presLayoutVars>
          <dgm:chMax val="0"/>
          <dgm:chPref val="0"/>
          <dgm:bulletEnabled val="1"/>
        </dgm:presLayoutVars>
      </dgm:prSet>
      <dgm:spPr/>
    </dgm:pt>
    <dgm:pt modelId="{4478B56E-3759-4677-B34F-D5CDC553AAD4}" type="pres">
      <dgm:prSet presAssocID="{FDA32EE6-8259-4398-891B-2821EEC8D150}" presName="quad3" presStyleLbl="node1" presStyleIdx="2" presStyleCnt="4" custScaleX="186307" custLinFactNeighborX="-48329" custLinFactNeighborY="-3175">
        <dgm:presLayoutVars>
          <dgm:chMax val="0"/>
          <dgm:chPref val="0"/>
          <dgm:bulletEnabled val="1"/>
        </dgm:presLayoutVars>
      </dgm:prSet>
      <dgm:spPr/>
    </dgm:pt>
    <dgm:pt modelId="{BA5618AF-27B8-46BA-8B5E-B58CB897FD54}" type="pres">
      <dgm:prSet presAssocID="{FDA32EE6-8259-4398-891B-2821EEC8D150}" presName="quad4" presStyleLbl="node1" presStyleIdx="3" presStyleCnt="4" custScaleX="186307" custLinFactNeighborX="47533" custLinFactNeighborY="-3175">
        <dgm:presLayoutVars>
          <dgm:chMax val="0"/>
          <dgm:chPref val="0"/>
          <dgm:bulletEnabled val="1"/>
        </dgm:presLayoutVars>
      </dgm:prSet>
      <dgm:spPr/>
    </dgm:pt>
  </dgm:ptLst>
  <dgm:cxnLst>
    <dgm:cxn modelId="{281C5403-5246-427F-B401-743D0D839956}" type="presOf" srcId="{8BDA7BE2-85D3-4B10-92CC-67AFEC27A98B}" destId="{145187DF-F78F-4691-B079-981878C7DB25}" srcOrd="0" destOrd="2" presId="urn:microsoft.com/office/officeart/2005/8/layout/matrix3"/>
    <dgm:cxn modelId="{87025E06-CCEE-48DD-AF3C-3074DCB9F14D}" srcId="{7201DE12-34D4-4336-A5EB-B79A9B48C440}" destId="{266371CE-C7EE-4033-B5BA-5E666DE514B8}" srcOrd="0" destOrd="0" parTransId="{8B292305-0A73-438D-952E-C11BE379EBB9}" sibTransId="{1A932A16-885F-48AB-829E-83AB43452089}"/>
    <dgm:cxn modelId="{0A418208-139E-4B7C-9307-F39E37B8705C}" srcId="{802ED0AA-CAA9-4244-A3D8-3512A69B0366}" destId="{51F14BAC-5BA0-4DCF-AEE9-AC83866FA27A}" srcOrd="0" destOrd="0" parTransId="{5F6AF33A-C0D8-453E-BE8A-A8D4C3FC7FCB}" sibTransId="{4E47068D-2B66-4EEB-8778-5FE29D54A79E}"/>
    <dgm:cxn modelId="{811E6514-3397-4BDB-B2CA-CEFB7B9D878F}" srcId="{0E7C5DCD-648A-44CC-A082-C99C9ED073C0}" destId="{180E82D8-71B3-4715-A180-A7829EA05ED1}" srcOrd="1" destOrd="0" parTransId="{BCE57897-46DD-453F-AFE0-3E4AD7EF6445}" sibTransId="{FF8D9EB8-8B86-4ACB-9240-E893458E0BE3}"/>
    <dgm:cxn modelId="{9AF2B715-2670-40EF-8DB1-9461A27353BD}" type="presOf" srcId="{B8BCBBF3-D562-4253-9032-B7E38C9471DA}" destId="{4478B56E-3759-4677-B34F-D5CDC553AAD4}" srcOrd="0" destOrd="2" presId="urn:microsoft.com/office/officeart/2005/8/layout/matrix3"/>
    <dgm:cxn modelId="{3A6E9E1C-78AF-4BD3-80D2-9E8295C462EF}" type="presOf" srcId="{CCE8EC8F-AD39-4BDE-B1D6-A82C86713C7C}" destId="{ED335CCD-FDE8-4108-B182-3255218EA4AB}" srcOrd="0" destOrd="0" presId="urn:microsoft.com/office/officeart/2005/8/layout/matrix3"/>
    <dgm:cxn modelId="{3F4F2C20-D4DF-4F7B-A1E1-B50731E1C152}" srcId="{FDA32EE6-8259-4398-891B-2821EEC8D150}" destId="{459C1234-E60A-4819-9474-78BBCBDC7BC4}" srcOrd="11" destOrd="0" parTransId="{0A912F69-C807-478A-B7F3-0AAD34381C3B}" sibTransId="{DF3CD37C-5B39-431B-8CA0-DFACCD8D8A22}"/>
    <dgm:cxn modelId="{AA09F027-3221-4C5E-AEF2-F1DDD7B6D981}" type="presOf" srcId="{266371CE-C7EE-4033-B5BA-5E666DE514B8}" destId="{145187DF-F78F-4691-B079-981878C7DB25}" srcOrd="0" destOrd="1" presId="urn:microsoft.com/office/officeart/2005/8/layout/matrix3"/>
    <dgm:cxn modelId="{D3B41F2F-D607-4FB7-978C-D5E60566B3FE}" srcId="{0E7C5DCD-648A-44CC-A082-C99C9ED073C0}" destId="{A175C11B-40B1-489D-AA6D-77311D0E98AD}" srcOrd="2" destOrd="0" parTransId="{0A904F9F-8006-46B4-8EE4-72AA41C9DF82}" sibTransId="{48714892-B781-4543-8CF8-D510A9F70F85}"/>
    <dgm:cxn modelId="{4FAB8434-BF7C-440B-9B28-84AF130C80AB}" srcId="{81CCF021-AA86-4AC0-AA9D-41BEE4B82E5D}" destId="{E1D6E440-FB80-4FF9-9423-981E16B4ECA2}" srcOrd="0" destOrd="0" parTransId="{9B8EA5A1-05B1-4EF2-B594-273EE7F6D6EC}" sibTransId="{E337FAB3-F413-4308-8604-9BE1B35C01A3}"/>
    <dgm:cxn modelId="{96120C5C-8F28-4DFA-AAB8-9813BE4E5EE6}" type="presOf" srcId="{7201DE12-34D4-4336-A5EB-B79A9B48C440}" destId="{145187DF-F78F-4691-B079-981878C7DB25}" srcOrd="0" destOrd="0" presId="urn:microsoft.com/office/officeart/2005/8/layout/matrix3"/>
    <dgm:cxn modelId="{B3F38D61-9BA4-4C3B-885E-92475FD90138}" type="presOf" srcId="{180E82D8-71B3-4715-A180-A7829EA05ED1}" destId="{BA5618AF-27B8-46BA-8B5E-B58CB897FD54}" srcOrd="0" destOrd="2" presId="urn:microsoft.com/office/officeart/2005/8/layout/matrix3"/>
    <dgm:cxn modelId="{7BFFCB41-F178-46C1-87AC-11A487CB88D4}" srcId="{7201DE12-34D4-4336-A5EB-B79A9B48C440}" destId="{8BDA7BE2-85D3-4B10-92CC-67AFEC27A98B}" srcOrd="1" destOrd="0" parTransId="{C6CE12AD-9647-4D59-BB12-A69FE2E984F0}" sibTransId="{E4DEA1BB-3510-4806-8C83-6CC15A10297A}"/>
    <dgm:cxn modelId="{A76AF06A-005D-4715-87C1-A2295E67A6B5}" srcId="{11797649-8659-4F29-B335-43A293EF886F}" destId="{A9A8EF39-BC88-46DF-BF50-ABFDE998D450}" srcOrd="1" destOrd="0" parTransId="{BF3F6F4E-82EE-46B9-9E38-C1EC3374977A}" sibTransId="{9503038A-88A0-467E-8E91-B9E2DFA7A6F3}"/>
    <dgm:cxn modelId="{7CC5B54D-74C5-4A68-995E-565186B34F7E}" srcId="{540B62ED-69AB-44B5-92E0-C3E841E321E2}" destId="{B8BCBBF3-D562-4253-9032-B7E38C9471DA}" srcOrd="1" destOrd="0" parTransId="{EFC52828-EA10-472C-A820-17A6C113D0C0}" sibTransId="{20EDC1B6-A57E-40FF-A9A2-FFC201BBCED2}"/>
    <dgm:cxn modelId="{2B7D0F50-0A80-4D9F-A6D4-9B3482511AAF}" srcId="{482DAA60-F9EF-4F67-B3E2-5EE693E13C6B}" destId="{E432ED33-BC70-4D51-AE52-814830E1B4F2}" srcOrd="0" destOrd="0" parTransId="{519FAF70-AC5D-40B5-BCB8-D4FE45EF1A79}" sibTransId="{77C91E5C-2C94-46C7-A0F0-6D41C4203063}"/>
    <dgm:cxn modelId="{86835050-F208-4181-8432-62859B9F6B19}" srcId="{459C1234-E60A-4819-9474-78BBCBDC7BC4}" destId="{12794CE7-CD14-4547-871D-698830435FDB}" srcOrd="0" destOrd="0" parTransId="{08878283-AD18-4CDF-8DDA-16903857B960}" sibTransId="{99C1AC2C-6330-42F4-A7A3-E1EDADBF9ECE}"/>
    <dgm:cxn modelId="{83182253-F2F7-4667-AB7B-2A748CE1AE55}" srcId="{802ED0AA-CAA9-4244-A3D8-3512A69B0366}" destId="{8E120801-318D-4ABE-B138-B370FABC4A72}" srcOrd="1" destOrd="0" parTransId="{88582F48-19E9-4276-8B59-E0C387C5C1A6}" sibTransId="{7A59250E-76CB-40C5-82E4-3F3E0D6BFFE4}"/>
    <dgm:cxn modelId="{68AE6577-5D8B-42C2-B4B6-5973B4F2DDD2}" type="presOf" srcId="{0E7C5DCD-648A-44CC-A082-C99C9ED073C0}" destId="{BA5618AF-27B8-46BA-8B5E-B58CB897FD54}" srcOrd="0" destOrd="0" presId="urn:microsoft.com/office/officeart/2005/8/layout/matrix3"/>
    <dgm:cxn modelId="{368AC858-D93E-4DBC-8DE5-C26C5E24BEF5}" type="presOf" srcId="{540B62ED-69AB-44B5-92E0-C3E841E321E2}" destId="{4478B56E-3759-4677-B34F-D5CDC553AAD4}" srcOrd="0" destOrd="0" presId="urn:microsoft.com/office/officeart/2005/8/layout/matrix3"/>
    <dgm:cxn modelId="{F5F0947F-65F4-4D2C-A0B0-9A93B85A36C1}" srcId="{482DAA60-F9EF-4F67-B3E2-5EE693E13C6B}" destId="{223A2178-3638-44E3-8A06-A0215BFAFC7F}" srcOrd="1" destOrd="0" parTransId="{721C7FFF-D670-4E76-8D40-E3CAA146C739}" sibTransId="{46F06C7A-9224-4B21-A284-9469C43FB7C8}"/>
    <dgm:cxn modelId="{52620484-CF2A-414F-8D6D-A2E328BA8138}" srcId="{FDA32EE6-8259-4398-891B-2821EEC8D150}" destId="{0E7C5DCD-648A-44CC-A082-C99C9ED073C0}" srcOrd="3" destOrd="0" parTransId="{844D0B98-7B5B-4F76-815F-92D0CC96E1C1}" sibTransId="{32C20092-208E-454D-A483-1D030D669088}"/>
    <dgm:cxn modelId="{815D8987-5C52-4293-B14F-C513B338E916}" srcId="{B5E28FC3-711C-4A85-A5F1-42DCD0B12000}" destId="{3865BA6F-E375-4833-A972-BF92CAC8AB1F}" srcOrd="0" destOrd="0" parTransId="{B491F441-2341-4E6D-A17C-9DCC988DE610}" sibTransId="{3B7C86B9-6556-4949-B126-70C88A710B0D}"/>
    <dgm:cxn modelId="{4C90A488-494E-421D-B219-D3DC5D643937}" srcId="{94A2A02E-5526-4EBB-A156-211C0FD0DA2E}" destId="{20F83BAB-D64A-4ACE-BC2E-68A9ABB11F9E}" srcOrd="0" destOrd="0" parTransId="{D226F84F-DE54-484D-BB76-BB89FD5A9DCD}" sibTransId="{D2EC9A3D-C48C-4569-A6C9-9E5DC26D94BB}"/>
    <dgm:cxn modelId="{49873689-21DF-4AFD-8EE6-175FDE8D7E8A}" type="presOf" srcId="{9A45AFE3-57F1-4F6A-A557-DFFD04D5F55F}" destId="{BA5618AF-27B8-46BA-8B5E-B58CB897FD54}" srcOrd="0" destOrd="1" presId="urn:microsoft.com/office/officeart/2005/8/layout/matrix3"/>
    <dgm:cxn modelId="{83BDCC8C-3FFC-43EA-84CB-3262F1E0AA7B}" srcId="{540B62ED-69AB-44B5-92E0-C3E841E321E2}" destId="{8E84065A-F5F7-4458-B98E-ECE56528DFCC}" srcOrd="0" destOrd="0" parTransId="{2A884E57-1377-4B2E-B73C-A9BD68B956FF}" sibTransId="{4529CBF6-60F9-4BBE-A9EF-D70E3EC4EE6D}"/>
    <dgm:cxn modelId="{F3CD7195-56A9-4567-B7C7-C2168C699214}" srcId="{FDA32EE6-8259-4398-891B-2821EEC8D150}" destId="{B5E28FC3-711C-4A85-A5F1-42DCD0B12000}" srcOrd="8" destOrd="0" parTransId="{C332BEAB-4608-43C4-ADBF-3F5F253485C6}" sibTransId="{A7AE73A7-7AF4-42DE-B36E-121E5C132F71}"/>
    <dgm:cxn modelId="{0A2EB399-0992-4CC7-879F-E561FCBB3A95}" type="presOf" srcId="{FDA32EE6-8259-4398-891B-2821EEC8D150}" destId="{69618F85-82D9-43D4-B7F4-9447C9B03674}" srcOrd="0" destOrd="0" presId="urn:microsoft.com/office/officeart/2005/8/layout/matrix3"/>
    <dgm:cxn modelId="{E5B57C9A-FD49-4F81-BCF4-D8DDF7397D08}" srcId="{FDA32EE6-8259-4398-891B-2821EEC8D150}" destId="{11797649-8659-4F29-B335-43A293EF886F}" srcOrd="10" destOrd="0" parTransId="{4110F615-FABF-46A4-8FE9-303C91449E31}" sibTransId="{397800E2-E352-4E11-B1C7-270546A0E0F0}"/>
    <dgm:cxn modelId="{68589BA0-FE43-473A-B016-B6751BCE2479}" srcId="{0E7C5DCD-648A-44CC-A082-C99C9ED073C0}" destId="{9A45AFE3-57F1-4F6A-A557-DFFD04D5F55F}" srcOrd="0" destOrd="0" parTransId="{E0113968-B832-4DB7-A617-B49C0F9ADFEB}" sibTransId="{EEDB5907-1DC0-46F4-99C3-D366FECE1FFB}"/>
    <dgm:cxn modelId="{DAB1CCA0-14F2-4830-886F-70C814027E1A}" srcId="{FDA32EE6-8259-4398-891B-2821EEC8D150}" destId="{83BEFA31-E557-443D-9B8F-E5D9D2C2C875}" srcOrd="5" destOrd="0" parTransId="{B22414C7-DF14-4870-8D8D-32DC7E609616}" sibTransId="{5EC156BB-5C7E-407A-B770-5C1CAA3C37FF}"/>
    <dgm:cxn modelId="{A9F1FBA3-3A5D-4127-95EE-3D9E6ADE32C4}" srcId="{FDA32EE6-8259-4398-891B-2821EEC8D150}" destId="{C7154ECC-5E36-43E1-AC13-393F009643EB}" srcOrd="7" destOrd="0" parTransId="{3C7897C3-E50A-4A79-A64F-D2FF2068FCB6}" sibTransId="{8CF9FA29-04A1-4956-B127-E6A45041EF32}"/>
    <dgm:cxn modelId="{22FEDCA4-F2D0-4D4D-98AD-EF45D6249388}" type="presOf" srcId="{A175C11B-40B1-489D-AA6D-77311D0E98AD}" destId="{BA5618AF-27B8-46BA-8B5E-B58CB897FD54}" srcOrd="0" destOrd="3" presId="urn:microsoft.com/office/officeart/2005/8/layout/matrix3"/>
    <dgm:cxn modelId="{B9EFA3A8-58C1-4CED-9C5F-1BA37F29008D}" type="presOf" srcId="{E1D6E440-FB80-4FF9-9423-981E16B4ECA2}" destId="{ED335CCD-FDE8-4108-B182-3255218EA4AB}" srcOrd="0" destOrd="2" presId="urn:microsoft.com/office/officeart/2005/8/layout/matrix3"/>
    <dgm:cxn modelId="{5B6BF2A8-8B10-46E6-96A8-1578E19ADCF8}" srcId="{FDA32EE6-8259-4398-891B-2821EEC8D150}" destId="{7201DE12-34D4-4336-A5EB-B79A9B48C440}" srcOrd="1" destOrd="0" parTransId="{F6709A37-8398-47ED-A69F-9B873DA480BE}" sibTransId="{6A204FC9-A0C0-4B41-896A-096CAC6753BF}"/>
    <dgm:cxn modelId="{ABBE30A9-AC93-430C-9D9A-1C531E36C87F}" srcId="{CCE8EC8F-AD39-4BDE-B1D6-A82C86713C7C}" destId="{81CCF021-AA86-4AC0-AA9D-41BEE4B82E5D}" srcOrd="0" destOrd="0" parTransId="{5234B720-2EC6-401D-B68B-07E5742330EB}" sibTransId="{27516ECD-A80C-40E9-8AAD-A84F28D73E1E}"/>
    <dgm:cxn modelId="{B2D939AE-A054-4FB7-A9F2-132828357C05}" srcId="{94A2A02E-5526-4EBB-A156-211C0FD0DA2E}" destId="{6D8DFA76-93F6-49EB-B56A-9F7AC68532E8}" srcOrd="1" destOrd="0" parTransId="{9077ECBF-00AB-4788-ACE2-36D4E5529269}" sibTransId="{C1E5ECFE-BB65-4F38-A7E7-ADBAA6E71D10}"/>
    <dgm:cxn modelId="{5A647EAF-17AC-48FB-AF78-5E826C2D6889}" srcId="{FDA32EE6-8259-4398-891B-2821EEC8D150}" destId="{6BD3E3FB-D74D-4492-918B-C1E39E6B0FF6}" srcOrd="12" destOrd="0" parTransId="{F8AE4322-E8B4-430B-B07E-A13C5136C5FD}" sibTransId="{C8E1F6D2-2A10-4621-992F-7952F62AEE63}"/>
    <dgm:cxn modelId="{6E6551B7-1B03-478F-9C76-AD2C15B27F22}" srcId="{83BEFA31-E557-443D-9B8F-E5D9D2C2C875}" destId="{31ED2BC3-6396-4505-A3DB-9E09C288B8E3}" srcOrd="0" destOrd="0" parTransId="{93976D91-747F-4AE4-B4D4-D69C22560113}" sibTransId="{299405D0-6A20-4FBE-A08F-8385EB2378A3}"/>
    <dgm:cxn modelId="{11F4F4B9-C9C1-47AA-9848-39683B49B4B8}" srcId="{83BEFA31-E557-443D-9B8F-E5D9D2C2C875}" destId="{150AB839-D758-4278-A624-06FABBFD5BB6}" srcOrd="1" destOrd="0" parTransId="{D3F1C157-8506-4CF9-A414-95069E9EF2CE}" sibTransId="{ED65AEAF-B703-4212-9A1A-8524EA15915E}"/>
    <dgm:cxn modelId="{78E056CD-CE1A-40DC-A607-A8EDA1FC86A4}" srcId="{FDA32EE6-8259-4398-891B-2821EEC8D150}" destId="{540B62ED-69AB-44B5-92E0-C3E841E321E2}" srcOrd="2" destOrd="0" parTransId="{7A87C616-8918-408A-9BF7-1BBDD0AAB134}" sibTransId="{50579332-3C40-431D-A22D-BAAAE3437AE8}"/>
    <dgm:cxn modelId="{68520DCE-5DB8-4A97-86E2-FB4DA1DA1380}" type="presOf" srcId="{81CCF021-AA86-4AC0-AA9D-41BEE4B82E5D}" destId="{ED335CCD-FDE8-4108-B182-3255218EA4AB}" srcOrd="0" destOrd="1" presId="urn:microsoft.com/office/officeart/2005/8/layout/matrix3"/>
    <dgm:cxn modelId="{262BC5CE-8992-4B65-BF16-AD38E79E23F8}" srcId="{FDA32EE6-8259-4398-891B-2821EEC8D150}" destId="{CCE8EC8F-AD39-4BDE-B1D6-A82C86713C7C}" srcOrd="0" destOrd="0" parTransId="{3C044313-AC81-4A75-A33B-E417762E8F8A}" sibTransId="{391563D3-CB24-4C99-B9B0-AE543E515962}"/>
    <dgm:cxn modelId="{1391DBD3-8AB6-4BA4-8F5C-BCB0FCF8BA33}" srcId="{FDA32EE6-8259-4398-891B-2821EEC8D150}" destId="{94A2A02E-5526-4EBB-A156-211C0FD0DA2E}" srcOrd="6" destOrd="0" parTransId="{8CAB34F9-5100-4304-8394-F7469C90FE73}" sibTransId="{B412BCAC-5FDF-455C-BB40-B6E9A2CD4350}"/>
    <dgm:cxn modelId="{3B973EDA-05DB-483F-A128-97357205C5C4}" srcId="{B5E28FC3-711C-4A85-A5F1-42DCD0B12000}" destId="{D8956911-8A59-49E4-A7D3-604CBFA4ABEF}" srcOrd="1" destOrd="0" parTransId="{35513CF0-1C3F-4426-A02B-ACAD9022F45B}" sibTransId="{3087DF0E-DC7A-4F5D-8C55-605CAEEB018C}"/>
    <dgm:cxn modelId="{E71494DC-AD59-4451-9369-A6B76E32397B}" srcId="{459C1234-E60A-4819-9474-78BBCBDC7BC4}" destId="{B2B76A4A-A79B-4E76-ABBF-1913064E19BE}" srcOrd="1" destOrd="0" parTransId="{B50E8A11-90C6-4ADB-AF8E-8D3C897428CF}" sibTransId="{2F635F34-CC74-48AF-91E2-A0CC24F0417E}"/>
    <dgm:cxn modelId="{B66789F0-D0BF-49A0-846B-B156BC438B61}" srcId="{FDA32EE6-8259-4398-891B-2821EEC8D150}" destId="{802ED0AA-CAA9-4244-A3D8-3512A69B0366}" srcOrd="4" destOrd="0" parTransId="{A800A78D-F83A-457E-8569-707D6A02A629}" sibTransId="{548387C8-114F-4CF6-A810-87AE0598ACF3}"/>
    <dgm:cxn modelId="{202424F1-9FF5-47BA-8169-D65ACE019B2B}" type="presOf" srcId="{8E84065A-F5F7-4458-B98E-ECE56528DFCC}" destId="{4478B56E-3759-4677-B34F-D5CDC553AAD4}" srcOrd="0" destOrd="1" presId="urn:microsoft.com/office/officeart/2005/8/layout/matrix3"/>
    <dgm:cxn modelId="{1EB28FFA-874E-4FBA-BAE4-C07D27001895}" srcId="{FDA32EE6-8259-4398-891B-2821EEC8D150}" destId="{482DAA60-F9EF-4F67-B3E2-5EE693E13C6B}" srcOrd="9" destOrd="0" parTransId="{C47976CC-79A7-47DA-AC89-F9CEAA16F331}" sibTransId="{06277557-32F1-4E83-8F11-17F041CEAD1E}"/>
    <dgm:cxn modelId="{CC1D28FE-AD88-43F4-9E92-10D6D4CC88CA}" srcId="{11797649-8659-4F29-B335-43A293EF886F}" destId="{681A4D4A-150D-4FC4-83F5-C8A873BF9F49}" srcOrd="0" destOrd="0" parTransId="{0DB31A9F-3921-4FC6-AEC8-A80D19AFC545}" sibTransId="{6F7DA5FC-CDB1-4C66-8239-C343DB52A130}"/>
    <dgm:cxn modelId="{A642EB10-CF31-451A-8758-8D2D80AB8DF5}" type="presParOf" srcId="{69618F85-82D9-43D4-B7F4-9447C9B03674}" destId="{19FF14E1-5A21-4365-BBBC-53C9F3BFEA06}" srcOrd="0" destOrd="0" presId="urn:microsoft.com/office/officeart/2005/8/layout/matrix3"/>
    <dgm:cxn modelId="{D3AB575C-34D9-48D1-A1A1-483E2EF9A963}" type="presParOf" srcId="{69618F85-82D9-43D4-B7F4-9447C9B03674}" destId="{ED335CCD-FDE8-4108-B182-3255218EA4AB}" srcOrd="1" destOrd="0" presId="urn:microsoft.com/office/officeart/2005/8/layout/matrix3"/>
    <dgm:cxn modelId="{B7C9143C-37AD-4615-9A68-B60CB68F661D}" type="presParOf" srcId="{69618F85-82D9-43D4-B7F4-9447C9B03674}" destId="{145187DF-F78F-4691-B079-981878C7DB25}" srcOrd="2" destOrd="0" presId="urn:microsoft.com/office/officeart/2005/8/layout/matrix3"/>
    <dgm:cxn modelId="{B8CB9FE5-D653-410B-B404-A4A5E23DCA5A}" type="presParOf" srcId="{69618F85-82D9-43D4-B7F4-9447C9B03674}" destId="{4478B56E-3759-4677-B34F-D5CDC553AAD4}" srcOrd="3" destOrd="0" presId="urn:microsoft.com/office/officeart/2005/8/layout/matrix3"/>
    <dgm:cxn modelId="{F28E18D2-28F1-432E-BD4F-4504C31B3240}" type="presParOf" srcId="{69618F85-82D9-43D4-B7F4-9447C9B03674}" destId="{BA5618AF-27B8-46BA-8B5E-B58CB897FD5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AB4E89-050A-4DD0-959C-E7A23D089D2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C6995399-D6FC-42D3-A784-7010149FDAAD}">
      <dgm:prSet phldrT="[Text]"/>
      <dgm:spPr/>
      <dgm:t>
        <a:bodyPr/>
        <a:lstStyle/>
        <a:p>
          <a:r>
            <a:rPr lang="en-US" dirty="0">
              <a:solidFill>
                <a:schemeClr val="tx1"/>
              </a:solidFill>
            </a:rPr>
            <a:t>Downsize to Independent Living in CCRC while healthy</a:t>
          </a:r>
          <a:endParaRPr lang="en-US" dirty="0"/>
        </a:p>
      </dgm:t>
    </dgm:pt>
    <dgm:pt modelId="{2518C8BD-14EC-4B0A-9523-E55D4605D57D}" type="parTrans" cxnId="{E2AC73A8-1B9E-4933-BFD0-B13138936FD8}">
      <dgm:prSet/>
      <dgm:spPr/>
      <dgm:t>
        <a:bodyPr/>
        <a:lstStyle/>
        <a:p>
          <a:endParaRPr lang="en-US"/>
        </a:p>
      </dgm:t>
    </dgm:pt>
    <dgm:pt modelId="{98BF7E4C-5C09-461A-862C-D868A3C47742}" type="sibTrans" cxnId="{E2AC73A8-1B9E-4933-BFD0-B13138936FD8}">
      <dgm:prSet/>
      <dgm:spPr/>
      <dgm:t>
        <a:bodyPr/>
        <a:lstStyle/>
        <a:p>
          <a:endParaRPr lang="en-US"/>
        </a:p>
      </dgm:t>
    </dgm:pt>
    <dgm:pt modelId="{BAB8B7B0-81A6-451C-A641-EFC8918C9A91}">
      <dgm:prSet phldrT="[Text]"/>
      <dgm:spPr/>
      <dgm:t>
        <a:bodyPr/>
        <a:lstStyle/>
        <a:p>
          <a:r>
            <a:rPr lang="en-US" dirty="0">
              <a:solidFill>
                <a:schemeClr val="tx1"/>
              </a:solidFill>
            </a:rPr>
            <a:t>Bring in a Home Health Care aid when care is needed</a:t>
          </a:r>
          <a:endParaRPr lang="en-US" dirty="0"/>
        </a:p>
      </dgm:t>
    </dgm:pt>
    <dgm:pt modelId="{7211959A-F8DA-468D-8484-4372DEA01CB6}" type="parTrans" cxnId="{D4214884-1C15-4913-86BF-4825AE34021B}">
      <dgm:prSet/>
      <dgm:spPr/>
      <dgm:t>
        <a:bodyPr/>
        <a:lstStyle/>
        <a:p>
          <a:endParaRPr lang="en-US"/>
        </a:p>
      </dgm:t>
    </dgm:pt>
    <dgm:pt modelId="{6929C718-552D-4D1C-A0E2-A0B9FC98E82E}" type="sibTrans" cxnId="{D4214884-1C15-4913-86BF-4825AE34021B}">
      <dgm:prSet/>
      <dgm:spPr/>
      <dgm:t>
        <a:bodyPr/>
        <a:lstStyle/>
        <a:p>
          <a:endParaRPr lang="en-US"/>
        </a:p>
      </dgm:t>
    </dgm:pt>
    <dgm:pt modelId="{2B177E83-F198-4CDE-81CD-2E0CF7092AC8}">
      <dgm:prSet phldrT="[Text]"/>
      <dgm:spPr/>
      <dgm:t>
        <a:bodyPr/>
        <a:lstStyle/>
        <a:p>
          <a:r>
            <a:rPr lang="en-US" dirty="0"/>
            <a:t>Total cost could be less than moving to Assisted Living</a:t>
          </a:r>
        </a:p>
      </dgm:t>
    </dgm:pt>
    <dgm:pt modelId="{30D9EDEF-DF6E-44E9-B402-26D3CF8F3796}" type="parTrans" cxnId="{01679568-46CC-4C3F-93A2-473A33584A9F}">
      <dgm:prSet/>
      <dgm:spPr/>
      <dgm:t>
        <a:bodyPr/>
        <a:lstStyle/>
        <a:p>
          <a:endParaRPr lang="en-US"/>
        </a:p>
      </dgm:t>
    </dgm:pt>
    <dgm:pt modelId="{8AF422F7-EF5E-4412-B974-E6D9DFCF9EFC}" type="sibTrans" cxnId="{01679568-46CC-4C3F-93A2-473A33584A9F}">
      <dgm:prSet/>
      <dgm:spPr/>
      <dgm:t>
        <a:bodyPr/>
        <a:lstStyle/>
        <a:p>
          <a:endParaRPr lang="en-US"/>
        </a:p>
      </dgm:t>
    </dgm:pt>
    <dgm:pt modelId="{A8AD75FB-FDF7-4DD1-9CDE-2EBABC08FF5E}" type="pres">
      <dgm:prSet presAssocID="{BCAB4E89-050A-4DD0-959C-E7A23D089D25}" presName="rootnode" presStyleCnt="0">
        <dgm:presLayoutVars>
          <dgm:chMax/>
          <dgm:chPref/>
          <dgm:dir/>
          <dgm:animLvl val="lvl"/>
        </dgm:presLayoutVars>
      </dgm:prSet>
      <dgm:spPr/>
    </dgm:pt>
    <dgm:pt modelId="{B5ABFF49-0282-4BEA-B2DA-BFD659FA215C}" type="pres">
      <dgm:prSet presAssocID="{C6995399-D6FC-42D3-A784-7010149FDAAD}" presName="composite" presStyleCnt="0"/>
      <dgm:spPr/>
    </dgm:pt>
    <dgm:pt modelId="{B65781E7-810A-4753-AA57-7DAE9BEE99A8}" type="pres">
      <dgm:prSet presAssocID="{C6995399-D6FC-42D3-A784-7010149FDAAD}" presName="LShape" presStyleLbl="alignNode1" presStyleIdx="0" presStyleCnt="5"/>
      <dgm:spPr>
        <a:solidFill>
          <a:srgbClr val="92D050"/>
        </a:solidFill>
        <a:scene3d>
          <a:camera prst="orthographicFront"/>
          <a:lightRig rig="threePt" dir="t"/>
        </a:scene3d>
        <a:sp3d>
          <a:bevelT w="114300" prst="artDeco"/>
        </a:sp3d>
      </dgm:spPr>
    </dgm:pt>
    <dgm:pt modelId="{EFAD6469-9E3C-4D3E-A8C7-D23183BAFC93}" type="pres">
      <dgm:prSet presAssocID="{C6995399-D6FC-42D3-A784-7010149FDAAD}" presName="ParentText" presStyleLbl="revTx" presStyleIdx="0" presStyleCnt="3" custScaleX="114479" custLinFactNeighborX="6076" custLinFactNeighborY="2514">
        <dgm:presLayoutVars>
          <dgm:chMax val="0"/>
          <dgm:chPref val="0"/>
          <dgm:bulletEnabled val="1"/>
        </dgm:presLayoutVars>
      </dgm:prSet>
      <dgm:spPr/>
    </dgm:pt>
    <dgm:pt modelId="{87BC19CF-4109-49AF-9C19-FB35FABA61C3}" type="pres">
      <dgm:prSet presAssocID="{C6995399-D6FC-42D3-A784-7010149FDAAD}" presName="Triangle" presStyleLbl="alignNode1" presStyleIdx="1" presStyleCnt="5"/>
      <dgm:spPr>
        <a:solidFill>
          <a:schemeClr val="accent1">
            <a:lumMod val="90000"/>
          </a:schemeClr>
        </a:solidFill>
        <a:ln>
          <a:solidFill>
            <a:schemeClr val="accent1">
              <a:lumMod val="90000"/>
            </a:schemeClr>
          </a:solidFill>
        </a:ln>
        <a:scene3d>
          <a:camera prst="orthographicFront"/>
          <a:lightRig rig="threePt" dir="t"/>
        </a:scene3d>
        <a:sp3d>
          <a:bevelT w="114300" prst="artDeco"/>
        </a:sp3d>
      </dgm:spPr>
    </dgm:pt>
    <dgm:pt modelId="{F051FE83-122F-4A9C-BC86-5872EB3498AD}" type="pres">
      <dgm:prSet presAssocID="{98BF7E4C-5C09-461A-862C-D868A3C47742}" presName="sibTrans" presStyleCnt="0"/>
      <dgm:spPr/>
    </dgm:pt>
    <dgm:pt modelId="{F4000B0D-A192-459C-ABCE-C0FC47B0C0A1}" type="pres">
      <dgm:prSet presAssocID="{98BF7E4C-5C09-461A-862C-D868A3C47742}" presName="space" presStyleCnt="0"/>
      <dgm:spPr/>
    </dgm:pt>
    <dgm:pt modelId="{235F6491-D875-4B6C-BEDA-1196DF39D419}" type="pres">
      <dgm:prSet presAssocID="{BAB8B7B0-81A6-451C-A641-EFC8918C9A91}" presName="composite" presStyleCnt="0"/>
      <dgm:spPr/>
    </dgm:pt>
    <dgm:pt modelId="{8AC51FB8-48D7-489B-9DA0-153FA4B0B0FB}" type="pres">
      <dgm:prSet presAssocID="{BAB8B7B0-81A6-451C-A641-EFC8918C9A91}" presName="LShape" presStyleLbl="alignNode1" presStyleIdx="2" presStyleCnt="5"/>
      <dgm:spPr>
        <a:solidFill>
          <a:schemeClr val="accent1">
            <a:lumMod val="60000"/>
            <a:lumOff val="40000"/>
          </a:schemeClr>
        </a:solidFill>
        <a:scene3d>
          <a:camera prst="orthographicFront"/>
          <a:lightRig rig="threePt" dir="t"/>
        </a:scene3d>
        <a:sp3d>
          <a:bevelT w="114300" prst="artDeco"/>
        </a:sp3d>
      </dgm:spPr>
    </dgm:pt>
    <dgm:pt modelId="{8CDAE581-273A-49FE-8DCD-160D1336174C}" type="pres">
      <dgm:prSet presAssocID="{BAB8B7B0-81A6-451C-A641-EFC8918C9A91}" presName="ParentText" presStyleLbl="revTx" presStyleIdx="1" presStyleCnt="3">
        <dgm:presLayoutVars>
          <dgm:chMax val="0"/>
          <dgm:chPref val="0"/>
          <dgm:bulletEnabled val="1"/>
        </dgm:presLayoutVars>
      </dgm:prSet>
      <dgm:spPr/>
    </dgm:pt>
    <dgm:pt modelId="{7B737062-1795-40CD-BD42-1D4A1EDA2BE8}" type="pres">
      <dgm:prSet presAssocID="{BAB8B7B0-81A6-451C-A641-EFC8918C9A91}" presName="Triangle" presStyleLbl="alignNode1" presStyleIdx="3" presStyleCnt="5"/>
      <dgm:spPr>
        <a:solidFill>
          <a:schemeClr val="accent1">
            <a:lumMod val="90000"/>
          </a:schemeClr>
        </a:solidFill>
        <a:scene3d>
          <a:camera prst="orthographicFront"/>
          <a:lightRig rig="threePt" dir="t"/>
        </a:scene3d>
        <a:sp3d>
          <a:bevelT w="114300" prst="artDeco"/>
        </a:sp3d>
      </dgm:spPr>
    </dgm:pt>
    <dgm:pt modelId="{D19D4F16-84C3-4CBC-AE8C-8C341DFFB233}" type="pres">
      <dgm:prSet presAssocID="{6929C718-552D-4D1C-A0E2-A0B9FC98E82E}" presName="sibTrans" presStyleCnt="0"/>
      <dgm:spPr/>
    </dgm:pt>
    <dgm:pt modelId="{98E7D8A2-11CA-40A1-A733-5B8666CDD4CF}" type="pres">
      <dgm:prSet presAssocID="{6929C718-552D-4D1C-A0E2-A0B9FC98E82E}" presName="space" presStyleCnt="0"/>
      <dgm:spPr/>
    </dgm:pt>
    <dgm:pt modelId="{D22A89EC-6B4B-4B4D-AA75-C945168F185D}" type="pres">
      <dgm:prSet presAssocID="{2B177E83-F198-4CDE-81CD-2E0CF7092AC8}" presName="composite" presStyleCnt="0"/>
      <dgm:spPr/>
    </dgm:pt>
    <dgm:pt modelId="{94AD52FB-E5B5-4D20-B591-3C2C84103EFE}" type="pres">
      <dgm:prSet presAssocID="{2B177E83-F198-4CDE-81CD-2E0CF7092AC8}" presName="LShape" presStyleLbl="alignNode1" presStyleIdx="4" presStyleCnt="5"/>
      <dgm:spPr>
        <a:solidFill>
          <a:srgbClr val="7030A0"/>
        </a:solidFill>
        <a:scene3d>
          <a:camera prst="orthographicFront"/>
          <a:lightRig rig="threePt" dir="t"/>
        </a:scene3d>
        <a:sp3d>
          <a:bevelT w="114300" prst="artDeco"/>
        </a:sp3d>
      </dgm:spPr>
    </dgm:pt>
    <dgm:pt modelId="{D4E007DB-C159-42A5-83D5-EF1879EB634B}" type="pres">
      <dgm:prSet presAssocID="{2B177E83-F198-4CDE-81CD-2E0CF7092AC8}" presName="ParentText" presStyleLbl="revTx" presStyleIdx="2" presStyleCnt="3">
        <dgm:presLayoutVars>
          <dgm:chMax val="0"/>
          <dgm:chPref val="0"/>
          <dgm:bulletEnabled val="1"/>
        </dgm:presLayoutVars>
      </dgm:prSet>
      <dgm:spPr/>
    </dgm:pt>
  </dgm:ptLst>
  <dgm:cxnLst>
    <dgm:cxn modelId="{85293568-D893-4925-8D47-256F68F7174B}" type="presOf" srcId="{C6995399-D6FC-42D3-A784-7010149FDAAD}" destId="{EFAD6469-9E3C-4D3E-A8C7-D23183BAFC93}" srcOrd="0" destOrd="0" presId="urn:microsoft.com/office/officeart/2009/3/layout/StepUpProcess"/>
    <dgm:cxn modelId="{01679568-46CC-4C3F-93A2-473A33584A9F}" srcId="{BCAB4E89-050A-4DD0-959C-E7A23D089D25}" destId="{2B177E83-F198-4CDE-81CD-2E0CF7092AC8}" srcOrd="2" destOrd="0" parTransId="{30D9EDEF-DF6E-44E9-B402-26D3CF8F3796}" sibTransId="{8AF422F7-EF5E-4412-B974-E6D9DFCF9EFC}"/>
    <dgm:cxn modelId="{FC8AA883-DC34-4B43-BA71-45689D61DDAB}" type="presOf" srcId="{BAB8B7B0-81A6-451C-A641-EFC8918C9A91}" destId="{8CDAE581-273A-49FE-8DCD-160D1336174C}" srcOrd="0" destOrd="0" presId="urn:microsoft.com/office/officeart/2009/3/layout/StepUpProcess"/>
    <dgm:cxn modelId="{A6801C84-EE73-422A-B12C-85A6295BBF47}" type="presOf" srcId="{2B177E83-F198-4CDE-81CD-2E0CF7092AC8}" destId="{D4E007DB-C159-42A5-83D5-EF1879EB634B}" srcOrd="0" destOrd="0" presId="urn:microsoft.com/office/officeart/2009/3/layout/StepUpProcess"/>
    <dgm:cxn modelId="{D4214884-1C15-4913-86BF-4825AE34021B}" srcId="{BCAB4E89-050A-4DD0-959C-E7A23D089D25}" destId="{BAB8B7B0-81A6-451C-A641-EFC8918C9A91}" srcOrd="1" destOrd="0" parTransId="{7211959A-F8DA-468D-8484-4372DEA01CB6}" sibTransId="{6929C718-552D-4D1C-A0E2-A0B9FC98E82E}"/>
    <dgm:cxn modelId="{902352A8-4AB0-487A-BDCA-057B30FDB5E5}" type="presOf" srcId="{BCAB4E89-050A-4DD0-959C-E7A23D089D25}" destId="{A8AD75FB-FDF7-4DD1-9CDE-2EBABC08FF5E}" srcOrd="0" destOrd="0" presId="urn:microsoft.com/office/officeart/2009/3/layout/StepUpProcess"/>
    <dgm:cxn modelId="{E2AC73A8-1B9E-4933-BFD0-B13138936FD8}" srcId="{BCAB4E89-050A-4DD0-959C-E7A23D089D25}" destId="{C6995399-D6FC-42D3-A784-7010149FDAAD}" srcOrd="0" destOrd="0" parTransId="{2518C8BD-14EC-4B0A-9523-E55D4605D57D}" sibTransId="{98BF7E4C-5C09-461A-862C-D868A3C47742}"/>
    <dgm:cxn modelId="{583D67E6-8B39-43DB-BCB9-C1D84D839C2E}" type="presParOf" srcId="{A8AD75FB-FDF7-4DD1-9CDE-2EBABC08FF5E}" destId="{B5ABFF49-0282-4BEA-B2DA-BFD659FA215C}" srcOrd="0" destOrd="0" presId="urn:microsoft.com/office/officeart/2009/3/layout/StepUpProcess"/>
    <dgm:cxn modelId="{49F746B9-EA1F-45D6-9EED-9C852B72AB1D}" type="presParOf" srcId="{B5ABFF49-0282-4BEA-B2DA-BFD659FA215C}" destId="{B65781E7-810A-4753-AA57-7DAE9BEE99A8}" srcOrd="0" destOrd="0" presId="urn:microsoft.com/office/officeart/2009/3/layout/StepUpProcess"/>
    <dgm:cxn modelId="{4F506C9B-5A87-4CBD-8B6A-174DE9DCEFD9}" type="presParOf" srcId="{B5ABFF49-0282-4BEA-B2DA-BFD659FA215C}" destId="{EFAD6469-9E3C-4D3E-A8C7-D23183BAFC93}" srcOrd="1" destOrd="0" presId="urn:microsoft.com/office/officeart/2009/3/layout/StepUpProcess"/>
    <dgm:cxn modelId="{1EB1F902-7515-45EC-90DC-3F95B0E1A76A}" type="presParOf" srcId="{B5ABFF49-0282-4BEA-B2DA-BFD659FA215C}" destId="{87BC19CF-4109-49AF-9C19-FB35FABA61C3}" srcOrd="2" destOrd="0" presId="urn:microsoft.com/office/officeart/2009/3/layout/StepUpProcess"/>
    <dgm:cxn modelId="{3E2711A0-4AD2-4C90-90E0-2C03C119CBF1}" type="presParOf" srcId="{A8AD75FB-FDF7-4DD1-9CDE-2EBABC08FF5E}" destId="{F051FE83-122F-4A9C-BC86-5872EB3498AD}" srcOrd="1" destOrd="0" presId="urn:microsoft.com/office/officeart/2009/3/layout/StepUpProcess"/>
    <dgm:cxn modelId="{43D12B41-8636-4454-9812-4FFA0E0EE9CC}" type="presParOf" srcId="{F051FE83-122F-4A9C-BC86-5872EB3498AD}" destId="{F4000B0D-A192-459C-ABCE-C0FC47B0C0A1}" srcOrd="0" destOrd="0" presId="urn:microsoft.com/office/officeart/2009/3/layout/StepUpProcess"/>
    <dgm:cxn modelId="{4765D6EC-2CB7-4B6C-AD8B-541C238AE49F}" type="presParOf" srcId="{A8AD75FB-FDF7-4DD1-9CDE-2EBABC08FF5E}" destId="{235F6491-D875-4B6C-BEDA-1196DF39D419}" srcOrd="2" destOrd="0" presId="urn:microsoft.com/office/officeart/2009/3/layout/StepUpProcess"/>
    <dgm:cxn modelId="{F01614FE-3CEC-4B69-A02B-4D39634D7E34}" type="presParOf" srcId="{235F6491-D875-4B6C-BEDA-1196DF39D419}" destId="{8AC51FB8-48D7-489B-9DA0-153FA4B0B0FB}" srcOrd="0" destOrd="0" presId="urn:microsoft.com/office/officeart/2009/3/layout/StepUpProcess"/>
    <dgm:cxn modelId="{989C8D31-B940-4ED3-9763-0ECE4E4DFE8B}" type="presParOf" srcId="{235F6491-D875-4B6C-BEDA-1196DF39D419}" destId="{8CDAE581-273A-49FE-8DCD-160D1336174C}" srcOrd="1" destOrd="0" presId="urn:microsoft.com/office/officeart/2009/3/layout/StepUpProcess"/>
    <dgm:cxn modelId="{9561002D-DAE8-489E-A5B1-E7B20F440D58}" type="presParOf" srcId="{235F6491-D875-4B6C-BEDA-1196DF39D419}" destId="{7B737062-1795-40CD-BD42-1D4A1EDA2BE8}" srcOrd="2" destOrd="0" presId="urn:microsoft.com/office/officeart/2009/3/layout/StepUpProcess"/>
    <dgm:cxn modelId="{1C27772B-4804-423C-9EAA-2B3CF2649A88}" type="presParOf" srcId="{A8AD75FB-FDF7-4DD1-9CDE-2EBABC08FF5E}" destId="{D19D4F16-84C3-4CBC-AE8C-8C341DFFB233}" srcOrd="3" destOrd="0" presId="urn:microsoft.com/office/officeart/2009/3/layout/StepUpProcess"/>
    <dgm:cxn modelId="{C489FD08-CE64-4DFA-9098-2EE57E913514}" type="presParOf" srcId="{D19D4F16-84C3-4CBC-AE8C-8C341DFFB233}" destId="{98E7D8A2-11CA-40A1-A733-5B8666CDD4CF}" srcOrd="0" destOrd="0" presId="urn:microsoft.com/office/officeart/2009/3/layout/StepUpProcess"/>
    <dgm:cxn modelId="{A893197C-1EBF-449D-A561-56E4C4616AF7}" type="presParOf" srcId="{A8AD75FB-FDF7-4DD1-9CDE-2EBABC08FF5E}" destId="{D22A89EC-6B4B-4B4D-AA75-C945168F185D}" srcOrd="4" destOrd="0" presId="urn:microsoft.com/office/officeart/2009/3/layout/StepUpProcess"/>
    <dgm:cxn modelId="{A8DEE85F-2DC5-49D5-898B-9B50146A5BB4}" type="presParOf" srcId="{D22A89EC-6B4B-4B4D-AA75-C945168F185D}" destId="{94AD52FB-E5B5-4D20-B591-3C2C84103EFE}" srcOrd="0" destOrd="0" presId="urn:microsoft.com/office/officeart/2009/3/layout/StepUpProcess"/>
    <dgm:cxn modelId="{3D4B7FE6-8C40-44D2-99F3-DBC80988AA02}" type="presParOf" srcId="{D22A89EC-6B4B-4B4D-AA75-C945168F185D}" destId="{D4E007DB-C159-42A5-83D5-EF1879EB634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7A1073-B7B9-4E87-A88D-E1719DBE43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A0DDF23-8652-47AD-AE1A-A7C4EE660C56}">
      <dgm:prSet phldrT="[Text]" custT="1"/>
      <dgm:spPr>
        <a:solidFill>
          <a:schemeClr val="accent1">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rtDeco"/>
        </a:sp3d>
      </dgm:spPr>
      <dgm:t>
        <a:bodyPr/>
        <a:lstStyle/>
        <a:p>
          <a:r>
            <a:rPr lang="en-US" sz="3600" dirty="0"/>
            <a:t>Lifestyle</a:t>
          </a:r>
        </a:p>
      </dgm:t>
    </dgm:pt>
    <dgm:pt modelId="{D79A5B8E-0D25-4EDC-8254-4BDD2ADB5BF9}" type="parTrans" cxnId="{44DECB39-F8A8-4D5F-95D6-696E8AF7AA46}">
      <dgm:prSet/>
      <dgm:spPr/>
      <dgm:t>
        <a:bodyPr/>
        <a:lstStyle/>
        <a:p>
          <a:endParaRPr lang="en-US"/>
        </a:p>
      </dgm:t>
    </dgm:pt>
    <dgm:pt modelId="{AEB94605-ADCC-4DE0-8386-3CAD9269CD86}" type="sibTrans" cxnId="{44DECB39-F8A8-4D5F-95D6-696E8AF7AA46}">
      <dgm:prSet/>
      <dgm:spPr/>
      <dgm:t>
        <a:bodyPr/>
        <a:lstStyle/>
        <a:p>
          <a:endParaRPr lang="en-US"/>
        </a:p>
      </dgm:t>
    </dgm:pt>
    <dgm:pt modelId="{C871551E-6283-48D4-BEF3-DADD0A956F98}">
      <dgm:prSet phldrT="[Text]" cust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rtDeco"/>
        </a:sp3d>
      </dgm:spPr>
      <dgm:t>
        <a:bodyPr/>
        <a:lstStyle/>
        <a:p>
          <a:r>
            <a:rPr lang="en-US" sz="3600">
              <a:solidFill>
                <a:schemeClr val="bg1"/>
              </a:solidFill>
            </a:rPr>
            <a:t>Income</a:t>
          </a:r>
        </a:p>
      </dgm:t>
    </dgm:pt>
    <dgm:pt modelId="{0F32FA3E-F93E-46C6-9A73-A8E853FFEFEA}" type="parTrans" cxnId="{323C4FC1-8466-4B0C-85D4-EFF975352B9C}">
      <dgm:prSet/>
      <dgm:spPr/>
      <dgm:t>
        <a:bodyPr/>
        <a:lstStyle/>
        <a:p>
          <a:endParaRPr lang="en-US"/>
        </a:p>
      </dgm:t>
    </dgm:pt>
    <dgm:pt modelId="{A0E67D28-D285-403B-AD31-49E378C9F533}" type="sibTrans" cxnId="{323C4FC1-8466-4B0C-85D4-EFF975352B9C}">
      <dgm:prSet/>
      <dgm:spPr/>
      <dgm:t>
        <a:bodyPr/>
        <a:lstStyle/>
        <a:p>
          <a:endParaRPr lang="en-US"/>
        </a:p>
      </dgm:t>
    </dgm:pt>
    <dgm:pt modelId="{18C53787-3BF5-4272-9CB5-E5C6D86A469C}">
      <dgm:prSet cust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rtDeco"/>
        </a:sp3d>
      </dgm:spPr>
      <dgm:t>
        <a:bodyPr/>
        <a:lstStyle/>
        <a:p>
          <a:r>
            <a:rPr lang="en-US" sz="3600"/>
            <a:t>Insurance</a:t>
          </a:r>
        </a:p>
      </dgm:t>
    </dgm:pt>
    <dgm:pt modelId="{CE74B2F2-564C-40B2-B13A-ACF311637A3F}" type="parTrans" cxnId="{CFD9DBB2-337D-4D19-ADA9-BB60003C8E7E}">
      <dgm:prSet/>
      <dgm:spPr/>
      <dgm:t>
        <a:bodyPr/>
        <a:lstStyle/>
        <a:p>
          <a:endParaRPr lang="en-US"/>
        </a:p>
      </dgm:t>
    </dgm:pt>
    <dgm:pt modelId="{FC956E3E-DFC4-4354-A498-52C70980065D}" type="sibTrans" cxnId="{CFD9DBB2-337D-4D19-ADA9-BB60003C8E7E}">
      <dgm:prSet/>
      <dgm:spPr/>
      <dgm:t>
        <a:bodyPr/>
        <a:lstStyle/>
        <a:p>
          <a:endParaRPr lang="en-US"/>
        </a:p>
      </dgm:t>
    </dgm:pt>
    <dgm:pt modelId="{3D8879F5-D0D3-4BA1-9DF9-FC25C3F93C08}">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bg2">
            <a:lumMod val="90000"/>
          </a:schemeClr>
        </a:solidFill>
      </dgm:spPr>
      <dgm:t>
        <a:bodyPr/>
        <a:lstStyle/>
        <a:p>
          <a:pPr>
            <a:buNone/>
          </a:pPr>
          <a:r>
            <a:rPr lang="en-US" sz="2000" dirty="0"/>
            <a:t>   Cost efficient leveraged benefit amount</a:t>
          </a:r>
        </a:p>
      </dgm:t>
    </dgm:pt>
    <dgm:pt modelId="{06E536DD-5CA5-4E86-84EF-EB3ABB0F1B21}" type="parTrans" cxnId="{6452BBAA-DF07-412D-825F-CF91D7CD5B4A}">
      <dgm:prSet/>
      <dgm:spPr/>
      <dgm:t>
        <a:bodyPr/>
        <a:lstStyle/>
        <a:p>
          <a:endParaRPr lang="en-US"/>
        </a:p>
      </dgm:t>
    </dgm:pt>
    <dgm:pt modelId="{A0CFE566-D7AC-44C1-90F6-AD377CD1C7A1}" type="sibTrans" cxnId="{6452BBAA-DF07-412D-825F-CF91D7CD5B4A}">
      <dgm:prSet/>
      <dgm:spPr/>
      <dgm:t>
        <a:bodyPr/>
        <a:lstStyle/>
        <a:p>
          <a:endParaRPr lang="en-US"/>
        </a:p>
      </dgm:t>
    </dgm:pt>
    <dgm:pt modelId="{1864F4CB-8912-4242-92FC-86C6D5EE40FA}">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2">
            <a:lumMod val="90000"/>
          </a:schemeClr>
        </a:solidFill>
      </dgm:spPr>
      <dgm:t>
        <a:bodyPr anchor="ctr"/>
        <a:lstStyle/>
        <a:p>
          <a:pPr>
            <a:buNone/>
          </a:pPr>
          <a:r>
            <a:rPr lang="en-US" sz="2000" dirty="0"/>
            <a:t>	Cost is the potential loss of health, well being or earning ability of a spouse or other loved one</a:t>
          </a:r>
        </a:p>
      </dgm:t>
    </dgm:pt>
    <dgm:pt modelId="{8FC9E545-AE92-4F27-B0AA-D29B0B292E25}" type="parTrans" cxnId="{9ED4CA51-6C31-4D4C-A047-037C82C068E7}">
      <dgm:prSet/>
      <dgm:spPr/>
      <dgm:t>
        <a:bodyPr/>
        <a:lstStyle/>
        <a:p>
          <a:endParaRPr lang="en-US"/>
        </a:p>
      </dgm:t>
    </dgm:pt>
    <dgm:pt modelId="{57AF0CD5-0CE9-4BC6-A7AB-75F8994CC938}" type="sibTrans" cxnId="{9ED4CA51-6C31-4D4C-A047-037C82C068E7}">
      <dgm:prSet/>
      <dgm:spPr/>
      <dgm:t>
        <a:bodyPr/>
        <a:lstStyle/>
        <a:p>
          <a:endParaRPr lang="en-US"/>
        </a:p>
      </dgm:t>
    </dgm:pt>
    <dgm:pt modelId="{CC611F73-A450-4DFF-BC7E-EB8E03A6A21A}">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bg2">
            <a:lumMod val="90000"/>
          </a:schemeClr>
        </a:solidFill>
      </dgm:spPr>
      <dgm:t>
        <a:bodyPr/>
        <a:lstStyle/>
        <a:p>
          <a:endParaRPr lang="en-US" sz="2000"/>
        </a:p>
      </dgm:t>
    </dgm:pt>
    <dgm:pt modelId="{E0AB9C06-4E2C-42B0-9CE2-2A30FF40C04D}" type="parTrans" cxnId="{246B6577-81C3-4739-9414-43F20F4BB270}">
      <dgm:prSet/>
      <dgm:spPr/>
      <dgm:t>
        <a:bodyPr/>
        <a:lstStyle/>
        <a:p>
          <a:endParaRPr lang="en-US"/>
        </a:p>
      </dgm:t>
    </dgm:pt>
    <dgm:pt modelId="{F98F7931-DC3A-4E77-B017-06FBB0DDAFDF}" type="sibTrans" cxnId="{246B6577-81C3-4739-9414-43F20F4BB270}">
      <dgm:prSet/>
      <dgm:spPr/>
      <dgm:t>
        <a:bodyPr/>
        <a:lstStyle/>
        <a:p>
          <a:endParaRPr lang="en-US"/>
        </a:p>
      </dgm:t>
    </dgm:pt>
    <dgm:pt modelId="{01761614-827C-4C4D-9DF8-60E0730276A1}">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2">
            <a:lumMod val="90000"/>
          </a:schemeClr>
        </a:solidFill>
      </dgm:spPr>
      <dgm:t>
        <a:bodyPr anchor="ctr"/>
        <a:lstStyle/>
        <a:p>
          <a:pPr marL="228600" algn="l">
            <a:buNone/>
          </a:pPr>
          <a:r>
            <a:rPr lang="en-US" sz="2000" dirty="0"/>
            <a:t>   Dollar for dollar expenditure of your money could put lifestyle/legacy at risk</a:t>
          </a:r>
        </a:p>
      </dgm:t>
    </dgm:pt>
    <dgm:pt modelId="{943B44D0-18FF-4CC2-85C1-6001D25D56B4}" type="parTrans" cxnId="{94910D90-D24A-471F-A177-E754A60D49A7}">
      <dgm:prSet/>
      <dgm:spPr/>
      <dgm:t>
        <a:bodyPr/>
        <a:lstStyle/>
        <a:p>
          <a:endParaRPr lang="en-US"/>
        </a:p>
      </dgm:t>
    </dgm:pt>
    <dgm:pt modelId="{2489BFEE-B3EC-4D23-B20A-56DE33F365C3}" type="sibTrans" cxnId="{94910D90-D24A-471F-A177-E754A60D49A7}">
      <dgm:prSet/>
      <dgm:spPr/>
      <dgm:t>
        <a:bodyPr/>
        <a:lstStyle/>
        <a:p>
          <a:endParaRPr lang="en-US"/>
        </a:p>
      </dgm:t>
    </dgm:pt>
    <dgm:pt modelId="{B939E99E-6BD8-4551-BE45-9EF687B6C10C}" type="pres">
      <dgm:prSet presAssocID="{F97A1073-B7B9-4E87-A88D-E1719DBE4372}" presName="Name0" presStyleCnt="0">
        <dgm:presLayoutVars>
          <dgm:dir/>
          <dgm:animLvl val="lvl"/>
          <dgm:resizeHandles/>
        </dgm:presLayoutVars>
      </dgm:prSet>
      <dgm:spPr/>
    </dgm:pt>
    <dgm:pt modelId="{960A3375-09BB-40C1-851F-DF04659927C4}" type="pres">
      <dgm:prSet presAssocID="{CA0DDF23-8652-47AD-AE1A-A7C4EE660C56}" presName="linNode" presStyleCnt="0"/>
      <dgm:spPr/>
    </dgm:pt>
    <dgm:pt modelId="{9E702F6E-2590-4AD8-86B5-2101FEBC6863}" type="pres">
      <dgm:prSet presAssocID="{CA0DDF23-8652-47AD-AE1A-A7C4EE660C56}" presName="parentShp" presStyleLbl="node1" presStyleIdx="0" presStyleCnt="3" custScaleX="79784">
        <dgm:presLayoutVars>
          <dgm:bulletEnabled val="1"/>
        </dgm:presLayoutVars>
      </dgm:prSet>
      <dgm:spPr/>
    </dgm:pt>
    <dgm:pt modelId="{D54F9A30-F79C-4FC7-88AE-C18BD9A9A2B4}" type="pres">
      <dgm:prSet presAssocID="{CA0DDF23-8652-47AD-AE1A-A7C4EE660C56}" presName="childShp" presStyleLbl="bgAccFollowNode1" presStyleIdx="0" presStyleCnt="3" custScaleX="112963">
        <dgm:presLayoutVars>
          <dgm:bulletEnabled val="1"/>
        </dgm:presLayoutVars>
      </dgm:prSet>
      <dgm:spPr/>
    </dgm:pt>
    <dgm:pt modelId="{F714E7FB-4A9D-409B-B1CE-0F4DBD9E0B5D}" type="pres">
      <dgm:prSet presAssocID="{AEB94605-ADCC-4DE0-8386-3CAD9269CD86}" presName="spacing" presStyleCnt="0"/>
      <dgm:spPr/>
    </dgm:pt>
    <dgm:pt modelId="{46311929-E24D-43C6-A118-C5E152B1F3C4}" type="pres">
      <dgm:prSet presAssocID="{C871551E-6283-48D4-BEF3-DADD0A956F98}" presName="linNode" presStyleCnt="0"/>
      <dgm:spPr/>
    </dgm:pt>
    <dgm:pt modelId="{61B1E8AC-04E3-4CD7-8336-999FBA151B1B}" type="pres">
      <dgm:prSet presAssocID="{C871551E-6283-48D4-BEF3-DADD0A956F98}" presName="parentShp" presStyleLbl="node1" presStyleIdx="1" presStyleCnt="3" custScaleX="81327">
        <dgm:presLayoutVars>
          <dgm:bulletEnabled val="1"/>
        </dgm:presLayoutVars>
      </dgm:prSet>
      <dgm:spPr/>
    </dgm:pt>
    <dgm:pt modelId="{D6289BCB-7EE5-4F69-9705-DCE8B4716DD3}" type="pres">
      <dgm:prSet presAssocID="{C871551E-6283-48D4-BEF3-DADD0A956F98}" presName="childShp" presStyleLbl="bgAccFollowNode1" presStyleIdx="1" presStyleCnt="3" custScaleX="111420">
        <dgm:presLayoutVars>
          <dgm:bulletEnabled val="1"/>
        </dgm:presLayoutVars>
      </dgm:prSet>
      <dgm:spPr/>
    </dgm:pt>
    <dgm:pt modelId="{B3BDFEAD-46E8-4D1C-BD54-EB9AAECA9DC5}" type="pres">
      <dgm:prSet presAssocID="{A0E67D28-D285-403B-AD31-49E378C9F533}" presName="spacing" presStyleCnt="0"/>
      <dgm:spPr/>
    </dgm:pt>
    <dgm:pt modelId="{429C9C2B-1A5A-4A6F-A190-142A4E856DA6}" type="pres">
      <dgm:prSet presAssocID="{18C53787-3BF5-4272-9CB5-E5C6D86A469C}" presName="linNode" presStyleCnt="0"/>
      <dgm:spPr/>
    </dgm:pt>
    <dgm:pt modelId="{7954D2D8-2EDD-4C4A-A807-1F5C7B0EB79B}" type="pres">
      <dgm:prSet presAssocID="{18C53787-3BF5-4272-9CB5-E5C6D86A469C}" presName="parentShp" presStyleLbl="node1" presStyleIdx="2" presStyleCnt="3" custScaleX="81327">
        <dgm:presLayoutVars>
          <dgm:bulletEnabled val="1"/>
        </dgm:presLayoutVars>
      </dgm:prSet>
      <dgm:spPr/>
    </dgm:pt>
    <dgm:pt modelId="{A4607944-6398-4676-9200-87D91B3D1145}" type="pres">
      <dgm:prSet presAssocID="{18C53787-3BF5-4272-9CB5-E5C6D86A469C}" presName="childShp" presStyleLbl="bgAccFollowNode1" presStyleIdx="2" presStyleCnt="3" custScaleX="110391">
        <dgm:presLayoutVars>
          <dgm:bulletEnabled val="1"/>
        </dgm:presLayoutVars>
      </dgm:prSet>
      <dgm:spPr/>
    </dgm:pt>
  </dgm:ptLst>
  <dgm:cxnLst>
    <dgm:cxn modelId="{5A30370E-DAF5-4508-B8E1-DA7DDA3CB5E2}" type="presOf" srcId="{18C53787-3BF5-4272-9CB5-E5C6D86A469C}" destId="{7954D2D8-2EDD-4C4A-A807-1F5C7B0EB79B}" srcOrd="0" destOrd="0" presId="urn:microsoft.com/office/officeart/2005/8/layout/vList6"/>
    <dgm:cxn modelId="{DCAA8828-47EB-4704-B737-9260B8EF5C6C}" type="presOf" srcId="{CC611F73-A450-4DFF-BC7E-EB8E03A6A21A}" destId="{A4607944-6398-4676-9200-87D91B3D1145}" srcOrd="0" destOrd="0" presId="urn:microsoft.com/office/officeart/2005/8/layout/vList6"/>
    <dgm:cxn modelId="{DD102239-05D9-41CF-8948-7D17B8A3CB5D}" type="presOf" srcId="{CA0DDF23-8652-47AD-AE1A-A7C4EE660C56}" destId="{9E702F6E-2590-4AD8-86B5-2101FEBC6863}" srcOrd="0" destOrd="0" presId="urn:microsoft.com/office/officeart/2005/8/layout/vList6"/>
    <dgm:cxn modelId="{44DECB39-F8A8-4D5F-95D6-696E8AF7AA46}" srcId="{F97A1073-B7B9-4E87-A88D-E1719DBE4372}" destId="{CA0DDF23-8652-47AD-AE1A-A7C4EE660C56}" srcOrd="0" destOrd="0" parTransId="{D79A5B8E-0D25-4EDC-8254-4BDD2ADB5BF9}" sibTransId="{AEB94605-ADCC-4DE0-8386-3CAD9269CD86}"/>
    <dgm:cxn modelId="{9ED4CA51-6C31-4D4C-A047-037C82C068E7}" srcId="{CA0DDF23-8652-47AD-AE1A-A7C4EE660C56}" destId="{1864F4CB-8912-4242-92FC-86C6D5EE40FA}" srcOrd="0" destOrd="0" parTransId="{8FC9E545-AE92-4F27-B0AA-D29B0B292E25}" sibTransId="{57AF0CD5-0CE9-4BC6-A7AB-75F8994CC938}"/>
    <dgm:cxn modelId="{246B6577-81C3-4739-9414-43F20F4BB270}" srcId="{18C53787-3BF5-4272-9CB5-E5C6D86A469C}" destId="{CC611F73-A450-4DFF-BC7E-EB8E03A6A21A}" srcOrd="0" destOrd="0" parTransId="{E0AB9C06-4E2C-42B0-9CE2-2A30FF40C04D}" sibTransId="{F98F7931-DC3A-4E77-B017-06FBB0DDAFDF}"/>
    <dgm:cxn modelId="{B15B368F-CAEE-4159-A400-1B721F519AFA}" type="presOf" srcId="{01761614-827C-4C4D-9DF8-60E0730276A1}" destId="{D6289BCB-7EE5-4F69-9705-DCE8B4716DD3}" srcOrd="0" destOrd="0" presId="urn:microsoft.com/office/officeart/2005/8/layout/vList6"/>
    <dgm:cxn modelId="{94910D90-D24A-471F-A177-E754A60D49A7}" srcId="{C871551E-6283-48D4-BEF3-DADD0A956F98}" destId="{01761614-827C-4C4D-9DF8-60E0730276A1}" srcOrd="0" destOrd="0" parTransId="{943B44D0-18FF-4CC2-85C1-6001D25D56B4}" sibTransId="{2489BFEE-B3EC-4D23-B20A-56DE33F365C3}"/>
    <dgm:cxn modelId="{1BC9A290-B734-4E4E-898E-D54E869EA5CD}" type="presOf" srcId="{F97A1073-B7B9-4E87-A88D-E1719DBE4372}" destId="{B939E99E-6BD8-4551-BE45-9EF687B6C10C}" srcOrd="0" destOrd="0" presId="urn:microsoft.com/office/officeart/2005/8/layout/vList6"/>
    <dgm:cxn modelId="{98D9A992-3439-4449-9361-BCD42638C7BB}" type="presOf" srcId="{C871551E-6283-48D4-BEF3-DADD0A956F98}" destId="{61B1E8AC-04E3-4CD7-8336-999FBA151B1B}" srcOrd="0" destOrd="0" presId="urn:microsoft.com/office/officeart/2005/8/layout/vList6"/>
    <dgm:cxn modelId="{2027BF93-D4FE-4B48-9AB0-08E5B337465B}" type="presOf" srcId="{1864F4CB-8912-4242-92FC-86C6D5EE40FA}" destId="{D54F9A30-F79C-4FC7-88AE-C18BD9A9A2B4}" srcOrd="0" destOrd="0" presId="urn:microsoft.com/office/officeart/2005/8/layout/vList6"/>
    <dgm:cxn modelId="{6452BBAA-DF07-412D-825F-CF91D7CD5B4A}" srcId="{18C53787-3BF5-4272-9CB5-E5C6D86A469C}" destId="{3D8879F5-D0D3-4BA1-9DF9-FC25C3F93C08}" srcOrd="1" destOrd="0" parTransId="{06E536DD-5CA5-4E86-84EF-EB3ABB0F1B21}" sibTransId="{A0CFE566-D7AC-44C1-90F6-AD377CD1C7A1}"/>
    <dgm:cxn modelId="{CFD9DBB2-337D-4D19-ADA9-BB60003C8E7E}" srcId="{F97A1073-B7B9-4E87-A88D-E1719DBE4372}" destId="{18C53787-3BF5-4272-9CB5-E5C6D86A469C}" srcOrd="2" destOrd="0" parTransId="{CE74B2F2-564C-40B2-B13A-ACF311637A3F}" sibTransId="{FC956E3E-DFC4-4354-A498-52C70980065D}"/>
    <dgm:cxn modelId="{323C4FC1-8466-4B0C-85D4-EFF975352B9C}" srcId="{F97A1073-B7B9-4E87-A88D-E1719DBE4372}" destId="{C871551E-6283-48D4-BEF3-DADD0A956F98}" srcOrd="1" destOrd="0" parTransId="{0F32FA3E-F93E-46C6-9A73-A8E853FFEFEA}" sibTransId="{A0E67D28-D285-403B-AD31-49E378C9F533}"/>
    <dgm:cxn modelId="{27104DD9-1506-4795-A5F5-887DCF586B5D}" type="presOf" srcId="{3D8879F5-D0D3-4BA1-9DF9-FC25C3F93C08}" destId="{A4607944-6398-4676-9200-87D91B3D1145}" srcOrd="0" destOrd="1" presId="urn:microsoft.com/office/officeart/2005/8/layout/vList6"/>
    <dgm:cxn modelId="{E08313FE-1ED2-47A0-AB53-3A7141117E91}" type="presParOf" srcId="{B939E99E-6BD8-4551-BE45-9EF687B6C10C}" destId="{960A3375-09BB-40C1-851F-DF04659927C4}" srcOrd="0" destOrd="0" presId="urn:microsoft.com/office/officeart/2005/8/layout/vList6"/>
    <dgm:cxn modelId="{43325F86-D761-49EA-B873-D227444D5AA4}" type="presParOf" srcId="{960A3375-09BB-40C1-851F-DF04659927C4}" destId="{9E702F6E-2590-4AD8-86B5-2101FEBC6863}" srcOrd="0" destOrd="0" presId="urn:microsoft.com/office/officeart/2005/8/layout/vList6"/>
    <dgm:cxn modelId="{699E7B33-38B6-4714-963F-BE9820A3792C}" type="presParOf" srcId="{960A3375-09BB-40C1-851F-DF04659927C4}" destId="{D54F9A30-F79C-4FC7-88AE-C18BD9A9A2B4}" srcOrd="1" destOrd="0" presId="urn:microsoft.com/office/officeart/2005/8/layout/vList6"/>
    <dgm:cxn modelId="{CD2392E7-B4D2-48C3-A70D-222D62FBCD46}" type="presParOf" srcId="{B939E99E-6BD8-4551-BE45-9EF687B6C10C}" destId="{F714E7FB-4A9D-409B-B1CE-0F4DBD9E0B5D}" srcOrd="1" destOrd="0" presId="urn:microsoft.com/office/officeart/2005/8/layout/vList6"/>
    <dgm:cxn modelId="{2C64555B-14C9-4C7E-A16F-DB2DC9B4ACA2}" type="presParOf" srcId="{B939E99E-6BD8-4551-BE45-9EF687B6C10C}" destId="{46311929-E24D-43C6-A118-C5E152B1F3C4}" srcOrd="2" destOrd="0" presId="urn:microsoft.com/office/officeart/2005/8/layout/vList6"/>
    <dgm:cxn modelId="{3CD28E76-7949-49A4-ADD6-95FF04CC4D5B}" type="presParOf" srcId="{46311929-E24D-43C6-A118-C5E152B1F3C4}" destId="{61B1E8AC-04E3-4CD7-8336-999FBA151B1B}" srcOrd="0" destOrd="0" presId="urn:microsoft.com/office/officeart/2005/8/layout/vList6"/>
    <dgm:cxn modelId="{DC7923E4-65CE-4CB4-9047-C7D678237166}" type="presParOf" srcId="{46311929-E24D-43C6-A118-C5E152B1F3C4}" destId="{D6289BCB-7EE5-4F69-9705-DCE8B4716DD3}" srcOrd="1" destOrd="0" presId="urn:microsoft.com/office/officeart/2005/8/layout/vList6"/>
    <dgm:cxn modelId="{7B9B3654-F8B0-46AD-B1BD-7A11628B609F}" type="presParOf" srcId="{B939E99E-6BD8-4551-BE45-9EF687B6C10C}" destId="{B3BDFEAD-46E8-4D1C-BD54-EB9AAECA9DC5}" srcOrd="3" destOrd="0" presId="urn:microsoft.com/office/officeart/2005/8/layout/vList6"/>
    <dgm:cxn modelId="{704F0CB8-990C-45F2-B826-1D62A4EEB257}" type="presParOf" srcId="{B939E99E-6BD8-4551-BE45-9EF687B6C10C}" destId="{429C9C2B-1A5A-4A6F-A190-142A4E856DA6}" srcOrd="4" destOrd="0" presId="urn:microsoft.com/office/officeart/2005/8/layout/vList6"/>
    <dgm:cxn modelId="{43566135-9CF0-4EB7-939D-1A36C28CC502}" type="presParOf" srcId="{429C9C2B-1A5A-4A6F-A190-142A4E856DA6}" destId="{7954D2D8-2EDD-4C4A-A807-1F5C7B0EB79B}" srcOrd="0" destOrd="0" presId="urn:microsoft.com/office/officeart/2005/8/layout/vList6"/>
    <dgm:cxn modelId="{6DB6E1B6-00BB-41A4-A67F-D7879A6930FF}" type="presParOf" srcId="{429C9C2B-1A5A-4A6F-A190-142A4E856DA6}" destId="{A4607944-6398-4676-9200-87D91B3D114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095C8B-D8CF-40A4-824B-0E6CB1790AB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5CB6592-B4D9-4299-8B81-8CF60F5D5321}">
      <dgm:prSet phldrT="[Text]"/>
      <dgm:spPr>
        <a:ln>
          <a:solidFill>
            <a:srgbClr val="FFC000"/>
          </a:solidFill>
        </a:ln>
      </dgm:spPr>
      <dgm:t>
        <a:bodyPr/>
        <a:lstStyle/>
        <a:p>
          <a:r>
            <a:rPr lang="en-US" dirty="0"/>
            <a:t>Picture your care and plan a care strategy</a:t>
          </a:r>
        </a:p>
      </dgm:t>
    </dgm:pt>
    <dgm:pt modelId="{C3D2675C-D167-45B1-9B23-4A5A1274DBC3}" type="parTrans" cxnId="{36C4967D-C3FA-44AD-ACAA-CFB593933E2B}">
      <dgm:prSet/>
      <dgm:spPr/>
      <dgm:t>
        <a:bodyPr/>
        <a:lstStyle/>
        <a:p>
          <a:endParaRPr lang="en-US"/>
        </a:p>
      </dgm:t>
    </dgm:pt>
    <dgm:pt modelId="{1EA23D1D-17A2-4E6E-B288-081F3E3B3D67}" type="sibTrans" cxnId="{36C4967D-C3FA-44AD-ACAA-CFB593933E2B}">
      <dgm:prSet/>
      <dgm:spPr/>
      <dgm:t>
        <a:bodyPr/>
        <a:lstStyle/>
        <a:p>
          <a:endParaRPr lang="en-US"/>
        </a:p>
      </dgm:t>
    </dgm:pt>
    <dgm:pt modelId="{07911844-372D-484F-B28C-1ECEEBAF3A79}">
      <dgm:prSet phldrT="[Text]"/>
      <dgm:spPr/>
      <dgm:t>
        <a:bodyPr/>
        <a:lstStyle/>
        <a:p>
          <a:r>
            <a:rPr lang="en-US" dirty="0"/>
            <a:t>Provide details to financial professional</a:t>
          </a:r>
        </a:p>
      </dgm:t>
    </dgm:pt>
    <dgm:pt modelId="{130DF295-B89E-4C37-A0DD-169C06B712E1}" type="parTrans" cxnId="{4E4F6CF7-E70A-413A-AB56-7B121F1B13C5}">
      <dgm:prSet/>
      <dgm:spPr/>
      <dgm:t>
        <a:bodyPr/>
        <a:lstStyle/>
        <a:p>
          <a:endParaRPr lang="en-US"/>
        </a:p>
      </dgm:t>
    </dgm:pt>
    <dgm:pt modelId="{3E820A14-CCBB-4E30-AF59-EF4B2AC724E7}" type="sibTrans" cxnId="{4E4F6CF7-E70A-413A-AB56-7B121F1B13C5}">
      <dgm:prSet/>
      <dgm:spPr/>
      <dgm:t>
        <a:bodyPr/>
        <a:lstStyle/>
        <a:p>
          <a:endParaRPr lang="en-US"/>
        </a:p>
      </dgm:t>
    </dgm:pt>
    <dgm:pt modelId="{D3E3CB24-31CF-4C8D-9323-4494A807F2D5}">
      <dgm:prSet phldrT="[Text]"/>
      <dgm:spPr>
        <a:ln>
          <a:solidFill>
            <a:srgbClr val="92D050"/>
          </a:solidFill>
        </a:ln>
      </dgm:spPr>
      <dgm:t>
        <a:bodyPr/>
        <a:lstStyle/>
        <a:p>
          <a:r>
            <a:rPr lang="en-US" dirty="0"/>
            <a:t>Fund the plan</a:t>
          </a:r>
        </a:p>
      </dgm:t>
    </dgm:pt>
    <dgm:pt modelId="{5A1100A0-99B5-4164-8747-5D8EBB7723F8}" type="parTrans" cxnId="{AD152604-5900-4F34-8758-FDC2C6F6C370}">
      <dgm:prSet/>
      <dgm:spPr/>
      <dgm:t>
        <a:bodyPr/>
        <a:lstStyle/>
        <a:p>
          <a:endParaRPr lang="en-US"/>
        </a:p>
      </dgm:t>
    </dgm:pt>
    <dgm:pt modelId="{B2CBBCCD-FE2D-4DFB-8058-19BCE59EFAA1}" type="sibTrans" cxnId="{AD152604-5900-4F34-8758-FDC2C6F6C370}">
      <dgm:prSet/>
      <dgm:spPr/>
      <dgm:t>
        <a:bodyPr/>
        <a:lstStyle/>
        <a:p>
          <a:endParaRPr lang="en-US"/>
        </a:p>
      </dgm:t>
    </dgm:pt>
    <dgm:pt modelId="{6168D7F4-07FB-4DB5-8C8A-8F378EA88D72}">
      <dgm:prSet phldrT="[Text]"/>
      <dgm:spPr/>
      <dgm:t>
        <a:bodyPr/>
        <a:lstStyle/>
        <a:p>
          <a:r>
            <a:rPr lang="en-US" dirty="0"/>
            <a:t>Share details with family or friends involved with care plan </a:t>
          </a:r>
        </a:p>
      </dgm:t>
    </dgm:pt>
    <dgm:pt modelId="{772BF999-9C0D-4031-90A4-5D14F3856803}" type="parTrans" cxnId="{569DC709-B306-4AE3-A92D-8274E502919E}">
      <dgm:prSet/>
      <dgm:spPr/>
      <dgm:t>
        <a:bodyPr/>
        <a:lstStyle/>
        <a:p>
          <a:endParaRPr lang="en-US"/>
        </a:p>
      </dgm:t>
    </dgm:pt>
    <dgm:pt modelId="{2BE710EF-A327-44D5-87B0-5806534EEDA7}" type="sibTrans" cxnId="{569DC709-B306-4AE3-A92D-8274E502919E}">
      <dgm:prSet/>
      <dgm:spPr/>
      <dgm:t>
        <a:bodyPr/>
        <a:lstStyle/>
        <a:p>
          <a:endParaRPr lang="en-US"/>
        </a:p>
      </dgm:t>
    </dgm:pt>
    <dgm:pt modelId="{72C1153B-AB00-4A0F-93E2-9492FA27CF41}" type="pres">
      <dgm:prSet presAssocID="{3F095C8B-D8CF-40A4-824B-0E6CB1790AB5}" presName="Name0" presStyleCnt="0">
        <dgm:presLayoutVars>
          <dgm:chMax val="11"/>
          <dgm:chPref val="11"/>
          <dgm:dir/>
          <dgm:resizeHandles/>
        </dgm:presLayoutVars>
      </dgm:prSet>
      <dgm:spPr/>
    </dgm:pt>
    <dgm:pt modelId="{FCDB57A5-BC82-41A6-B2EF-F45A8B23CFDD}" type="pres">
      <dgm:prSet presAssocID="{6168D7F4-07FB-4DB5-8C8A-8F378EA88D72}" presName="Accent4" presStyleCnt="0"/>
      <dgm:spPr/>
    </dgm:pt>
    <dgm:pt modelId="{7B31146A-ED74-46F5-91C9-54607E1DE61D}" type="pres">
      <dgm:prSet presAssocID="{6168D7F4-07FB-4DB5-8C8A-8F378EA88D72}" presName="Accent" presStyleLbl="node1" presStyleIdx="0" presStyleCnt="4"/>
      <dgm:spPr/>
    </dgm:pt>
    <dgm:pt modelId="{0669FB82-0098-4B3C-B1AA-F764F180D3E9}" type="pres">
      <dgm:prSet presAssocID="{6168D7F4-07FB-4DB5-8C8A-8F378EA88D72}" presName="ParentBackground4" presStyleCnt="0"/>
      <dgm:spPr/>
    </dgm:pt>
    <dgm:pt modelId="{6DE3DFD4-6A71-4B8F-976F-AAE26345DD83}" type="pres">
      <dgm:prSet presAssocID="{6168D7F4-07FB-4DB5-8C8A-8F378EA88D72}" presName="ParentBackground" presStyleLbl="fgAcc1" presStyleIdx="0" presStyleCnt="4"/>
      <dgm:spPr/>
    </dgm:pt>
    <dgm:pt modelId="{AF97DBEF-19BF-41B1-BEA4-5C6E9B94C0CB}" type="pres">
      <dgm:prSet presAssocID="{6168D7F4-07FB-4DB5-8C8A-8F378EA88D72}" presName="Parent4" presStyleLbl="revTx" presStyleIdx="0" presStyleCnt="0">
        <dgm:presLayoutVars>
          <dgm:chMax val="1"/>
          <dgm:chPref val="1"/>
          <dgm:bulletEnabled val="1"/>
        </dgm:presLayoutVars>
      </dgm:prSet>
      <dgm:spPr/>
    </dgm:pt>
    <dgm:pt modelId="{58B97505-5368-44EF-A697-03CA678A7A83}" type="pres">
      <dgm:prSet presAssocID="{D3E3CB24-31CF-4C8D-9323-4494A807F2D5}" presName="Accent3" presStyleCnt="0"/>
      <dgm:spPr/>
    </dgm:pt>
    <dgm:pt modelId="{5CEBB4A6-C4A3-42B7-8F7F-13E742B6E044}" type="pres">
      <dgm:prSet presAssocID="{D3E3CB24-31CF-4C8D-9323-4494A807F2D5}" presName="Accent" presStyleLbl="node1" presStyleIdx="1" presStyleCnt="4"/>
      <dgm:spPr>
        <a:solidFill>
          <a:srgbClr val="92D050"/>
        </a:solidFill>
      </dgm:spPr>
    </dgm:pt>
    <dgm:pt modelId="{82332FA8-B206-4F3C-BFFE-B6FCEF6F3E3D}" type="pres">
      <dgm:prSet presAssocID="{D3E3CB24-31CF-4C8D-9323-4494A807F2D5}" presName="ParentBackground3" presStyleCnt="0"/>
      <dgm:spPr/>
    </dgm:pt>
    <dgm:pt modelId="{6893621A-FDA5-4978-ACB8-751520C2D26C}" type="pres">
      <dgm:prSet presAssocID="{D3E3CB24-31CF-4C8D-9323-4494A807F2D5}" presName="ParentBackground" presStyleLbl="fgAcc1" presStyleIdx="1" presStyleCnt="4"/>
      <dgm:spPr/>
    </dgm:pt>
    <dgm:pt modelId="{06EAF31D-C679-41EA-9516-0131A40415D9}" type="pres">
      <dgm:prSet presAssocID="{D3E3CB24-31CF-4C8D-9323-4494A807F2D5}" presName="Parent3" presStyleLbl="revTx" presStyleIdx="0" presStyleCnt="0">
        <dgm:presLayoutVars>
          <dgm:chMax val="1"/>
          <dgm:chPref val="1"/>
          <dgm:bulletEnabled val="1"/>
        </dgm:presLayoutVars>
      </dgm:prSet>
      <dgm:spPr/>
    </dgm:pt>
    <dgm:pt modelId="{1ADE8F18-DC54-499F-82B6-F9F9F8EDF7B2}" type="pres">
      <dgm:prSet presAssocID="{07911844-372D-484F-B28C-1ECEEBAF3A79}" presName="Accent2" presStyleCnt="0"/>
      <dgm:spPr/>
    </dgm:pt>
    <dgm:pt modelId="{EAA4D58F-9BAA-4B9B-B78F-B3ED6725F191}" type="pres">
      <dgm:prSet presAssocID="{07911844-372D-484F-B28C-1ECEEBAF3A79}" presName="Accent" presStyleLbl="node1" presStyleIdx="2" presStyleCnt="4"/>
      <dgm:spPr>
        <a:solidFill>
          <a:srgbClr val="0070C0"/>
        </a:solidFill>
        <a:ln>
          <a:solidFill>
            <a:srgbClr val="0070C0"/>
          </a:solidFill>
        </a:ln>
      </dgm:spPr>
    </dgm:pt>
    <dgm:pt modelId="{5B5DDADA-4B38-4BF1-A4B6-2EE552263523}" type="pres">
      <dgm:prSet presAssocID="{07911844-372D-484F-B28C-1ECEEBAF3A79}" presName="ParentBackground2" presStyleCnt="0"/>
      <dgm:spPr/>
    </dgm:pt>
    <dgm:pt modelId="{042C411D-3B4E-4D60-BA9B-68DB7362CBC6}" type="pres">
      <dgm:prSet presAssocID="{07911844-372D-484F-B28C-1ECEEBAF3A79}" presName="ParentBackground" presStyleLbl="fgAcc1" presStyleIdx="2" presStyleCnt="4"/>
      <dgm:spPr/>
    </dgm:pt>
    <dgm:pt modelId="{DEB300DB-0C67-41FD-A83A-55579FF1B25F}" type="pres">
      <dgm:prSet presAssocID="{07911844-372D-484F-B28C-1ECEEBAF3A79}" presName="Parent2" presStyleLbl="revTx" presStyleIdx="0" presStyleCnt="0">
        <dgm:presLayoutVars>
          <dgm:chMax val="1"/>
          <dgm:chPref val="1"/>
          <dgm:bulletEnabled val="1"/>
        </dgm:presLayoutVars>
      </dgm:prSet>
      <dgm:spPr/>
    </dgm:pt>
    <dgm:pt modelId="{43AA444E-F1C5-4752-90D3-EC310F2992DC}" type="pres">
      <dgm:prSet presAssocID="{25CB6592-B4D9-4299-8B81-8CF60F5D5321}" presName="Accent1" presStyleCnt="0"/>
      <dgm:spPr/>
    </dgm:pt>
    <dgm:pt modelId="{3C0B1E53-37F6-439D-B2F6-53ADD996F173}" type="pres">
      <dgm:prSet presAssocID="{25CB6592-B4D9-4299-8B81-8CF60F5D5321}" presName="Accent" presStyleLbl="node1" presStyleIdx="3" presStyleCnt="4"/>
      <dgm:spPr>
        <a:solidFill>
          <a:srgbClr val="FFC000"/>
        </a:solidFill>
      </dgm:spPr>
    </dgm:pt>
    <dgm:pt modelId="{6CF76D4E-3357-406C-A2DD-3428E12C5229}" type="pres">
      <dgm:prSet presAssocID="{25CB6592-B4D9-4299-8B81-8CF60F5D5321}" presName="ParentBackground1" presStyleCnt="0"/>
      <dgm:spPr/>
    </dgm:pt>
    <dgm:pt modelId="{BED80379-5DEC-4BB6-B13A-6338396085DF}" type="pres">
      <dgm:prSet presAssocID="{25CB6592-B4D9-4299-8B81-8CF60F5D5321}" presName="ParentBackground" presStyleLbl="fgAcc1" presStyleIdx="3" presStyleCnt="4"/>
      <dgm:spPr/>
    </dgm:pt>
    <dgm:pt modelId="{C3EF3722-B6EE-438A-8C44-7080347FCF14}" type="pres">
      <dgm:prSet presAssocID="{25CB6592-B4D9-4299-8B81-8CF60F5D5321}" presName="Parent1" presStyleLbl="revTx" presStyleIdx="0" presStyleCnt="0">
        <dgm:presLayoutVars>
          <dgm:chMax val="1"/>
          <dgm:chPref val="1"/>
          <dgm:bulletEnabled val="1"/>
        </dgm:presLayoutVars>
      </dgm:prSet>
      <dgm:spPr/>
    </dgm:pt>
  </dgm:ptLst>
  <dgm:cxnLst>
    <dgm:cxn modelId="{AD152604-5900-4F34-8758-FDC2C6F6C370}" srcId="{3F095C8B-D8CF-40A4-824B-0E6CB1790AB5}" destId="{D3E3CB24-31CF-4C8D-9323-4494A807F2D5}" srcOrd="2" destOrd="0" parTransId="{5A1100A0-99B5-4164-8747-5D8EBB7723F8}" sibTransId="{B2CBBCCD-FE2D-4DFB-8058-19BCE59EFAA1}"/>
    <dgm:cxn modelId="{569DC709-B306-4AE3-A92D-8274E502919E}" srcId="{3F095C8B-D8CF-40A4-824B-0E6CB1790AB5}" destId="{6168D7F4-07FB-4DB5-8C8A-8F378EA88D72}" srcOrd="3" destOrd="0" parTransId="{772BF999-9C0D-4031-90A4-5D14F3856803}" sibTransId="{2BE710EF-A327-44D5-87B0-5806534EEDA7}"/>
    <dgm:cxn modelId="{31BD8C0A-E8DD-430C-8A77-1315BEE2F955}" type="presOf" srcId="{25CB6592-B4D9-4299-8B81-8CF60F5D5321}" destId="{C3EF3722-B6EE-438A-8C44-7080347FCF14}" srcOrd="1" destOrd="0" presId="urn:microsoft.com/office/officeart/2011/layout/CircleProcess"/>
    <dgm:cxn modelId="{3A46AB21-24EC-4E0C-A97D-DA0D883B4625}" type="presOf" srcId="{6168D7F4-07FB-4DB5-8C8A-8F378EA88D72}" destId="{AF97DBEF-19BF-41B1-BEA4-5C6E9B94C0CB}" srcOrd="1" destOrd="0" presId="urn:microsoft.com/office/officeart/2011/layout/CircleProcess"/>
    <dgm:cxn modelId="{7D355E3F-2EE7-45DD-B4DC-25AC3979430A}" type="presOf" srcId="{07911844-372D-484F-B28C-1ECEEBAF3A79}" destId="{DEB300DB-0C67-41FD-A83A-55579FF1B25F}" srcOrd="1" destOrd="0" presId="urn:microsoft.com/office/officeart/2011/layout/CircleProcess"/>
    <dgm:cxn modelId="{E7D1F571-C02F-4328-8A98-BCBD7E658B63}" type="presOf" srcId="{6168D7F4-07FB-4DB5-8C8A-8F378EA88D72}" destId="{6DE3DFD4-6A71-4B8F-976F-AAE26345DD83}" srcOrd="0" destOrd="0" presId="urn:microsoft.com/office/officeart/2011/layout/CircleProcess"/>
    <dgm:cxn modelId="{36C4967D-C3FA-44AD-ACAA-CFB593933E2B}" srcId="{3F095C8B-D8CF-40A4-824B-0E6CB1790AB5}" destId="{25CB6592-B4D9-4299-8B81-8CF60F5D5321}" srcOrd="0" destOrd="0" parTransId="{C3D2675C-D167-45B1-9B23-4A5A1274DBC3}" sibTransId="{1EA23D1D-17A2-4E6E-B288-081F3E3B3D67}"/>
    <dgm:cxn modelId="{DEC86281-117F-477C-B3C4-C3965C90A550}" type="presOf" srcId="{D3E3CB24-31CF-4C8D-9323-4494A807F2D5}" destId="{6893621A-FDA5-4978-ACB8-751520C2D26C}" srcOrd="0" destOrd="0" presId="urn:microsoft.com/office/officeart/2011/layout/CircleProcess"/>
    <dgm:cxn modelId="{621803A2-5B76-420E-9C65-71495C2B8556}" type="presOf" srcId="{3F095C8B-D8CF-40A4-824B-0E6CB1790AB5}" destId="{72C1153B-AB00-4A0F-93E2-9492FA27CF41}" srcOrd="0" destOrd="0" presId="urn:microsoft.com/office/officeart/2011/layout/CircleProcess"/>
    <dgm:cxn modelId="{3BD0B7A5-D1B1-4193-A304-F6C5320E7D0D}" type="presOf" srcId="{D3E3CB24-31CF-4C8D-9323-4494A807F2D5}" destId="{06EAF31D-C679-41EA-9516-0131A40415D9}" srcOrd="1" destOrd="0" presId="urn:microsoft.com/office/officeart/2011/layout/CircleProcess"/>
    <dgm:cxn modelId="{26ED28B7-B0E6-4483-B0B9-0C96D67E61D8}" type="presOf" srcId="{25CB6592-B4D9-4299-8B81-8CF60F5D5321}" destId="{BED80379-5DEC-4BB6-B13A-6338396085DF}" srcOrd="0" destOrd="0" presId="urn:microsoft.com/office/officeart/2011/layout/CircleProcess"/>
    <dgm:cxn modelId="{ADC5A6B7-6D8C-4AF4-922F-6A465481D9F2}" type="presOf" srcId="{07911844-372D-484F-B28C-1ECEEBAF3A79}" destId="{042C411D-3B4E-4D60-BA9B-68DB7362CBC6}" srcOrd="0" destOrd="0" presId="urn:microsoft.com/office/officeart/2011/layout/CircleProcess"/>
    <dgm:cxn modelId="{4E4F6CF7-E70A-413A-AB56-7B121F1B13C5}" srcId="{3F095C8B-D8CF-40A4-824B-0E6CB1790AB5}" destId="{07911844-372D-484F-B28C-1ECEEBAF3A79}" srcOrd="1" destOrd="0" parTransId="{130DF295-B89E-4C37-A0DD-169C06B712E1}" sibTransId="{3E820A14-CCBB-4E30-AF59-EF4B2AC724E7}"/>
    <dgm:cxn modelId="{3B95E2A9-BCC6-4ED8-9598-2EFE72BA5B53}" type="presParOf" srcId="{72C1153B-AB00-4A0F-93E2-9492FA27CF41}" destId="{FCDB57A5-BC82-41A6-B2EF-F45A8B23CFDD}" srcOrd="0" destOrd="0" presId="urn:microsoft.com/office/officeart/2011/layout/CircleProcess"/>
    <dgm:cxn modelId="{937F6EEE-3B37-48DC-9806-7D913C867ACB}" type="presParOf" srcId="{FCDB57A5-BC82-41A6-B2EF-F45A8B23CFDD}" destId="{7B31146A-ED74-46F5-91C9-54607E1DE61D}" srcOrd="0" destOrd="0" presId="urn:microsoft.com/office/officeart/2011/layout/CircleProcess"/>
    <dgm:cxn modelId="{D5DEBA2A-83E5-40E3-A1AC-3D6552086437}" type="presParOf" srcId="{72C1153B-AB00-4A0F-93E2-9492FA27CF41}" destId="{0669FB82-0098-4B3C-B1AA-F764F180D3E9}" srcOrd="1" destOrd="0" presId="urn:microsoft.com/office/officeart/2011/layout/CircleProcess"/>
    <dgm:cxn modelId="{F219A4B7-D73B-4999-9D74-5D4723E91A4D}" type="presParOf" srcId="{0669FB82-0098-4B3C-B1AA-F764F180D3E9}" destId="{6DE3DFD4-6A71-4B8F-976F-AAE26345DD83}" srcOrd="0" destOrd="0" presId="urn:microsoft.com/office/officeart/2011/layout/CircleProcess"/>
    <dgm:cxn modelId="{6E2998F4-D497-4B11-B4BD-3C38F0C7BD0F}" type="presParOf" srcId="{72C1153B-AB00-4A0F-93E2-9492FA27CF41}" destId="{AF97DBEF-19BF-41B1-BEA4-5C6E9B94C0CB}" srcOrd="2" destOrd="0" presId="urn:microsoft.com/office/officeart/2011/layout/CircleProcess"/>
    <dgm:cxn modelId="{DE7AEF81-2DBC-4E1A-BEDC-C0E47577D1D5}" type="presParOf" srcId="{72C1153B-AB00-4A0F-93E2-9492FA27CF41}" destId="{58B97505-5368-44EF-A697-03CA678A7A83}" srcOrd="3" destOrd="0" presId="urn:microsoft.com/office/officeart/2011/layout/CircleProcess"/>
    <dgm:cxn modelId="{55E281CC-FFB0-4523-A1C1-A32BCF008176}" type="presParOf" srcId="{58B97505-5368-44EF-A697-03CA678A7A83}" destId="{5CEBB4A6-C4A3-42B7-8F7F-13E742B6E044}" srcOrd="0" destOrd="0" presId="urn:microsoft.com/office/officeart/2011/layout/CircleProcess"/>
    <dgm:cxn modelId="{17529034-E3D7-4313-A75B-318CD785B643}" type="presParOf" srcId="{72C1153B-AB00-4A0F-93E2-9492FA27CF41}" destId="{82332FA8-B206-4F3C-BFFE-B6FCEF6F3E3D}" srcOrd="4" destOrd="0" presId="urn:microsoft.com/office/officeart/2011/layout/CircleProcess"/>
    <dgm:cxn modelId="{5CB9A383-C9E9-4B7E-871C-6F6A628644A8}" type="presParOf" srcId="{82332FA8-B206-4F3C-BFFE-B6FCEF6F3E3D}" destId="{6893621A-FDA5-4978-ACB8-751520C2D26C}" srcOrd="0" destOrd="0" presId="urn:microsoft.com/office/officeart/2011/layout/CircleProcess"/>
    <dgm:cxn modelId="{F7BC7632-BF31-47BF-8A79-F3849884DC3C}" type="presParOf" srcId="{72C1153B-AB00-4A0F-93E2-9492FA27CF41}" destId="{06EAF31D-C679-41EA-9516-0131A40415D9}" srcOrd="5" destOrd="0" presId="urn:microsoft.com/office/officeart/2011/layout/CircleProcess"/>
    <dgm:cxn modelId="{B94F8A8B-8330-45E8-B613-3A15DB31D54F}" type="presParOf" srcId="{72C1153B-AB00-4A0F-93E2-9492FA27CF41}" destId="{1ADE8F18-DC54-499F-82B6-F9F9F8EDF7B2}" srcOrd="6" destOrd="0" presId="urn:microsoft.com/office/officeart/2011/layout/CircleProcess"/>
    <dgm:cxn modelId="{27CEA130-1CDB-4F16-BD7D-EAEF6C3C7278}" type="presParOf" srcId="{1ADE8F18-DC54-499F-82B6-F9F9F8EDF7B2}" destId="{EAA4D58F-9BAA-4B9B-B78F-B3ED6725F191}" srcOrd="0" destOrd="0" presId="urn:microsoft.com/office/officeart/2011/layout/CircleProcess"/>
    <dgm:cxn modelId="{826264B8-B511-4512-A6C2-937746787725}" type="presParOf" srcId="{72C1153B-AB00-4A0F-93E2-9492FA27CF41}" destId="{5B5DDADA-4B38-4BF1-A4B6-2EE552263523}" srcOrd="7" destOrd="0" presId="urn:microsoft.com/office/officeart/2011/layout/CircleProcess"/>
    <dgm:cxn modelId="{0C79B42F-3B2A-41AC-84FC-B548BBFED86E}" type="presParOf" srcId="{5B5DDADA-4B38-4BF1-A4B6-2EE552263523}" destId="{042C411D-3B4E-4D60-BA9B-68DB7362CBC6}" srcOrd="0" destOrd="0" presId="urn:microsoft.com/office/officeart/2011/layout/CircleProcess"/>
    <dgm:cxn modelId="{510BAE73-3967-42C0-8C59-AC90253D5B95}" type="presParOf" srcId="{72C1153B-AB00-4A0F-93E2-9492FA27CF41}" destId="{DEB300DB-0C67-41FD-A83A-55579FF1B25F}" srcOrd="8" destOrd="0" presId="urn:microsoft.com/office/officeart/2011/layout/CircleProcess"/>
    <dgm:cxn modelId="{C1331E4A-23F4-4DF2-8A34-5F834792C93E}" type="presParOf" srcId="{72C1153B-AB00-4A0F-93E2-9492FA27CF41}" destId="{43AA444E-F1C5-4752-90D3-EC310F2992DC}" srcOrd="9" destOrd="0" presId="urn:microsoft.com/office/officeart/2011/layout/CircleProcess"/>
    <dgm:cxn modelId="{33622703-7E6E-4804-B631-A02EF5585B76}" type="presParOf" srcId="{43AA444E-F1C5-4752-90D3-EC310F2992DC}" destId="{3C0B1E53-37F6-439D-B2F6-53ADD996F173}" srcOrd="0" destOrd="0" presId="urn:microsoft.com/office/officeart/2011/layout/CircleProcess"/>
    <dgm:cxn modelId="{19F1F431-8ACA-4512-81EB-12781D35A669}" type="presParOf" srcId="{72C1153B-AB00-4A0F-93E2-9492FA27CF41}" destId="{6CF76D4E-3357-406C-A2DD-3428E12C5229}" srcOrd="10" destOrd="0" presId="urn:microsoft.com/office/officeart/2011/layout/CircleProcess"/>
    <dgm:cxn modelId="{5933574C-3883-4155-A970-0735BEB644E1}" type="presParOf" srcId="{6CF76D4E-3357-406C-A2DD-3428E12C5229}" destId="{BED80379-5DEC-4BB6-B13A-6338396085DF}" srcOrd="0" destOrd="0" presId="urn:microsoft.com/office/officeart/2011/layout/CircleProcess"/>
    <dgm:cxn modelId="{0DC23ABC-83A0-4797-AD37-E5040E169779}" type="presParOf" srcId="{72C1153B-AB00-4A0F-93E2-9492FA27CF41}" destId="{C3EF3722-B6EE-438A-8C44-7080347FCF14}"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A6012-D798-46EB-A65D-D3C531A967AE}">
      <dsp:nvSpPr>
        <dsp:cNvPr id="0" name=""/>
        <dsp:cNvSpPr/>
      </dsp:nvSpPr>
      <dsp:spPr>
        <a:xfrm>
          <a:off x="2567" y="274178"/>
          <a:ext cx="2575842" cy="2575842"/>
        </a:xfrm>
        <a:prstGeom prst="ellipse">
          <a:avLst/>
        </a:prstGeom>
        <a:solidFill>
          <a:srgbClr val="EF315A">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757" tIns="30480" rIns="141757"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Breast Cancer      </a:t>
          </a:r>
        </a:p>
        <a:p>
          <a:pPr marL="0" lvl="0" indent="0" algn="ctr" defTabSz="1066800">
            <a:lnSpc>
              <a:spcPct val="90000"/>
            </a:lnSpc>
            <a:spcBef>
              <a:spcPct val="0"/>
            </a:spcBef>
            <a:spcAft>
              <a:spcPct val="35000"/>
            </a:spcAft>
            <a:buNone/>
          </a:pPr>
          <a:r>
            <a:rPr lang="en-US" sz="2400" kern="1200" dirty="0"/>
            <a:t>?</a:t>
          </a:r>
        </a:p>
      </dsp:txBody>
      <dsp:txXfrm>
        <a:off x="379790" y="651401"/>
        <a:ext cx="1821396" cy="1821396"/>
      </dsp:txXfrm>
    </dsp:sp>
    <dsp:sp modelId="{3D21B6EC-5804-47A2-AD3A-F9F13B75BA43}">
      <dsp:nvSpPr>
        <dsp:cNvPr id="0" name=""/>
        <dsp:cNvSpPr/>
      </dsp:nvSpPr>
      <dsp:spPr>
        <a:xfrm>
          <a:off x="2063241" y="274178"/>
          <a:ext cx="2575842" cy="2575842"/>
        </a:xfrm>
        <a:prstGeom prst="ellipse">
          <a:avLst/>
        </a:prstGeom>
        <a:solidFill>
          <a:srgbClr val="461E64">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757" tIns="30480" rIns="141757"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Heart Attack       </a:t>
          </a:r>
        </a:p>
        <a:p>
          <a:pPr marL="0" lvl="0" indent="0" algn="ctr" defTabSz="1066800">
            <a:lnSpc>
              <a:spcPct val="90000"/>
            </a:lnSpc>
            <a:spcBef>
              <a:spcPct val="0"/>
            </a:spcBef>
            <a:spcAft>
              <a:spcPct val="35000"/>
            </a:spcAft>
            <a:buNone/>
          </a:pPr>
          <a:r>
            <a:rPr lang="en-US" sz="2400" kern="1200" dirty="0"/>
            <a:t>?</a:t>
          </a:r>
        </a:p>
      </dsp:txBody>
      <dsp:txXfrm>
        <a:off x="2440464" y="651401"/>
        <a:ext cx="1821396" cy="1821396"/>
      </dsp:txXfrm>
    </dsp:sp>
    <dsp:sp modelId="{67A5F64D-98F3-4A29-80E3-E1AAB37A0FDD}">
      <dsp:nvSpPr>
        <dsp:cNvPr id="0" name=""/>
        <dsp:cNvSpPr/>
      </dsp:nvSpPr>
      <dsp:spPr>
        <a:xfrm>
          <a:off x="4123915" y="274178"/>
          <a:ext cx="2575842" cy="2575842"/>
        </a:xfrm>
        <a:prstGeom prst="ellipse">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757" tIns="30480" rIns="141757"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Stroke </a:t>
          </a:r>
        </a:p>
        <a:p>
          <a:pPr marL="0" lvl="0" indent="0" algn="ctr" defTabSz="1066800">
            <a:lnSpc>
              <a:spcPct val="90000"/>
            </a:lnSpc>
            <a:spcBef>
              <a:spcPct val="0"/>
            </a:spcBef>
            <a:spcAft>
              <a:spcPct val="35000"/>
            </a:spcAft>
            <a:buNone/>
          </a:pPr>
          <a:r>
            <a:rPr lang="en-US" sz="2400" kern="1200" dirty="0"/>
            <a:t>? </a:t>
          </a:r>
        </a:p>
        <a:p>
          <a:pPr marL="0" lvl="0" indent="0" algn="ctr" defTabSz="1066800">
            <a:lnSpc>
              <a:spcPct val="90000"/>
            </a:lnSpc>
            <a:spcBef>
              <a:spcPct val="0"/>
            </a:spcBef>
            <a:spcAft>
              <a:spcPct val="35000"/>
            </a:spcAft>
            <a:buNone/>
          </a:pPr>
          <a:r>
            <a:rPr lang="en-US" sz="3400" kern="1200" dirty="0"/>
            <a:t> </a:t>
          </a:r>
        </a:p>
      </dsp:txBody>
      <dsp:txXfrm>
        <a:off x="4501138" y="651401"/>
        <a:ext cx="1821396" cy="1821396"/>
      </dsp:txXfrm>
    </dsp:sp>
    <dsp:sp modelId="{26AC5FFC-3F89-4A8D-939C-D4FD81CCB740}">
      <dsp:nvSpPr>
        <dsp:cNvPr id="0" name=""/>
        <dsp:cNvSpPr/>
      </dsp:nvSpPr>
      <dsp:spPr>
        <a:xfrm>
          <a:off x="6187157" y="293780"/>
          <a:ext cx="2575842" cy="2575842"/>
        </a:xfrm>
        <a:prstGeom prst="ellipse">
          <a:avLst/>
        </a:prstGeom>
        <a:solidFill>
          <a:srgbClr val="FDA01A">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1757" tIns="25400" rIns="141757" bIns="25400" numCol="1" spcCol="1270" anchor="ctr" anchorCtr="0">
          <a:noAutofit/>
        </a:bodyPr>
        <a:lstStyle/>
        <a:p>
          <a:pPr lvl="0" algn="ctr" defTabSz="889000">
            <a:lnSpc>
              <a:spcPct val="90000"/>
            </a:lnSpc>
            <a:spcBef>
              <a:spcPct val="0"/>
            </a:spcBef>
            <a:spcAft>
              <a:spcPct val="35000"/>
            </a:spcAft>
            <a:buNone/>
          </a:pPr>
          <a:endParaRPr lang="en-US" sz="2000"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en-US" sz="23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2300" kern="1200" dirty="0"/>
            <a:t>Alzheimer’s</a:t>
          </a:r>
        </a:p>
        <a:p>
          <a:pPr marL="0" marR="0" lvl="0" indent="0" algn="ctr" defTabSz="914400" eaLnBrk="1" fontAlgn="auto" latinLnBrk="0" hangingPunct="1">
            <a:lnSpc>
              <a:spcPct val="100000"/>
            </a:lnSpc>
            <a:spcBef>
              <a:spcPct val="0"/>
            </a:spcBef>
            <a:spcAft>
              <a:spcPts val="0"/>
            </a:spcAft>
            <a:buClrTx/>
            <a:buSzTx/>
            <a:buFontTx/>
            <a:buNone/>
            <a:tabLst/>
            <a:defRPr/>
          </a:pPr>
          <a:r>
            <a:rPr lang="en-US" sz="2300" kern="1200" dirty="0"/>
            <a:t>?</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200" kern="1200" dirty="0"/>
        </a:p>
        <a:p>
          <a:pPr lvl="0" algn="ctr" defTabSz="889000">
            <a:lnSpc>
              <a:spcPct val="90000"/>
            </a:lnSpc>
            <a:spcBef>
              <a:spcPct val="0"/>
            </a:spcBef>
            <a:spcAft>
              <a:spcPct val="35000"/>
            </a:spcAft>
            <a:buNone/>
          </a:pPr>
          <a:endParaRPr lang="en-US" sz="2400" kern="1200" dirty="0"/>
        </a:p>
      </dsp:txBody>
      <dsp:txXfrm>
        <a:off x="6564380" y="671003"/>
        <a:ext cx="1821396" cy="1821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77496-9608-4535-834E-2584A89C5252}">
      <dsp:nvSpPr>
        <dsp:cNvPr id="0" name=""/>
        <dsp:cNvSpPr/>
      </dsp:nvSpPr>
      <dsp:spPr>
        <a:xfrm>
          <a:off x="2" y="0"/>
          <a:ext cx="8534395" cy="3708400"/>
        </a:xfrm>
        <a:prstGeom prst="rightArrow">
          <a:avLst/>
        </a:prstGeom>
        <a:pattFill prst="pct40">
          <a:fgClr>
            <a:schemeClr val="accent3">
              <a:lumMod val="50000"/>
            </a:schemeClr>
          </a:fgClr>
          <a:bgClr>
            <a:schemeClr val="bg1"/>
          </a:bgClr>
        </a:pattFill>
        <a:ln>
          <a:solidFill>
            <a:schemeClr val="tx1"/>
          </a:solidFill>
        </a:ln>
        <a:effectLst/>
        <a:scene3d>
          <a:camera prst="orthographicFront"/>
          <a:lightRig rig="threePt" dir="t"/>
        </a:scene3d>
        <a:sp3d>
          <a:bevelT w="114300" prst="artDeco"/>
        </a:sp3d>
      </dsp:spPr>
      <dsp:style>
        <a:lnRef idx="0">
          <a:scrgbClr r="0" g="0" b="0"/>
        </a:lnRef>
        <a:fillRef idx="1">
          <a:scrgbClr r="0" g="0" b="0"/>
        </a:fillRef>
        <a:effectRef idx="0">
          <a:scrgbClr r="0" g="0" b="0"/>
        </a:effectRef>
        <a:fontRef idx="minor"/>
      </dsp:style>
    </dsp:sp>
    <dsp:sp modelId="{E3C58319-01D1-4470-BF80-D586996001B8}">
      <dsp:nvSpPr>
        <dsp:cNvPr id="0" name=""/>
        <dsp:cNvSpPr/>
      </dsp:nvSpPr>
      <dsp:spPr>
        <a:xfrm>
          <a:off x="4271" y="1112519"/>
          <a:ext cx="2054423" cy="1483360"/>
        </a:xfrm>
        <a:prstGeom prst="roundRect">
          <a:avLst/>
        </a:prstGeom>
        <a:solidFill>
          <a:schemeClr val="accent5">
            <a:lumMod val="75000"/>
          </a:schemeClr>
        </a:solidFill>
        <a:ln w="12700" cap="flat" cmpd="sng" algn="ctr">
          <a:solidFill>
            <a:schemeClr val="bg1"/>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rPr>
            <a:t>Picture the kind of care you may want and lay out a plan</a:t>
          </a:r>
        </a:p>
      </dsp:txBody>
      <dsp:txXfrm>
        <a:off x="76683" y="1184931"/>
        <a:ext cx="1909599" cy="1338536"/>
      </dsp:txXfrm>
    </dsp:sp>
    <dsp:sp modelId="{DC170C8D-536C-4B1D-8F6F-8A52460305D8}">
      <dsp:nvSpPr>
        <dsp:cNvPr id="0" name=""/>
        <dsp:cNvSpPr/>
      </dsp:nvSpPr>
      <dsp:spPr>
        <a:xfrm>
          <a:off x="2161415" y="1112519"/>
          <a:ext cx="2054423" cy="1483360"/>
        </a:xfrm>
        <a:prstGeom prst="roundRect">
          <a:avLst/>
        </a:prstGeom>
        <a:solidFill>
          <a:srgbClr val="FED08C"/>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Provide details to financial professional</a:t>
          </a:r>
        </a:p>
      </dsp:txBody>
      <dsp:txXfrm>
        <a:off x="2233827" y="1184931"/>
        <a:ext cx="1909599" cy="1338536"/>
      </dsp:txXfrm>
    </dsp:sp>
    <dsp:sp modelId="{28CC1150-8FDD-4581-BE48-99A2384B646A}">
      <dsp:nvSpPr>
        <dsp:cNvPr id="0" name=""/>
        <dsp:cNvSpPr/>
      </dsp:nvSpPr>
      <dsp:spPr>
        <a:xfrm>
          <a:off x="4318560" y="1112519"/>
          <a:ext cx="2054423" cy="1483360"/>
        </a:xfrm>
        <a:prstGeom prst="roundRect">
          <a:avLst/>
        </a:prstGeom>
        <a:solidFill>
          <a:srgbClr val="A7D971"/>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Fund the plan</a:t>
          </a:r>
        </a:p>
      </dsp:txBody>
      <dsp:txXfrm>
        <a:off x="4390972" y="1184931"/>
        <a:ext cx="1909599" cy="1338536"/>
      </dsp:txXfrm>
    </dsp:sp>
    <dsp:sp modelId="{FDD49F4C-A41D-41D1-9F36-882C1043E404}">
      <dsp:nvSpPr>
        <dsp:cNvPr id="0" name=""/>
        <dsp:cNvSpPr/>
      </dsp:nvSpPr>
      <dsp:spPr>
        <a:xfrm>
          <a:off x="6475705" y="1112519"/>
          <a:ext cx="2054423" cy="148336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Discuss the plan with your family</a:t>
          </a:r>
          <a:endParaRPr lang="en-US" sz="2100" kern="1200" dirty="0"/>
        </a:p>
      </dsp:txBody>
      <dsp:txXfrm>
        <a:off x="6548117" y="1184931"/>
        <a:ext cx="1909599" cy="1338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F14E1-5A21-4365-BBBC-53C9F3BFEA06}">
      <dsp:nvSpPr>
        <dsp:cNvPr id="0" name=""/>
        <dsp:cNvSpPr/>
      </dsp:nvSpPr>
      <dsp:spPr>
        <a:xfrm>
          <a:off x="4" y="0"/>
          <a:ext cx="8305790" cy="4851400"/>
        </a:xfrm>
        <a:prstGeom prst="diamond">
          <a:avLst/>
        </a:prstGeom>
        <a:solidFill>
          <a:schemeClr val="accent5"/>
        </a:solidFill>
        <a:ln>
          <a:solidFill>
            <a:schemeClr val="accent4">
              <a:lumMod val="75000"/>
              <a:lumOff val="25000"/>
            </a:schemeClr>
          </a:solidFill>
        </a:ln>
        <a:effectLst/>
        <a:scene3d>
          <a:camera prst="orthographicFront"/>
          <a:lightRig rig="threePt" dir="t"/>
        </a:scene3d>
        <a:sp3d>
          <a:bevelT w="114300" prst="artDeco"/>
        </a:sp3d>
      </dsp:spPr>
      <dsp:style>
        <a:lnRef idx="0">
          <a:scrgbClr r="0" g="0" b="0"/>
        </a:lnRef>
        <a:fillRef idx="1">
          <a:scrgbClr r="0" g="0" b="0"/>
        </a:fillRef>
        <a:effectRef idx="0">
          <a:scrgbClr r="0" g="0" b="0"/>
        </a:effectRef>
        <a:fontRef idx="minor"/>
      </dsp:style>
    </dsp:sp>
    <dsp:sp modelId="{ED335CCD-FDE8-4108-B182-3255218EA4AB}">
      <dsp:nvSpPr>
        <dsp:cNvPr id="0" name=""/>
        <dsp:cNvSpPr/>
      </dsp:nvSpPr>
      <dsp:spPr>
        <a:xfrm>
          <a:off x="457201" y="457193"/>
          <a:ext cx="3485375" cy="1892046"/>
        </a:xfrm>
        <a:prstGeom prst="roundRect">
          <a:avLst/>
        </a:prstGeom>
        <a:solidFill>
          <a:srgbClr val="FED08C"/>
        </a:solidFill>
        <a:ln w="12700" cap="flat" cmpd="sng" algn="ctr">
          <a:solidFill>
            <a:srgbClr val="FDAF3D"/>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mn-lt"/>
              <a:ea typeface="ＭＳ Ｐゴシック" pitchFamily="34" charset="-128"/>
              <a:cs typeface="Arial" panose="020B0604020202020204" pitchFamily="34" charset="0"/>
            </a:rPr>
            <a:t>Home</a:t>
          </a:r>
          <a:endParaRPr lang="en-US" sz="2800" kern="1200" dirty="0">
            <a:latin typeface="+mn-lt"/>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solidFill>
                <a:schemeClr val="accent5">
                  <a:lumMod val="25000"/>
                </a:schemeClr>
              </a:solidFill>
              <a:latin typeface="+mn-lt"/>
              <a:ea typeface="ＭＳ Ｐゴシック" pitchFamily="34" charset="-128"/>
              <a:cs typeface="Arial" panose="020B0604020202020204" pitchFamily="34" charset="0"/>
            </a:rPr>
            <a:t>Home Health Care</a:t>
          </a:r>
        </a:p>
        <a:p>
          <a:pPr marL="457200" lvl="2" indent="-228600" algn="l" defTabSz="889000">
            <a:lnSpc>
              <a:spcPct val="90000"/>
            </a:lnSpc>
            <a:spcBef>
              <a:spcPct val="0"/>
            </a:spcBef>
            <a:spcAft>
              <a:spcPct val="15000"/>
            </a:spcAft>
            <a:buFontTx/>
            <a:buChar char="-"/>
          </a:pPr>
          <a:r>
            <a:rPr lang="en-US" sz="2000" kern="1200" dirty="0">
              <a:solidFill>
                <a:schemeClr val="accent5">
                  <a:lumMod val="25000"/>
                </a:schemeClr>
              </a:solidFill>
              <a:latin typeface="+mn-lt"/>
              <a:ea typeface="ＭＳ Ｐゴシック" pitchFamily="34" charset="-128"/>
              <a:cs typeface="Arial" panose="020B0604020202020204" pitchFamily="34" charset="0"/>
            </a:rPr>
            <a:t>Your home or home of family/friend</a:t>
          </a:r>
        </a:p>
      </dsp:txBody>
      <dsp:txXfrm>
        <a:off x="549563" y="549555"/>
        <a:ext cx="3300651" cy="1707322"/>
      </dsp:txXfrm>
    </dsp:sp>
    <dsp:sp modelId="{145187DF-F78F-4691-B079-981878C7DB25}">
      <dsp:nvSpPr>
        <dsp:cNvPr id="0" name=""/>
        <dsp:cNvSpPr/>
      </dsp:nvSpPr>
      <dsp:spPr>
        <a:xfrm>
          <a:off x="4332741" y="457193"/>
          <a:ext cx="3485375" cy="1892046"/>
        </a:xfrm>
        <a:prstGeom prst="roundRect">
          <a:avLst/>
        </a:prstGeom>
        <a:solidFill>
          <a:schemeClr val="accent6">
            <a:lumMod val="20000"/>
            <a:lumOff val="80000"/>
          </a:schemeClr>
        </a:solidFill>
        <a:ln w="12700" cap="flat" cmpd="sng" algn="ctr">
          <a:solidFill>
            <a:schemeClr val="accent6">
              <a:lumMod val="40000"/>
              <a:lumOff val="6000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mn-lt"/>
              <a:ea typeface="ＭＳ Ｐゴシック" pitchFamily="34" charset="-128"/>
              <a:cs typeface="Arial" panose="020B0604020202020204" pitchFamily="34" charset="0"/>
            </a:rPr>
            <a:t>Community</a:t>
          </a:r>
          <a:endParaRPr lang="en-US" sz="2800" kern="1200" dirty="0">
            <a:latin typeface="+mn-lt"/>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solidFill>
                <a:schemeClr val="accent5">
                  <a:lumMod val="25000"/>
                </a:schemeClr>
              </a:solidFill>
              <a:latin typeface="+mn-lt"/>
              <a:ea typeface="ＭＳ Ｐゴシック" pitchFamily="34" charset="-128"/>
              <a:cs typeface="Arial" panose="020B0604020202020204" pitchFamily="34" charset="0"/>
            </a:rPr>
            <a:t>Adult day care and Meals on wheels</a:t>
          </a:r>
        </a:p>
        <a:p>
          <a:pPr marL="228600" lvl="1" indent="-228600" algn="l" defTabSz="889000">
            <a:lnSpc>
              <a:spcPct val="90000"/>
            </a:lnSpc>
            <a:spcBef>
              <a:spcPct val="0"/>
            </a:spcBef>
            <a:spcAft>
              <a:spcPct val="15000"/>
            </a:spcAft>
            <a:buChar char="•"/>
          </a:pPr>
          <a:r>
            <a:rPr lang="en-US" sz="2000" kern="1200" dirty="0">
              <a:solidFill>
                <a:schemeClr val="accent5">
                  <a:lumMod val="25000"/>
                </a:schemeClr>
              </a:solidFill>
              <a:latin typeface="+mn-lt"/>
              <a:cs typeface="Arial" panose="020B0604020202020204" pitchFamily="34" charset="0"/>
            </a:rPr>
            <a:t>CCRC </a:t>
          </a:r>
          <a:r>
            <a:rPr lang="en-US" sz="1600" kern="1200" dirty="0">
              <a:solidFill>
                <a:schemeClr val="accent5">
                  <a:lumMod val="25000"/>
                </a:schemeClr>
              </a:solidFill>
              <a:latin typeface="+mn-lt"/>
              <a:cs typeface="Arial" panose="020B0604020202020204" pitchFamily="34" charset="0"/>
            </a:rPr>
            <a:t>(start independent, but provides up to full care)</a:t>
          </a:r>
        </a:p>
      </dsp:txBody>
      <dsp:txXfrm>
        <a:off x="4425103" y="549555"/>
        <a:ext cx="3300651" cy="1707322"/>
      </dsp:txXfrm>
    </dsp:sp>
    <dsp:sp modelId="{4478B56E-3759-4677-B34F-D5CDC553AAD4}">
      <dsp:nvSpPr>
        <dsp:cNvPr id="0" name=""/>
        <dsp:cNvSpPr/>
      </dsp:nvSpPr>
      <dsp:spPr>
        <a:xfrm>
          <a:off x="457192" y="2438398"/>
          <a:ext cx="3525014" cy="1892046"/>
        </a:xfrm>
        <a:prstGeom prst="roundRect">
          <a:avLst/>
        </a:prstGeom>
        <a:solidFill>
          <a:srgbClr val="C6E6A2"/>
        </a:solidFill>
        <a:ln w="12700" cap="flat" cmpd="sng" algn="ctr">
          <a:solidFill>
            <a:srgbClr val="A7D971"/>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mn-lt"/>
              <a:ea typeface="ＭＳ Ｐゴシック" pitchFamily="34" charset="-128"/>
              <a:cs typeface="Arial" panose="020B0604020202020204" pitchFamily="34" charset="0"/>
            </a:rPr>
            <a:t>Facility</a:t>
          </a:r>
          <a:endParaRPr lang="en-US" sz="2800" kern="1200" dirty="0">
            <a:latin typeface="+mn-lt"/>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solidFill>
                <a:schemeClr val="accent5">
                  <a:lumMod val="25000"/>
                </a:schemeClr>
              </a:solidFill>
              <a:latin typeface="+mn-lt"/>
              <a:ea typeface="ＭＳ Ｐゴシック" pitchFamily="34" charset="-128"/>
              <a:cs typeface="Arial" panose="020B0604020202020204" pitchFamily="34" charset="0"/>
            </a:rPr>
            <a:t>Assisted Living</a:t>
          </a:r>
        </a:p>
        <a:p>
          <a:pPr marL="228600" lvl="1" indent="-228600" algn="l" defTabSz="889000">
            <a:lnSpc>
              <a:spcPct val="90000"/>
            </a:lnSpc>
            <a:spcBef>
              <a:spcPct val="0"/>
            </a:spcBef>
            <a:spcAft>
              <a:spcPct val="15000"/>
            </a:spcAft>
            <a:buChar char="•"/>
          </a:pPr>
          <a:r>
            <a:rPr lang="en-US" sz="2000" kern="1200" dirty="0">
              <a:solidFill>
                <a:schemeClr val="accent5">
                  <a:lumMod val="25000"/>
                </a:schemeClr>
              </a:solidFill>
              <a:latin typeface="+mn-lt"/>
              <a:ea typeface="ＭＳ Ｐゴシック" pitchFamily="34" charset="-128"/>
              <a:cs typeface="Arial" panose="020B0604020202020204" pitchFamily="34" charset="0"/>
            </a:rPr>
            <a:t>Full custodial care </a:t>
          </a:r>
          <a:endParaRPr lang="en-US" sz="2000" kern="1200" dirty="0">
            <a:latin typeface="+mn-lt"/>
            <a:cs typeface="Arial" panose="020B0604020202020204" pitchFamily="34" charset="0"/>
          </a:endParaRPr>
        </a:p>
      </dsp:txBody>
      <dsp:txXfrm>
        <a:off x="549554" y="2530760"/>
        <a:ext cx="3340290" cy="1707322"/>
      </dsp:txXfrm>
    </dsp:sp>
    <dsp:sp modelId="{BA5618AF-27B8-46BA-8B5E-B58CB897FD54}">
      <dsp:nvSpPr>
        <dsp:cNvPr id="0" name=""/>
        <dsp:cNvSpPr/>
      </dsp:nvSpPr>
      <dsp:spPr>
        <a:xfrm>
          <a:off x="4308533" y="2438398"/>
          <a:ext cx="3525014" cy="1892046"/>
        </a:xfrm>
        <a:prstGeom prst="roundRect">
          <a:avLst/>
        </a:prstGeom>
        <a:solidFill>
          <a:schemeClr val="accent1">
            <a:lumMod val="40000"/>
            <a:lumOff val="60000"/>
          </a:schemeClr>
        </a:solidFill>
        <a:ln w="12700" cap="flat" cmpd="sng" algn="ctr">
          <a:solidFill>
            <a:schemeClr val="accent5">
              <a:lumMod val="7500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mn-lt"/>
              <a:ea typeface="ＭＳ Ｐゴシック" pitchFamily="34" charset="-128"/>
              <a:cs typeface="Arial" panose="020B0604020202020204" pitchFamily="34" charset="0"/>
            </a:rPr>
            <a:t>Boutique Services</a:t>
          </a:r>
        </a:p>
        <a:p>
          <a:pPr marL="228600" lvl="1" indent="-228600" algn="l" defTabSz="889000">
            <a:lnSpc>
              <a:spcPct val="90000"/>
            </a:lnSpc>
            <a:spcBef>
              <a:spcPct val="0"/>
            </a:spcBef>
            <a:spcAft>
              <a:spcPct val="15000"/>
            </a:spcAft>
            <a:buChar char="•"/>
          </a:pPr>
          <a:r>
            <a:rPr lang="en-US" sz="2000" kern="1200" dirty="0">
              <a:solidFill>
                <a:schemeClr val="accent5">
                  <a:lumMod val="25000"/>
                </a:schemeClr>
              </a:solidFill>
              <a:latin typeface="+mn-lt"/>
              <a:ea typeface="ＭＳ Ｐゴシック" pitchFamily="34" charset="-128"/>
              <a:cs typeface="Arial" panose="020B0604020202020204" pitchFamily="34" charset="0"/>
            </a:rPr>
            <a:t>Foster care for elderly</a:t>
          </a:r>
        </a:p>
        <a:p>
          <a:pPr marL="228600" lvl="1" indent="-228600" algn="l" defTabSz="889000">
            <a:lnSpc>
              <a:spcPct val="90000"/>
            </a:lnSpc>
            <a:spcBef>
              <a:spcPct val="0"/>
            </a:spcBef>
            <a:spcAft>
              <a:spcPct val="15000"/>
            </a:spcAft>
            <a:buChar char="•"/>
          </a:pPr>
          <a:r>
            <a:rPr lang="en-US" sz="2000" kern="1200" dirty="0">
              <a:solidFill>
                <a:schemeClr val="accent5">
                  <a:lumMod val="25000"/>
                </a:schemeClr>
              </a:solidFill>
              <a:latin typeface="+mn-lt"/>
              <a:ea typeface="ＭＳ Ｐゴシック" pitchFamily="34" charset="-128"/>
              <a:cs typeface="Arial" panose="020B0604020202020204" pitchFamily="34" charset="0"/>
            </a:rPr>
            <a:t>High end concierge care</a:t>
          </a:r>
        </a:p>
        <a:p>
          <a:pPr marL="228600" lvl="1" indent="-228600" algn="l" defTabSz="889000">
            <a:lnSpc>
              <a:spcPct val="90000"/>
            </a:lnSpc>
            <a:spcBef>
              <a:spcPct val="0"/>
            </a:spcBef>
            <a:spcAft>
              <a:spcPct val="15000"/>
            </a:spcAft>
            <a:buChar char="•"/>
          </a:pPr>
          <a:r>
            <a:rPr lang="en-US" sz="2000" kern="1200" dirty="0">
              <a:solidFill>
                <a:schemeClr val="accent5">
                  <a:lumMod val="25000"/>
                </a:schemeClr>
              </a:solidFill>
              <a:latin typeface="+mn-lt"/>
              <a:ea typeface="ＭＳ Ｐゴシック" pitchFamily="34" charset="-128"/>
              <a:cs typeface="Arial" panose="020B0604020202020204" pitchFamily="34" charset="0"/>
            </a:rPr>
            <a:t>Your own personal plan</a:t>
          </a:r>
        </a:p>
      </dsp:txBody>
      <dsp:txXfrm>
        <a:off x="4400895" y="2530760"/>
        <a:ext cx="3340290" cy="17073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81E7-810A-4753-AA57-7DAE9BEE99A8}">
      <dsp:nvSpPr>
        <dsp:cNvPr id="0" name=""/>
        <dsp:cNvSpPr/>
      </dsp:nvSpPr>
      <dsp:spPr>
        <a:xfrm rot="5400000">
          <a:off x="631747" y="788011"/>
          <a:ext cx="1359745" cy="2262585"/>
        </a:xfrm>
        <a:prstGeom prst="corner">
          <a:avLst>
            <a:gd name="adj1" fmla="val 16120"/>
            <a:gd name="adj2" fmla="val 16110"/>
          </a:avLst>
        </a:prstGeom>
        <a:solidFill>
          <a:srgbClr val="92D050"/>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EFAD6469-9E3C-4D3E-A8C7-D23183BAFC93}">
      <dsp:nvSpPr>
        <dsp:cNvPr id="0" name=""/>
        <dsp:cNvSpPr/>
      </dsp:nvSpPr>
      <dsp:spPr>
        <a:xfrm>
          <a:off x="381005" y="1465899"/>
          <a:ext cx="2338433" cy="179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Downsize to Independent Living in CCRC while healthy</a:t>
          </a:r>
          <a:endParaRPr lang="en-US" sz="2300" kern="1200" dirty="0"/>
        </a:p>
      </dsp:txBody>
      <dsp:txXfrm>
        <a:off x="381005" y="1465899"/>
        <a:ext cx="2338433" cy="1790524"/>
      </dsp:txXfrm>
    </dsp:sp>
    <dsp:sp modelId="{87BC19CF-4109-49AF-9C19-FB35FABA61C3}">
      <dsp:nvSpPr>
        <dsp:cNvPr id="0" name=""/>
        <dsp:cNvSpPr/>
      </dsp:nvSpPr>
      <dsp:spPr>
        <a:xfrm>
          <a:off x="2062036" y="621437"/>
          <a:ext cx="385410" cy="385410"/>
        </a:xfrm>
        <a:prstGeom prst="triangle">
          <a:avLst>
            <a:gd name="adj" fmla="val 100000"/>
          </a:avLst>
        </a:prstGeom>
        <a:solidFill>
          <a:schemeClr val="accent1">
            <a:lumMod val="90000"/>
          </a:schemeClr>
        </a:solidFill>
        <a:ln w="12700" cap="flat" cmpd="sng" algn="ctr">
          <a:solidFill>
            <a:schemeClr val="accent1">
              <a:lumMod val="9000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8AC51FB8-48D7-489B-9DA0-153FA4B0B0FB}">
      <dsp:nvSpPr>
        <dsp:cNvPr id="0" name=""/>
        <dsp:cNvSpPr/>
      </dsp:nvSpPr>
      <dsp:spPr>
        <a:xfrm rot="5400000">
          <a:off x="3280260" y="169226"/>
          <a:ext cx="1359745" cy="2262585"/>
        </a:xfrm>
        <a:prstGeom prst="corner">
          <a:avLst>
            <a:gd name="adj1" fmla="val 16120"/>
            <a:gd name="adj2" fmla="val 16110"/>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8CDAE581-273A-49FE-8DCD-160D1336174C}">
      <dsp:nvSpPr>
        <dsp:cNvPr id="0" name=""/>
        <dsp:cNvSpPr/>
      </dsp:nvSpPr>
      <dsp:spPr>
        <a:xfrm>
          <a:off x="3053284" y="845252"/>
          <a:ext cx="2042674" cy="179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tx1"/>
              </a:solidFill>
            </a:rPr>
            <a:t>Bring in a Home Health Care aid when care is needed</a:t>
          </a:r>
          <a:endParaRPr lang="en-US" sz="2300" kern="1200" dirty="0"/>
        </a:p>
      </dsp:txBody>
      <dsp:txXfrm>
        <a:off x="3053284" y="845252"/>
        <a:ext cx="2042674" cy="1790524"/>
      </dsp:txXfrm>
    </dsp:sp>
    <dsp:sp modelId="{7B737062-1795-40CD-BD42-1D4A1EDA2BE8}">
      <dsp:nvSpPr>
        <dsp:cNvPr id="0" name=""/>
        <dsp:cNvSpPr/>
      </dsp:nvSpPr>
      <dsp:spPr>
        <a:xfrm>
          <a:off x="4710549" y="2652"/>
          <a:ext cx="385410" cy="385410"/>
        </a:xfrm>
        <a:prstGeom prst="triangle">
          <a:avLst>
            <a:gd name="adj" fmla="val 100000"/>
          </a:avLst>
        </a:prstGeom>
        <a:solidFill>
          <a:schemeClr val="accent1">
            <a:lumMod val="9000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94AD52FB-E5B5-4D20-B591-3C2C84103EFE}">
      <dsp:nvSpPr>
        <dsp:cNvPr id="0" name=""/>
        <dsp:cNvSpPr/>
      </dsp:nvSpPr>
      <dsp:spPr>
        <a:xfrm rot="5400000">
          <a:off x="5928772" y="-449557"/>
          <a:ext cx="1359745" cy="2262585"/>
        </a:xfrm>
        <a:prstGeom prst="corner">
          <a:avLst>
            <a:gd name="adj1" fmla="val 16120"/>
            <a:gd name="adj2" fmla="val 16110"/>
          </a:avLst>
        </a:prstGeom>
        <a:solidFill>
          <a:srgbClr val="7030A0"/>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D4E007DB-C159-42A5-83D5-EF1879EB634B}">
      <dsp:nvSpPr>
        <dsp:cNvPr id="0" name=""/>
        <dsp:cNvSpPr/>
      </dsp:nvSpPr>
      <dsp:spPr>
        <a:xfrm>
          <a:off x="5701797" y="226468"/>
          <a:ext cx="2042674" cy="179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Total cost could be less than moving to Assisted Living</a:t>
          </a:r>
        </a:p>
      </dsp:txBody>
      <dsp:txXfrm>
        <a:off x="5701797" y="226468"/>
        <a:ext cx="2042674" cy="1790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F9A30-F79C-4FC7-88AE-C18BD9A9A2B4}">
      <dsp:nvSpPr>
        <dsp:cNvPr id="0" name=""/>
        <dsp:cNvSpPr/>
      </dsp:nvSpPr>
      <dsp:spPr>
        <a:xfrm>
          <a:off x="2349191" y="0"/>
          <a:ext cx="4965184" cy="1169009"/>
        </a:xfrm>
        <a:prstGeom prst="rightArrow">
          <a:avLst>
            <a:gd name="adj1" fmla="val 75000"/>
            <a:gd name="adj2" fmla="val 50000"/>
          </a:avLst>
        </a:prstGeom>
        <a:solidFill>
          <a:schemeClr val="bg2">
            <a:lumMod val="9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	Cost is the potential loss of health, well being or earning ability of a spouse or other loved one</a:t>
          </a:r>
        </a:p>
      </dsp:txBody>
      <dsp:txXfrm>
        <a:off x="2349191" y="146126"/>
        <a:ext cx="4526806" cy="876757"/>
      </dsp:txXfrm>
    </dsp:sp>
    <dsp:sp modelId="{9E702F6E-2590-4AD8-86B5-2101FEBC6863}">
      <dsp:nvSpPr>
        <dsp:cNvPr id="0" name=""/>
        <dsp:cNvSpPr/>
      </dsp:nvSpPr>
      <dsp:spPr>
        <a:xfrm>
          <a:off x="11303" y="0"/>
          <a:ext cx="2337887" cy="1169009"/>
        </a:xfrm>
        <a:prstGeom prst="roundRect">
          <a:avLst/>
        </a:prstGeom>
        <a:solidFill>
          <a:schemeClr val="accent1">
            <a:lumMod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prst="artDeco"/>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Lifestyle</a:t>
          </a:r>
        </a:p>
      </dsp:txBody>
      <dsp:txXfrm>
        <a:off x="68369" y="57066"/>
        <a:ext cx="2223755" cy="1054877"/>
      </dsp:txXfrm>
    </dsp:sp>
    <dsp:sp modelId="{D6289BCB-7EE5-4F69-9705-DCE8B4716DD3}">
      <dsp:nvSpPr>
        <dsp:cNvPr id="0" name=""/>
        <dsp:cNvSpPr/>
      </dsp:nvSpPr>
      <dsp:spPr>
        <a:xfrm>
          <a:off x="2405709" y="1285911"/>
          <a:ext cx="4897362" cy="1169009"/>
        </a:xfrm>
        <a:prstGeom prst="rightArrow">
          <a:avLst>
            <a:gd name="adj1" fmla="val 75000"/>
            <a:gd name="adj2" fmla="val 50000"/>
          </a:avLst>
        </a:prstGeom>
        <a:solidFill>
          <a:schemeClr val="bg2">
            <a:lumMod val="9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   Dollar for dollar expenditure of your money could put lifestyle/legacy at risk</a:t>
          </a:r>
        </a:p>
      </dsp:txBody>
      <dsp:txXfrm>
        <a:off x="2405709" y="1432037"/>
        <a:ext cx="4458984" cy="876757"/>
      </dsp:txXfrm>
    </dsp:sp>
    <dsp:sp modelId="{61B1E8AC-04E3-4CD7-8336-999FBA151B1B}">
      <dsp:nvSpPr>
        <dsp:cNvPr id="0" name=""/>
        <dsp:cNvSpPr/>
      </dsp:nvSpPr>
      <dsp:spPr>
        <a:xfrm>
          <a:off x="22607" y="1285911"/>
          <a:ext cx="2383101" cy="1169009"/>
        </a:xfrm>
        <a:prstGeom prst="roundRect">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prst="artDeco"/>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bg1"/>
              </a:solidFill>
            </a:rPr>
            <a:t>Income</a:t>
          </a:r>
        </a:p>
      </dsp:txBody>
      <dsp:txXfrm>
        <a:off x="79673" y="1342977"/>
        <a:ext cx="2268969" cy="1054877"/>
      </dsp:txXfrm>
    </dsp:sp>
    <dsp:sp modelId="{A4607944-6398-4676-9200-87D91B3D1145}">
      <dsp:nvSpPr>
        <dsp:cNvPr id="0" name=""/>
        <dsp:cNvSpPr/>
      </dsp:nvSpPr>
      <dsp:spPr>
        <a:xfrm>
          <a:off x="2428323" y="2571822"/>
          <a:ext cx="4852134" cy="1169009"/>
        </a:xfrm>
        <a:prstGeom prst="rightArrow">
          <a:avLst>
            <a:gd name="adj1" fmla="val 75000"/>
            <a:gd name="adj2" fmla="val 50000"/>
          </a:avLst>
        </a:prstGeom>
        <a:solidFill>
          <a:schemeClr val="bg2">
            <a:lumMod val="90000"/>
          </a:schemeClr>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None/>
          </a:pPr>
          <a:r>
            <a:rPr lang="en-US" sz="2000" kern="1200" dirty="0"/>
            <a:t>   Cost efficient leveraged benefit amount</a:t>
          </a:r>
        </a:p>
      </dsp:txBody>
      <dsp:txXfrm>
        <a:off x="2428323" y="2717948"/>
        <a:ext cx="4413756" cy="876757"/>
      </dsp:txXfrm>
    </dsp:sp>
    <dsp:sp modelId="{7954D2D8-2EDD-4C4A-A807-1F5C7B0EB79B}">
      <dsp:nvSpPr>
        <dsp:cNvPr id="0" name=""/>
        <dsp:cNvSpPr/>
      </dsp:nvSpPr>
      <dsp:spPr>
        <a:xfrm>
          <a:off x="45221" y="2571822"/>
          <a:ext cx="2383101" cy="1169009"/>
        </a:xfrm>
        <a:prstGeom prst="roundRect">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prst="artDeco"/>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Insurance</a:t>
          </a:r>
        </a:p>
      </dsp:txBody>
      <dsp:txXfrm>
        <a:off x="102287" y="2628888"/>
        <a:ext cx="2268969" cy="10548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1146A-ED74-46F5-91C9-54607E1DE61D}">
      <dsp:nvSpPr>
        <dsp:cNvPr id="0" name=""/>
        <dsp:cNvSpPr/>
      </dsp:nvSpPr>
      <dsp:spPr>
        <a:xfrm>
          <a:off x="6974687" y="1074144"/>
          <a:ext cx="2087369" cy="20874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3DFD4-6A71-4B8F-976F-AAE26345DD83}">
      <dsp:nvSpPr>
        <dsp:cNvPr id="0" name=""/>
        <dsp:cNvSpPr/>
      </dsp:nvSpPr>
      <dsp:spPr>
        <a:xfrm>
          <a:off x="7044504" y="1143739"/>
          <a:ext cx="1948629" cy="194828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Share details with family or friends involved with care plan </a:t>
          </a:r>
        </a:p>
      </dsp:txBody>
      <dsp:txXfrm>
        <a:off x="7322880" y="1422118"/>
        <a:ext cx="1391878" cy="1391529"/>
      </dsp:txXfrm>
    </dsp:sp>
    <dsp:sp modelId="{5CEBB4A6-C4A3-42B7-8F7F-13E742B6E044}">
      <dsp:nvSpPr>
        <dsp:cNvPr id="0" name=""/>
        <dsp:cNvSpPr/>
      </dsp:nvSpPr>
      <dsp:spPr>
        <a:xfrm rot="2700000">
          <a:off x="4808531" y="1073997"/>
          <a:ext cx="2087404" cy="2087404"/>
        </a:xfrm>
        <a:prstGeom prst="teardrop">
          <a:avLst>
            <a:gd name="adj" fmla="val 10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3621A-FDA5-4978-ACB8-751520C2D26C}">
      <dsp:nvSpPr>
        <dsp:cNvPr id="0" name=""/>
        <dsp:cNvSpPr/>
      </dsp:nvSpPr>
      <dsp:spPr>
        <a:xfrm>
          <a:off x="4887317" y="1143739"/>
          <a:ext cx="1948629" cy="1948287"/>
        </a:xfrm>
        <a:prstGeom prst="ellipse">
          <a:avLst/>
        </a:prstGeom>
        <a:solidFill>
          <a:schemeClr val="lt1">
            <a:alpha val="90000"/>
            <a:hueOff val="0"/>
            <a:satOff val="0"/>
            <a:lumOff val="0"/>
            <a:alphaOff val="0"/>
          </a:scheme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Fund the plan</a:t>
          </a:r>
        </a:p>
      </dsp:txBody>
      <dsp:txXfrm>
        <a:off x="5165692" y="1422118"/>
        <a:ext cx="1391878" cy="1391529"/>
      </dsp:txXfrm>
    </dsp:sp>
    <dsp:sp modelId="{EAA4D58F-9BAA-4B9B-B78F-B3ED6725F191}">
      <dsp:nvSpPr>
        <dsp:cNvPr id="0" name=""/>
        <dsp:cNvSpPr/>
      </dsp:nvSpPr>
      <dsp:spPr>
        <a:xfrm rot="2700000">
          <a:off x="2660294" y="1073997"/>
          <a:ext cx="2087404" cy="2087404"/>
        </a:xfrm>
        <a:prstGeom prst="teardrop">
          <a:avLst>
            <a:gd name="adj" fmla="val 10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2C411D-3B4E-4D60-BA9B-68DB7362CBC6}">
      <dsp:nvSpPr>
        <dsp:cNvPr id="0" name=""/>
        <dsp:cNvSpPr/>
      </dsp:nvSpPr>
      <dsp:spPr>
        <a:xfrm>
          <a:off x="2730129" y="1143739"/>
          <a:ext cx="1948629" cy="194828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Provide details to financial professional</a:t>
          </a:r>
        </a:p>
      </dsp:txBody>
      <dsp:txXfrm>
        <a:off x="3008505" y="1422118"/>
        <a:ext cx="1391878" cy="1391529"/>
      </dsp:txXfrm>
    </dsp:sp>
    <dsp:sp modelId="{3C0B1E53-37F6-439D-B2F6-53ADD996F173}">
      <dsp:nvSpPr>
        <dsp:cNvPr id="0" name=""/>
        <dsp:cNvSpPr/>
      </dsp:nvSpPr>
      <dsp:spPr>
        <a:xfrm rot="2700000">
          <a:off x="503107" y="1073997"/>
          <a:ext cx="2087404" cy="2087404"/>
        </a:xfrm>
        <a:prstGeom prst="teardrop">
          <a:avLst>
            <a:gd name="adj" fmla="val 10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D80379-5DEC-4BB6-B13A-6338396085DF}">
      <dsp:nvSpPr>
        <dsp:cNvPr id="0" name=""/>
        <dsp:cNvSpPr/>
      </dsp:nvSpPr>
      <dsp:spPr>
        <a:xfrm>
          <a:off x="572942" y="1143739"/>
          <a:ext cx="1948629" cy="1948287"/>
        </a:xfrm>
        <a:prstGeom prst="ellipse">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Picture your care and plan a care strategy</a:t>
          </a:r>
        </a:p>
      </dsp:txBody>
      <dsp:txXfrm>
        <a:off x="851317" y="1422118"/>
        <a:ext cx="1391878" cy="139152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F5D96-FEE8-4A5F-85E3-4E6606AE5350}"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D4697-0084-4324-A9FE-970996D5D9C4}" type="slidenum">
              <a:rPr lang="en-US" smtClean="0"/>
              <a:t>‹#›</a:t>
            </a:fld>
            <a:endParaRPr lang="en-US"/>
          </a:p>
        </p:txBody>
      </p:sp>
    </p:spTree>
    <p:extLst>
      <p:ext uri="{BB962C8B-B14F-4D97-AF65-F5344CB8AC3E}">
        <p14:creationId xmlns:p14="http://schemas.microsoft.com/office/powerpoint/2010/main" val="139252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FD4697-0084-4324-A9FE-970996D5D9C4}" type="slidenum">
              <a:rPr lang="en-US" smtClean="0"/>
              <a:t>1</a:t>
            </a:fld>
            <a:endParaRPr lang="en-US"/>
          </a:p>
        </p:txBody>
      </p:sp>
    </p:spTree>
    <p:extLst>
      <p:ext uri="{BB962C8B-B14F-4D97-AF65-F5344CB8AC3E}">
        <p14:creationId xmlns:p14="http://schemas.microsoft.com/office/powerpoint/2010/main" val="67861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 a lot easier to develop a plan for any care you may need in the future if you approach planning in a step by step manner. We will go into what each of these steps mean in a moment, but to get an idea, these are the steps you should consider implementing.</a:t>
            </a:r>
          </a:p>
          <a:p>
            <a:r>
              <a:rPr lang="en-US" sz="1200" dirty="0"/>
              <a:t>First, picture your care and lay out a plan</a:t>
            </a:r>
          </a:p>
          <a:p>
            <a:r>
              <a:rPr lang="en-US" sz="1200" dirty="0"/>
              <a:t>Second, provide the details of your “vision” to your financial professional or insurance agent</a:t>
            </a:r>
          </a:p>
          <a:p>
            <a:r>
              <a:rPr lang="en-US" sz="1200" dirty="0"/>
              <a:t>Third, you want to be sure there is funding for your plan </a:t>
            </a:r>
          </a:p>
          <a:p>
            <a:r>
              <a:rPr lang="en-US" sz="1200" dirty="0"/>
              <a:t>Fourth, discuss the plan with your family</a:t>
            </a: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10</a:t>
            </a:fld>
            <a:endParaRPr lang="en-US"/>
          </a:p>
        </p:txBody>
      </p:sp>
    </p:spTree>
    <p:extLst>
      <p:ext uri="{BB962C8B-B14F-4D97-AF65-F5344CB8AC3E}">
        <p14:creationId xmlns:p14="http://schemas.microsoft.com/office/powerpoint/2010/main" val="83316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are some things to things about when visualizing your plan:</a:t>
            </a:r>
          </a:p>
          <a:p>
            <a:pPr>
              <a:buFont typeface="Arial"/>
              <a:buChar char="•"/>
            </a:pPr>
            <a:r>
              <a:rPr lang="en-US" sz="1200" dirty="0">
                <a:ea typeface="ＭＳ Ｐゴシック" pitchFamily="34" charset="-128"/>
              </a:rPr>
              <a:t>  First, keep in mind that long-term care is not a “place”, it’s an event you plan for. Many of you may think of LTC as going to a “nursing home”, but with proper planning you have many options for care.</a:t>
            </a:r>
          </a:p>
          <a:p>
            <a:pPr>
              <a:buFont typeface="Arial"/>
              <a:buChar char="•"/>
            </a:pPr>
            <a:r>
              <a:rPr lang="en-US" sz="1200" dirty="0">
                <a:ea typeface="ＭＳ Ｐゴシック" pitchFamily="34" charset="-128"/>
              </a:rPr>
              <a:t> You have numerous options to plan with, so take the opportunity to devise a plan with flexibility.</a:t>
            </a:r>
          </a:p>
          <a:p>
            <a:pPr>
              <a:buFont typeface="Arial"/>
              <a:buChar char="•"/>
            </a:pPr>
            <a:r>
              <a:rPr lang="en-US" sz="1200" dirty="0">
                <a:ea typeface="ＭＳ Ｐゴシック" pitchFamily="34" charset="-128"/>
              </a:rPr>
              <a:t> Care at home is a likely option, but it can take the most planning. </a:t>
            </a:r>
          </a:p>
          <a:p>
            <a:pPr>
              <a:buFont typeface="Arial"/>
              <a:buChar char="•"/>
            </a:pPr>
            <a:r>
              <a:rPr lang="en-US" sz="1200" dirty="0">
                <a:ea typeface="ＭＳ Ｐゴシック" pitchFamily="34" charset="-128"/>
              </a:rPr>
              <a:t> Family care should be a choice, not a necessity. </a:t>
            </a:r>
          </a:p>
          <a:p>
            <a:pPr>
              <a:buFont typeface="Arial"/>
              <a:buChar char="•"/>
            </a:pPr>
            <a:r>
              <a:rPr lang="en-US" sz="1200" dirty="0">
                <a:ea typeface="ＭＳ Ｐゴシック" pitchFamily="34" charset="-128"/>
              </a:rPr>
              <a:t> While you’re paying for your care, your spouse or partner will still need and want financial security. </a:t>
            </a:r>
          </a:p>
          <a:p>
            <a:pPr>
              <a:buFont typeface="Arial"/>
              <a:buChar char="•"/>
            </a:pPr>
            <a:r>
              <a:rPr lang="en-US" sz="1200" dirty="0">
                <a:ea typeface="ＭＳ Ｐゴシック" pitchFamily="34" charset="-128"/>
              </a:rPr>
              <a:t> In the end, a well thought out plan helps protect you, your family and the legacy you may want to leave, and your options for care.</a:t>
            </a: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11</a:t>
            </a:fld>
            <a:endParaRPr lang="en-US"/>
          </a:p>
        </p:txBody>
      </p:sp>
    </p:spTree>
    <p:extLst>
      <p:ext uri="{BB962C8B-B14F-4D97-AF65-F5344CB8AC3E}">
        <p14:creationId xmlns:p14="http://schemas.microsoft.com/office/powerpoint/2010/main" val="1960961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Back to Diane and Jim. Diane is overwhelmed. Her only reprieve is taking her dog for short walks to get some fresh air and a brief respite from taking care of her husband.</a:t>
            </a:r>
            <a:br>
              <a:rPr lang="en-US" sz="1200" kern="1200" dirty="0">
                <a:solidFill>
                  <a:schemeClr val="tx1"/>
                </a:solidFill>
                <a:effectLst/>
                <a:latin typeface="Arial" charset="0"/>
                <a:ea typeface="ＭＳ Ｐゴシック" charset="-128"/>
                <a:cs typeface="ＭＳ Ｐゴシック" charset="-128"/>
              </a:rPr>
            </a:br>
            <a:br>
              <a:rPr lang="en-US" sz="1200" kern="1200" dirty="0">
                <a:solidFill>
                  <a:schemeClr val="tx1"/>
                </a:solidFill>
                <a:effectLst/>
                <a:latin typeface="Arial" charset="0"/>
                <a:ea typeface="ＭＳ Ｐゴシック" charset="-128"/>
                <a:cs typeface="ＭＳ Ｐゴシック" charset="-128"/>
              </a:rPr>
            </a:br>
            <a:r>
              <a:rPr lang="en-US" sz="1200" kern="1200" dirty="0">
                <a:solidFill>
                  <a:schemeClr val="tx1"/>
                </a:solidFill>
                <a:effectLst/>
                <a:latin typeface="Arial" charset="0"/>
                <a:ea typeface="ＭＳ Ｐゴシック" charset="-128"/>
                <a:cs typeface="ＭＳ Ｐゴシック" charset="-128"/>
              </a:rPr>
              <a:t>Their children live out of town and have their own young children to care for, so they really can’t provide much help. And to Diane’s dismay, their adult children have a hard time seeing their father in this state of decline - plus they have some apprehension of having their young children around Jim. This has created a sad situation for the family, as the mom does not get to see her children and worse yet her grandchildren nearly as much as she did prior to the onset of Jim’s </a:t>
            </a:r>
            <a:r>
              <a:rPr lang="en-US" sz="1200" kern="1200" dirty="0" err="1">
                <a:solidFill>
                  <a:schemeClr val="tx1"/>
                </a:solidFill>
                <a:effectLst/>
                <a:latin typeface="Arial" charset="0"/>
                <a:ea typeface="ＭＳ Ｐゴシック" charset="-128"/>
                <a:cs typeface="ＭＳ Ｐゴシック" charset="-128"/>
              </a:rPr>
              <a:t>Alzheimers</a:t>
            </a:r>
            <a:r>
              <a:rPr lang="en-US" sz="1200" kern="1200" dirty="0">
                <a:solidFill>
                  <a:schemeClr val="tx1"/>
                </a:solidFill>
                <a:effectLst/>
                <a:latin typeface="Arial" charset="0"/>
                <a:ea typeface="ＭＳ Ｐゴシック" charset="-128"/>
                <a:cs typeface="ＭＳ Ｐゴシック" charset="-128"/>
              </a:rPr>
              <a:t>. They never imagined such a situation could come this soon – sadly, they thought they still had plenty of time to plan for long -term care.</a:t>
            </a:r>
          </a:p>
          <a:p>
            <a:r>
              <a:rPr lang="en-US" sz="1200" kern="1200" dirty="0">
                <a:solidFill>
                  <a:schemeClr val="tx1"/>
                </a:solidFill>
                <a:effectLst/>
                <a:latin typeface="Arial" charset="0"/>
                <a:ea typeface="ＭＳ Ｐゴシック" charset="-128"/>
                <a:cs typeface="ＭＳ Ｐゴシック" charset="-128"/>
              </a:rPr>
              <a:t>It’s never too early to plan for potential LTC needs, but it can be too late.</a:t>
            </a:r>
            <a:br>
              <a:rPr lang="en-US" sz="1200" kern="1200" dirty="0">
                <a:solidFill>
                  <a:schemeClr val="tx1"/>
                </a:solidFill>
                <a:effectLst/>
                <a:latin typeface="Arial" charset="0"/>
                <a:ea typeface="ＭＳ Ｐゴシック" charset="-128"/>
                <a:cs typeface="ＭＳ Ｐゴシック" charset="-128"/>
              </a:rPr>
            </a:b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12</a:t>
            </a:fld>
            <a:endParaRPr lang="en-US"/>
          </a:p>
        </p:txBody>
      </p:sp>
    </p:spTree>
    <p:extLst>
      <p:ext uri="{BB962C8B-B14F-4D97-AF65-F5344CB8AC3E}">
        <p14:creationId xmlns:p14="http://schemas.microsoft.com/office/powerpoint/2010/main" val="71040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ＭＳ Ｐゴシック" pitchFamily="34" charset="-128"/>
              </a:rPr>
              <a:t>The first step is to  </a:t>
            </a:r>
            <a:r>
              <a:rPr lang="en-US" sz="1200" b="1" dirty="0">
                <a:ea typeface="ＭＳ Ｐゴシック" pitchFamily="34" charset="-128"/>
              </a:rPr>
              <a:t>Picture</a:t>
            </a:r>
            <a:r>
              <a:rPr lang="en-US" sz="1200" dirty="0">
                <a:ea typeface="ＭＳ Ｐゴシック" pitchFamily="34" charset="-128"/>
              </a:rPr>
              <a:t>” how you would like to receive care….</a:t>
            </a:r>
          </a:p>
          <a:p>
            <a:r>
              <a:rPr lang="en-US" sz="1200" b="1" dirty="0">
                <a:ea typeface="ＭＳ Ｐゴシック" pitchFamily="34" charset="-128"/>
              </a:rPr>
              <a:t>Where </a:t>
            </a:r>
            <a:r>
              <a:rPr lang="en-US" sz="1200" dirty="0">
                <a:ea typeface="ＭＳ Ｐゴシック" pitchFamily="34" charset="-128"/>
              </a:rPr>
              <a:t>do you want to receive care? Do you want to stay in your own home?.....Live with a family member?  Or perhaps you might consider sizing down into a Continuous Care Retirement Community, where you start out in an independent living environment, but are where you have options for receiving care within that community, allowing you to more easily stay in touch with the friends you have made. </a:t>
            </a:r>
          </a:p>
          <a:p>
            <a:r>
              <a:rPr lang="en-US" sz="1200" dirty="0">
                <a:ea typeface="ＭＳ Ｐゴシック" pitchFamily="34" charset="-128"/>
              </a:rPr>
              <a:t>Sometimes we have to move when care is required. Would you move to be near your children?....... Would your children move to be near to you? If they are of retirement age before you need care, they may be willing to move near you. Will you retire/receive care out of the country?</a:t>
            </a:r>
          </a:p>
          <a:p>
            <a:r>
              <a:rPr lang="en-US" sz="1200" dirty="0">
                <a:ea typeface="ＭＳ Ｐゴシック" pitchFamily="34" charset="-128"/>
              </a:rPr>
              <a:t>Next,</a:t>
            </a:r>
            <a:r>
              <a:rPr lang="en-US" sz="1200" b="1" dirty="0">
                <a:ea typeface="ＭＳ Ｐゴシック" pitchFamily="34" charset="-128"/>
              </a:rPr>
              <a:t> who</a:t>
            </a:r>
            <a:r>
              <a:rPr lang="en-US" sz="1200" dirty="0">
                <a:ea typeface="ＭＳ Ｐゴシック" pitchFamily="34" charset="-128"/>
              </a:rPr>
              <a:t> do you want to provide your care?  A family member? A friend?  Another person that is unlicensed and less expensive.......Or maybe you would feel more secure with a professional caregiver or receiving care in a facility? </a:t>
            </a:r>
          </a:p>
          <a:p>
            <a:r>
              <a:rPr lang="en-US" sz="1200" dirty="0">
                <a:ea typeface="ＭＳ Ｐゴシック" pitchFamily="34" charset="-128"/>
              </a:rPr>
              <a:t>Finally</a:t>
            </a:r>
            <a:r>
              <a:rPr lang="en-US" sz="1200" b="1" dirty="0">
                <a:ea typeface="ＭＳ Ｐゴシック" pitchFamily="34" charset="-128"/>
              </a:rPr>
              <a:t>, what </a:t>
            </a:r>
            <a:r>
              <a:rPr lang="en-US" sz="1200" dirty="0">
                <a:ea typeface="ＭＳ Ｐゴシック" pitchFamily="34" charset="-128"/>
              </a:rPr>
              <a:t>local support do you have? Do you have adult children nearby who could help you? …….. Friends who can help? Having local support can help you extend your independence for a longer period of time.</a:t>
            </a:r>
          </a:p>
          <a:p>
            <a:endParaRPr lang="en-US" sz="1200" dirty="0"/>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13</a:t>
            </a:fld>
            <a:endParaRPr lang="en-US"/>
          </a:p>
        </p:txBody>
      </p:sp>
    </p:spTree>
    <p:extLst>
      <p:ext uri="{BB962C8B-B14F-4D97-AF65-F5344CB8AC3E}">
        <p14:creationId xmlns:p14="http://schemas.microsoft.com/office/powerpoint/2010/main" val="72457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Before you start, it might help to discuss some of your care options. You may want to receive care at home – whether in your own home or in the home of a family member or friend. And while some people may want a family member as their caregiver, others may prefer care from a professional or a home health care service. Even if living at home, a person may also need services from the community such as meals on wheels. And if a person is living with family but can’t be left alone, adult day care provides a place for an individual to go while their loved ones are at work.</a:t>
            </a:r>
          </a:p>
          <a:p>
            <a:pPr algn="just"/>
            <a:r>
              <a:rPr lang="en-US" sz="1200" dirty="0"/>
              <a:t>Some people may want the professional services that facility care can offer. Assisted living can provide care when staying at home is no longer an option, and the good news is that many of these facilities offer apartment style living where an individual  may be able to bring their favorite possessions and furnishings. And while most of us would prefer to avoid nursing home care, this type care and its environment can vary. </a:t>
            </a:r>
          </a:p>
          <a:p>
            <a:pPr algn="just"/>
            <a:r>
              <a:rPr lang="en-US" sz="1200" dirty="0"/>
              <a:t>In the last few years we are seeing more “boutique” type care services such as foster care for the elderly, and more expensive high end concierge care. In addition, you may have your own unique thoughts for how you would like to receive care.</a:t>
            </a: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14</a:t>
            </a:fld>
            <a:endParaRPr lang="en-US"/>
          </a:p>
        </p:txBody>
      </p:sp>
    </p:spTree>
    <p:extLst>
      <p:ext uri="{BB962C8B-B14F-4D97-AF65-F5344CB8AC3E}">
        <p14:creationId xmlns:p14="http://schemas.microsoft.com/office/powerpoint/2010/main" val="241313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This YOUR plan, so be creative and “imagine”. </a:t>
            </a:r>
          </a:p>
          <a:p>
            <a:pPr algn="just"/>
            <a:r>
              <a:rPr lang="en-US" sz="1200" dirty="0"/>
              <a:t>For example, instead of going to an assisted living facility where socialization may be more limited, you could make an initial downsize to independent living before you’re in need of care – where socialization if usually far more expansive. Then if care is needed, you could bring in a home health care service (some independent living facilities have such services you can contract with directly) to help with your needs. The total cost could end up being less than moving to assisted living.</a:t>
            </a:r>
          </a:p>
          <a:p>
            <a:pPr algn="just"/>
            <a:r>
              <a:rPr lang="en-US" sz="1200" dirty="0"/>
              <a:t>In addition to more social opportunities, you may be able to stay close to the friends you have made in the community; and perhaps delay or eliminate the need to move to Assisted Living.</a:t>
            </a:r>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15</a:t>
            </a:fld>
            <a:endParaRPr lang="en-US"/>
          </a:p>
        </p:txBody>
      </p:sp>
    </p:spTree>
    <p:extLst>
      <p:ext uri="{BB962C8B-B14F-4D97-AF65-F5344CB8AC3E}">
        <p14:creationId xmlns:p14="http://schemas.microsoft.com/office/powerpoint/2010/main" val="40391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FFD4697-0084-4324-A9FE-970996D5D9C4}" type="slidenum">
              <a:rPr lang="en-US" smtClean="0"/>
              <a:t>16</a:t>
            </a:fld>
            <a:endParaRPr lang="en-US"/>
          </a:p>
        </p:txBody>
      </p:sp>
    </p:spTree>
    <p:extLst>
      <p:ext uri="{BB962C8B-B14F-4D97-AF65-F5344CB8AC3E}">
        <p14:creationId xmlns:p14="http://schemas.microsoft.com/office/powerpoint/2010/main" val="561466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FFD4697-0084-4324-A9FE-970996D5D9C4}" type="slidenum">
              <a:rPr lang="en-US" smtClean="0"/>
              <a:t>17</a:t>
            </a:fld>
            <a:endParaRPr lang="en-US"/>
          </a:p>
        </p:txBody>
      </p:sp>
    </p:spTree>
    <p:extLst>
      <p:ext uri="{BB962C8B-B14F-4D97-AF65-F5344CB8AC3E}">
        <p14:creationId xmlns:p14="http://schemas.microsoft.com/office/powerpoint/2010/main" val="3604738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planning for LTC, individuals and couples should thing about how much involvement they may wish or need from family or friends. If you have family or friends that you want participating in your care, think about how you want these people to help you.</a:t>
            </a:r>
          </a:p>
          <a:p>
            <a:r>
              <a:rPr lang="en-US" sz="1200" dirty="0"/>
              <a:t>Some people may want physical caregiving directly from family members (or friends) - while others may want physical caregiving to come from another source, with family support saved for help with financial decisions, bill paying, going on doctor’s appointments and other advocacy.</a:t>
            </a:r>
          </a:p>
          <a:p>
            <a:r>
              <a:rPr lang="en-US" sz="1200" dirty="0"/>
              <a:t>Family support should be discussed up front with the people you want involved in your care to make sure they are both willing and able. We will discuss this more later in the presentation.</a:t>
            </a:r>
            <a:endParaRPr lang="en-US" dirty="0"/>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18</a:t>
            </a:fld>
            <a:endParaRPr lang="en-US"/>
          </a:p>
        </p:txBody>
      </p:sp>
    </p:spTree>
    <p:extLst>
      <p:ext uri="{BB962C8B-B14F-4D97-AF65-F5344CB8AC3E}">
        <p14:creationId xmlns:p14="http://schemas.microsoft.com/office/powerpoint/2010/main" val="167286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ＭＳ Ｐゴシック" pitchFamily="34" charset="-128"/>
              </a:rPr>
              <a:t>The second step is for the client to discuss their plan with a financial professional. Before your appointment, write down your ideas and motivations. Provide your financial professional with as much detail as possible. Here are a couple of examples of the type of details that will help your financial professional guide you to the solution you are looking for.</a:t>
            </a:r>
          </a:p>
          <a:p>
            <a:pPr algn="just">
              <a:buFont typeface="Arial" pitchFamily="34" charset="0"/>
              <a:buChar char="̶"/>
            </a:pPr>
            <a:r>
              <a:rPr lang="en-US" sz="1200" b="1" u="sng" dirty="0">
                <a:ea typeface="ＭＳ Ｐゴシック" pitchFamily="34" charset="-128"/>
              </a:rPr>
              <a:t>Example #1:</a:t>
            </a:r>
            <a:r>
              <a:rPr lang="en-US" sz="1200" dirty="0">
                <a:ea typeface="ＭＳ Ｐゴシック" pitchFamily="34" charset="-128"/>
              </a:rPr>
              <a:t>  “We would like to size down our home to independent living in the next 10 years. Socialization, community, and staying active, are important to us and the more independent we can stay, the more likely we can stay connected with life. Should we ever need help with our care – and if possible and practical - we would prefer to remain in independent living using Home Health Care services and delay or avoid moving on to assisted living.”</a:t>
            </a:r>
          </a:p>
          <a:p>
            <a:r>
              <a:rPr lang="en-US" sz="1200" b="1" u="sng" dirty="0">
                <a:ea typeface="ＭＳ Ｐゴシック" pitchFamily="34" charset="-128"/>
              </a:rPr>
              <a:t>Example #2:</a:t>
            </a:r>
            <a:r>
              <a:rPr lang="en-US" sz="1200" dirty="0">
                <a:ea typeface="ＭＳ Ｐゴシック" pitchFamily="34" charset="-128"/>
              </a:rPr>
              <a:t>  “I want to spare my daughter from the challenges of caring for me AND her family. I’ve had the same two best friends since college – and we swore we would stick together even through old age. We would like to share a home, move to a retirement community or eventually all go to the same care facility.”</a:t>
            </a: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19</a:t>
            </a:fld>
            <a:endParaRPr lang="en-US"/>
          </a:p>
        </p:txBody>
      </p:sp>
    </p:spTree>
    <p:extLst>
      <p:ext uri="{BB962C8B-B14F-4D97-AF65-F5344CB8AC3E}">
        <p14:creationId xmlns:p14="http://schemas.microsoft.com/office/powerpoint/2010/main" val="209936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get started, there are a few disclosures you can take a moment to read.</a:t>
            </a:r>
          </a:p>
        </p:txBody>
      </p:sp>
      <p:sp>
        <p:nvSpPr>
          <p:cNvPr id="4" name="Slide Number Placeholder 3"/>
          <p:cNvSpPr>
            <a:spLocks noGrp="1"/>
          </p:cNvSpPr>
          <p:nvPr>
            <p:ph type="sldNum" sz="quarter" idx="5"/>
          </p:nvPr>
        </p:nvSpPr>
        <p:spPr/>
        <p:txBody>
          <a:bodyPr/>
          <a:lstStyle/>
          <a:p>
            <a:fld id="{6FFD4697-0084-4324-A9FE-970996D5D9C4}" type="slidenum">
              <a:rPr lang="en-US" smtClean="0"/>
              <a:t>2</a:t>
            </a:fld>
            <a:endParaRPr lang="en-US"/>
          </a:p>
        </p:txBody>
      </p:sp>
    </p:spTree>
    <p:extLst>
      <p:ext uri="{BB962C8B-B14F-4D97-AF65-F5344CB8AC3E}">
        <p14:creationId xmlns:p14="http://schemas.microsoft.com/office/powerpoint/2010/main" val="796865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ＭＳ Ｐゴシック" pitchFamily="34" charset="-128"/>
              </a:rPr>
              <a:t>Communicating the details of your plan will help your financial professional pin down a LTC funding solution. Details help lead to a solution that will help meet your individualized needs. The more details, the better!</a:t>
            </a:r>
          </a:p>
          <a:p>
            <a:r>
              <a:rPr lang="en-US" sz="1200" dirty="0">
                <a:ea typeface="ＭＳ Ｐゴシック" pitchFamily="34" charset="-128"/>
              </a:rPr>
              <a:t>Retain some flexibility in your plan. Think about a back-up solution to your preferred plan because what you initially plan may not always work out as imagined</a:t>
            </a:r>
          </a:p>
          <a:p>
            <a:r>
              <a:rPr lang="en-US" sz="1200" dirty="0">
                <a:ea typeface="ＭＳ Ｐゴシック" pitchFamily="34" charset="-128"/>
              </a:rPr>
              <a:t>Discuss the gaps in your plan. Note the decisions you just can’t make right now. Your financial professional may be able to help fill in the gaps. But if you just can’t make certain decisions, some LTC coverage solutions provide flexibility that will allow you to fill in gaps later. For example, an Indemnity policy will allow benefits not needed for care expenses to be used in a flexible fashion. And with a Cash Indemnity policy, the insurance company places no restrictions on how you use your LTC benefits..</a:t>
            </a: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20</a:t>
            </a:fld>
            <a:endParaRPr lang="en-US"/>
          </a:p>
        </p:txBody>
      </p:sp>
    </p:spTree>
    <p:extLst>
      <p:ext uri="{BB962C8B-B14F-4D97-AF65-F5344CB8AC3E}">
        <p14:creationId xmlns:p14="http://schemas.microsoft.com/office/powerpoint/2010/main" val="265727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Once you have a plan in mind, and have discussed that plan with your financial professional, the next step is to think about how to fund your plan……..</a:t>
            </a:r>
          </a:p>
          <a:p>
            <a:r>
              <a:rPr lang="en-US" sz="1200" dirty="0"/>
              <a:t>If someone does indeed end up needing to pay for LTC services, there are generally 3 ways to pay for such services. You can pay with:</a:t>
            </a:r>
          </a:p>
          <a:p>
            <a:pPr marL="232943" indent="-232943">
              <a:buAutoNum type="arabicPeriod"/>
            </a:pPr>
            <a:r>
              <a:rPr lang="en-US" sz="1200" dirty="0"/>
              <a:t>Lifestyle – the cost of paying with lifestyle is the potential loss of health, well being and/or earning ability of a spouse or other loved one providing your care.</a:t>
            </a:r>
          </a:p>
          <a:p>
            <a:pPr marL="232943" indent="-232943">
              <a:buAutoNum type="arabicPeriod"/>
            </a:pPr>
            <a:r>
              <a:rPr lang="en-US" sz="1200" dirty="0"/>
              <a:t>Income – which is a dollar for dollar expenditure of your money, and could impact a spouse financially by reducing funds for living expenses and lifestyle, or require a depletion of assets to supplement what income won’t pay</a:t>
            </a:r>
          </a:p>
          <a:p>
            <a:pPr marL="232943" indent="-232943">
              <a:buAutoNum type="arabicPeriod"/>
            </a:pPr>
            <a:r>
              <a:rPr lang="en-US" sz="1200" dirty="0"/>
              <a:t>Insurance – This is the most cost efficient way to pay for care since you are using leveraged dollars to pay for care expenses.</a:t>
            </a:r>
          </a:p>
          <a:p>
            <a:pPr marL="232943" indent="-232943">
              <a:buAutoNum type="arabicPeriod"/>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21</a:t>
            </a:fld>
            <a:endParaRPr lang="en-US"/>
          </a:p>
        </p:txBody>
      </p:sp>
    </p:spTree>
    <p:extLst>
      <p:ext uri="{BB962C8B-B14F-4D97-AF65-F5344CB8AC3E}">
        <p14:creationId xmlns:p14="http://schemas.microsoft.com/office/powerpoint/2010/main" val="1260610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She is starting to forget the wonderful man, father and life that had together, as those memories are being replaced by the daily stress of caregiving. They are currently fine financially, but Diane is very concerned about the cost of assistance and feels that she cannot afford to hire help. And what if Jim has to go to a facility if she can no longer handle Jim’s care? The fear of running out of money is very real – she hopes she still has a long lifespan ahead of her - so she believes that being his full-time care giver is in her best financial interest as well.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Insuring for the future can help change the future for the better</a:t>
            </a: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22</a:t>
            </a:fld>
            <a:endParaRPr lang="en-US"/>
          </a:p>
        </p:txBody>
      </p:sp>
    </p:spTree>
    <p:extLst>
      <p:ext uri="{BB962C8B-B14F-4D97-AF65-F5344CB8AC3E}">
        <p14:creationId xmlns:p14="http://schemas.microsoft.com/office/powerpoint/2010/main" val="1979341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If insuring your plan makes sense to you, let’s look at some real solutions  that can help cover the cost of this need.</a:t>
            </a:r>
          </a:p>
          <a:p>
            <a:pPr eaLnBrk="1" hangingPunct="1"/>
            <a:r>
              <a:rPr lang="en-US" dirty="0">
                <a:latin typeface="Arial" pitchFamily="34" charset="0"/>
                <a:ea typeface="ＭＳ Ｐゴシック" pitchFamily="34" charset="-128"/>
              </a:rPr>
              <a:t>A traditional LTC policy will provide the most LTC coverage for the least amount of money. There may be more features available with this solution. But this solution is for people who do not want or need life insurance, as it only pays LTC benefits if you need qualifying LTC services.  The premiums are not guaranteed and can be raised in the future on an unlimited basis (with state approval). Currently, only life time premium payment schedules are available with most companies. </a:t>
            </a:r>
          </a:p>
          <a:p>
            <a:pPr eaLnBrk="1" hangingPunct="1"/>
            <a:r>
              <a:rPr lang="en-US" dirty="0">
                <a:latin typeface="Arial" pitchFamily="34" charset="0"/>
                <a:ea typeface="ＭＳ Ｐゴシック" pitchFamily="34" charset="-128"/>
              </a:rPr>
              <a:t>Life insurance with a LTC Rider is for people with a life insurance need, but also have LTC concerns. The death benefit can be accelerated for LTC benefits, but if LTC is  little or never needed, the remaining death benefit will be paid to the beneficiary. Some solutions are guaranteed -,both premiums and benefits. There are flexible premium schedules available, This solutions provides the best leverage of death benefit, but will provide the least in LTC benefits.</a:t>
            </a:r>
          </a:p>
          <a:p>
            <a:pPr eaLnBrk="1" hangingPunct="1"/>
            <a:r>
              <a:rPr lang="en-US" dirty="0">
                <a:latin typeface="Arial" pitchFamily="34" charset="0"/>
                <a:ea typeface="ＭＳ Ｐゴシック" pitchFamily="34" charset="-128"/>
              </a:rPr>
              <a:t>Linked Benefit LTC polices are for people whose primary need is LTC, but want cost recovery if LTC is little or never needed. This policy has a death benefit that is guaranteed to be at least equal to or better than the premium paid. The death  benefit  will not enjoy the same leverage as a death benefit on life insurance with a LTC rider, but it will always, at the very least, provide cost recovery of premiums paid if LTC benefits are not needed. These policies can be purchased with a single premium or with premium payment schedules of up to 10 years.</a:t>
            </a:r>
            <a:endParaRPr lang="en-US" dirty="0"/>
          </a:p>
          <a:p>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23</a:t>
            </a:fld>
            <a:endParaRPr lang="en-US"/>
          </a:p>
        </p:txBody>
      </p:sp>
    </p:spTree>
    <p:extLst>
      <p:ext uri="{BB962C8B-B14F-4D97-AF65-F5344CB8AC3E}">
        <p14:creationId xmlns:p14="http://schemas.microsoft.com/office/powerpoint/2010/main" val="3292611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ea typeface="ＭＳ Ｐゴシック" pitchFamily="34" charset="-128"/>
                <a:cs typeface="Arial" panose="020B0604020202020204" pitchFamily="34" charset="0"/>
              </a:rPr>
              <a:t>If you’re looking at a LTC policy or rider, you should know not all policies are created equal. Here’s a list of some important things to keep in mind.</a:t>
            </a:r>
          </a:p>
          <a:p>
            <a:r>
              <a:rPr lang="en-US" sz="1200" dirty="0">
                <a:latin typeface="Arial" panose="020B0604020202020204" pitchFamily="34" charset="0"/>
                <a:ea typeface="ＭＳ Ｐゴシック" pitchFamily="34" charset="-128"/>
                <a:cs typeface="Arial" panose="020B0604020202020204" pitchFamily="34" charset="0"/>
              </a:rPr>
              <a:t>First, look to see what services are covered by the policies. Not all LTC services may be covered, so you may want to look for the broadest range of state qualified services. Also think of types of care that may evolve in the future. It helps to have a LTC policy will cover future forms of care as well as those listed in the policy, even if they have not been defined yet.</a:t>
            </a:r>
          </a:p>
          <a:p>
            <a:r>
              <a:rPr lang="en-US" sz="1200" dirty="0">
                <a:latin typeface="Arial" panose="020B0604020202020204" pitchFamily="34" charset="0"/>
                <a:ea typeface="ＭＳ Ｐゴシック" pitchFamily="34" charset="-128"/>
                <a:cs typeface="Arial" panose="020B0604020202020204" pitchFamily="34" charset="0"/>
              </a:rPr>
              <a:t>Second, does the policy offer coverage for temporary claims? There are some policies (such as chronic illness riders) that will only cover the condition if it will last the rest of your life.</a:t>
            </a:r>
          </a:p>
          <a:p>
            <a:r>
              <a:rPr lang="en-US" sz="1200" dirty="0">
                <a:latin typeface="Arial" panose="020B0604020202020204" pitchFamily="34" charset="0"/>
                <a:ea typeface="ＭＳ Ｐゴシック" pitchFamily="34" charset="-128"/>
                <a:cs typeface="Arial" panose="020B0604020202020204" pitchFamily="34" charset="0"/>
              </a:rPr>
              <a:t>Is the cost and benefit structure easy to understand?</a:t>
            </a:r>
          </a:p>
          <a:p>
            <a:r>
              <a:rPr lang="en-US" sz="1200" dirty="0">
                <a:latin typeface="Arial" panose="020B0604020202020204" pitchFamily="34" charset="0"/>
                <a:ea typeface="ＭＳ Ｐゴシック" pitchFamily="34" charset="-128"/>
                <a:cs typeface="Arial" panose="020B0604020202020204" pitchFamily="34" charset="0"/>
              </a:rPr>
              <a:t>And  you will want to know if policy premiums could increase in the future, or if premiums and benefits are guaranteed. </a:t>
            </a:r>
          </a:p>
          <a:p>
            <a:r>
              <a:rPr lang="en-US" sz="1200" dirty="0">
                <a:latin typeface="Arial" panose="020B0604020202020204" pitchFamily="34" charset="0"/>
                <a:ea typeface="ＭＳ Ｐゴシック" pitchFamily="34" charset="-128"/>
                <a:cs typeface="Arial" panose="020B0604020202020204" pitchFamily="34" charset="0"/>
              </a:rPr>
              <a:t>Finally, make sure you understand how your LTC benefits would be paid. We will discuss that next.</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24</a:t>
            </a:fld>
            <a:endParaRPr lang="en-US"/>
          </a:p>
        </p:txBody>
      </p:sp>
    </p:spTree>
    <p:extLst>
      <p:ext uri="{BB962C8B-B14F-4D97-AF65-F5344CB8AC3E}">
        <p14:creationId xmlns:p14="http://schemas.microsoft.com/office/powerpoint/2010/main" val="975368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panose="020B0604020202020204" pitchFamily="34" charset="0"/>
                <a:ea typeface="ＭＳ Ｐゴシック" pitchFamily="34" charset="-128"/>
                <a:cs typeface="Arial" panose="020B0604020202020204" pitchFamily="34" charset="0"/>
              </a:rPr>
              <a:t>Reimbursement plans only reimburse for the actual cost of qualifying care covered by the policy. In order to determine the amount of the reimbursement, all bills and receipts need to be turned in each month.  Most companies offering reimbursement plans will coordinate the billing and payments directly with the service or facility, but please note that many care providers will not agree to 3</a:t>
            </a:r>
            <a:r>
              <a:rPr lang="en-US" baseline="30000" dirty="0">
                <a:latin typeface="Arial" panose="020B0604020202020204" pitchFamily="34" charset="0"/>
                <a:ea typeface="ＭＳ Ｐゴシック" pitchFamily="34" charset="-128"/>
                <a:cs typeface="Arial" panose="020B0604020202020204" pitchFamily="34" charset="0"/>
              </a:rPr>
              <a:t>rd</a:t>
            </a:r>
            <a:r>
              <a:rPr lang="en-US" dirty="0">
                <a:latin typeface="Arial" panose="020B0604020202020204" pitchFamily="34" charset="0"/>
                <a:ea typeface="ＭＳ Ｐゴシック" pitchFamily="34" charset="-128"/>
                <a:cs typeface="Arial" panose="020B0604020202020204" pitchFamily="34" charset="0"/>
              </a:rPr>
              <a:t> party billing. Also, Reimbursement policies have limitations and do not cover all expenses a person may consider necessary for their care; thus there may be items or services on a bill that will not qualify for reimbursement (i.e. getting your hair done at the facility’s beauty parlor), therefore those expenses will have to be paid for out of pocket. While less flexible, these plans provide some management of expenses thus may be good for people who have problems handling money.</a:t>
            </a:r>
          </a:p>
          <a:p>
            <a:pPr algn="just"/>
            <a:r>
              <a:rPr lang="en-US" dirty="0">
                <a:latin typeface="Arial" panose="020B0604020202020204" pitchFamily="34" charset="0"/>
                <a:ea typeface="ＭＳ Ｐゴシック" pitchFamily="34" charset="-128"/>
                <a:cs typeface="Arial" panose="020B0604020202020204" pitchFamily="34" charset="0"/>
              </a:rPr>
              <a:t>Basic Indemnity plans pay LTC benefits directly to the policy owner for the full amount of the benefit. Monthly submission of bills and receipts are often not required once the claim is verified and LTC benefits are being received - (though a few companies will ask for “proof of at least one billable service” each month). The insurance company places no restrictions on the use of LTC benefits received that are not needed to pay for licensed care.</a:t>
            </a:r>
          </a:p>
          <a:p>
            <a:pPr algn="just"/>
            <a:r>
              <a:rPr lang="en-US" dirty="0">
                <a:latin typeface="Arial" panose="020B0604020202020204" pitchFamily="34" charset="0"/>
                <a:ea typeface="ＭＳ Ｐゴシック" pitchFamily="34" charset="-128"/>
                <a:cs typeface="Arial" panose="020B0604020202020204" pitchFamily="34" charset="0"/>
              </a:rPr>
              <a:t>Cash Indemnity Plans are more flexible than straight indemnity plans. Bills and receipts do not have to submitted to prove a billed service was used. The insurer places no restrictions on how benefits are used, thus the LTC benefits can be used for whatever care services a person wishes to have. 100% of benefits can be used to pay an informal caregiver, including an immediate family member. You will also be able to use benefits for alternative care services, c</a:t>
            </a:r>
            <a:r>
              <a:rPr lang="en-US" kern="1200" dirty="0">
                <a:solidFill>
                  <a:schemeClr val="tx1"/>
                </a:solidFill>
                <a:effectLst/>
                <a:latin typeface="Arial" charset="0"/>
                <a:ea typeface="ＭＳ Ｐゴシック" charset="-128"/>
                <a:cs typeface="ＭＳ Ｐゴシック" charset="-128"/>
              </a:rPr>
              <a:t>are invented in the future and expenses that reimbursement plans don’t cover such as experimental care, transportation, prescriptions and certain home modifications. </a:t>
            </a:r>
          </a:p>
          <a:p>
            <a:pPr algn="just">
              <a:lnSpc>
                <a:spcPts val="1467"/>
              </a:lnSpc>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25</a:t>
            </a:fld>
            <a:endParaRPr lang="en-US"/>
          </a:p>
        </p:txBody>
      </p:sp>
    </p:spTree>
    <p:extLst>
      <p:ext uri="{BB962C8B-B14F-4D97-AF65-F5344CB8AC3E}">
        <p14:creationId xmlns:p14="http://schemas.microsoft.com/office/powerpoint/2010/main" val="1327068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ea typeface="ＭＳ Ｐゴシック" pitchFamily="34" charset="-128"/>
              </a:rPr>
              <a:t>The third step is communication. It’s important for you to discuss your plan with your family and/or your support team. If it’s possible and makes sense, you may even want to include family members or others that will support your care needs in the initial planning, as supportive children may add value to the planning process. However, some people may prefer to leave children out of the </a:t>
            </a:r>
            <a:r>
              <a:rPr lang="en-US" sz="1200" dirty="0" err="1">
                <a:ea typeface="ＭＳ Ｐゴシック" pitchFamily="34" charset="-128"/>
              </a:rPr>
              <a:t>intial</a:t>
            </a:r>
            <a:r>
              <a:rPr lang="en-US" sz="1200" dirty="0">
                <a:ea typeface="ＭＳ Ｐゴシック" pitchFamily="34" charset="-128"/>
              </a:rPr>
              <a:t> planning phase. Remember, this is YOUR plan – not your children’s plan</a:t>
            </a:r>
          </a:p>
          <a:p>
            <a:pPr algn="just"/>
            <a:r>
              <a:rPr lang="en-US" sz="1200" dirty="0">
                <a:ea typeface="ＭＳ Ｐゴシック" pitchFamily="34" charset="-128"/>
              </a:rPr>
              <a:t>Once your plan is set – if family was not involved in the planning phase, you may want to consider communicating your plan to family members. It may be very helpful to let family members and advocates know what the plan is and provide copies of important information the support group may need in order for them to provide the assistance expected of them. Not everyone wants their children to know the details of their finances and affairs, so if your prefer to keep details of your finances private, please make sure to supply children and/or advocates with the names and phone number of your financial professionals, lawyers, doctors, </a:t>
            </a:r>
            <a:r>
              <a:rPr lang="en-US" sz="1200" dirty="0" err="1">
                <a:ea typeface="ＭＳ Ｐゴシック" pitchFamily="34" charset="-128"/>
              </a:rPr>
              <a:t>etc</a:t>
            </a:r>
            <a:r>
              <a:rPr lang="en-US" sz="1200" dirty="0">
                <a:ea typeface="ＭＳ Ｐゴシック" pitchFamily="34" charset="-128"/>
              </a:rPr>
              <a:t>, so your support group won’t face even more challenges when the need for their assistance arises. </a:t>
            </a: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26</a:t>
            </a:fld>
            <a:endParaRPr lang="en-US"/>
          </a:p>
        </p:txBody>
      </p:sp>
    </p:spTree>
    <p:extLst>
      <p:ext uri="{BB962C8B-B14F-4D97-AF65-F5344CB8AC3E}">
        <p14:creationId xmlns:p14="http://schemas.microsoft.com/office/powerpoint/2010/main" val="534713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ＭＳ Ｐゴシック" pitchFamily="34" charset="-128"/>
              </a:rPr>
              <a:t>Clarify your plan with your family now. Clarify any expectations you have of your children or your other support people. Let children know what you are asking of them. Get their agreement now and ask them to please be honest and let you know if you are asking too much of them so you can make other arrangements if necessary.</a:t>
            </a:r>
          </a:p>
          <a:p>
            <a:r>
              <a:rPr lang="en-US" sz="1200" dirty="0">
                <a:ea typeface="ＭＳ Ｐゴシック" pitchFamily="34" charset="-128"/>
              </a:rPr>
              <a:t>One of the best gifts you can give your children/support people permission to veer from the plan if necessary. Help alleviate children’s guilt when plans must change because your plan is no longer working out. Arrangements do not always go as planned, and you may no longer possess the capacity to make rational decisions for yourself when changes to your care must be made.</a:t>
            </a:r>
          </a:p>
          <a:p>
            <a:r>
              <a:rPr lang="en-US" sz="1200" dirty="0">
                <a:ea typeface="ＭＳ Ｐゴシック" pitchFamily="34" charset="-128"/>
              </a:rPr>
              <a:t>Have an annual review with your support team. People are not likely to remember much of what you told them 10 or 20 years ago – so make sure on an annual basis that your support team knows the who, what and where of your plan, and where the important documents and phone numbers are located.  AND, make sure your support people are still willing and able to support you in the plan that has been laid out,</a:t>
            </a:r>
          </a:p>
          <a:p>
            <a:endParaRPr lang="en-US" sz="1200" dirty="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27</a:t>
            </a:fld>
            <a:endParaRPr lang="en-US"/>
          </a:p>
        </p:txBody>
      </p:sp>
    </p:spTree>
    <p:extLst>
      <p:ext uri="{BB962C8B-B14F-4D97-AF65-F5344CB8AC3E}">
        <p14:creationId xmlns:p14="http://schemas.microsoft.com/office/powerpoint/2010/main" val="1900655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Having LTC coverage might have significantly changed the outcome. LTC benefits could have helped provide Diane:</a:t>
            </a:r>
          </a:p>
          <a:p>
            <a:pPr lvl="0"/>
            <a:r>
              <a:rPr lang="en-US" sz="1200" kern="1200" dirty="0">
                <a:solidFill>
                  <a:schemeClr val="tx1"/>
                </a:solidFill>
                <a:effectLst/>
                <a:latin typeface="Arial" charset="0"/>
                <a:ea typeface="ＭＳ Ｐゴシック" charset="-128"/>
                <a:cs typeface="ＭＳ Ｐゴシック" charset="-128"/>
              </a:rPr>
              <a:t>Dedicated funds specifically to pay for LTC needs – and help relieve financial concerns</a:t>
            </a:r>
          </a:p>
          <a:p>
            <a:pPr lvl="0"/>
            <a:r>
              <a:rPr lang="en-US" sz="1200" kern="1200" dirty="0">
                <a:solidFill>
                  <a:schemeClr val="tx1"/>
                </a:solidFill>
                <a:effectLst/>
                <a:latin typeface="Arial" charset="0"/>
                <a:ea typeface="ＭＳ Ｐゴシック" charset="-128"/>
                <a:cs typeface="ＭＳ Ｐゴシック" charset="-128"/>
              </a:rPr>
              <a:t>Help to pay for care that is physically or emotionally stressful</a:t>
            </a:r>
          </a:p>
          <a:p>
            <a:pPr lvl="0"/>
            <a:r>
              <a:rPr lang="en-US" sz="1200" kern="1200" dirty="0">
                <a:solidFill>
                  <a:schemeClr val="tx1"/>
                </a:solidFill>
                <a:effectLst/>
                <a:latin typeface="Arial" charset="0"/>
                <a:ea typeface="ＭＳ Ｐゴシック" charset="-128"/>
                <a:cs typeface="ＭＳ Ｐゴシック" charset="-128"/>
              </a:rPr>
              <a:t>More meaningful respite time off to relax and revive – not just a few moments walking the dog</a:t>
            </a:r>
          </a:p>
          <a:p>
            <a:pPr lvl="0"/>
            <a:r>
              <a:rPr lang="en-US" sz="1200" kern="1200" dirty="0">
                <a:solidFill>
                  <a:schemeClr val="tx1"/>
                </a:solidFill>
                <a:effectLst/>
                <a:latin typeface="Arial" charset="0"/>
                <a:ea typeface="ＭＳ Ｐゴシック" charset="-128"/>
                <a:cs typeface="ＭＳ Ｐゴシック" charset="-128"/>
              </a:rPr>
              <a:t>Help maintain better emotional balance, better for Jim and can help Diane keep her good memories alive</a:t>
            </a:r>
          </a:p>
          <a:p>
            <a:pPr lvl="0"/>
            <a:r>
              <a:rPr lang="en-US" sz="1200" kern="1200" dirty="0">
                <a:solidFill>
                  <a:schemeClr val="tx1"/>
                </a:solidFill>
                <a:effectLst/>
                <a:latin typeface="Arial" charset="0"/>
                <a:ea typeface="ＭＳ Ｐゴシック" charset="-128"/>
                <a:cs typeface="ＭＳ Ｐゴシック" charset="-128"/>
              </a:rPr>
              <a:t>A better and more balanced home situation might allow for more visitation from the children and grandchildren.</a:t>
            </a: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28</a:t>
            </a:fld>
            <a:endParaRPr lang="en-US"/>
          </a:p>
        </p:txBody>
      </p:sp>
    </p:spTree>
    <p:extLst>
      <p:ext uri="{BB962C8B-B14F-4D97-AF65-F5344CB8AC3E}">
        <p14:creationId xmlns:p14="http://schemas.microsoft.com/office/powerpoint/2010/main" val="164875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get started, there are a few disclosures you can take a moment to read.</a:t>
            </a:r>
          </a:p>
        </p:txBody>
      </p:sp>
      <p:sp>
        <p:nvSpPr>
          <p:cNvPr id="4" name="Slide Number Placeholder 3"/>
          <p:cNvSpPr>
            <a:spLocks noGrp="1"/>
          </p:cNvSpPr>
          <p:nvPr>
            <p:ph type="sldNum" sz="quarter" idx="5"/>
          </p:nvPr>
        </p:nvSpPr>
        <p:spPr/>
        <p:txBody>
          <a:bodyPr/>
          <a:lstStyle/>
          <a:p>
            <a:fld id="{6FFD4697-0084-4324-A9FE-970996D5D9C4}" type="slidenum">
              <a:rPr lang="en-US" smtClean="0"/>
              <a:t>3</a:t>
            </a:fld>
            <a:endParaRPr lang="en-US"/>
          </a:p>
        </p:txBody>
      </p:sp>
    </p:spTree>
    <p:extLst>
      <p:ext uri="{BB962C8B-B14F-4D97-AF65-F5344CB8AC3E}">
        <p14:creationId xmlns:p14="http://schemas.microsoft.com/office/powerpoint/2010/main" val="378069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get started, there are a few disclosures you can take a moment to read.</a:t>
            </a:r>
          </a:p>
        </p:txBody>
      </p:sp>
      <p:sp>
        <p:nvSpPr>
          <p:cNvPr id="4" name="Slide Number Placeholder 3"/>
          <p:cNvSpPr>
            <a:spLocks noGrp="1"/>
          </p:cNvSpPr>
          <p:nvPr>
            <p:ph type="sldNum" sz="quarter" idx="5"/>
          </p:nvPr>
        </p:nvSpPr>
        <p:spPr/>
        <p:txBody>
          <a:bodyPr/>
          <a:lstStyle/>
          <a:p>
            <a:fld id="{6FFD4697-0084-4324-A9FE-970996D5D9C4}" type="slidenum">
              <a:rPr lang="en-US" smtClean="0"/>
              <a:t>4</a:t>
            </a:fld>
            <a:endParaRPr lang="en-US"/>
          </a:p>
        </p:txBody>
      </p:sp>
    </p:spTree>
    <p:extLst>
      <p:ext uri="{BB962C8B-B14F-4D97-AF65-F5344CB8AC3E}">
        <p14:creationId xmlns:p14="http://schemas.microsoft.com/office/powerpoint/2010/main" val="342630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Diane and Jim are in their early 60’s. Diane  is taking care of her husband Jim, who was dentist but retired early due to early onset Alzheimer’s. She has become a full-time care giver to him 24/7. Unfortunately, he cannot be left alone as he can be a danger in the kitchen, has flooded bathrooms and gotten lost to name a few things. </a:t>
            </a:r>
          </a:p>
          <a:p>
            <a:r>
              <a:rPr lang="en-US" sz="1200" kern="1200" dirty="0">
                <a:solidFill>
                  <a:schemeClr val="tx1"/>
                </a:solidFill>
                <a:effectLst/>
                <a:latin typeface="Arial" charset="0"/>
                <a:ea typeface="ＭＳ Ｐゴシック" charset="-128"/>
                <a:cs typeface="ＭＳ Ｐゴシック" charset="-128"/>
              </a:rPr>
              <a:t>How this story ends, or could have ended, all really depends on how much upfront planning Diane and Jim may have done. It all starts with a plan.</a:t>
            </a:r>
          </a:p>
          <a:p>
            <a:r>
              <a:rPr lang="en-US" dirty="0"/>
              <a:t>e</a:t>
            </a:r>
          </a:p>
        </p:txBody>
      </p:sp>
      <p:sp>
        <p:nvSpPr>
          <p:cNvPr id="4" name="Slide Number Placeholder 3"/>
          <p:cNvSpPr>
            <a:spLocks noGrp="1"/>
          </p:cNvSpPr>
          <p:nvPr>
            <p:ph type="sldNum" sz="quarter" idx="5"/>
          </p:nvPr>
        </p:nvSpPr>
        <p:spPr/>
        <p:txBody>
          <a:bodyPr/>
          <a:lstStyle/>
          <a:p>
            <a:fld id="{6FFD4697-0084-4324-A9FE-970996D5D9C4}" type="slidenum">
              <a:rPr lang="en-US" smtClean="0"/>
              <a:t>5</a:t>
            </a:fld>
            <a:endParaRPr lang="en-US"/>
          </a:p>
        </p:txBody>
      </p:sp>
    </p:spTree>
    <p:extLst>
      <p:ext uri="{BB962C8B-B14F-4D97-AF65-F5344CB8AC3E}">
        <p14:creationId xmlns:p14="http://schemas.microsoft.com/office/powerpoint/2010/main" val="231058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Slide</a:t>
            </a:r>
          </a:p>
        </p:txBody>
      </p:sp>
      <p:sp>
        <p:nvSpPr>
          <p:cNvPr id="4" name="Slide Number Placeholder 3"/>
          <p:cNvSpPr>
            <a:spLocks noGrp="1"/>
          </p:cNvSpPr>
          <p:nvPr>
            <p:ph type="sldNum" sz="quarter" idx="5"/>
          </p:nvPr>
        </p:nvSpPr>
        <p:spPr/>
        <p:txBody>
          <a:bodyPr/>
          <a:lstStyle/>
          <a:p>
            <a:fld id="{6FFD4697-0084-4324-A9FE-970996D5D9C4}" type="slidenum">
              <a:rPr lang="en-US" smtClean="0"/>
              <a:t>6</a:t>
            </a:fld>
            <a:endParaRPr lang="en-US"/>
          </a:p>
        </p:txBody>
      </p:sp>
    </p:spTree>
    <p:extLst>
      <p:ext uri="{BB962C8B-B14F-4D97-AF65-F5344CB8AC3E}">
        <p14:creationId xmlns:p14="http://schemas.microsoft.com/office/powerpoint/2010/main" val="239603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rgbClr val="FF0000"/>
                </a:solidFill>
              </a:rPr>
              <a:t>Note to Presenter -  If this is a live presentation, keep this slide as it helps engage a live audience…… If virtual, hide this slide if you need to keep presentation shorter.</a:t>
            </a:r>
          </a:p>
          <a:p>
            <a:r>
              <a:rPr lang="en-US" sz="1200" b="1" u="sng" dirty="0">
                <a:solidFill>
                  <a:srgbClr val="FF0000"/>
                </a:solidFill>
              </a:rPr>
              <a:t>Note to Presenter </a:t>
            </a:r>
            <a:r>
              <a:rPr lang="en-US" sz="1200" dirty="0">
                <a:solidFill>
                  <a:srgbClr val="FF0000"/>
                </a:solidFill>
              </a:rPr>
              <a:t>-  When the ppt is placed is SLIDE SHOW mode, the animation will not show  the answers. You can ask the audience for an answer, then click the forward and  one by one the answers will appear each time you hit the down arrow or page down key. </a:t>
            </a:r>
          </a:p>
          <a:p>
            <a:r>
              <a:rPr lang="en-US" sz="1200" dirty="0"/>
              <a:t>Let’s start by seeing how much you know about the changes in health and how Americans are faring in regard to mortality. I am going to ask you how mortality has changed as a result of the following health conditions since the year 2000.</a:t>
            </a:r>
          </a:p>
          <a:p>
            <a:r>
              <a:rPr lang="en-US" sz="1200" dirty="0"/>
              <a:t>Are deaths as a result of breast cancer up or down?    	Up,  ½ %</a:t>
            </a:r>
          </a:p>
          <a:p>
            <a:r>
              <a:rPr lang="en-US" sz="1200" dirty="0"/>
              <a:t>Are deaths as a result of heart attack up or down?    	Down, -9%</a:t>
            </a:r>
          </a:p>
          <a:p>
            <a:r>
              <a:rPr lang="en-US" sz="1200" dirty="0"/>
              <a:t>Are deaths as a result of stroke up or down?    	Down, -13%</a:t>
            </a:r>
          </a:p>
          <a:p>
            <a:endParaRPr lang="en-US" sz="1200" dirty="0"/>
          </a:p>
          <a:p>
            <a:r>
              <a:rPr lang="en-US" sz="1200" dirty="0"/>
              <a:t>Are deaths as a result of Alzheimer’s Disease up or down?</a:t>
            </a:r>
          </a:p>
          <a:p>
            <a:r>
              <a:rPr lang="en-US" sz="1200" dirty="0"/>
              <a:t>Up, +145%</a:t>
            </a:r>
          </a:p>
          <a:p>
            <a:r>
              <a:rPr lang="en-US" sz="1200" dirty="0"/>
              <a:t>Yes, that is an alarming figure!</a:t>
            </a: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7</a:t>
            </a:fld>
            <a:endParaRPr lang="en-US"/>
          </a:p>
        </p:txBody>
      </p:sp>
    </p:spTree>
    <p:extLst>
      <p:ext uri="{BB962C8B-B14F-4D97-AF65-F5344CB8AC3E}">
        <p14:creationId xmlns:p14="http://schemas.microsoft.com/office/powerpoint/2010/main" val="699450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FFD4697-0084-4324-A9FE-970996D5D9C4}" type="slidenum">
              <a:rPr lang="en-US" smtClean="0"/>
              <a:t>8</a:t>
            </a:fld>
            <a:endParaRPr lang="en-US"/>
          </a:p>
        </p:txBody>
      </p:sp>
    </p:spTree>
    <p:extLst>
      <p:ext uri="{BB962C8B-B14F-4D97-AF65-F5344CB8AC3E}">
        <p14:creationId xmlns:p14="http://schemas.microsoft.com/office/powerpoint/2010/main" val="616940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Have you ever</a:t>
            </a:r>
            <a:r>
              <a:rPr lang="en-US" sz="1200" baseline="0" dirty="0"/>
              <a:t> thought about what you would do if you were to need some help with your care? Today we are going to discuss how to help</a:t>
            </a:r>
            <a:r>
              <a:rPr lang="en-US" sz="1200" dirty="0"/>
              <a:t> you picture and personalize a strategy for your care. Having a plan just for you, planned by you, is important to help ensure you receive the care you need and in a manner you would prefer.</a:t>
            </a:r>
          </a:p>
          <a:p>
            <a:endParaRPr lang="en-US" dirty="0"/>
          </a:p>
        </p:txBody>
      </p:sp>
      <p:sp>
        <p:nvSpPr>
          <p:cNvPr id="4" name="Slide Number Placeholder 3"/>
          <p:cNvSpPr>
            <a:spLocks noGrp="1"/>
          </p:cNvSpPr>
          <p:nvPr>
            <p:ph type="sldNum" sz="quarter" idx="5"/>
          </p:nvPr>
        </p:nvSpPr>
        <p:spPr/>
        <p:txBody>
          <a:bodyPr/>
          <a:lstStyle/>
          <a:p>
            <a:fld id="{6FFD4697-0084-4324-A9FE-970996D5D9C4}" type="slidenum">
              <a:rPr lang="en-US" smtClean="0"/>
              <a:t>9</a:t>
            </a:fld>
            <a:endParaRPr lang="en-US"/>
          </a:p>
        </p:txBody>
      </p:sp>
    </p:spTree>
    <p:extLst>
      <p:ext uri="{BB962C8B-B14F-4D97-AF65-F5344CB8AC3E}">
        <p14:creationId xmlns:p14="http://schemas.microsoft.com/office/powerpoint/2010/main" val="268930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0A1DA-7D86-432A-890B-BE33D70BF74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FCA1179-293F-425C-8ACF-2BE780FFE3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7515F8-37AE-4150-82B7-2DFC92B9E41A}"/>
              </a:ext>
            </a:extLst>
          </p:cNvPr>
          <p:cNvSpPr>
            <a:spLocks noGrp="1"/>
          </p:cNvSpPr>
          <p:nvPr>
            <p:ph type="sldNum" sz="quarter" idx="12"/>
          </p:nvPr>
        </p:nvSpPr>
        <p:spPr/>
        <p:txBody>
          <a:bodyPr/>
          <a:lstStyle/>
          <a:p>
            <a:fld id="{89CD9605-9C4E-4F36-B29F-D1AB3A61C4B4}" type="slidenum">
              <a:rPr lang="en-US" smtClean="0"/>
              <a:t>‹#›</a:t>
            </a:fld>
            <a:endParaRPr lang="en-US"/>
          </a:p>
        </p:txBody>
      </p:sp>
      <p:pic>
        <p:nvPicPr>
          <p:cNvPr id="5" name="Picture 4">
            <a:extLst>
              <a:ext uri="{FF2B5EF4-FFF2-40B4-BE49-F238E27FC236}">
                <a16:creationId xmlns:a16="http://schemas.microsoft.com/office/drawing/2014/main" id="{F5F7EF98-28FC-894D-B1B2-93F0872A83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0"/>
            <a:ext cx="12179300" cy="6858000"/>
          </a:xfrm>
          <a:prstGeom prst="rect">
            <a:avLst/>
          </a:prstGeom>
        </p:spPr>
      </p:pic>
      <p:sp>
        <p:nvSpPr>
          <p:cNvPr id="8" name="Title 1">
            <a:extLst>
              <a:ext uri="{FF2B5EF4-FFF2-40B4-BE49-F238E27FC236}">
                <a16:creationId xmlns:a16="http://schemas.microsoft.com/office/drawing/2014/main" id="{9A1F48D4-05C7-614E-BAC7-43D773B9E0DA}"/>
              </a:ext>
            </a:extLst>
          </p:cNvPr>
          <p:cNvSpPr txBox="1">
            <a:spLocks/>
          </p:cNvSpPr>
          <p:nvPr userDrawn="1"/>
        </p:nvSpPr>
        <p:spPr>
          <a:xfrm>
            <a:off x="698500" y="5658678"/>
            <a:ext cx="4787900" cy="98066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endParaRPr lang="en-US" sz="5500" b="1" spc="80" dirty="0">
              <a:solidFill>
                <a:schemeClr val="bg1"/>
              </a:solidFill>
              <a:latin typeface="Georgia" panose="02040502050405020303" pitchFamily="18" charset="0"/>
            </a:endParaRPr>
          </a:p>
        </p:txBody>
      </p:sp>
      <p:sp>
        <p:nvSpPr>
          <p:cNvPr id="9" name="Title 1">
            <a:extLst>
              <a:ext uri="{FF2B5EF4-FFF2-40B4-BE49-F238E27FC236}">
                <a16:creationId xmlns:a16="http://schemas.microsoft.com/office/drawing/2014/main" id="{70FF6ED9-0568-1D4E-A25F-73DCEFC22053}"/>
              </a:ext>
            </a:extLst>
          </p:cNvPr>
          <p:cNvSpPr txBox="1">
            <a:spLocks/>
          </p:cNvSpPr>
          <p:nvPr userDrawn="1"/>
        </p:nvSpPr>
        <p:spPr>
          <a:xfrm>
            <a:off x="495300" y="5323135"/>
            <a:ext cx="5990560" cy="951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000" dirty="0">
                <a:solidFill>
                  <a:srgbClr val="63C3B2"/>
                </a:solidFill>
                <a:latin typeface="Arial" panose="020B0604020202020204" pitchFamily="34" charset="0"/>
                <a:cs typeface="Arial" panose="020B0604020202020204" pitchFamily="34" charset="0"/>
              </a:rPr>
              <a:t>Brought to you by the Advanced Consulting Group, powered by Nationwide Retirement Institute</a:t>
            </a:r>
            <a:r>
              <a:rPr lang="en-US" sz="2000" baseline="30000" dirty="0">
                <a:solidFill>
                  <a:srgbClr val="63C3B2"/>
                </a:solidFill>
                <a:latin typeface="Arial" panose="020B0604020202020204" pitchFamily="34" charset="0"/>
                <a:cs typeface="Arial" panose="020B0604020202020204" pitchFamily="34" charset="0"/>
              </a:rPr>
              <a:t>®</a:t>
            </a:r>
          </a:p>
        </p:txBody>
      </p:sp>
      <p:sp>
        <p:nvSpPr>
          <p:cNvPr id="13" name="Title 1">
            <a:extLst>
              <a:ext uri="{FF2B5EF4-FFF2-40B4-BE49-F238E27FC236}">
                <a16:creationId xmlns:a16="http://schemas.microsoft.com/office/drawing/2014/main" id="{290AD58C-9793-5A40-A86A-6ACFC55E1899}"/>
              </a:ext>
            </a:extLst>
          </p:cNvPr>
          <p:cNvSpPr>
            <a:spLocks noGrp="1"/>
          </p:cNvSpPr>
          <p:nvPr>
            <p:ph type="ctrTitle" idx="4294967295" hasCustomPrompt="1"/>
          </p:nvPr>
        </p:nvSpPr>
        <p:spPr>
          <a:xfrm>
            <a:off x="495300" y="2832080"/>
            <a:ext cx="7658100" cy="2489428"/>
          </a:xfrm>
        </p:spPr>
        <p:txBody>
          <a:bodyPr lIns="0" tIns="0" rIns="0" bIns="0">
            <a:normAutofit/>
          </a:bodyPr>
          <a:lstStyle/>
          <a:p>
            <a:pPr>
              <a:lnSpc>
                <a:spcPct val="100000"/>
              </a:lnSpc>
              <a:spcBef>
                <a:spcPts val="0"/>
              </a:spcBef>
            </a:pPr>
            <a:r>
              <a:rPr lang="en-US" b="1" spc="80" dirty="0">
                <a:solidFill>
                  <a:schemeClr val="bg1"/>
                </a:solidFill>
                <a:latin typeface="Georgia" panose="02040502050405020303" pitchFamily="18" charset="0"/>
              </a:rPr>
              <a:t>[Click to add title]</a:t>
            </a:r>
          </a:p>
        </p:txBody>
      </p:sp>
    </p:spTree>
    <p:extLst>
      <p:ext uri="{BB962C8B-B14F-4D97-AF65-F5344CB8AC3E}">
        <p14:creationId xmlns:p14="http://schemas.microsoft.com/office/powerpoint/2010/main" val="198759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685D2-81AB-7B4E-AC3E-902025F537EC}"/>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7B2F81E4-D8AC-1943-BF2F-D43656396F63}"/>
              </a:ext>
              <a:ext uri="{C183D7F6-B498-43B3-948B-1728B52AA6E4}">
                <adec:decorative xmlns:adec="http://schemas.microsoft.com/office/drawing/2017/decorative" val="1"/>
              </a:ext>
            </a:extLst>
          </p:cNvPr>
          <p:cNvSpPr/>
          <p:nvPr userDrawn="1"/>
        </p:nvSpPr>
        <p:spPr>
          <a:xfrm>
            <a:off x="237504" y="5559630"/>
            <a:ext cx="991222"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71633EB1-3ACB-7649-8E6E-04C4B9F88CE9}"/>
              </a:ext>
            </a:extLst>
          </p:cNvPr>
          <p:cNvSpPr>
            <a:spLocks noGrp="1"/>
          </p:cNvSpPr>
          <p:nvPr>
            <p:ph type="sldNum" sz="quarter" idx="12"/>
          </p:nvPr>
        </p:nvSpPr>
        <p:spPr>
          <a:xfrm>
            <a:off x="288304" y="6093030"/>
            <a:ext cx="499095" cy="533401"/>
          </a:xfrm>
        </p:spPr>
        <p:txBody>
          <a:bodyPr/>
          <a:lstStyle>
            <a:lvl1pPr algn="ctr">
              <a:defRPr sz="1000" b="0" i="0">
                <a:solidFill>
                  <a:schemeClr val="bg1"/>
                </a:solidFill>
                <a:latin typeface="Arial" panose="020B0604020202020204" pitchFamily="34" charset="0"/>
                <a:cs typeface="Arial" panose="020B0604020202020204" pitchFamily="34" charset="0"/>
              </a:defRPr>
            </a:lvl1pPr>
          </a:lstStyle>
          <a:p>
            <a:fld id="{F192735F-C2C2-0443-AF89-527A1DE05715}" type="slidenum">
              <a:rPr lang="en-US" smtClean="0"/>
              <a:pPr/>
              <a:t>‹#›</a:t>
            </a:fld>
            <a:endParaRPr lang="en-US" dirty="0"/>
          </a:p>
        </p:txBody>
      </p:sp>
      <p:sp>
        <p:nvSpPr>
          <p:cNvPr id="8" name="Title 1">
            <a:extLst>
              <a:ext uri="{FF2B5EF4-FFF2-40B4-BE49-F238E27FC236}">
                <a16:creationId xmlns:a16="http://schemas.microsoft.com/office/drawing/2014/main" id="{30CD1CFC-1B79-6B4F-B848-689C8F0A7149}"/>
              </a:ext>
            </a:extLst>
          </p:cNvPr>
          <p:cNvSpPr>
            <a:spLocks noGrp="1"/>
          </p:cNvSpPr>
          <p:nvPr>
            <p:ph type="title"/>
          </p:nvPr>
        </p:nvSpPr>
        <p:spPr>
          <a:xfrm>
            <a:off x="238125" y="1207163"/>
            <a:ext cx="11675970" cy="1711207"/>
          </a:xfrm>
        </p:spPr>
        <p:txBody>
          <a:bodyPr>
            <a:noAutofit/>
          </a:bodyPr>
          <a:lstStyle>
            <a:lvl1pPr>
              <a:defRPr>
                <a:solidFill>
                  <a:srgbClr val="0047BB"/>
                </a:solidFill>
              </a:defRPr>
            </a:lvl1pPr>
          </a:lstStyle>
          <a:p>
            <a:pPr algn="ctr">
              <a:lnSpc>
                <a:spcPct val="100000"/>
              </a:lnSpc>
            </a:pPr>
            <a:r>
              <a:rPr lang="en-US" sz="3400" dirty="0">
                <a:latin typeface="Arial" panose="020B0604020202020204" pitchFamily="34" charset="0"/>
                <a:cs typeface="Arial" panose="020B0604020202020204" pitchFamily="34" charset="0"/>
              </a:rPr>
              <a:t>Important things you should know</a:t>
            </a:r>
          </a:p>
        </p:txBody>
      </p:sp>
      <p:sp>
        <p:nvSpPr>
          <p:cNvPr id="9" name="Subtitle 2">
            <a:extLst>
              <a:ext uri="{FF2B5EF4-FFF2-40B4-BE49-F238E27FC236}">
                <a16:creationId xmlns:a16="http://schemas.microsoft.com/office/drawing/2014/main" id="{D04509EB-72BB-3B49-BF89-D161221D297A}"/>
              </a:ext>
            </a:extLst>
          </p:cNvPr>
          <p:cNvSpPr>
            <a:spLocks noGrp="1"/>
          </p:cNvSpPr>
          <p:nvPr>
            <p:ph type="subTitle" idx="1" hasCustomPrompt="1"/>
          </p:nvPr>
        </p:nvSpPr>
        <p:spPr>
          <a:xfrm>
            <a:off x="2152650" y="2874370"/>
            <a:ext cx="7886700" cy="2655851"/>
          </a:xfrm>
        </p:spPr>
        <p:txBody>
          <a:bodyPr lIns="0" tIns="0" rIns="0" bIns="0" anchor="ctr">
            <a:noAutofit/>
          </a:bodyPr>
          <a:lstStyle>
            <a:lvl1pPr marL="0" indent="0">
              <a:buFontTx/>
              <a:buNone/>
              <a:defRPr lang="en-US" smtClean="0">
                <a:effectLst/>
                <a:latin typeface="Helvetica" pitchFamily="2" charset="0"/>
              </a:defRPr>
            </a:lvl1pPr>
          </a:lstStyle>
          <a:p>
            <a:pPr marL="0" indent="0" algn="ctr">
              <a:lnSpc>
                <a:spcPct val="100000"/>
              </a:lnSpc>
              <a:spcBef>
                <a:spcPts val="0"/>
              </a:spcBef>
              <a:spcAft>
                <a:spcPts val="1200"/>
              </a:spcAft>
              <a:buNone/>
            </a:pPr>
            <a:r>
              <a:rPr lang="en-US" sz="1000" spc="-30" dirty="0">
                <a:latin typeface="Arial" panose="020B0604020202020204" pitchFamily="34" charset="0"/>
                <a:cs typeface="Arial" panose="020B0604020202020204" pitchFamily="34" charset="0"/>
              </a:rPr>
              <a:t>• Not a deposit • Not FDIC or NCUSIF insured • Not guaranteed by the institution • Not insured by any federal government agency • May lose value</a:t>
            </a:r>
          </a:p>
          <a:p>
            <a:r>
              <a:rPr lang="en-US" sz="1000" dirty="0">
                <a:solidFill>
                  <a:srgbClr val="000000"/>
                </a:solidFill>
                <a:effectLst/>
                <a:latin typeface="Helvetica" pitchFamily="2" charset="0"/>
              </a:rPr>
              <a:t>This material is not a recommendation to buy or sell a financial product or to adopt an investment strategy. Investors should discuss their specific situation with their financial professional. </a:t>
            </a:r>
          </a:p>
          <a:p>
            <a:pPr marL="0" indent="0" algn="l">
              <a:lnSpc>
                <a:spcPct val="100000"/>
              </a:lnSpc>
              <a:spcBef>
                <a:spcPts val="400"/>
              </a:spcBef>
              <a:buNone/>
            </a:pPr>
            <a:r>
              <a:rPr lang="en-US" sz="1000" dirty="0">
                <a:latin typeface="Arial" panose="020B0604020202020204" pitchFamily="34" charset="0"/>
                <a:cs typeface="Arial" panose="020B0604020202020204" pitchFamily="34" charset="0"/>
              </a:rPr>
              <a:t>If you have questions regarding your particular situation, contact your legal or tax advisors.</a:t>
            </a:r>
          </a:p>
          <a:p>
            <a:pPr marL="0" indent="0" algn="l">
              <a:lnSpc>
                <a:spcPct val="100000"/>
              </a:lnSpc>
              <a:spcBef>
                <a:spcPts val="400"/>
              </a:spcBef>
              <a:buNone/>
            </a:pPr>
            <a:r>
              <a:rPr lang="en-US" sz="1000" dirty="0">
                <a:latin typeface="Arial" panose="020B0604020202020204" pitchFamily="34" charset="0"/>
                <a:cs typeface="Arial" panose="020B0604020202020204" pitchFamily="34" charset="0"/>
              </a:rPr>
              <a:t>This information is general in nature and is not intended to be tax, legal, accounting or other professional advice. The information provided is based on current laws, which are subject to change at any time, and has not been endorsed by any government agency.</a:t>
            </a:r>
          </a:p>
          <a:p>
            <a:pPr marL="0" indent="0" algn="l">
              <a:lnSpc>
                <a:spcPct val="100000"/>
              </a:lnSpc>
              <a:spcBef>
                <a:spcPts val="400"/>
              </a:spcBef>
              <a:buNone/>
            </a:pPr>
            <a:r>
              <a:rPr lang="en-US" sz="1000" dirty="0">
                <a:latin typeface="Arial" panose="020B0604020202020204" pitchFamily="34" charset="0"/>
                <a:cs typeface="Arial" panose="020B0604020202020204" pitchFamily="34" charset="0"/>
              </a:rPr>
              <a:t>Nationwide Investment Services Corporation (NISC), member FINRA, Columbus, Ohio. Nationwide Retirement Institute is a division of NISC.</a:t>
            </a:r>
          </a:p>
          <a:p>
            <a:pPr marL="0" indent="0" algn="l">
              <a:lnSpc>
                <a:spcPct val="100000"/>
              </a:lnSpc>
              <a:spcBef>
                <a:spcPts val="400"/>
              </a:spcBef>
              <a:buNone/>
            </a:pPr>
            <a:r>
              <a:rPr lang="en-US" sz="1000" dirty="0">
                <a:latin typeface="Arial" panose="020B0604020202020204" pitchFamily="34" charset="0"/>
                <a:cs typeface="Arial" panose="020B0604020202020204" pitchFamily="34" charset="0"/>
              </a:rPr>
              <a:t>Nationwide, the Nationwide N and Eagle, Nationwide is on your side and Nationwide Retirement Institute are service marks of Nationwide Mutual Insurance Company. © 2021 Nationwide</a:t>
            </a:r>
          </a:p>
          <a:p>
            <a:r>
              <a:rPr lang="en-US" sz="1000" dirty="0">
                <a:solidFill>
                  <a:srgbClr val="000000"/>
                </a:solidFill>
                <a:effectLst/>
                <a:latin typeface="Helvetica" pitchFamily="2" charset="0"/>
              </a:rPr>
              <a:t>FOR FINANCIAL OR INSURANCE PROFESSIONAL USE — NOT FOR DISTRIBUTION TO THE PUBLIC</a:t>
            </a:r>
          </a:p>
          <a:p>
            <a:pPr>
              <a:lnSpc>
                <a:spcPct val="100000"/>
              </a:lnSpc>
              <a:spcBef>
                <a:spcPts val="400"/>
              </a:spcBef>
            </a:pPr>
            <a:r>
              <a:rPr lang="en-US" sz="1000" dirty="0"/>
              <a:t>NFM-XXXXAO </a:t>
            </a:r>
            <a:r>
              <a:rPr lang="en-US" sz="1000" dirty="0">
                <a:latin typeface="Arial" panose="020B0604020202020204" pitchFamily="34" charset="0"/>
                <a:cs typeface="Arial" panose="020B0604020202020204" pitchFamily="34" charset="0"/>
              </a:rPr>
              <a:t>(XX/XX)</a:t>
            </a:r>
          </a:p>
        </p:txBody>
      </p:sp>
      <p:sp>
        <p:nvSpPr>
          <p:cNvPr id="10" name="Rectangle 9">
            <a:extLst>
              <a:ext uri="{FF2B5EF4-FFF2-40B4-BE49-F238E27FC236}">
                <a16:creationId xmlns:a16="http://schemas.microsoft.com/office/drawing/2014/main" id="{325FB5C0-1139-F040-BEFF-6DC5281C4FF2}"/>
              </a:ext>
              <a:ext uri="{C183D7F6-B498-43B3-948B-1728B52AA6E4}">
                <adec:decorative xmlns:adec="http://schemas.microsoft.com/office/drawing/2017/decorative" val="1"/>
              </a:ext>
            </a:extLst>
          </p:cNvPr>
          <p:cNvSpPr/>
          <p:nvPr userDrawn="1"/>
        </p:nvSpPr>
        <p:spPr>
          <a:xfrm>
            <a:off x="2152650" y="3015301"/>
            <a:ext cx="7886700" cy="274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73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osur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685D2-81AB-7B4E-AC3E-902025F537EC}"/>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7B2F81E4-D8AC-1943-BF2F-D43656396F63}"/>
              </a:ext>
              <a:ext uri="{C183D7F6-B498-43B3-948B-1728B52AA6E4}">
                <adec:decorative xmlns:adec="http://schemas.microsoft.com/office/drawing/2017/decorative" val="1"/>
              </a:ext>
            </a:extLst>
          </p:cNvPr>
          <p:cNvSpPr/>
          <p:nvPr userDrawn="1"/>
        </p:nvSpPr>
        <p:spPr>
          <a:xfrm>
            <a:off x="237504" y="5559630"/>
            <a:ext cx="991222"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71633EB1-3ACB-7649-8E6E-04C4B9F88CE9}"/>
              </a:ext>
            </a:extLst>
          </p:cNvPr>
          <p:cNvSpPr>
            <a:spLocks noGrp="1"/>
          </p:cNvSpPr>
          <p:nvPr>
            <p:ph type="sldNum" sz="quarter" idx="12"/>
          </p:nvPr>
        </p:nvSpPr>
        <p:spPr>
          <a:xfrm>
            <a:off x="288304" y="6093030"/>
            <a:ext cx="499095" cy="533401"/>
          </a:xfrm>
        </p:spPr>
        <p:txBody>
          <a:bodyPr/>
          <a:lstStyle>
            <a:lvl1pPr algn="ctr">
              <a:defRPr sz="1000" b="0" i="0">
                <a:solidFill>
                  <a:schemeClr val="bg1"/>
                </a:solidFill>
                <a:latin typeface="Arial" panose="020B0604020202020204" pitchFamily="34" charset="0"/>
                <a:cs typeface="Arial" panose="020B0604020202020204" pitchFamily="34" charset="0"/>
              </a:defRPr>
            </a:lvl1pPr>
          </a:lstStyle>
          <a:p>
            <a:fld id="{F192735F-C2C2-0443-AF89-527A1DE05715}" type="slidenum">
              <a:rPr lang="en-US" smtClean="0"/>
              <a:pPr/>
              <a:t>‹#›</a:t>
            </a:fld>
            <a:endParaRPr lang="en-US" dirty="0"/>
          </a:p>
        </p:txBody>
      </p:sp>
      <p:sp>
        <p:nvSpPr>
          <p:cNvPr id="8" name="Title 1">
            <a:extLst>
              <a:ext uri="{FF2B5EF4-FFF2-40B4-BE49-F238E27FC236}">
                <a16:creationId xmlns:a16="http://schemas.microsoft.com/office/drawing/2014/main" id="{30CD1CFC-1B79-6B4F-B848-689C8F0A7149}"/>
              </a:ext>
            </a:extLst>
          </p:cNvPr>
          <p:cNvSpPr>
            <a:spLocks noGrp="1"/>
          </p:cNvSpPr>
          <p:nvPr>
            <p:ph type="title"/>
          </p:nvPr>
        </p:nvSpPr>
        <p:spPr>
          <a:xfrm>
            <a:off x="238125" y="1207163"/>
            <a:ext cx="11675970" cy="1711207"/>
          </a:xfrm>
        </p:spPr>
        <p:txBody>
          <a:bodyPr>
            <a:noAutofit/>
          </a:bodyPr>
          <a:lstStyle>
            <a:lvl1pPr>
              <a:defRPr>
                <a:solidFill>
                  <a:srgbClr val="0047BB"/>
                </a:solidFill>
              </a:defRPr>
            </a:lvl1pPr>
          </a:lstStyle>
          <a:p>
            <a:pPr algn="ctr">
              <a:lnSpc>
                <a:spcPct val="100000"/>
              </a:lnSpc>
            </a:pPr>
            <a:r>
              <a:rPr lang="en-US" sz="3400" dirty="0">
                <a:latin typeface="Arial" panose="020B0604020202020204" pitchFamily="34" charset="0"/>
                <a:cs typeface="Arial" panose="020B0604020202020204" pitchFamily="34" charset="0"/>
              </a:rPr>
              <a:t>Important things you should know</a:t>
            </a:r>
          </a:p>
        </p:txBody>
      </p:sp>
    </p:spTree>
    <p:extLst>
      <p:ext uri="{BB962C8B-B14F-4D97-AF65-F5344CB8AC3E}">
        <p14:creationId xmlns:p14="http://schemas.microsoft.com/office/powerpoint/2010/main" val="417911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F82167-F8A5-C54A-95B8-38ECEF3E60AB}"/>
              </a:ext>
              <a:ext uri="{C183D7F6-B498-43B3-948B-1728B52AA6E4}">
                <adec:decorative xmlns:adec="http://schemas.microsoft.com/office/drawing/2017/decorative" val="1"/>
              </a:ext>
            </a:extLst>
          </p:cNvPr>
          <p:cNvSpPr/>
          <p:nvPr userDrawn="1"/>
        </p:nvSpPr>
        <p:spPr>
          <a:xfrm>
            <a:off x="245426" y="234059"/>
            <a:ext cx="4760836"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31C206-0343-0046-8B71-2A986E08E811}"/>
              </a:ext>
              <a:ext uri="{C183D7F6-B498-43B3-948B-1728B52AA6E4}">
                <adec:decorative xmlns:adec="http://schemas.microsoft.com/office/drawing/2017/decorative" val="1"/>
              </a:ext>
            </a:extLst>
          </p:cNvPr>
          <p:cNvSpPr/>
          <p:nvPr userDrawn="1"/>
        </p:nvSpPr>
        <p:spPr>
          <a:xfrm>
            <a:off x="5006262" y="235568"/>
            <a:ext cx="6940313"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B6FB600A-2518-7149-AC57-8D343BBDD10C}"/>
              </a:ext>
              <a:ext uri="{C183D7F6-B498-43B3-948B-1728B52AA6E4}">
                <adec:decorative xmlns:adec="http://schemas.microsoft.com/office/drawing/2017/decorative" val="1"/>
              </a:ext>
            </a:extLst>
          </p:cNvPr>
          <p:cNvSpPr/>
          <p:nvPr userDrawn="1"/>
        </p:nvSpPr>
        <p:spPr>
          <a:xfrm>
            <a:off x="237504" y="5568058"/>
            <a:ext cx="991222"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EBA79C90-5AC8-F84F-A649-50EC4D452D9E}"/>
              </a:ext>
            </a:extLst>
          </p:cNvPr>
          <p:cNvSpPr>
            <a:spLocks noGrp="1"/>
          </p:cNvSpPr>
          <p:nvPr>
            <p:ph type="sldNum" sz="quarter" idx="12"/>
          </p:nvPr>
        </p:nvSpPr>
        <p:spPr>
          <a:xfrm>
            <a:off x="288304" y="6093030"/>
            <a:ext cx="499095" cy="533401"/>
          </a:xfrm>
        </p:spPr>
        <p:txBody>
          <a:bodyPr/>
          <a:lstStyle>
            <a:lvl1pPr algn="ctr">
              <a:defRPr sz="1000" b="0" i="0">
                <a:solidFill>
                  <a:schemeClr val="bg1"/>
                </a:solidFill>
                <a:latin typeface="Arial" panose="020B0604020202020204" pitchFamily="34" charset="0"/>
                <a:cs typeface="Arial" panose="020B0604020202020204" pitchFamily="34" charset="0"/>
              </a:defRPr>
            </a:lvl1pPr>
          </a:lstStyle>
          <a:p>
            <a:fld id="{2D06115E-3E9F-2045-AE55-FBECC4B2F170}" type="slidenum">
              <a:rPr lang="en-US" smtClean="0"/>
              <a:pPr/>
              <a:t>‹#›</a:t>
            </a:fld>
            <a:endParaRPr lang="en-US" dirty="0"/>
          </a:p>
        </p:txBody>
      </p:sp>
      <p:sp>
        <p:nvSpPr>
          <p:cNvPr id="9" name="Title 1">
            <a:extLst>
              <a:ext uri="{FF2B5EF4-FFF2-40B4-BE49-F238E27FC236}">
                <a16:creationId xmlns:a16="http://schemas.microsoft.com/office/drawing/2014/main" id="{1D91FE5E-B771-CB43-805A-8456B7A60A32}"/>
              </a:ext>
            </a:extLst>
          </p:cNvPr>
          <p:cNvSpPr>
            <a:spLocks noGrp="1"/>
          </p:cNvSpPr>
          <p:nvPr>
            <p:ph type="title"/>
          </p:nvPr>
        </p:nvSpPr>
        <p:spPr>
          <a:xfrm>
            <a:off x="903223" y="237506"/>
            <a:ext cx="3823481" cy="6388926"/>
          </a:xfrm>
        </p:spPr>
        <p:txBody>
          <a:bodyPr/>
          <a:lstStyle>
            <a:lvl1pPr>
              <a:defRPr>
                <a:solidFill>
                  <a:schemeClr val="bg1"/>
                </a:solidFill>
              </a:defRPr>
            </a:lvl1pPr>
          </a:lstStyle>
          <a:p>
            <a:pPr>
              <a:lnSpc>
                <a:spcPct val="100000"/>
              </a:lnSpc>
            </a:pPr>
            <a:r>
              <a:rPr lang="en-US" sz="3600" dirty="0">
                <a:latin typeface="Arial" panose="020B0604020202020204" pitchFamily="34" charset="0"/>
                <a:cs typeface="Arial" panose="020B0604020202020204" pitchFamily="34" charset="0"/>
              </a:rPr>
              <a:t>Agenda</a:t>
            </a:r>
          </a:p>
        </p:txBody>
      </p:sp>
      <p:sp>
        <p:nvSpPr>
          <p:cNvPr id="12" name="Content Placeholder 2">
            <a:extLst>
              <a:ext uri="{FF2B5EF4-FFF2-40B4-BE49-F238E27FC236}">
                <a16:creationId xmlns:a16="http://schemas.microsoft.com/office/drawing/2014/main" id="{1D027777-4098-834A-A866-C66633EC9499}"/>
              </a:ext>
            </a:extLst>
          </p:cNvPr>
          <p:cNvSpPr>
            <a:spLocks noGrp="1"/>
          </p:cNvSpPr>
          <p:nvPr>
            <p:ph idx="1" hasCustomPrompt="1"/>
          </p:nvPr>
        </p:nvSpPr>
        <p:spPr>
          <a:xfrm>
            <a:off x="5607135" y="6968"/>
            <a:ext cx="4614551" cy="6858000"/>
          </a:xfrm>
        </p:spPr>
        <p:txBody>
          <a:bodyPr lIns="0" tIns="0" rIns="0" bIns="0" anchor="ctr">
            <a:noAutofit/>
          </a:bodyPr>
          <a:lstStyle>
            <a:lvl1pPr>
              <a:defRPr sz="2200" b="0" i="0">
                <a:solidFill>
                  <a:schemeClr val="bg1"/>
                </a:solidFill>
                <a:latin typeface="Arial" panose="020B0604020202020204" pitchFamily="34" charset="0"/>
                <a:cs typeface="Arial" panose="020B0604020202020204" pitchFamily="34" charset="0"/>
              </a:defRPr>
            </a:lvl1pPr>
            <a:lvl2pPr>
              <a:defRPr sz="2200" b="0" i="0">
                <a:solidFill>
                  <a:schemeClr val="bg1"/>
                </a:solidFill>
              </a:defRPr>
            </a:lvl2pPr>
            <a:lvl3pPr>
              <a:defRPr sz="2200" b="0" i="0">
                <a:solidFill>
                  <a:schemeClr val="bg1"/>
                </a:solidFill>
              </a:defRPr>
            </a:lvl3pPr>
            <a:lvl4pPr>
              <a:defRPr sz="2200" b="0" i="0">
                <a:solidFill>
                  <a:schemeClr val="bg1"/>
                </a:solidFill>
              </a:defRPr>
            </a:lvl4pPr>
            <a:lvl5pPr>
              <a:defRPr sz="2200" b="0" i="0">
                <a:solidFill>
                  <a:schemeClr val="bg1"/>
                </a:solidFill>
              </a:defRPr>
            </a:lvl5pPr>
          </a:lstStyle>
          <a:p>
            <a:pPr lvl="0"/>
            <a:r>
              <a:rPr lang="en-US" dirty="0"/>
              <a:t>Topic One</a:t>
            </a:r>
          </a:p>
          <a:p>
            <a:pPr lvl="0"/>
            <a:r>
              <a:rPr lang="en-US" dirty="0"/>
              <a:t>Topic Two</a:t>
            </a:r>
          </a:p>
          <a:p>
            <a:pPr lvl="0"/>
            <a:r>
              <a:rPr lang="en-US" dirty="0"/>
              <a:t>Topic Three</a:t>
            </a:r>
          </a:p>
        </p:txBody>
      </p:sp>
    </p:spTree>
    <p:extLst>
      <p:ext uri="{BB962C8B-B14F-4D97-AF65-F5344CB8AC3E}">
        <p14:creationId xmlns:p14="http://schemas.microsoft.com/office/powerpoint/2010/main" val="117645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5D25FA-F08F-DB43-A6B5-01CF9E033B96}"/>
              </a:ext>
              <a:ext uri="{C183D7F6-B498-43B3-948B-1728B52AA6E4}">
                <adec:decorative xmlns:adec="http://schemas.microsoft.com/office/drawing/2017/decorative" val="1"/>
              </a:ext>
            </a:extLst>
          </p:cNvPr>
          <p:cNvSpPr/>
          <p:nvPr userDrawn="1"/>
        </p:nvSpPr>
        <p:spPr>
          <a:xfrm>
            <a:off x="237504" y="228600"/>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937249A9-E560-604C-918E-290543ABDEE1}"/>
              </a:ext>
              <a:ext uri="{C183D7F6-B498-43B3-948B-1728B52AA6E4}">
                <adec:decorative xmlns:adec="http://schemas.microsoft.com/office/drawing/2017/decorative" val="1"/>
              </a:ext>
            </a:extLst>
          </p:cNvPr>
          <p:cNvSpPr/>
          <p:nvPr userDrawn="1"/>
        </p:nvSpPr>
        <p:spPr>
          <a:xfrm>
            <a:off x="237504" y="5559630"/>
            <a:ext cx="991222"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60AE04E1-CDCF-4F43-9E23-E9B40E6DAAB6}"/>
              </a:ext>
            </a:extLst>
          </p:cNvPr>
          <p:cNvSpPr>
            <a:spLocks noGrp="1"/>
          </p:cNvSpPr>
          <p:nvPr>
            <p:ph type="subTitle" idx="1" hasCustomPrompt="1"/>
          </p:nvPr>
        </p:nvSpPr>
        <p:spPr>
          <a:xfrm>
            <a:off x="1121698" y="2006965"/>
            <a:ext cx="9804400" cy="4086065"/>
          </a:xfrm>
        </p:spPr>
        <p:txBody>
          <a:bodyPr lIns="0" tIns="0" rIns="0" bIns="0" anchor="ctr">
            <a:noAutofit/>
          </a:bodyPr>
          <a:lstStyle>
            <a:lvl1pPr marL="0" indent="0" algn="l">
              <a:buNone/>
              <a:defRPr sz="22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copy]</a:t>
            </a:r>
          </a:p>
        </p:txBody>
      </p:sp>
      <p:sp>
        <p:nvSpPr>
          <p:cNvPr id="9" name="Slide Number Placeholder 5">
            <a:extLst>
              <a:ext uri="{FF2B5EF4-FFF2-40B4-BE49-F238E27FC236}">
                <a16:creationId xmlns:a16="http://schemas.microsoft.com/office/drawing/2014/main" id="{3121496B-78C2-C44E-8A6F-A3CB39DF8A59}"/>
              </a:ext>
            </a:extLst>
          </p:cNvPr>
          <p:cNvSpPr>
            <a:spLocks noGrp="1"/>
          </p:cNvSpPr>
          <p:nvPr>
            <p:ph type="sldNum" sz="quarter" idx="12"/>
          </p:nvPr>
        </p:nvSpPr>
        <p:spPr>
          <a:xfrm>
            <a:off x="288304" y="6093030"/>
            <a:ext cx="499095" cy="533401"/>
          </a:xfrm>
        </p:spPr>
        <p:txBody>
          <a:bodyPr/>
          <a:lstStyle>
            <a:lvl1pPr algn="ctr">
              <a:defRPr sz="1000" b="0" i="0">
                <a:solidFill>
                  <a:schemeClr val="bg1"/>
                </a:solidFill>
                <a:latin typeface="Arial" panose="020B0604020202020204" pitchFamily="34" charset="0"/>
                <a:cs typeface="Arial" panose="020B0604020202020204" pitchFamily="34" charset="0"/>
              </a:defRPr>
            </a:lvl1pPr>
          </a:lstStyle>
          <a:p>
            <a:fld id="{334DFC02-9AFF-1B4F-AA28-A0F8B85BA497}" type="slidenum">
              <a:rPr lang="en-US" smtClean="0"/>
              <a:pPr/>
              <a:t>‹#›</a:t>
            </a:fld>
            <a:endParaRPr lang="en-US" dirty="0"/>
          </a:p>
        </p:txBody>
      </p:sp>
      <p:sp>
        <p:nvSpPr>
          <p:cNvPr id="2" name="Title 1">
            <a:extLst>
              <a:ext uri="{FF2B5EF4-FFF2-40B4-BE49-F238E27FC236}">
                <a16:creationId xmlns:a16="http://schemas.microsoft.com/office/drawing/2014/main" id="{443AB429-2A80-5740-B21D-4AC1717062ED}"/>
              </a:ext>
            </a:extLst>
          </p:cNvPr>
          <p:cNvSpPr>
            <a:spLocks noGrp="1"/>
          </p:cNvSpPr>
          <p:nvPr>
            <p:ph type="title" hasCustomPrompt="1"/>
          </p:nvPr>
        </p:nvSpPr>
        <p:spPr>
          <a:xfrm>
            <a:off x="807363" y="707009"/>
            <a:ext cx="9335699" cy="833923"/>
          </a:xfrm>
        </p:spPr>
        <p:txBody>
          <a:bodyPr anchor="t">
            <a:noAutofit/>
          </a:bodyPr>
          <a:lstStyle>
            <a:lvl1pPr algn="l">
              <a:lnSpc>
                <a:spcPct val="100000"/>
              </a:lnSpc>
              <a:defRPr sz="2400" b="1">
                <a:solidFill>
                  <a:srgbClr val="141B4D"/>
                </a:solidFill>
                <a:latin typeface="Arial" panose="020B0604020202020204" pitchFamily="34" charset="0"/>
                <a:cs typeface="Arial" panose="020B0604020202020204" pitchFamily="34" charset="0"/>
              </a:defRPr>
            </a:lvl1pPr>
          </a:lstStyle>
          <a:p>
            <a:r>
              <a:rPr lang="en-US" dirty="0"/>
              <a:t>[Slide header. </a:t>
            </a:r>
            <a:br>
              <a:rPr lang="en-US" dirty="0"/>
            </a:br>
            <a:r>
              <a:rPr lang="en-US" dirty="0"/>
              <a:t>Can wrap two lines.]</a:t>
            </a:r>
          </a:p>
        </p:txBody>
      </p:sp>
      <p:cxnSp>
        <p:nvCxnSpPr>
          <p:cNvPr id="17" name="Straight Connector 16">
            <a:extLst>
              <a:ext uri="{FF2B5EF4-FFF2-40B4-BE49-F238E27FC236}">
                <a16:creationId xmlns:a16="http://schemas.microsoft.com/office/drawing/2014/main" id="{89DBA67C-7FB2-8544-8C29-D787F412B4CA}"/>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0" name="Right Triangle 9">
            <a:extLst>
              <a:ext uri="{FF2B5EF4-FFF2-40B4-BE49-F238E27FC236}">
                <a16:creationId xmlns:a16="http://schemas.microsoft.com/office/drawing/2014/main" id="{94C6B3D9-7905-AE45-807A-85088031211D}"/>
              </a:ext>
              <a:ext uri="{C183D7F6-B498-43B3-948B-1728B52AA6E4}">
                <adec:decorative xmlns:adec="http://schemas.microsoft.com/office/drawing/2017/decorative" val="1"/>
              </a:ext>
            </a:extLst>
          </p:cNvPr>
          <p:cNvSpPr/>
          <p:nvPr userDrawn="1"/>
        </p:nvSpPr>
        <p:spPr>
          <a:xfrm rot="10800000">
            <a:off x="9934876" y="231935"/>
            <a:ext cx="2011680" cy="2011680"/>
          </a:xfrm>
          <a:prstGeom prst="rtTriangle">
            <a:avLst/>
          </a:prstGeom>
          <a:solidFill>
            <a:srgbClr val="63C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8740293"/>
      </p:ext>
    </p:extLst>
  </p:cSld>
  <p:clrMapOvr>
    <a:masterClrMapping/>
  </p:clrMapOvr>
  <p:extLst>
    <p:ext uri="{DCECCB84-F9BA-43D5-87BE-67443E8EF086}">
      <p15:sldGuideLst xmlns:p15="http://schemas.microsoft.com/office/powerpoint/2012/main">
        <p15:guide id="1"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31C206-0343-0046-8B71-2A986E08E811}"/>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B392E141-64CB-E94C-8EC9-017F2859C595}"/>
              </a:ext>
              <a:ext uri="{C183D7F6-B498-43B3-948B-1728B52AA6E4}">
                <adec:decorative xmlns:adec="http://schemas.microsoft.com/office/drawing/2017/decorative" val="1"/>
              </a:ext>
            </a:extLst>
          </p:cNvPr>
          <p:cNvSpPr/>
          <p:nvPr userDrawn="1"/>
        </p:nvSpPr>
        <p:spPr>
          <a:xfrm>
            <a:off x="237504" y="5568058"/>
            <a:ext cx="991222"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C064EA5C-D479-FE46-9248-EE7DD229CD46}"/>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3C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65EFEE-E3EC-435A-B42B-53E0E0C50B6E}"/>
              </a:ext>
            </a:extLst>
          </p:cNvPr>
          <p:cNvSpPr>
            <a:spLocks noGrp="1"/>
          </p:cNvSpPr>
          <p:nvPr>
            <p:ph type="title" hasCustomPrompt="1"/>
          </p:nvPr>
        </p:nvSpPr>
        <p:spPr>
          <a:xfrm>
            <a:off x="1590721" y="0"/>
            <a:ext cx="9002635" cy="6858000"/>
          </a:xfrm>
        </p:spPr>
        <p:txBody>
          <a:bodyPr lIns="0" tIns="0" rIns="0" bIns="0" anchor="ctr">
            <a:noAutofit/>
          </a:bodyPr>
          <a:lstStyle>
            <a:lvl1pPr algn="ctr">
              <a:defRPr sz="4500" b="1" i="0">
                <a:solidFill>
                  <a:schemeClr val="bg1"/>
                </a:solidFill>
                <a:latin typeface="Georgia" panose="02040502050405020303" pitchFamily="18" charset="0"/>
              </a:defRPr>
            </a:lvl1pPr>
          </a:lstStyle>
          <a:p>
            <a:r>
              <a:rPr lang="en-US" dirty="0"/>
              <a:t>[Title Slide]</a:t>
            </a:r>
          </a:p>
        </p:txBody>
      </p:sp>
      <p:sp>
        <p:nvSpPr>
          <p:cNvPr id="11" name="Slide Number Placeholder 5">
            <a:extLst>
              <a:ext uri="{FF2B5EF4-FFF2-40B4-BE49-F238E27FC236}">
                <a16:creationId xmlns:a16="http://schemas.microsoft.com/office/drawing/2014/main" id="{EBA79C90-5AC8-F84F-A649-50EC4D452D9E}"/>
              </a:ext>
            </a:extLst>
          </p:cNvPr>
          <p:cNvSpPr>
            <a:spLocks noGrp="1"/>
          </p:cNvSpPr>
          <p:nvPr>
            <p:ph type="sldNum" sz="quarter" idx="12"/>
          </p:nvPr>
        </p:nvSpPr>
        <p:spPr>
          <a:xfrm>
            <a:off x="288304" y="6093030"/>
            <a:ext cx="499095" cy="533401"/>
          </a:xfrm>
        </p:spPr>
        <p:txBody>
          <a:bodyPr/>
          <a:lstStyle>
            <a:lvl1pPr algn="ctr">
              <a:defRPr sz="1000" b="0" i="0">
                <a:solidFill>
                  <a:schemeClr val="bg1"/>
                </a:solidFill>
                <a:latin typeface="Arial" panose="020B0604020202020204" pitchFamily="34" charset="0"/>
                <a:cs typeface="Arial" panose="020B0604020202020204" pitchFamily="34" charset="0"/>
              </a:defRPr>
            </a:lvl1pPr>
          </a:lstStyle>
          <a:p>
            <a:fld id="{A66253AF-A1F0-F04A-A89F-3FF1DFACAC46}" type="slidenum">
              <a:rPr lang="en-US" smtClean="0"/>
              <a:pPr/>
              <a:t>‹#›</a:t>
            </a:fld>
            <a:endParaRPr lang="en-US" dirty="0"/>
          </a:p>
        </p:txBody>
      </p:sp>
    </p:spTree>
    <p:extLst>
      <p:ext uri="{BB962C8B-B14F-4D97-AF65-F5344CB8AC3E}">
        <p14:creationId xmlns:p14="http://schemas.microsoft.com/office/powerpoint/2010/main" val="423784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31C206-0343-0046-8B71-2A986E08E811}"/>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B392E141-64CB-E94C-8EC9-017F2859C595}"/>
              </a:ext>
              <a:ext uri="{C183D7F6-B498-43B3-948B-1728B52AA6E4}">
                <adec:decorative xmlns:adec="http://schemas.microsoft.com/office/drawing/2017/decorative" val="1"/>
              </a:ext>
            </a:extLst>
          </p:cNvPr>
          <p:cNvSpPr/>
          <p:nvPr userDrawn="1"/>
        </p:nvSpPr>
        <p:spPr>
          <a:xfrm>
            <a:off x="237504" y="5559630"/>
            <a:ext cx="991222" cy="1066801"/>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C064EA5C-D479-FE46-9248-EE7DD229CD46}"/>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3C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65EFEE-E3EC-435A-B42B-53E0E0C50B6E}"/>
              </a:ext>
            </a:extLst>
          </p:cNvPr>
          <p:cNvSpPr>
            <a:spLocks noGrp="1"/>
          </p:cNvSpPr>
          <p:nvPr>
            <p:ph type="title"/>
          </p:nvPr>
        </p:nvSpPr>
        <p:spPr>
          <a:xfrm>
            <a:off x="904878" y="1"/>
            <a:ext cx="4034884" cy="6858000"/>
          </a:xfrm>
        </p:spPr>
        <p:txBody>
          <a:bodyPr lIns="0" tIns="0" rIns="0" bIns="0" anchor="ctr">
            <a:noAutofit/>
          </a:bodyPr>
          <a:lstStyle>
            <a:lvl1pPr>
              <a:defRPr sz="4500" b="1" i="0">
                <a:solidFill>
                  <a:schemeClr val="bg1"/>
                </a:solidFill>
                <a:latin typeface="Georgia" panose="020405020504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CEF30D2-0294-4778-A721-BF502386B3E2}"/>
              </a:ext>
            </a:extLst>
          </p:cNvPr>
          <p:cNvSpPr>
            <a:spLocks noGrp="1"/>
          </p:cNvSpPr>
          <p:nvPr>
            <p:ph idx="1" hasCustomPrompt="1"/>
          </p:nvPr>
        </p:nvSpPr>
        <p:spPr>
          <a:xfrm>
            <a:off x="5607135" y="6968"/>
            <a:ext cx="4614551" cy="6858000"/>
          </a:xfrm>
        </p:spPr>
        <p:txBody>
          <a:bodyPr lIns="0" tIns="0" rIns="0" bIns="0" anchor="ctr">
            <a:noAutofit/>
          </a:bodyPr>
          <a:lstStyle>
            <a:lvl1pPr>
              <a:defRPr sz="2200" b="0" i="0">
                <a:solidFill>
                  <a:schemeClr val="bg1"/>
                </a:solidFill>
                <a:latin typeface="Arial" panose="020B0604020202020204" pitchFamily="34" charset="0"/>
                <a:cs typeface="Arial" panose="020B0604020202020204" pitchFamily="34" charset="0"/>
              </a:defRPr>
            </a:lvl1pPr>
            <a:lvl2pPr>
              <a:defRPr sz="2200" b="0" i="0">
                <a:solidFill>
                  <a:schemeClr val="bg1"/>
                </a:solidFill>
              </a:defRPr>
            </a:lvl2pPr>
            <a:lvl3pPr>
              <a:defRPr sz="2200" b="0" i="0">
                <a:solidFill>
                  <a:schemeClr val="bg1"/>
                </a:solidFill>
              </a:defRPr>
            </a:lvl3pPr>
            <a:lvl4pPr>
              <a:defRPr sz="2200" b="0" i="0">
                <a:solidFill>
                  <a:schemeClr val="bg1"/>
                </a:solidFill>
              </a:defRPr>
            </a:lvl4pPr>
            <a:lvl5pPr>
              <a:defRPr sz="22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EBA79C90-5AC8-F84F-A649-50EC4D452D9E}"/>
              </a:ext>
            </a:extLst>
          </p:cNvPr>
          <p:cNvSpPr>
            <a:spLocks noGrp="1"/>
          </p:cNvSpPr>
          <p:nvPr>
            <p:ph type="sldNum" sz="quarter" idx="12"/>
          </p:nvPr>
        </p:nvSpPr>
        <p:spPr>
          <a:xfrm>
            <a:off x="288304" y="6093030"/>
            <a:ext cx="499095" cy="533401"/>
          </a:xfrm>
        </p:spPr>
        <p:txBody>
          <a:bodyPr/>
          <a:lstStyle>
            <a:lvl1pPr algn="ctr">
              <a:defRPr sz="1000" b="0" i="0">
                <a:solidFill>
                  <a:schemeClr val="bg1"/>
                </a:solidFill>
                <a:latin typeface="Arial" panose="020B0604020202020204" pitchFamily="34" charset="0"/>
                <a:cs typeface="Arial" panose="020B0604020202020204" pitchFamily="34" charset="0"/>
              </a:defRPr>
            </a:lvl1pPr>
          </a:lstStyle>
          <a:p>
            <a:fld id="{7361D006-580D-F347-B677-00D63BFC70B0}" type="slidenum">
              <a:rPr lang="en-US" smtClean="0"/>
              <a:pPr/>
              <a:t>‹#›</a:t>
            </a:fld>
            <a:endParaRPr lang="en-US" dirty="0"/>
          </a:p>
        </p:txBody>
      </p:sp>
    </p:spTree>
    <p:extLst>
      <p:ext uri="{BB962C8B-B14F-4D97-AF65-F5344CB8AC3E}">
        <p14:creationId xmlns:p14="http://schemas.microsoft.com/office/powerpoint/2010/main" val="168911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1938-FA70-4394-A829-C920233B7724}"/>
              </a:ext>
            </a:extLst>
          </p:cNvPr>
          <p:cNvSpPr>
            <a:spLocks noGrp="1"/>
          </p:cNvSpPr>
          <p:nvPr>
            <p:ph type="title"/>
          </p:nvPr>
        </p:nvSpPr>
        <p:spPr>
          <a:xfrm>
            <a:off x="831850" y="2955812"/>
            <a:ext cx="11055350" cy="946376"/>
          </a:xfrm>
        </p:spPr>
        <p:txBody>
          <a:bodyPr anchor="b">
            <a:noAutofit/>
          </a:bodyPr>
          <a:lstStyle>
            <a:lvl1pPr>
              <a:defRPr sz="5500" b="1" i="0">
                <a:latin typeface="Georgia" panose="02040502050405020303" pitchFamily="18"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6448B618-839D-6F4B-AC1A-E15C293257B1}"/>
              </a:ext>
            </a:extLst>
          </p:cNvPr>
          <p:cNvSpPr>
            <a:spLocks noGrp="1"/>
          </p:cNvSpPr>
          <p:nvPr>
            <p:ph type="sldNum" sz="quarter" idx="12"/>
          </p:nvPr>
        </p:nvSpPr>
        <p:spPr>
          <a:xfrm>
            <a:off x="288304" y="6093030"/>
            <a:ext cx="499095" cy="533401"/>
          </a:xfrm>
        </p:spPr>
        <p:txBody>
          <a:bodyPr/>
          <a:lstStyle>
            <a:lvl1pPr algn="ctr">
              <a:defRPr sz="1000" b="0" i="0">
                <a:solidFill>
                  <a:schemeClr val="bg1"/>
                </a:solidFill>
                <a:latin typeface="Arial" panose="020B0604020202020204" pitchFamily="34" charset="0"/>
                <a:cs typeface="Arial" panose="020B0604020202020204" pitchFamily="34" charset="0"/>
              </a:defRPr>
            </a:lvl1pPr>
          </a:lstStyle>
          <a:p>
            <a:fld id="{A66253AF-A1F0-F04A-A89F-3FF1DFACAC46}" type="slidenum">
              <a:rPr lang="en-US" smtClean="0"/>
              <a:pPr/>
              <a:t>‹#›</a:t>
            </a:fld>
            <a:endParaRPr lang="en-US" dirty="0"/>
          </a:p>
        </p:txBody>
      </p:sp>
    </p:spTree>
    <p:extLst>
      <p:ext uri="{BB962C8B-B14F-4D97-AF65-F5344CB8AC3E}">
        <p14:creationId xmlns:p14="http://schemas.microsoft.com/office/powerpoint/2010/main" val="280114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77ED-07C7-4AE9-8907-65F36A9C4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667C2-C93D-4433-9CA1-18628CF5C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CB4FB-5578-4A23-8C55-C7F5C33D1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94602B-A1F5-4CDC-8315-88359FDF091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7EDF4D-630A-4B3E-BEB0-D46613B28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1C5C2-C004-4C21-A740-59FCEFBB9736}"/>
              </a:ext>
            </a:extLst>
          </p:cNvPr>
          <p:cNvSpPr>
            <a:spLocks noGrp="1"/>
          </p:cNvSpPr>
          <p:nvPr>
            <p:ph type="sldNum" sz="quarter" idx="12"/>
          </p:nvPr>
        </p:nvSpPr>
        <p:spPr/>
        <p:txBody>
          <a:bodyPr/>
          <a:lstStyle/>
          <a:p>
            <a:fld id="{89CD9605-9C4E-4F36-B29F-D1AB3A61C4B4}" type="slidenum">
              <a:rPr lang="en-US" smtClean="0"/>
              <a:t>‹#›</a:t>
            </a:fld>
            <a:endParaRPr lang="en-US"/>
          </a:p>
        </p:txBody>
      </p:sp>
    </p:spTree>
    <p:extLst>
      <p:ext uri="{BB962C8B-B14F-4D97-AF65-F5344CB8AC3E}">
        <p14:creationId xmlns:p14="http://schemas.microsoft.com/office/powerpoint/2010/main" val="3775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1D5059-5BBF-4ED9-82FF-15E94EAC1D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B48669-DA7E-4AAD-8FF8-9F9D0F5FF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B1DED-32B2-43F9-92EC-564494B34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7B71DF-8C38-43E8-9417-A9C17397D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7D1621-398C-4258-9E7F-7CE078C53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D9605-9C4E-4F36-B29F-D1AB3A61C4B4}" type="slidenum">
              <a:rPr lang="en-US" smtClean="0"/>
              <a:t>‹#›</a:t>
            </a:fld>
            <a:endParaRPr lang="en-US"/>
          </a:p>
        </p:txBody>
      </p:sp>
    </p:spTree>
    <p:extLst>
      <p:ext uri="{BB962C8B-B14F-4D97-AF65-F5344CB8AC3E}">
        <p14:creationId xmlns:p14="http://schemas.microsoft.com/office/powerpoint/2010/main" val="2794398944"/>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57" r:id="rId4"/>
    <p:sldLayoutId id="2147483658" r:id="rId5"/>
    <p:sldLayoutId id="2147483656" r:id="rId6"/>
    <p:sldLayoutId id="2147483650" r:id="rId7"/>
    <p:sldLayoutId id="2147483651" r:id="rId8"/>
    <p:sldLayoutId id="214748365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162F15A-01DC-3F49-8E0E-0B93F7277DF0}"/>
              </a:ext>
            </a:extLst>
          </p:cNvPr>
          <p:cNvSpPr txBox="1">
            <a:spLocks/>
          </p:cNvSpPr>
          <p:nvPr/>
        </p:nvSpPr>
        <p:spPr>
          <a:xfrm>
            <a:off x="698500" y="5658678"/>
            <a:ext cx="4787900" cy="98066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endParaRPr lang="en-US" sz="5500" b="1" spc="80" dirty="0">
              <a:solidFill>
                <a:schemeClr val="bg1"/>
              </a:solidFill>
              <a:latin typeface="Georgia" panose="02040502050405020303" pitchFamily="18" charset="0"/>
            </a:endParaRPr>
          </a:p>
        </p:txBody>
      </p:sp>
      <p:sp>
        <p:nvSpPr>
          <p:cNvPr id="16" name="Title 1">
            <a:extLst>
              <a:ext uri="{FF2B5EF4-FFF2-40B4-BE49-F238E27FC236}">
                <a16:creationId xmlns:a16="http://schemas.microsoft.com/office/drawing/2014/main" id="{23D41483-0B22-6046-BD6B-09E6A000D450}"/>
              </a:ext>
            </a:extLst>
          </p:cNvPr>
          <p:cNvSpPr txBox="1">
            <a:spLocks/>
          </p:cNvSpPr>
          <p:nvPr/>
        </p:nvSpPr>
        <p:spPr>
          <a:xfrm>
            <a:off x="698500" y="5658678"/>
            <a:ext cx="4787900" cy="98066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endParaRPr lang="en-US" sz="5500" b="1" spc="80" dirty="0">
              <a:solidFill>
                <a:schemeClr val="bg1"/>
              </a:solidFill>
              <a:latin typeface="Georgia" panose="02040502050405020303" pitchFamily="18" charset="0"/>
            </a:endParaRPr>
          </a:p>
        </p:txBody>
      </p:sp>
      <p:sp>
        <p:nvSpPr>
          <p:cNvPr id="22" name="Title 1">
            <a:extLst>
              <a:ext uri="{FF2B5EF4-FFF2-40B4-BE49-F238E27FC236}">
                <a16:creationId xmlns:a16="http://schemas.microsoft.com/office/drawing/2014/main" id="{3DE2F349-1B18-634B-A388-CCB27AEAE77E}"/>
              </a:ext>
            </a:extLst>
          </p:cNvPr>
          <p:cNvSpPr>
            <a:spLocks noGrp="1"/>
          </p:cNvSpPr>
          <p:nvPr>
            <p:ph type="ctrTitle" idx="4294967295" hasCustomPrompt="1"/>
          </p:nvPr>
        </p:nvSpPr>
        <p:spPr>
          <a:xfrm>
            <a:off x="495298" y="2892040"/>
            <a:ext cx="8425677" cy="2489428"/>
          </a:xfrm>
        </p:spPr>
        <p:txBody>
          <a:bodyPr lIns="0" tIns="0" rIns="0" bIns="0">
            <a:normAutofit/>
          </a:bodyPr>
          <a:lstStyle/>
          <a:p>
            <a:pPr>
              <a:lnSpc>
                <a:spcPct val="100000"/>
              </a:lnSpc>
              <a:spcBef>
                <a:spcPts val="0"/>
              </a:spcBef>
            </a:pPr>
            <a:r>
              <a:rPr lang="en-US" dirty="0">
                <a:solidFill>
                  <a:schemeClr val="bg1"/>
                </a:solidFill>
              </a:rPr>
              <a:t>Four steps in helping to plan a personalized long-term care strategy</a:t>
            </a:r>
            <a:endParaRPr lang="en-US" b="1" spc="8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9032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6CA0A0-CDAC-431A-A22D-41C1BAB11884}"/>
              </a:ext>
            </a:extLst>
          </p:cNvPr>
          <p:cNvSpPr>
            <a:spLocks noGrp="1"/>
          </p:cNvSpPr>
          <p:nvPr>
            <p:ph type="sldNum" sz="quarter" idx="12"/>
          </p:nvPr>
        </p:nvSpPr>
        <p:spPr/>
        <p:txBody>
          <a:bodyPr/>
          <a:lstStyle/>
          <a:p>
            <a:fld id="{334DFC02-9AFF-1B4F-AA28-A0F8B85BA497}" type="slidenum">
              <a:rPr lang="en-US" smtClean="0"/>
              <a:pPr/>
              <a:t>10</a:t>
            </a:fld>
            <a:endParaRPr lang="en-US" dirty="0"/>
          </a:p>
        </p:txBody>
      </p:sp>
      <p:sp>
        <p:nvSpPr>
          <p:cNvPr id="4" name="Title 3">
            <a:extLst>
              <a:ext uri="{FF2B5EF4-FFF2-40B4-BE49-F238E27FC236}">
                <a16:creationId xmlns:a16="http://schemas.microsoft.com/office/drawing/2014/main" id="{8CB0DF02-099B-485B-A8AF-A3A865B311AA}"/>
              </a:ext>
            </a:extLst>
          </p:cNvPr>
          <p:cNvSpPr>
            <a:spLocks noGrp="1"/>
          </p:cNvSpPr>
          <p:nvPr>
            <p:ph type="title"/>
          </p:nvPr>
        </p:nvSpPr>
        <p:spPr>
          <a:xfrm>
            <a:off x="918876" y="502003"/>
            <a:ext cx="5838764" cy="833923"/>
          </a:xfrm>
        </p:spPr>
        <p:txBody>
          <a:bodyPr/>
          <a:lstStyle/>
          <a:p>
            <a:r>
              <a:rPr lang="en-US" sz="2800" dirty="0">
                <a:solidFill>
                  <a:schemeClr val="tx1"/>
                </a:solidFill>
                <a:latin typeface="+mn-lt"/>
                <a:ea typeface="ＭＳ Ｐゴシック" pitchFamily="34" charset="-128"/>
              </a:rPr>
              <a:t>Steps to help personalize and plan a long-term care strategy</a:t>
            </a:r>
            <a:endParaRPr lang="en-US" sz="2800" dirty="0">
              <a:latin typeface="+mn-lt"/>
            </a:endParaRPr>
          </a:p>
        </p:txBody>
      </p:sp>
      <p:graphicFrame>
        <p:nvGraphicFramePr>
          <p:cNvPr id="5" name="Diagram 4">
            <a:extLst>
              <a:ext uri="{FF2B5EF4-FFF2-40B4-BE49-F238E27FC236}">
                <a16:creationId xmlns:a16="http://schemas.microsoft.com/office/drawing/2014/main" id="{DA76A151-C0B9-4676-9170-CB41076DB765}"/>
              </a:ext>
            </a:extLst>
          </p:cNvPr>
          <p:cNvGraphicFramePr/>
          <p:nvPr>
            <p:extLst>
              <p:ext uri="{D42A27DB-BD31-4B8C-83A1-F6EECF244321}">
                <p14:modId xmlns:p14="http://schemas.microsoft.com/office/powerpoint/2010/main" val="4081806718"/>
              </p:ext>
            </p:extLst>
          </p:nvPr>
        </p:nvGraphicFramePr>
        <p:xfrm>
          <a:off x="2378928" y="1923747"/>
          <a:ext cx="85344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0F6A63F-138A-4317-9B53-06244CDA2D29}"/>
              </a:ext>
            </a:extLst>
          </p:cNvPr>
          <p:cNvSpPr txBox="1"/>
          <p:nvPr/>
        </p:nvSpPr>
        <p:spPr>
          <a:xfrm>
            <a:off x="3726746" y="4870514"/>
            <a:ext cx="4514898" cy="1077218"/>
          </a:xfrm>
          <a:prstGeom prst="rect">
            <a:avLst/>
          </a:prstGeom>
          <a:noFill/>
        </p:spPr>
        <p:txBody>
          <a:bodyPr wrap="square" rtlCol="0">
            <a:spAutoFit/>
          </a:bodyPr>
          <a:lstStyle/>
          <a:p>
            <a:pPr algn="ctr"/>
            <a:r>
              <a:rPr lang="en-US" sz="3200" b="1" dirty="0">
                <a:solidFill>
                  <a:schemeClr val="bg1">
                    <a:lumMod val="50000"/>
                  </a:schemeClr>
                </a:solidFill>
              </a:rPr>
              <a:t>Approach planning step by step</a:t>
            </a:r>
          </a:p>
        </p:txBody>
      </p:sp>
      <p:sp>
        <p:nvSpPr>
          <p:cNvPr id="7" name="TextBox 6">
            <a:extLst>
              <a:ext uri="{FF2B5EF4-FFF2-40B4-BE49-F238E27FC236}">
                <a16:creationId xmlns:a16="http://schemas.microsoft.com/office/drawing/2014/main" id="{C35F9267-B608-48F5-9DE3-910EB8AA8CAC}"/>
              </a:ext>
            </a:extLst>
          </p:cNvPr>
          <p:cNvSpPr txBox="1"/>
          <p:nvPr/>
        </p:nvSpPr>
        <p:spPr>
          <a:xfrm>
            <a:off x="4278700" y="2127820"/>
            <a:ext cx="3962944" cy="584775"/>
          </a:xfrm>
          <a:prstGeom prst="rect">
            <a:avLst/>
          </a:prstGeom>
          <a:noFill/>
        </p:spPr>
        <p:txBody>
          <a:bodyPr wrap="none" rtlCol="0">
            <a:spAutoFit/>
          </a:bodyPr>
          <a:lstStyle/>
          <a:p>
            <a:r>
              <a:rPr lang="en-US" sz="3200" b="1" dirty="0">
                <a:solidFill>
                  <a:schemeClr val="bg1">
                    <a:lumMod val="50000"/>
                  </a:schemeClr>
                </a:solidFill>
              </a:rPr>
              <a:t>4 Steps in Planning</a:t>
            </a:r>
          </a:p>
        </p:txBody>
      </p:sp>
    </p:spTree>
    <p:extLst>
      <p:ext uri="{BB962C8B-B14F-4D97-AF65-F5344CB8AC3E}">
        <p14:creationId xmlns:p14="http://schemas.microsoft.com/office/powerpoint/2010/main" val="94312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9C49FE-4465-4A17-88C4-5BE0FBBDCB15}"/>
              </a:ext>
            </a:extLst>
          </p:cNvPr>
          <p:cNvSpPr>
            <a:spLocks noGrp="1"/>
          </p:cNvSpPr>
          <p:nvPr>
            <p:ph type="sldNum" sz="quarter" idx="12"/>
          </p:nvPr>
        </p:nvSpPr>
        <p:spPr/>
        <p:txBody>
          <a:bodyPr/>
          <a:lstStyle/>
          <a:p>
            <a:fld id="{334DFC02-9AFF-1B4F-AA28-A0F8B85BA497}" type="slidenum">
              <a:rPr lang="en-US" smtClean="0"/>
              <a:pPr/>
              <a:t>11</a:t>
            </a:fld>
            <a:endParaRPr lang="en-US" dirty="0"/>
          </a:p>
        </p:txBody>
      </p:sp>
      <p:sp>
        <p:nvSpPr>
          <p:cNvPr id="4" name="Title 3">
            <a:extLst>
              <a:ext uri="{FF2B5EF4-FFF2-40B4-BE49-F238E27FC236}">
                <a16:creationId xmlns:a16="http://schemas.microsoft.com/office/drawing/2014/main" id="{F26440D9-E724-43D3-BE10-B8B2AAB688D9}"/>
              </a:ext>
            </a:extLst>
          </p:cNvPr>
          <p:cNvSpPr>
            <a:spLocks noGrp="1"/>
          </p:cNvSpPr>
          <p:nvPr>
            <p:ph type="title"/>
          </p:nvPr>
        </p:nvSpPr>
        <p:spPr>
          <a:xfrm>
            <a:off x="2112818" y="666063"/>
            <a:ext cx="8211692" cy="833923"/>
          </a:xfrm>
        </p:spPr>
        <p:txBody>
          <a:bodyPr/>
          <a:lstStyle/>
          <a:p>
            <a:r>
              <a:rPr lang="en-US" sz="2800" dirty="0">
                <a:solidFill>
                  <a:schemeClr val="tx1"/>
                </a:solidFill>
                <a:latin typeface="+mn-lt"/>
                <a:ea typeface="ＭＳ Ｐゴシック" pitchFamily="34" charset="-128"/>
              </a:rPr>
              <a:t>While visualizing a plan ……. </a:t>
            </a:r>
            <a:br>
              <a:rPr lang="en-US" sz="2800" dirty="0">
                <a:solidFill>
                  <a:schemeClr val="tx1"/>
                </a:solidFill>
                <a:latin typeface="+mn-lt"/>
                <a:ea typeface="ＭＳ Ｐゴシック" pitchFamily="34" charset="-128"/>
              </a:rPr>
            </a:br>
            <a:r>
              <a:rPr lang="en-US" sz="2800" dirty="0">
                <a:solidFill>
                  <a:schemeClr val="tx1"/>
                </a:solidFill>
                <a:latin typeface="+mn-lt"/>
                <a:ea typeface="ＭＳ Ｐゴシック" pitchFamily="34" charset="-128"/>
              </a:rPr>
              <a:t>here are some things to think about</a:t>
            </a:r>
            <a:endParaRPr lang="en-US" sz="2800" dirty="0">
              <a:latin typeface="+mn-lt"/>
            </a:endParaRPr>
          </a:p>
        </p:txBody>
      </p:sp>
      <p:sp>
        <p:nvSpPr>
          <p:cNvPr id="5" name="Content Placeholder 10">
            <a:extLst>
              <a:ext uri="{FF2B5EF4-FFF2-40B4-BE49-F238E27FC236}">
                <a16:creationId xmlns:a16="http://schemas.microsoft.com/office/drawing/2014/main" id="{0FB522B0-BE95-4FB3-B178-2FC636DC4BCE}"/>
              </a:ext>
            </a:extLst>
          </p:cNvPr>
          <p:cNvSpPr txBox="1">
            <a:spLocks/>
          </p:cNvSpPr>
          <p:nvPr/>
        </p:nvSpPr>
        <p:spPr bwMode="auto">
          <a:xfrm>
            <a:off x="1248938" y="2552536"/>
            <a:ext cx="10147610" cy="430546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200" dirty="0">
                <a:solidFill>
                  <a:srgbClr val="675C53"/>
                </a:solidFill>
                <a:ea typeface="ＭＳ Ｐゴシック" pitchFamily="34" charset="-128"/>
              </a:rPr>
              <a:t>Long-term care is not a place ……….. </a:t>
            </a:r>
            <a:r>
              <a:rPr lang="en-US" sz="2200" dirty="0">
                <a:solidFill>
                  <a:schemeClr val="accent1">
                    <a:lumMod val="25000"/>
                  </a:schemeClr>
                </a:solidFill>
                <a:ea typeface="ＭＳ Ｐゴシック" pitchFamily="34" charset="-128"/>
              </a:rPr>
              <a:t>it’s an event you can plan for</a:t>
            </a:r>
          </a:p>
          <a:p>
            <a:pPr>
              <a:buFont typeface="Arial"/>
              <a:buChar char="•"/>
            </a:pPr>
            <a:r>
              <a:rPr lang="en-US" sz="2200" dirty="0">
                <a:solidFill>
                  <a:srgbClr val="675C53"/>
                </a:solidFill>
                <a:ea typeface="ＭＳ Ｐゴシック" pitchFamily="34" charset="-128"/>
              </a:rPr>
              <a:t>You have numerous options to plan with</a:t>
            </a:r>
            <a:r>
              <a:rPr lang="en-US" sz="2200" dirty="0">
                <a:solidFill>
                  <a:srgbClr val="483924"/>
                </a:solidFill>
                <a:ea typeface="ＭＳ Ｐゴシック" pitchFamily="34" charset="-128"/>
              </a:rPr>
              <a:t> ……….. </a:t>
            </a:r>
            <a:r>
              <a:rPr lang="en-US" sz="2200" dirty="0">
                <a:solidFill>
                  <a:schemeClr val="accent1">
                    <a:lumMod val="25000"/>
                  </a:schemeClr>
                </a:solidFill>
                <a:ea typeface="ＭＳ Ｐゴシック" pitchFamily="34" charset="-128"/>
              </a:rPr>
              <a:t>devise a plan with flexibility</a:t>
            </a:r>
          </a:p>
          <a:p>
            <a:pPr>
              <a:buFont typeface="Arial"/>
              <a:buChar char="•"/>
            </a:pPr>
            <a:r>
              <a:rPr lang="en-US" sz="2200" dirty="0">
                <a:solidFill>
                  <a:srgbClr val="483924"/>
                </a:solidFill>
                <a:ea typeface="ＭＳ Ｐゴシック" pitchFamily="34" charset="-128"/>
              </a:rPr>
              <a:t>Care at home is a likely option ……….. </a:t>
            </a:r>
            <a:r>
              <a:rPr lang="en-US" sz="2200" dirty="0">
                <a:solidFill>
                  <a:schemeClr val="accent5">
                    <a:lumMod val="25000"/>
                  </a:schemeClr>
                </a:solidFill>
                <a:ea typeface="ＭＳ Ｐゴシック" pitchFamily="34" charset="-128"/>
              </a:rPr>
              <a:t>but can take the most planning</a:t>
            </a:r>
          </a:p>
          <a:p>
            <a:pPr>
              <a:buFont typeface="Arial"/>
              <a:buChar char="•"/>
            </a:pPr>
            <a:r>
              <a:rPr lang="en-US" sz="2200" dirty="0">
                <a:solidFill>
                  <a:srgbClr val="483924"/>
                </a:solidFill>
                <a:ea typeface="ＭＳ Ｐゴシック" pitchFamily="34" charset="-128"/>
              </a:rPr>
              <a:t>Family care should be a choice ……….. not</a:t>
            </a:r>
            <a:r>
              <a:rPr lang="en-US" sz="2200" dirty="0">
                <a:solidFill>
                  <a:schemeClr val="accent1">
                    <a:lumMod val="25000"/>
                  </a:schemeClr>
                </a:solidFill>
                <a:ea typeface="ＭＳ Ｐゴシック" pitchFamily="34" charset="-128"/>
              </a:rPr>
              <a:t> a necessity</a:t>
            </a:r>
          </a:p>
          <a:p>
            <a:pPr>
              <a:buFont typeface="Arial"/>
              <a:buChar char="•"/>
            </a:pPr>
            <a:r>
              <a:rPr lang="en-US" sz="2200" dirty="0">
                <a:solidFill>
                  <a:srgbClr val="483924"/>
                </a:solidFill>
                <a:ea typeface="ＭＳ Ｐゴシック" pitchFamily="34" charset="-128"/>
              </a:rPr>
              <a:t>While paying for your care ……….. </a:t>
            </a:r>
            <a:r>
              <a:rPr lang="en-US" sz="2200" dirty="0">
                <a:solidFill>
                  <a:schemeClr val="accent1">
                    <a:lumMod val="25000"/>
                  </a:schemeClr>
                </a:solidFill>
                <a:ea typeface="ＭＳ Ｐゴシック" pitchFamily="34" charset="-128"/>
              </a:rPr>
              <a:t>your spouse/partner needs financial security</a:t>
            </a:r>
          </a:p>
          <a:p>
            <a:pPr marL="0" indent="0">
              <a:buFont typeface="Arial" panose="020B0604020202020204" pitchFamily="34" charset="0"/>
              <a:buNone/>
            </a:pPr>
            <a:r>
              <a:rPr lang="en-US" sz="2200" dirty="0">
                <a:ea typeface="ＭＳ Ｐゴシック" pitchFamily="34" charset="-128"/>
              </a:rPr>
              <a:t>	</a:t>
            </a:r>
          </a:p>
          <a:p>
            <a:pPr marL="0" indent="0">
              <a:buFont typeface="Arial" panose="020B0604020202020204" pitchFamily="34" charset="0"/>
              <a:buNone/>
            </a:pPr>
            <a:r>
              <a:rPr lang="en-US" sz="2200" dirty="0">
                <a:ea typeface="ＭＳ Ｐゴシック" pitchFamily="34" charset="-128"/>
              </a:rPr>
              <a:t>   A well thought out LTC plan helps protect</a:t>
            </a:r>
            <a:r>
              <a:rPr lang="en-US" sz="2200" dirty="0">
                <a:solidFill>
                  <a:srgbClr val="483924"/>
                </a:solidFill>
                <a:ea typeface="ＭＳ Ｐゴシック" pitchFamily="34" charset="-128"/>
              </a:rPr>
              <a:t> </a:t>
            </a:r>
            <a:r>
              <a:rPr lang="en-US" sz="2200" b="1" dirty="0">
                <a:solidFill>
                  <a:schemeClr val="accent5">
                    <a:lumMod val="25000"/>
                  </a:schemeClr>
                </a:solidFill>
                <a:ea typeface="ＭＳ Ｐゴシック" pitchFamily="34" charset="-128"/>
              </a:rPr>
              <a:t>you</a:t>
            </a:r>
            <a:r>
              <a:rPr lang="en-US" sz="2200" dirty="0">
                <a:solidFill>
                  <a:schemeClr val="accent5">
                    <a:lumMod val="25000"/>
                  </a:schemeClr>
                </a:solidFill>
                <a:ea typeface="ＭＳ Ｐゴシック" pitchFamily="34" charset="-128"/>
              </a:rPr>
              <a:t>,</a:t>
            </a:r>
            <a:r>
              <a:rPr lang="en-US" sz="2200" dirty="0">
                <a:solidFill>
                  <a:srgbClr val="483924"/>
                </a:solidFill>
                <a:ea typeface="ＭＳ Ｐゴシック" pitchFamily="34" charset="-128"/>
              </a:rPr>
              <a:t> </a:t>
            </a:r>
            <a:r>
              <a:rPr lang="en-US" sz="2200" dirty="0">
                <a:solidFill>
                  <a:schemeClr val="accent1">
                    <a:lumMod val="25000"/>
                  </a:schemeClr>
                </a:solidFill>
                <a:ea typeface="ＭＳ Ｐゴシック" pitchFamily="34" charset="-128"/>
              </a:rPr>
              <a:t>your </a:t>
            </a:r>
            <a:r>
              <a:rPr lang="en-US" sz="2200" b="1" dirty="0">
                <a:solidFill>
                  <a:schemeClr val="accent1">
                    <a:lumMod val="25000"/>
                  </a:schemeClr>
                </a:solidFill>
                <a:ea typeface="ＭＳ Ｐゴシック" pitchFamily="34" charset="-128"/>
              </a:rPr>
              <a:t>family,</a:t>
            </a:r>
            <a:r>
              <a:rPr lang="en-US" sz="2200" dirty="0">
                <a:solidFill>
                  <a:schemeClr val="accent1">
                    <a:lumMod val="25000"/>
                  </a:schemeClr>
                </a:solidFill>
                <a:ea typeface="ＭＳ Ｐゴシック" pitchFamily="34" charset="-128"/>
              </a:rPr>
              <a:t> and </a:t>
            </a:r>
            <a:r>
              <a:rPr lang="en-US" sz="2200" b="1" dirty="0">
                <a:solidFill>
                  <a:schemeClr val="accent1">
                    <a:lumMod val="25000"/>
                  </a:schemeClr>
                </a:solidFill>
                <a:ea typeface="ＭＳ Ｐゴシック" pitchFamily="34" charset="-128"/>
              </a:rPr>
              <a:t>your options</a:t>
            </a:r>
            <a:r>
              <a:rPr lang="en-US" sz="2200" dirty="0">
                <a:solidFill>
                  <a:schemeClr val="accent1">
                    <a:lumMod val="25000"/>
                  </a:schemeClr>
                </a:solidFill>
                <a:ea typeface="ＭＳ Ｐゴシック" pitchFamily="34" charset="-128"/>
              </a:rPr>
              <a:t> for care </a:t>
            </a:r>
          </a:p>
          <a:p>
            <a:pPr>
              <a:buFont typeface="Arial"/>
              <a:buChar char="•"/>
            </a:pPr>
            <a:endParaRPr lang="en-US" sz="2200" dirty="0">
              <a:solidFill>
                <a:schemeClr val="accent1">
                  <a:lumMod val="25000"/>
                </a:schemeClr>
              </a:solidFill>
              <a:ea typeface="ＭＳ Ｐゴシック" pitchFamily="34" charset="-128"/>
            </a:endParaRPr>
          </a:p>
          <a:p>
            <a:pPr>
              <a:buFont typeface="Arial"/>
              <a:buChar char="•"/>
            </a:pPr>
            <a:endParaRPr lang="en-US" sz="800" dirty="0">
              <a:solidFill>
                <a:srgbClr val="483924"/>
              </a:solidFill>
              <a:ea typeface="ＭＳ Ｐゴシック" pitchFamily="34" charset="-128"/>
            </a:endParaRPr>
          </a:p>
        </p:txBody>
      </p:sp>
      <p:grpSp>
        <p:nvGrpSpPr>
          <p:cNvPr id="8" name="Group 7">
            <a:extLst>
              <a:ext uri="{FF2B5EF4-FFF2-40B4-BE49-F238E27FC236}">
                <a16:creationId xmlns:a16="http://schemas.microsoft.com/office/drawing/2014/main" id="{4470E3E2-5459-4D57-BE41-B435CCE057CC}"/>
              </a:ext>
            </a:extLst>
          </p:cNvPr>
          <p:cNvGrpSpPr/>
          <p:nvPr/>
        </p:nvGrpSpPr>
        <p:grpSpPr>
          <a:xfrm>
            <a:off x="642324" y="569223"/>
            <a:ext cx="1213228" cy="1027605"/>
            <a:chOff x="7793678" y="461096"/>
            <a:chExt cx="1213228" cy="1027605"/>
          </a:xfrm>
        </p:grpSpPr>
        <p:pic>
          <p:nvPicPr>
            <p:cNvPr id="6" name="Picture 5">
              <a:extLst>
                <a:ext uri="{FF2B5EF4-FFF2-40B4-BE49-F238E27FC236}">
                  <a16:creationId xmlns:a16="http://schemas.microsoft.com/office/drawing/2014/main" id="{DC2B6236-1BF4-40F4-8433-E54D79EFB732}"/>
                </a:ext>
              </a:extLst>
            </p:cNvPr>
            <p:cNvPicPr>
              <a:picLocks noChangeAspect="1"/>
            </p:cNvPicPr>
            <p:nvPr/>
          </p:nvPicPr>
          <p:blipFill>
            <a:blip r:embed="rId3"/>
            <a:stretch>
              <a:fillRect/>
            </a:stretch>
          </p:blipFill>
          <p:spPr>
            <a:xfrm>
              <a:off x="7885840" y="633343"/>
              <a:ext cx="1037036" cy="789050"/>
            </a:xfrm>
            <a:prstGeom prst="rect">
              <a:avLst/>
            </a:prstGeom>
          </p:spPr>
        </p:pic>
        <p:sp>
          <p:nvSpPr>
            <p:cNvPr id="9" name="Frame 8">
              <a:extLst>
                <a:ext uri="{FF2B5EF4-FFF2-40B4-BE49-F238E27FC236}">
                  <a16:creationId xmlns:a16="http://schemas.microsoft.com/office/drawing/2014/main" id="{77936C1B-5BFA-4BD0-A2BE-45BA772F4987}"/>
                </a:ext>
              </a:extLst>
            </p:cNvPr>
            <p:cNvSpPr/>
            <p:nvPr/>
          </p:nvSpPr>
          <p:spPr>
            <a:xfrm>
              <a:off x="7793678" y="461096"/>
              <a:ext cx="1213228" cy="1027605"/>
            </a:xfrm>
            <a:prstGeom prst="frame">
              <a:avLst/>
            </a:prstGeom>
            <a:solidFill>
              <a:srgbClr val="72A0AE"/>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93899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D6E282-E198-43DD-96A7-A87F218C0439}"/>
              </a:ext>
            </a:extLst>
          </p:cNvPr>
          <p:cNvSpPr>
            <a:spLocks noGrp="1"/>
          </p:cNvSpPr>
          <p:nvPr>
            <p:ph type="sldNum" sz="quarter" idx="12"/>
          </p:nvPr>
        </p:nvSpPr>
        <p:spPr/>
        <p:txBody>
          <a:bodyPr/>
          <a:lstStyle/>
          <a:p>
            <a:fld id="{334DFC02-9AFF-1B4F-AA28-A0F8B85BA497}" type="slidenum">
              <a:rPr lang="en-US" smtClean="0"/>
              <a:pPr/>
              <a:t>12</a:t>
            </a:fld>
            <a:endParaRPr lang="en-US" dirty="0"/>
          </a:p>
        </p:txBody>
      </p:sp>
      <p:sp>
        <p:nvSpPr>
          <p:cNvPr id="4" name="Title 3">
            <a:extLst>
              <a:ext uri="{FF2B5EF4-FFF2-40B4-BE49-F238E27FC236}">
                <a16:creationId xmlns:a16="http://schemas.microsoft.com/office/drawing/2014/main" id="{5EAE8F0B-8EE2-4E53-BF80-BBADBFDE6F42}"/>
              </a:ext>
            </a:extLst>
          </p:cNvPr>
          <p:cNvSpPr>
            <a:spLocks noGrp="1"/>
          </p:cNvSpPr>
          <p:nvPr>
            <p:ph type="title"/>
          </p:nvPr>
        </p:nvSpPr>
        <p:spPr>
          <a:xfrm>
            <a:off x="2297152" y="764913"/>
            <a:ext cx="8003702" cy="833923"/>
          </a:xfrm>
        </p:spPr>
        <p:txBody>
          <a:bodyPr/>
          <a:lstStyle/>
          <a:p>
            <a:r>
              <a:rPr lang="en-US" sz="2800" dirty="0">
                <a:latin typeface="+mn-lt"/>
              </a:rPr>
              <a:t>Back to Jim and Diane</a:t>
            </a:r>
          </a:p>
        </p:txBody>
      </p:sp>
      <p:sp>
        <p:nvSpPr>
          <p:cNvPr id="7" name="Content Placeholder 10">
            <a:extLst>
              <a:ext uri="{FF2B5EF4-FFF2-40B4-BE49-F238E27FC236}">
                <a16:creationId xmlns:a16="http://schemas.microsoft.com/office/drawing/2014/main" id="{64D2D095-E212-4950-BDFB-D61EF979270E}"/>
              </a:ext>
            </a:extLst>
          </p:cNvPr>
          <p:cNvSpPr txBox="1">
            <a:spLocks/>
          </p:cNvSpPr>
          <p:nvPr/>
        </p:nvSpPr>
        <p:spPr bwMode="auto">
          <a:xfrm>
            <a:off x="2297152" y="2197597"/>
            <a:ext cx="8409707" cy="304015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400" dirty="0">
                <a:solidFill>
                  <a:srgbClr val="675C53"/>
                </a:solidFill>
                <a:ea typeface="ＭＳ Ｐゴシック" pitchFamily="34" charset="-128"/>
              </a:rPr>
              <a:t>Diane is overwhelmed…. her only reprieve is walking the dog</a:t>
            </a:r>
          </a:p>
          <a:p>
            <a:r>
              <a:rPr lang="en-US" sz="2400" dirty="0">
                <a:solidFill>
                  <a:srgbClr val="675C53"/>
                </a:solidFill>
                <a:ea typeface="ＭＳ Ｐゴシック" pitchFamily="34" charset="-128"/>
              </a:rPr>
              <a:t>Adult children live out of town, and are raising young children</a:t>
            </a:r>
            <a:endParaRPr lang="en-US" sz="2400" dirty="0">
              <a:solidFill>
                <a:schemeClr val="accent1">
                  <a:lumMod val="25000"/>
                </a:schemeClr>
              </a:solidFill>
              <a:ea typeface="ＭＳ Ｐゴシック" pitchFamily="34" charset="-128"/>
            </a:endParaRPr>
          </a:p>
          <a:p>
            <a:pPr>
              <a:buFont typeface="Arial"/>
              <a:buChar char="•"/>
            </a:pPr>
            <a:r>
              <a:rPr lang="en-US" sz="2400" dirty="0">
                <a:solidFill>
                  <a:srgbClr val="483924"/>
                </a:solidFill>
                <a:ea typeface="ＭＳ Ｐゴシック" pitchFamily="34" charset="-128"/>
              </a:rPr>
              <a:t>Hard for adult children to see Dad, apprehensive about having their kids around him.</a:t>
            </a:r>
            <a:endParaRPr lang="en-US" sz="2400" dirty="0">
              <a:solidFill>
                <a:schemeClr val="accent5">
                  <a:lumMod val="25000"/>
                </a:schemeClr>
              </a:solidFill>
              <a:ea typeface="ＭＳ Ｐゴシック" pitchFamily="34" charset="-128"/>
            </a:endParaRPr>
          </a:p>
          <a:p>
            <a:pPr>
              <a:buFont typeface="Arial"/>
              <a:buChar char="•"/>
            </a:pPr>
            <a:r>
              <a:rPr lang="en-US" sz="2400" dirty="0">
                <a:solidFill>
                  <a:srgbClr val="483924"/>
                </a:solidFill>
                <a:ea typeface="ＭＳ Ｐゴシック" pitchFamily="34" charset="-128"/>
              </a:rPr>
              <a:t>Diane misses time with her family</a:t>
            </a:r>
          </a:p>
          <a:p>
            <a:pPr>
              <a:buFont typeface="Arial"/>
              <a:buChar char="•"/>
            </a:pPr>
            <a:r>
              <a:rPr lang="en-US" sz="2400" dirty="0">
                <a:solidFill>
                  <a:srgbClr val="483924"/>
                </a:solidFill>
                <a:ea typeface="ＭＳ Ｐゴシック" pitchFamily="34" charset="-128"/>
              </a:rPr>
              <a:t>Sadly, Jim and Diane thought there was still plenty of time to plan for LTC….</a:t>
            </a:r>
            <a:endParaRPr lang="en-US" sz="2400" dirty="0">
              <a:solidFill>
                <a:schemeClr val="accent1">
                  <a:lumMod val="25000"/>
                </a:schemeClr>
              </a:solidFill>
              <a:ea typeface="ＭＳ Ｐゴシック" pitchFamily="34" charset="-128"/>
            </a:endParaRPr>
          </a:p>
          <a:p>
            <a:pPr>
              <a:buFont typeface="Arial"/>
              <a:buChar char="•"/>
            </a:pPr>
            <a:endParaRPr lang="en-US" sz="800" dirty="0">
              <a:solidFill>
                <a:srgbClr val="483924"/>
              </a:solidFill>
              <a:ea typeface="ＭＳ Ｐゴシック" pitchFamily="34" charset="-128"/>
            </a:endParaRPr>
          </a:p>
        </p:txBody>
      </p:sp>
      <p:sp>
        <p:nvSpPr>
          <p:cNvPr id="12" name="TextBox 11">
            <a:extLst>
              <a:ext uri="{FF2B5EF4-FFF2-40B4-BE49-F238E27FC236}">
                <a16:creationId xmlns:a16="http://schemas.microsoft.com/office/drawing/2014/main" id="{E477E58B-2B95-4298-B2E7-0B5D16BBBD23}"/>
              </a:ext>
            </a:extLst>
          </p:cNvPr>
          <p:cNvSpPr txBox="1"/>
          <p:nvPr/>
        </p:nvSpPr>
        <p:spPr>
          <a:xfrm>
            <a:off x="2903716" y="5840932"/>
            <a:ext cx="6384568" cy="523220"/>
          </a:xfrm>
          <a:prstGeom prst="rect">
            <a:avLst/>
          </a:prstGeom>
          <a:noFill/>
        </p:spPr>
        <p:txBody>
          <a:bodyPr wrap="square" rtlCol="0">
            <a:spAutoFit/>
          </a:bodyPr>
          <a:lstStyle/>
          <a:p>
            <a:pPr algn="ctr"/>
            <a:r>
              <a:rPr lang="en-US" sz="2800" b="1" dirty="0">
                <a:solidFill>
                  <a:srgbClr val="0070C0"/>
                </a:solidFill>
              </a:rPr>
              <a:t>It’s never too early to start planning</a:t>
            </a:r>
          </a:p>
        </p:txBody>
      </p:sp>
      <p:grpSp>
        <p:nvGrpSpPr>
          <p:cNvPr id="15" name="Group 14">
            <a:extLst>
              <a:ext uri="{FF2B5EF4-FFF2-40B4-BE49-F238E27FC236}">
                <a16:creationId xmlns:a16="http://schemas.microsoft.com/office/drawing/2014/main" id="{9219AE19-96B4-4E0C-AF4D-E01707A6BFF3}"/>
              </a:ext>
            </a:extLst>
          </p:cNvPr>
          <p:cNvGrpSpPr/>
          <p:nvPr/>
        </p:nvGrpSpPr>
        <p:grpSpPr>
          <a:xfrm>
            <a:off x="655953" y="647411"/>
            <a:ext cx="1235193" cy="1170424"/>
            <a:chOff x="655953" y="647411"/>
            <a:chExt cx="1235193" cy="1170424"/>
          </a:xfrm>
        </p:grpSpPr>
        <p:sp>
          <p:nvSpPr>
            <p:cNvPr id="10" name="Frame 9">
              <a:extLst>
                <a:ext uri="{FF2B5EF4-FFF2-40B4-BE49-F238E27FC236}">
                  <a16:creationId xmlns:a16="http://schemas.microsoft.com/office/drawing/2014/main" id="{C8541F72-FC62-4A1B-99E7-1A778135E2AC}"/>
                </a:ext>
              </a:extLst>
            </p:cNvPr>
            <p:cNvSpPr/>
            <p:nvPr/>
          </p:nvSpPr>
          <p:spPr>
            <a:xfrm>
              <a:off x="655953" y="647411"/>
              <a:ext cx="1235193" cy="1170424"/>
            </a:xfrm>
            <a:prstGeom prst="frame">
              <a:avLst/>
            </a:prstGeom>
            <a:solidFill>
              <a:srgbClr val="72A0AE"/>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632475A5-2CC7-4126-A05D-50D00CB8651B}"/>
                </a:ext>
              </a:extLst>
            </p:cNvPr>
            <p:cNvPicPr>
              <a:picLocks noChangeAspect="1"/>
            </p:cNvPicPr>
            <p:nvPr/>
          </p:nvPicPr>
          <p:blipFill>
            <a:blip r:embed="rId3"/>
            <a:stretch>
              <a:fillRect/>
            </a:stretch>
          </p:blipFill>
          <p:spPr>
            <a:xfrm>
              <a:off x="779956" y="764913"/>
              <a:ext cx="987183" cy="918921"/>
            </a:xfrm>
            <a:prstGeom prst="rect">
              <a:avLst/>
            </a:prstGeom>
          </p:spPr>
        </p:pic>
      </p:grpSp>
    </p:spTree>
    <p:extLst>
      <p:ext uri="{BB962C8B-B14F-4D97-AF65-F5344CB8AC3E}">
        <p14:creationId xmlns:p14="http://schemas.microsoft.com/office/powerpoint/2010/main" val="211457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3817F8-4738-4672-84D7-2E95E0F8AD59}"/>
              </a:ext>
            </a:extLst>
          </p:cNvPr>
          <p:cNvSpPr>
            <a:spLocks noGrp="1"/>
          </p:cNvSpPr>
          <p:nvPr>
            <p:ph type="sldNum" sz="quarter" idx="12"/>
          </p:nvPr>
        </p:nvSpPr>
        <p:spPr/>
        <p:txBody>
          <a:bodyPr/>
          <a:lstStyle/>
          <a:p>
            <a:fld id="{334DFC02-9AFF-1B4F-AA28-A0F8B85BA497}" type="slidenum">
              <a:rPr lang="en-US" smtClean="0"/>
              <a:pPr/>
              <a:t>13</a:t>
            </a:fld>
            <a:endParaRPr lang="en-US" dirty="0"/>
          </a:p>
        </p:txBody>
      </p:sp>
      <p:sp>
        <p:nvSpPr>
          <p:cNvPr id="4" name="Title 3">
            <a:extLst>
              <a:ext uri="{FF2B5EF4-FFF2-40B4-BE49-F238E27FC236}">
                <a16:creationId xmlns:a16="http://schemas.microsoft.com/office/drawing/2014/main" id="{B621C9F6-B15B-42C8-A78D-46DACB37E60E}"/>
              </a:ext>
            </a:extLst>
          </p:cNvPr>
          <p:cNvSpPr>
            <a:spLocks noGrp="1"/>
          </p:cNvSpPr>
          <p:nvPr>
            <p:ph type="title"/>
          </p:nvPr>
        </p:nvSpPr>
        <p:spPr>
          <a:xfrm>
            <a:off x="914400" y="550766"/>
            <a:ext cx="9931189" cy="833923"/>
          </a:xfrm>
        </p:spPr>
        <p:txBody>
          <a:bodyPr/>
          <a:lstStyle/>
          <a:p>
            <a:r>
              <a:rPr lang="en-US" sz="2800" dirty="0">
                <a:latin typeface="+mn-lt"/>
              </a:rPr>
              <a:t>1</a:t>
            </a:r>
            <a:r>
              <a:rPr lang="en-US" sz="2800" baseline="30000" dirty="0">
                <a:latin typeface="+mn-lt"/>
              </a:rPr>
              <a:t>st</a:t>
            </a:r>
            <a:r>
              <a:rPr lang="en-US" sz="2800" dirty="0">
                <a:latin typeface="+mn-lt"/>
              </a:rPr>
              <a:t> Step -  </a:t>
            </a:r>
            <a:br>
              <a:rPr lang="en-US" sz="2800" dirty="0">
                <a:latin typeface="+mn-lt"/>
              </a:rPr>
            </a:br>
            <a:r>
              <a:rPr lang="en-US" sz="2800" dirty="0">
                <a:latin typeface="+mn-lt"/>
              </a:rPr>
              <a:t>Picture your care</a:t>
            </a:r>
          </a:p>
        </p:txBody>
      </p:sp>
      <p:grpSp>
        <p:nvGrpSpPr>
          <p:cNvPr id="16" name="Group 15">
            <a:extLst>
              <a:ext uri="{FF2B5EF4-FFF2-40B4-BE49-F238E27FC236}">
                <a16:creationId xmlns:a16="http://schemas.microsoft.com/office/drawing/2014/main" id="{BEA48391-096B-4317-ADB4-2E9D306FD6E7}"/>
              </a:ext>
            </a:extLst>
          </p:cNvPr>
          <p:cNvGrpSpPr/>
          <p:nvPr/>
        </p:nvGrpSpPr>
        <p:grpSpPr>
          <a:xfrm>
            <a:off x="2672786" y="1773616"/>
            <a:ext cx="8845665" cy="4669277"/>
            <a:chOff x="2605879" y="1793490"/>
            <a:chExt cx="8845665" cy="4669277"/>
          </a:xfrm>
        </p:grpSpPr>
        <p:grpSp>
          <p:nvGrpSpPr>
            <p:cNvPr id="12" name="Group 11">
              <a:extLst>
                <a:ext uri="{FF2B5EF4-FFF2-40B4-BE49-F238E27FC236}">
                  <a16:creationId xmlns:a16="http://schemas.microsoft.com/office/drawing/2014/main" id="{F52BB4D3-DBB9-420C-8B2C-3AF28661AED4}"/>
                </a:ext>
              </a:extLst>
            </p:cNvPr>
            <p:cNvGrpSpPr/>
            <p:nvPr/>
          </p:nvGrpSpPr>
          <p:grpSpPr>
            <a:xfrm>
              <a:off x="2605879" y="1793490"/>
              <a:ext cx="8845665" cy="4669277"/>
              <a:chOff x="4330247" y="1848193"/>
              <a:chExt cx="8845665" cy="4669277"/>
            </a:xfrm>
          </p:grpSpPr>
          <p:sp>
            <p:nvSpPr>
              <p:cNvPr id="5" name="Content Placeholder 10">
                <a:extLst>
                  <a:ext uri="{FF2B5EF4-FFF2-40B4-BE49-F238E27FC236}">
                    <a16:creationId xmlns:a16="http://schemas.microsoft.com/office/drawing/2014/main" id="{AE64DFF6-6758-4ED4-922E-F94C7954354D}"/>
                  </a:ext>
                </a:extLst>
              </p:cNvPr>
              <p:cNvSpPr txBox="1">
                <a:spLocks/>
              </p:cNvSpPr>
              <p:nvPr/>
            </p:nvSpPr>
            <p:spPr bwMode="auto">
              <a:xfrm>
                <a:off x="5907735" y="1848193"/>
                <a:ext cx="7268177" cy="4669277"/>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800" dirty="0">
                  <a:ea typeface="ＭＳ Ｐゴシック" pitchFamily="34" charset="-128"/>
                </a:endParaRPr>
              </a:p>
              <a:p>
                <a:pPr>
                  <a:buFont typeface="Arial"/>
                  <a:buChar char="•"/>
                </a:pPr>
                <a:endParaRPr lang="en-US" sz="800" dirty="0">
                  <a:ea typeface="ＭＳ Ｐゴシック" pitchFamily="34" charset="-128"/>
                </a:endParaRPr>
              </a:p>
              <a:p>
                <a:pPr marL="0" indent="0">
                  <a:buFont typeface="Arial" panose="020B0604020202020204" pitchFamily="34" charset="0"/>
                  <a:buNone/>
                </a:pPr>
                <a:r>
                  <a:rPr lang="en-US" sz="2400" b="1" dirty="0">
                    <a:solidFill>
                      <a:schemeClr val="accent1">
                        <a:lumMod val="25000"/>
                      </a:schemeClr>
                    </a:solidFill>
                    <a:ea typeface="ＭＳ Ｐゴシック" pitchFamily="34" charset="-128"/>
                  </a:rPr>
                  <a:t>Where</a:t>
                </a:r>
                <a:r>
                  <a:rPr lang="en-US" sz="2400" dirty="0">
                    <a:solidFill>
                      <a:schemeClr val="accent1">
                        <a:lumMod val="25000"/>
                      </a:schemeClr>
                    </a:solidFill>
                    <a:ea typeface="ＭＳ Ｐゴシック" pitchFamily="34" charset="-128"/>
                  </a:rPr>
                  <a:t> do you want to receive care?</a:t>
                </a:r>
              </a:p>
              <a:p>
                <a:pPr lvl="1">
                  <a:buFont typeface="Arial" panose="020B0604020202020204" pitchFamily="34" charset="0"/>
                  <a:buChar char="̶"/>
                </a:pPr>
                <a:r>
                  <a:rPr lang="en-US" sz="2000" dirty="0">
                    <a:ea typeface="ＭＳ Ｐゴシック" pitchFamily="34" charset="-128"/>
                  </a:rPr>
                  <a:t>Home.... with family.....community care?</a:t>
                </a:r>
              </a:p>
              <a:p>
                <a:pPr lvl="1">
                  <a:buFont typeface="Arial" panose="020B0604020202020204" pitchFamily="34" charset="0"/>
                  <a:buChar char="̶"/>
                </a:pPr>
                <a:r>
                  <a:rPr lang="en-US" sz="2000" dirty="0">
                    <a:ea typeface="ＭＳ Ｐゴシック" pitchFamily="34" charset="-128"/>
                  </a:rPr>
                  <a:t>Willing to move?</a:t>
                </a:r>
              </a:p>
              <a:p>
                <a:pPr lvl="1">
                  <a:buFont typeface="Arial" panose="020B0604020202020204" pitchFamily="34" charset="0"/>
                  <a:buChar char="̶"/>
                </a:pPr>
                <a:r>
                  <a:rPr lang="en-US" sz="2000" dirty="0">
                    <a:ea typeface="ＭＳ Ｐゴシック" pitchFamily="34" charset="-128"/>
                  </a:rPr>
                  <a:t>Retire/receive care outside U.S.?</a:t>
                </a:r>
              </a:p>
              <a:p>
                <a:pPr>
                  <a:buFont typeface="Arial"/>
                  <a:buChar char="•"/>
                </a:pPr>
                <a:endParaRPr lang="en-US" sz="1000" dirty="0">
                  <a:ea typeface="ＭＳ Ｐゴシック" pitchFamily="34" charset="-128"/>
                </a:endParaRPr>
              </a:p>
              <a:p>
                <a:pPr marL="0" indent="0">
                  <a:buFont typeface="Arial" panose="020B0604020202020204" pitchFamily="34" charset="0"/>
                  <a:buNone/>
                </a:pPr>
                <a:r>
                  <a:rPr lang="en-US" sz="2400" b="1" dirty="0">
                    <a:solidFill>
                      <a:schemeClr val="accent1">
                        <a:lumMod val="25000"/>
                      </a:schemeClr>
                    </a:solidFill>
                    <a:ea typeface="ＭＳ Ｐゴシック" pitchFamily="34" charset="-128"/>
                  </a:rPr>
                  <a:t>Who</a:t>
                </a:r>
                <a:r>
                  <a:rPr lang="en-US" sz="2400" dirty="0">
                    <a:solidFill>
                      <a:schemeClr val="accent1">
                        <a:lumMod val="25000"/>
                      </a:schemeClr>
                    </a:solidFill>
                    <a:ea typeface="ＭＳ Ｐゴシック" pitchFamily="34" charset="-128"/>
                  </a:rPr>
                  <a:t> do you want to provide your care?</a:t>
                </a:r>
              </a:p>
              <a:p>
                <a:pPr lvl="1">
                  <a:buFont typeface="Arial" panose="020B0604020202020204" pitchFamily="34" charset="0"/>
                  <a:buChar char="̶"/>
                </a:pPr>
                <a:r>
                  <a:rPr lang="en-US" sz="2000" dirty="0">
                    <a:ea typeface="ＭＳ Ｐゴシック" pitchFamily="34" charset="-128"/>
                  </a:rPr>
                  <a:t>Informal caregiver such as  Family or Friend?</a:t>
                </a:r>
              </a:p>
              <a:p>
                <a:pPr lvl="1">
                  <a:buFont typeface="Arial" panose="020B0604020202020204" pitchFamily="34" charset="0"/>
                  <a:buChar char="̶"/>
                </a:pPr>
                <a:r>
                  <a:rPr lang="en-US" sz="2000" dirty="0">
                    <a:ea typeface="ＭＳ Ｐゴシック" pitchFamily="34" charset="-128"/>
                  </a:rPr>
                  <a:t>Professional caregiver? </a:t>
                </a:r>
              </a:p>
              <a:p>
                <a:pPr>
                  <a:buFont typeface="Arial"/>
                  <a:buChar char="•"/>
                </a:pPr>
                <a:endParaRPr lang="en-US" sz="1000" dirty="0">
                  <a:ea typeface="ＭＳ Ｐゴシック" pitchFamily="34" charset="-128"/>
                </a:endParaRPr>
              </a:p>
              <a:p>
                <a:pPr marL="0" indent="0">
                  <a:buFont typeface="Arial" panose="020B0604020202020204" pitchFamily="34" charset="0"/>
                  <a:buNone/>
                </a:pPr>
                <a:r>
                  <a:rPr lang="en-US" sz="2400" b="1" dirty="0">
                    <a:solidFill>
                      <a:schemeClr val="accent1">
                        <a:lumMod val="25000"/>
                      </a:schemeClr>
                    </a:solidFill>
                    <a:ea typeface="ＭＳ Ｐゴシック" pitchFamily="34" charset="-128"/>
                  </a:rPr>
                  <a:t>What </a:t>
                </a:r>
                <a:r>
                  <a:rPr lang="en-US" sz="2400" dirty="0">
                    <a:solidFill>
                      <a:schemeClr val="accent1">
                        <a:lumMod val="25000"/>
                      </a:schemeClr>
                    </a:solidFill>
                    <a:ea typeface="ＭＳ Ｐゴシック" pitchFamily="34" charset="-128"/>
                  </a:rPr>
                  <a:t>local support do you have? </a:t>
                </a:r>
              </a:p>
              <a:p>
                <a:pPr lvl="1">
                  <a:buFont typeface="Arial" panose="020B0604020202020204" pitchFamily="34" charset="0"/>
                  <a:buChar char="̶"/>
                </a:pPr>
                <a:r>
                  <a:rPr lang="en-US" sz="2000" dirty="0">
                    <a:ea typeface="ＭＳ Ｐゴシック" pitchFamily="34" charset="-128"/>
                  </a:rPr>
                  <a:t>Adult children nearby …….. Friends who can help?</a:t>
                </a:r>
              </a:p>
              <a:p>
                <a:pPr lvl="1">
                  <a:buFont typeface="Arial" panose="020B0604020202020204" pitchFamily="34" charset="0"/>
                  <a:buChar char="̶"/>
                </a:pPr>
                <a:r>
                  <a:rPr lang="en-US" sz="2000" dirty="0">
                    <a:ea typeface="ＭＳ Ｐゴシック" pitchFamily="34" charset="-128"/>
                  </a:rPr>
                  <a:t>Local support can help extend independence longer</a:t>
                </a:r>
              </a:p>
              <a:p>
                <a:pPr>
                  <a:buFont typeface="Arial"/>
                  <a:buChar char="•"/>
                </a:pPr>
                <a:endParaRPr lang="en-US" sz="2000" dirty="0">
                  <a:ea typeface="ＭＳ Ｐゴシック" pitchFamily="34" charset="-128"/>
                </a:endParaRPr>
              </a:p>
            </p:txBody>
          </p:sp>
          <p:pic>
            <p:nvPicPr>
              <p:cNvPr id="7" name="Picture 6" descr="A close up of a building&#10;&#10;Description automatically generated">
                <a:extLst>
                  <a:ext uri="{FF2B5EF4-FFF2-40B4-BE49-F238E27FC236}">
                    <a16:creationId xmlns:a16="http://schemas.microsoft.com/office/drawing/2014/main" id="{F2BFE78D-A7A5-408C-80D9-7543E65616C6}"/>
                  </a:ext>
                </a:extLst>
              </p:cNvPr>
              <p:cNvPicPr>
                <a:picLocks noChangeAspect="1"/>
              </p:cNvPicPr>
              <p:nvPr/>
            </p:nvPicPr>
            <p:blipFill>
              <a:blip r:embed="rId3">
                <a:alphaModFix amt="50000"/>
              </a:blip>
              <a:stretch>
                <a:fillRect/>
              </a:stretch>
            </p:blipFill>
            <p:spPr>
              <a:xfrm>
                <a:off x="4330247" y="1848193"/>
                <a:ext cx="1659115" cy="1317532"/>
              </a:xfrm>
              <a:prstGeom prst="rect">
                <a:avLst/>
              </a:prstGeom>
              <a:effectLst>
                <a:glow>
                  <a:schemeClr val="accent1"/>
                </a:glow>
              </a:effectLst>
            </p:spPr>
          </p:pic>
        </p:grpSp>
        <p:pic>
          <p:nvPicPr>
            <p:cNvPr id="13" name="Picture 12">
              <a:extLst>
                <a:ext uri="{FF2B5EF4-FFF2-40B4-BE49-F238E27FC236}">
                  <a16:creationId xmlns:a16="http://schemas.microsoft.com/office/drawing/2014/main" id="{2CA6E8E8-9919-4217-9F7A-60CB228FABC1}"/>
                </a:ext>
              </a:extLst>
            </p:cNvPr>
            <p:cNvPicPr>
              <a:picLocks noChangeAspect="1"/>
            </p:cNvPicPr>
            <p:nvPr/>
          </p:nvPicPr>
          <p:blipFill>
            <a:blip r:embed="rId4"/>
            <a:stretch>
              <a:fillRect/>
            </a:stretch>
          </p:blipFill>
          <p:spPr>
            <a:xfrm>
              <a:off x="2865869" y="3347987"/>
              <a:ext cx="1139137" cy="1272779"/>
            </a:xfrm>
            <a:prstGeom prst="rect">
              <a:avLst/>
            </a:prstGeom>
          </p:spPr>
        </p:pic>
        <p:pic>
          <p:nvPicPr>
            <p:cNvPr id="14" name="Picture 13">
              <a:extLst>
                <a:ext uri="{FF2B5EF4-FFF2-40B4-BE49-F238E27FC236}">
                  <a16:creationId xmlns:a16="http://schemas.microsoft.com/office/drawing/2014/main" id="{FA09EE05-AD44-42D3-A4F1-086B8B9A8A4C}"/>
                </a:ext>
              </a:extLst>
            </p:cNvPr>
            <p:cNvPicPr>
              <a:picLocks noChangeAspect="1"/>
            </p:cNvPicPr>
            <p:nvPr/>
          </p:nvPicPr>
          <p:blipFill>
            <a:blip r:embed="rId5"/>
            <a:stretch>
              <a:fillRect/>
            </a:stretch>
          </p:blipFill>
          <p:spPr>
            <a:xfrm>
              <a:off x="2946559" y="4873324"/>
              <a:ext cx="977758" cy="1036822"/>
            </a:xfrm>
            <a:prstGeom prst="rect">
              <a:avLst/>
            </a:prstGeom>
          </p:spPr>
        </p:pic>
      </p:grpSp>
    </p:spTree>
    <p:extLst>
      <p:ext uri="{BB962C8B-B14F-4D97-AF65-F5344CB8AC3E}">
        <p14:creationId xmlns:p14="http://schemas.microsoft.com/office/powerpoint/2010/main" val="295090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C5C4A6-39E1-492E-BC66-4F85E64C1649}"/>
              </a:ext>
            </a:extLst>
          </p:cNvPr>
          <p:cNvSpPr>
            <a:spLocks noGrp="1"/>
          </p:cNvSpPr>
          <p:nvPr>
            <p:ph type="sldNum" sz="quarter" idx="12"/>
          </p:nvPr>
        </p:nvSpPr>
        <p:spPr/>
        <p:txBody>
          <a:bodyPr/>
          <a:lstStyle/>
          <a:p>
            <a:fld id="{334DFC02-9AFF-1B4F-AA28-A0F8B85BA497}" type="slidenum">
              <a:rPr lang="en-US" smtClean="0"/>
              <a:pPr/>
              <a:t>14</a:t>
            </a:fld>
            <a:endParaRPr lang="en-US" dirty="0"/>
          </a:p>
        </p:txBody>
      </p:sp>
      <p:sp>
        <p:nvSpPr>
          <p:cNvPr id="4" name="Title 3">
            <a:extLst>
              <a:ext uri="{FF2B5EF4-FFF2-40B4-BE49-F238E27FC236}">
                <a16:creationId xmlns:a16="http://schemas.microsoft.com/office/drawing/2014/main" id="{7CFA02E8-D3EB-480B-9E64-E9B408FFC5D1}"/>
              </a:ext>
            </a:extLst>
          </p:cNvPr>
          <p:cNvSpPr>
            <a:spLocks noGrp="1"/>
          </p:cNvSpPr>
          <p:nvPr>
            <p:ph type="title"/>
          </p:nvPr>
        </p:nvSpPr>
        <p:spPr>
          <a:xfrm>
            <a:off x="787399" y="497196"/>
            <a:ext cx="9335699" cy="833923"/>
          </a:xfrm>
        </p:spPr>
        <p:txBody>
          <a:bodyPr/>
          <a:lstStyle/>
          <a:p>
            <a:r>
              <a:rPr lang="en-US" sz="2800" dirty="0">
                <a:latin typeface="+mn-lt"/>
              </a:rPr>
              <a:t>What care options might fit the picture?</a:t>
            </a:r>
          </a:p>
        </p:txBody>
      </p:sp>
      <p:sp>
        <p:nvSpPr>
          <p:cNvPr id="5" name="Content Placeholder 10">
            <a:extLst>
              <a:ext uri="{FF2B5EF4-FFF2-40B4-BE49-F238E27FC236}">
                <a16:creationId xmlns:a16="http://schemas.microsoft.com/office/drawing/2014/main" id="{9232FD7B-9743-4F2C-96BD-892B42A89670}"/>
              </a:ext>
            </a:extLst>
          </p:cNvPr>
          <p:cNvSpPr txBox="1">
            <a:spLocks/>
          </p:cNvSpPr>
          <p:nvPr/>
        </p:nvSpPr>
        <p:spPr bwMode="auto">
          <a:xfrm>
            <a:off x="2585226" y="1264195"/>
            <a:ext cx="8077200" cy="577761"/>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5">
                    <a:lumMod val="25000"/>
                  </a:schemeClr>
                </a:solidFill>
                <a:ea typeface="ＭＳ Ｐゴシック" pitchFamily="34" charset="-128"/>
              </a:rPr>
              <a:t>Care options include ………but are not limited to</a:t>
            </a:r>
          </a:p>
        </p:txBody>
      </p:sp>
      <p:graphicFrame>
        <p:nvGraphicFramePr>
          <p:cNvPr id="6" name="Diagram 5">
            <a:extLst>
              <a:ext uri="{FF2B5EF4-FFF2-40B4-BE49-F238E27FC236}">
                <a16:creationId xmlns:a16="http://schemas.microsoft.com/office/drawing/2014/main" id="{D0F0A68D-BCE9-43A2-B147-4A93EBCA9411}"/>
              </a:ext>
            </a:extLst>
          </p:cNvPr>
          <p:cNvGraphicFramePr/>
          <p:nvPr>
            <p:extLst>
              <p:ext uri="{D42A27DB-BD31-4B8C-83A1-F6EECF244321}">
                <p14:modId xmlns:p14="http://schemas.microsoft.com/office/powerpoint/2010/main" val="2723178586"/>
              </p:ext>
            </p:extLst>
          </p:nvPr>
        </p:nvGraphicFramePr>
        <p:xfrm>
          <a:off x="1943100" y="1775031"/>
          <a:ext cx="83058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47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47EF53-FE13-4E91-A38A-7D936687EC5C}"/>
              </a:ext>
            </a:extLst>
          </p:cNvPr>
          <p:cNvSpPr>
            <a:spLocks noGrp="1"/>
          </p:cNvSpPr>
          <p:nvPr>
            <p:ph type="sldNum" sz="quarter" idx="12"/>
          </p:nvPr>
        </p:nvSpPr>
        <p:spPr/>
        <p:txBody>
          <a:bodyPr/>
          <a:lstStyle/>
          <a:p>
            <a:fld id="{334DFC02-9AFF-1B4F-AA28-A0F8B85BA497}" type="slidenum">
              <a:rPr lang="en-US" smtClean="0"/>
              <a:pPr/>
              <a:t>15</a:t>
            </a:fld>
            <a:endParaRPr lang="en-US" dirty="0"/>
          </a:p>
        </p:txBody>
      </p:sp>
      <p:sp>
        <p:nvSpPr>
          <p:cNvPr id="4" name="Title 3">
            <a:extLst>
              <a:ext uri="{FF2B5EF4-FFF2-40B4-BE49-F238E27FC236}">
                <a16:creationId xmlns:a16="http://schemas.microsoft.com/office/drawing/2014/main" id="{5535C0FB-E7D4-4AE5-B279-D06331ADB7B5}"/>
              </a:ext>
            </a:extLst>
          </p:cNvPr>
          <p:cNvSpPr>
            <a:spLocks noGrp="1"/>
          </p:cNvSpPr>
          <p:nvPr>
            <p:ph type="title"/>
          </p:nvPr>
        </p:nvSpPr>
        <p:spPr>
          <a:xfrm>
            <a:off x="787399" y="615289"/>
            <a:ext cx="9335699" cy="718383"/>
          </a:xfrm>
        </p:spPr>
        <p:txBody>
          <a:bodyPr/>
          <a:lstStyle/>
          <a:p>
            <a:r>
              <a:rPr lang="en-US" sz="2800" dirty="0">
                <a:latin typeface="+mn-lt"/>
              </a:rPr>
              <a:t>It’s your plan, so IMAGINE …….</a:t>
            </a:r>
          </a:p>
        </p:txBody>
      </p:sp>
      <p:sp>
        <p:nvSpPr>
          <p:cNvPr id="5" name="TextBox 4">
            <a:extLst>
              <a:ext uri="{FF2B5EF4-FFF2-40B4-BE49-F238E27FC236}">
                <a16:creationId xmlns:a16="http://schemas.microsoft.com/office/drawing/2014/main" id="{4C34D416-64DB-421F-9C29-036B3C73E022}"/>
              </a:ext>
            </a:extLst>
          </p:cNvPr>
          <p:cNvSpPr txBox="1"/>
          <p:nvPr/>
        </p:nvSpPr>
        <p:spPr>
          <a:xfrm>
            <a:off x="2258139" y="1757418"/>
            <a:ext cx="8019568" cy="1077218"/>
          </a:xfrm>
          <a:prstGeom prst="rect">
            <a:avLst/>
          </a:prstGeom>
          <a:noFill/>
        </p:spPr>
        <p:txBody>
          <a:bodyPr wrap="none" rtlCol="0">
            <a:spAutoFit/>
          </a:bodyPr>
          <a:lstStyle/>
          <a:p>
            <a:r>
              <a:rPr lang="en-US" sz="2800" b="1" dirty="0">
                <a:solidFill>
                  <a:srgbClr val="0070C0"/>
                </a:solidFill>
              </a:rPr>
              <a:t>Think ahead with steps in mind</a:t>
            </a:r>
          </a:p>
          <a:p>
            <a:endParaRPr lang="en-US" sz="800" dirty="0">
              <a:solidFill>
                <a:srgbClr val="0070C0"/>
              </a:solidFill>
            </a:endParaRPr>
          </a:p>
          <a:p>
            <a:r>
              <a:rPr lang="en-US" sz="2800" u="sng" dirty="0"/>
              <a:t>Example</a:t>
            </a:r>
            <a:r>
              <a:rPr lang="en-US" sz="2800" dirty="0"/>
              <a:t> – Potential alternative to Assisted Living</a:t>
            </a:r>
          </a:p>
        </p:txBody>
      </p:sp>
      <p:graphicFrame>
        <p:nvGraphicFramePr>
          <p:cNvPr id="6" name="Diagram 5">
            <a:extLst>
              <a:ext uri="{FF2B5EF4-FFF2-40B4-BE49-F238E27FC236}">
                <a16:creationId xmlns:a16="http://schemas.microsoft.com/office/drawing/2014/main" id="{3A083521-73D6-4881-A747-906784A9678A}"/>
              </a:ext>
            </a:extLst>
          </p:cNvPr>
          <p:cNvGraphicFramePr/>
          <p:nvPr>
            <p:extLst>
              <p:ext uri="{D42A27DB-BD31-4B8C-83A1-F6EECF244321}">
                <p14:modId xmlns:p14="http://schemas.microsoft.com/office/powerpoint/2010/main" val="213392303"/>
              </p:ext>
            </p:extLst>
          </p:nvPr>
        </p:nvGraphicFramePr>
        <p:xfrm>
          <a:off x="2352907" y="2986287"/>
          <a:ext cx="7924800" cy="325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AF4828E-749A-4F6B-A49F-4D992CD0E254}"/>
              </a:ext>
            </a:extLst>
          </p:cNvPr>
          <p:cNvSpPr txBox="1"/>
          <p:nvPr/>
        </p:nvSpPr>
        <p:spPr>
          <a:xfrm>
            <a:off x="5198096" y="5524328"/>
            <a:ext cx="67056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Keeps you in a more socialized setting</a:t>
            </a:r>
          </a:p>
          <a:p>
            <a:pPr marL="285750" indent="-285750">
              <a:buFont typeface="Arial" panose="020B0604020202020204" pitchFamily="34" charset="0"/>
              <a:buChar char="•"/>
            </a:pPr>
            <a:r>
              <a:rPr lang="en-US" sz="2000" dirty="0"/>
              <a:t>Remain closer to friends in the community</a:t>
            </a:r>
          </a:p>
          <a:p>
            <a:pPr marL="285750" indent="-285750">
              <a:buFont typeface="Arial" panose="020B0604020202020204" pitchFamily="34" charset="0"/>
              <a:buChar char="•"/>
            </a:pPr>
            <a:r>
              <a:rPr lang="en-US" sz="2000" dirty="0"/>
              <a:t>Could delay or eliminate a move to Assisted Living</a:t>
            </a:r>
          </a:p>
        </p:txBody>
      </p:sp>
    </p:spTree>
    <p:extLst>
      <p:ext uri="{BB962C8B-B14F-4D97-AF65-F5344CB8AC3E}">
        <p14:creationId xmlns:p14="http://schemas.microsoft.com/office/powerpoint/2010/main" val="318889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E384E8-7D4B-486E-94CC-6AE60D4F22C5}"/>
              </a:ext>
            </a:extLst>
          </p:cNvPr>
          <p:cNvSpPr>
            <a:spLocks noGrp="1"/>
          </p:cNvSpPr>
          <p:nvPr>
            <p:ph type="title"/>
          </p:nvPr>
        </p:nvSpPr>
        <p:spPr>
          <a:xfrm>
            <a:off x="773121" y="338328"/>
            <a:ext cx="5404655" cy="1095931"/>
          </a:xfrm>
        </p:spPr>
        <p:txBody>
          <a:bodyPr vert="horz" lIns="91440" tIns="45720" rIns="91440" bIns="45720" rtlCol="0" anchor="ctr">
            <a:normAutofit/>
          </a:bodyPr>
          <a:lstStyle/>
          <a:p>
            <a:pPr>
              <a:lnSpc>
                <a:spcPct val="90000"/>
              </a:lnSpc>
            </a:pPr>
            <a:r>
              <a:rPr lang="en-US" sz="2800" dirty="0">
                <a:solidFill>
                  <a:schemeClr val="tx1"/>
                </a:solidFill>
                <a:latin typeface="+mn-lt"/>
                <a:cs typeface="+mj-cs"/>
              </a:rPr>
              <a:t>Imagine care with no restrictions</a:t>
            </a:r>
          </a:p>
        </p:txBody>
      </p:sp>
      <p:sp>
        <p:nvSpPr>
          <p:cNvPr id="7" name="Content Placeholder 10">
            <a:extLst>
              <a:ext uri="{FF2B5EF4-FFF2-40B4-BE49-F238E27FC236}">
                <a16:creationId xmlns:a16="http://schemas.microsoft.com/office/drawing/2014/main" id="{B2583D2E-7FAA-49B4-8D31-4F95B9A0ED9F}"/>
              </a:ext>
            </a:extLst>
          </p:cNvPr>
          <p:cNvSpPr txBox="1">
            <a:spLocks/>
          </p:cNvSpPr>
          <p:nvPr/>
        </p:nvSpPr>
        <p:spPr bwMode="auto">
          <a:xfrm>
            <a:off x="3739642" y="1235118"/>
            <a:ext cx="6675627" cy="1605083"/>
          </a:xfrm>
          <a:prstGeom prst="rect">
            <a:avLst/>
          </a:prstGeom>
        </p:spPr>
        <p:txBody>
          <a:bodyPr vert="horz" lIns="91440" tIns="45720" rIns="91440" bIns="45720" numCol="1" rtlCol="0" anchor="ctr" anchorCtr="0" compatLnSpc="1">
            <a:prstTxWarp prst="textNoShape">
              <a:avLst/>
            </a:prstTxWarp>
            <a:normAutofit/>
          </a:bodyPr>
          <a:lstStyle>
            <a:lvl1pPr marL="342900" indent="-342900" algn="l" rtl="0" eaLnBrk="0" fontAlgn="base" hangingPunct="0">
              <a:spcBef>
                <a:spcPct val="20000"/>
              </a:spcBef>
              <a:spcAft>
                <a:spcPct val="0"/>
              </a:spcAft>
              <a:buFontTx/>
              <a:buNone/>
              <a:defRPr sz="2000">
                <a:solidFill>
                  <a:srgbClr val="5789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1800">
                <a:solidFill>
                  <a:schemeClr val="accent4">
                    <a:lumMod val="65000"/>
                    <a:lumOff val="35000"/>
                  </a:schemeClr>
                </a:solidFill>
                <a:latin typeface="+mn-lt"/>
                <a:ea typeface="ＭＳ Ｐゴシック" charset="-128"/>
                <a:cs typeface="ＭＳ Ｐゴシック"/>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accent4">
                    <a:lumMod val="65000"/>
                    <a:lumOff val="35000"/>
                  </a:schemeClr>
                </a:solidFill>
                <a:latin typeface="+mn-lt"/>
                <a:ea typeface="ＭＳ Ｐゴシック" charset="-128"/>
                <a:cs typeface="ＭＳ Ｐゴシック"/>
              </a:defRPr>
            </a:lvl3pPr>
            <a:lvl4pPr marL="1657350" indent="-285750" algn="l" rtl="0" eaLnBrk="0" fontAlgn="base" hangingPunct="0">
              <a:spcBef>
                <a:spcPct val="20000"/>
              </a:spcBef>
              <a:spcAft>
                <a:spcPct val="0"/>
              </a:spcAft>
              <a:buFont typeface="Courier New" panose="02070309020205020404" pitchFamily="49" charset="0"/>
              <a:buChar char="o"/>
              <a:defRPr sz="1400">
                <a:solidFill>
                  <a:schemeClr val="accent4">
                    <a:lumMod val="65000"/>
                    <a:lumOff val="35000"/>
                  </a:schemeClr>
                </a:solidFill>
                <a:latin typeface="+mn-lt"/>
                <a:ea typeface="ＭＳ Ｐゴシック" charset="-128"/>
                <a:cs typeface="ＭＳ Ｐゴシック"/>
              </a:defRPr>
            </a:lvl4pPr>
            <a:lvl5pPr marL="2114550" indent="-285750" algn="l" rtl="0" eaLnBrk="0" fontAlgn="base" hangingPunct="0">
              <a:spcBef>
                <a:spcPct val="20000"/>
              </a:spcBef>
              <a:spcAft>
                <a:spcPct val="0"/>
              </a:spcAft>
              <a:buFont typeface="Wingdings" panose="05000000000000000000" pitchFamily="2" charset="2"/>
              <a:buChar char="Ø"/>
              <a:defRPr sz="1400">
                <a:solidFill>
                  <a:schemeClr val="accent4">
                    <a:lumMod val="65000"/>
                    <a:lumOff val="35000"/>
                  </a:schemeClr>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indent="-228600" eaLnBrk="1" hangingPunct="1">
              <a:lnSpc>
                <a:spcPct val="90000"/>
              </a:lnSpc>
              <a:buFont typeface="Arial" panose="020B0604020202020204" pitchFamily="34" charset="0"/>
              <a:buChar char="•"/>
            </a:pPr>
            <a:r>
              <a:rPr lang="en-US" dirty="0">
                <a:solidFill>
                  <a:schemeClr val="tx1"/>
                </a:solidFill>
                <a:ea typeface="+mn-ea"/>
                <a:cs typeface="+mn-cs"/>
              </a:rPr>
              <a:t>Write down anything you can think of</a:t>
            </a:r>
          </a:p>
          <a:p>
            <a:pPr indent="-228600" eaLnBrk="1" hangingPunct="1">
              <a:lnSpc>
                <a:spcPct val="90000"/>
              </a:lnSpc>
              <a:buFont typeface="Arial" panose="020B0604020202020204" pitchFamily="34" charset="0"/>
              <a:buChar char="•"/>
            </a:pPr>
            <a:r>
              <a:rPr lang="en-US" dirty="0">
                <a:solidFill>
                  <a:schemeClr val="tx1"/>
                </a:solidFill>
                <a:ea typeface="+mn-ea"/>
                <a:cs typeface="+mn-cs"/>
              </a:rPr>
              <a:t>Don’t worry how it sounds for now</a:t>
            </a:r>
          </a:p>
          <a:p>
            <a:pPr indent="-228600" eaLnBrk="1" hangingPunct="1">
              <a:lnSpc>
                <a:spcPct val="90000"/>
              </a:lnSpc>
              <a:buFont typeface="Arial" panose="020B0604020202020204" pitchFamily="34" charset="0"/>
              <a:buChar char="•"/>
            </a:pPr>
            <a:endParaRPr lang="en-US" dirty="0">
              <a:solidFill>
                <a:schemeClr val="tx1"/>
              </a:solidFill>
              <a:ea typeface="+mn-ea"/>
              <a:cs typeface="+mn-cs"/>
            </a:endParaRPr>
          </a:p>
        </p:txBody>
      </p:sp>
      <p:sp>
        <p:nvSpPr>
          <p:cNvPr id="27" name="Rectangle 26">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26">
            <a:extLst>
              <a:ext uri="{FF2B5EF4-FFF2-40B4-BE49-F238E27FC236}">
                <a16:creationId xmlns:a16="http://schemas.microsoft.com/office/drawing/2014/main" id="{48AADC38-41AB-482C-B8C3-6B9CD91B6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6035"/>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C4420DB-5244-41A2-B083-4DAC6FEC902F}"/>
              </a:ext>
            </a:extLst>
          </p:cNvPr>
          <p:cNvPicPr>
            <a:picLocks noChangeAspect="1"/>
          </p:cNvPicPr>
          <p:nvPr/>
        </p:nvPicPr>
        <p:blipFill>
          <a:blip r:embed="rId3"/>
          <a:stretch>
            <a:fillRect/>
          </a:stretch>
        </p:blipFill>
        <p:spPr>
          <a:xfrm>
            <a:off x="4060555" y="4291466"/>
            <a:ext cx="7479172" cy="1776302"/>
          </a:xfrm>
          <a:prstGeom prst="rect">
            <a:avLst/>
          </a:prstGeom>
        </p:spPr>
      </p:pic>
      <p:pic>
        <p:nvPicPr>
          <p:cNvPr id="5" name="Content Placeholder 13">
            <a:extLst>
              <a:ext uri="{FF2B5EF4-FFF2-40B4-BE49-F238E27FC236}">
                <a16:creationId xmlns:a16="http://schemas.microsoft.com/office/drawing/2014/main" id="{84914493-8317-4654-9278-F9ED99599BDA}"/>
              </a:ext>
            </a:extLst>
          </p:cNvPr>
          <p:cNvPicPr>
            <a:picLocks noChangeAspect="1"/>
          </p:cNvPicPr>
          <p:nvPr/>
        </p:nvPicPr>
        <p:blipFill>
          <a:blip r:embed="rId4"/>
          <a:stretch>
            <a:fillRect/>
          </a:stretch>
        </p:blipFill>
        <p:spPr>
          <a:xfrm>
            <a:off x="378201" y="2643900"/>
            <a:ext cx="7059662" cy="1358984"/>
          </a:xfrm>
          <a:prstGeom prst="rect">
            <a:avLst/>
          </a:prstGeom>
        </p:spPr>
      </p:pic>
      <p:sp>
        <p:nvSpPr>
          <p:cNvPr id="3" name="Slide Number Placeholder 2">
            <a:extLst>
              <a:ext uri="{FF2B5EF4-FFF2-40B4-BE49-F238E27FC236}">
                <a16:creationId xmlns:a16="http://schemas.microsoft.com/office/drawing/2014/main" id="{09764CD7-FBCD-4FE9-807E-15CF6A8CEC59}"/>
              </a:ext>
            </a:extLst>
          </p:cNvPr>
          <p:cNvSpPr>
            <a:spLocks noGrp="1"/>
          </p:cNvSpPr>
          <p:nvPr>
            <p:ph type="sldNum" sz="quarter" idx="12"/>
          </p:nvPr>
        </p:nvSpPr>
        <p:spPr>
          <a:xfrm>
            <a:off x="10853928" y="6356350"/>
            <a:ext cx="685800" cy="365125"/>
          </a:xfrm>
        </p:spPr>
        <p:txBody>
          <a:bodyPr vert="horz" lIns="91440" tIns="45720" rIns="91440" bIns="45720" rtlCol="0" anchor="ctr">
            <a:normAutofit/>
          </a:bodyPr>
          <a:lstStyle/>
          <a:p>
            <a:pPr algn="r">
              <a:spcAft>
                <a:spcPts val="600"/>
              </a:spcAft>
            </a:pPr>
            <a:fld id="{334DFC02-9AFF-1B4F-AA28-A0F8B85BA497}" type="slidenum">
              <a:rPr lang="en-US" sz="1200">
                <a:solidFill>
                  <a:srgbClr val="595959"/>
                </a:solidFill>
                <a:latin typeface="+mn-lt"/>
                <a:cs typeface="+mn-cs"/>
              </a:rPr>
              <a:pPr algn="r">
                <a:spcAft>
                  <a:spcPts val="600"/>
                </a:spcAft>
              </a:pPr>
              <a:t>16</a:t>
            </a:fld>
            <a:endParaRPr lang="en-US" sz="1200">
              <a:solidFill>
                <a:srgbClr val="595959"/>
              </a:solidFill>
              <a:latin typeface="+mn-lt"/>
              <a:cs typeface="+mn-cs"/>
            </a:endParaRPr>
          </a:p>
        </p:txBody>
      </p:sp>
    </p:spTree>
    <p:extLst>
      <p:ext uri="{BB962C8B-B14F-4D97-AF65-F5344CB8AC3E}">
        <p14:creationId xmlns:p14="http://schemas.microsoft.com/office/powerpoint/2010/main" val="895410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CEA588-A5F0-40C1-A446-C9FDEFCDB8D1}"/>
              </a:ext>
            </a:extLst>
          </p:cNvPr>
          <p:cNvSpPr>
            <a:spLocks noGrp="1"/>
          </p:cNvSpPr>
          <p:nvPr>
            <p:ph type="sldNum" sz="quarter" idx="12"/>
          </p:nvPr>
        </p:nvSpPr>
        <p:spPr/>
        <p:txBody>
          <a:bodyPr/>
          <a:lstStyle/>
          <a:p>
            <a:fld id="{334DFC02-9AFF-1B4F-AA28-A0F8B85BA497}" type="slidenum">
              <a:rPr lang="en-US" smtClean="0"/>
              <a:pPr/>
              <a:t>17</a:t>
            </a:fld>
            <a:endParaRPr lang="en-US" dirty="0"/>
          </a:p>
        </p:txBody>
      </p:sp>
      <p:sp>
        <p:nvSpPr>
          <p:cNvPr id="4" name="Title 3">
            <a:extLst>
              <a:ext uri="{FF2B5EF4-FFF2-40B4-BE49-F238E27FC236}">
                <a16:creationId xmlns:a16="http://schemas.microsoft.com/office/drawing/2014/main" id="{B397296D-BB95-419C-A729-F271ECC8C80E}"/>
              </a:ext>
            </a:extLst>
          </p:cNvPr>
          <p:cNvSpPr>
            <a:spLocks noGrp="1"/>
          </p:cNvSpPr>
          <p:nvPr>
            <p:ph type="title"/>
          </p:nvPr>
        </p:nvSpPr>
        <p:spPr>
          <a:xfrm>
            <a:off x="787399" y="688226"/>
            <a:ext cx="9335699" cy="833923"/>
          </a:xfrm>
        </p:spPr>
        <p:txBody>
          <a:bodyPr/>
          <a:lstStyle/>
          <a:p>
            <a:r>
              <a:rPr lang="en-US" sz="2800" dirty="0">
                <a:latin typeface="+mn-lt"/>
              </a:rPr>
              <a:t>Or plan with family in mind</a:t>
            </a:r>
          </a:p>
        </p:txBody>
      </p:sp>
      <p:grpSp>
        <p:nvGrpSpPr>
          <p:cNvPr id="14" name="Group 13">
            <a:extLst>
              <a:ext uri="{FF2B5EF4-FFF2-40B4-BE49-F238E27FC236}">
                <a16:creationId xmlns:a16="http://schemas.microsoft.com/office/drawing/2014/main" id="{C2401475-B56E-48BB-B128-0967B1F2A2C2}"/>
              </a:ext>
            </a:extLst>
          </p:cNvPr>
          <p:cNvGrpSpPr/>
          <p:nvPr/>
        </p:nvGrpSpPr>
        <p:grpSpPr>
          <a:xfrm>
            <a:off x="537851" y="1499100"/>
            <a:ext cx="8692115" cy="3859800"/>
            <a:chOff x="2227143" y="3262749"/>
            <a:chExt cx="8692115" cy="3859800"/>
          </a:xfrm>
        </p:grpSpPr>
        <p:pic>
          <p:nvPicPr>
            <p:cNvPr id="13" name="Picture 12">
              <a:extLst>
                <a:ext uri="{FF2B5EF4-FFF2-40B4-BE49-F238E27FC236}">
                  <a16:creationId xmlns:a16="http://schemas.microsoft.com/office/drawing/2014/main" id="{9C5CBB3B-A4F6-43A6-90DD-ECF56BB15F3B}"/>
                </a:ext>
              </a:extLst>
            </p:cNvPr>
            <p:cNvPicPr>
              <a:picLocks noChangeAspect="1"/>
            </p:cNvPicPr>
            <p:nvPr/>
          </p:nvPicPr>
          <p:blipFill>
            <a:blip r:embed="rId3"/>
            <a:stretch>
              <a:fillRect/>
            </a:stretch>
          </p:blipFill>
          <p:spPr>
            <a:xfrm>
              <a:off x="2227143" y="3262749"/>
              <a:ext cx="2015800" cy="3859800"/>
            </a:xfrm>
            <a:prstGeom prst="rect">
              <a:avLst/>
            </a:prstGeom>
          </p:spPr>
        </p:pic>
        <p:grpSp>
          <p:nvGrpSpPr>
            <p:cNvPr id="5" name="Group 4">
              <a:extLst>
                <a:ext uri="{FF2B5EF4-FFF2-40B4-BE49-F238E27FC236}">
                  <a16:creationId xmlns:a16="http://schemas.microsoft.com/office/drawing/2014/main" id="{6127F953-D423-464A-A72E-D30FA5C79E78}"/>
                </a:ext>
              </a:extLst>
            </p:cNvPr>
            <p:cNvGrpSpPr/>
            <p:nvPr/>
          </p:nvGrpSpPr>
          <p:grpSpPr>
            <a:xfrm>
              <a:off x="4547735" y="3429000"/>
              <a:ext cx="6371523" cy="2096915"/>
              <a:chOff x="2272887" y="3462453"/>
              <a:chExt cx="6371523" cy="2096915"/>
            </a:xfrm>
          </p:grpSpPr>
          <p:sp>
            <p:nvSpPr>
              <p:cNvPr id="7" name="Speech Bubble: Rectangle with Corners Rounded 6">
                <a:extLst>
                  <a:ext uri="{FF2B5EF4-FFF2-40B4-BE49-F238E27FC236}">
                    <a16:creationId xmlns:a16="http://schemas.microsoft.com/office/drawing/2014/main" id="{85B67674-6724-4867-A23F-362B44DB9B39}"/>
                  </a:ext>
                </a:extLst>
              </p:cNvPr>
              <p:cNvSpPr/>
              <p:nvPr/>
            </p:nvSpPr>
            <p:spPr>
              <a:xfrm>
                <a:off x="2272887" y="3462453"/>
                <a:ext cx="6371523" cy="1993234"/>
              </a:xfrm>
              <a:prstGeom prst="wedgeRoundRectCallout">
                <a:avLst>
                  <a:gd name="adj1" fmla="val -62538"/>
                  <a:gd name="adj2" fmla="val -32135"/>
                  <a:gd name="adj3" fmla="val 1666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10">
                <a:extLst>
                  <a:ext uri="{FF2B5EF4-FFF2-40B4-BE49-F238E27FC236}">
                    <a16:creationId xmlns:a16="http://schemas.microsoft.com/office/drawing/2014/main" id="{A6EC70F1-84BF-4C11-BD4D-148F30CFE06A}"/>
                  </a:ext>
                </a:extLst>
              </p:cNvPr>
              <p:cNvSpPr txBox="1">
                <a:spLocks/>
              </p:cNvSpPr>
              <p:nvPr/>
            </p:nvSpPr>
            <p:spPr bwMode="auto">
              <a:xfrm>
                <a:off x="2444737" y="3739624"/>
                <a:ext cx="6027821" cy="181974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2000">
                    <a:solidFill>
                      <a:srgbClr val="5789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1800">
                    <a:solidFill>
                      <a:schemeClr val="accent4">
                        <a:lumMod val="65000"/>
                        <a:lumOff val="35000"/>
                      </a:schemeClr>
                    </a:solidFill>
                    <a:latin typeface="+mn-lt"/>
                    <a:ea typeface="ＭＳ Ｐゴシック" charset="-128"/>
                    <a:cs typeface="ＭＳ Ｐゴシック"/>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accent4">
                        <a:lumMod val="65000"/>
                        <a:lumOff val="35000"/>
                      </a:schemeClr>
                    </a:solidFill>
                    <a:latin typeface="+mn-lt"/>
                    <a:ea typeface="ＭＳ Ｐゴシック" charset="-128"/>
                    <a:cs typeface="ＭＳ Ｐゴシック"/>
                  </a:defRPr>
                </a:lvl3pPr>
                <a:lvl4pPr marL="1657350" indent="-285750" algn="l" rtl="0" eaLnBrk="0" fontAlgn="base" hangingPunct="0">
                  <a:spcBef>
                    <a:spcPct val="20000"/>
                  </a:spcBef>
                  <a:spcAft>
                    <a:spcPct val="0"/>
                  </a:spcAft>
                  <a:buFont typeface="Courier New" panose="02070309020205020404" pitchFamily="49" charset="0"/>
                  <a:buChar char="o"/>
                  <a:defRPr sz="1400">
                    <a:solidFill>
                      <a:schemeClr val="accent4">
                        <a:lumMod val="65000"/>
                        <a:lumOff val="35000"/>
                      </a:schemeClr>
                    </a:solidFill>
                    <a:latin typeface="+mn-lt"/>
                    <a:ea typeface="ＭＳ Ｐゴシック" charset="-128"/>
                    <a:cs typeface="ＭＳ Ｐゴシック"/>
                  </a:defRPr>
                </a:lvl4pPr>
                <a:lvl5pPr marL="2114550" indent="-285750" algn="l" rtl="0" eaLnBrk="0" fontAlgn="base" hangingPunct="0">
                  <a:spcBef>
                    <a:spcPct val="20000"/>
                  </a:spcBef>
                  <a:spcAft>
                    <a:spcPct val="0"/>
                  </a:spcAft>
                  <a:buFont typeface="Wingdings" panose="05000000000000000000" pitchFamily="2" charset="2"/>
                  <a:buChar char="Ø"/>
                  <a:defRPr sz="1400">
                    <a:solidFill>
                      <a:schemeClr val="accent4">
                        <a:lumMod val="65000"/>
                        <a:lumOff val="35000"/>
                      </a:schemeClr>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lvl="0" indent="0"/>
                <a:r>
                  <a:rPr lang="en-US" sz="1900" kern="0" dirty="0">
                    <a:solidFill>
                      <a:schemeClr val="tx1">
                        <a:lumMod val="65000"/>
                        <a:lumOff val="35000"/>
                      </a:schemeClr>
                    </a:solidFill>
                  </a:rPr>
                  <a:t>“</a:t>
                </a:r>
                <a:r>
                  <a:rPr lang="en-US" sz="1900" i="1" dirty="0">
                    <a:solidFill>
                      <a:schemeClr val="tx1">
                        <a:lumMod val="65000"/>
                        <a:lumOff val="35000"/>
                      </a:schemeClr>
                    </a:solidFill>
                  </a:rPr>
                  <a:t>Our daughter and her family live close to us but have busy lives. A one floor house just two doors down from her home just went on the market, and she would like us to buy the house.  We can help more with the grandkids now – and they will be right there to help us later as we age.”</a:t>
                </a:r>
              </a:p>
              <a:p>
                <a:pPr marL="0" indent="0"/>
                <a:endParaRPr lang="en-US" kern="0" dirty="0">
                  <a:solidFill>
                    <a:schemeClr val="accent4">
                      <a:lumMod val="50000"/>
                      <a:lumOff val="50000"/>
                    </a:schemeClr>
                  </a:solidFill>
                  <a:ea typeface="ＭＳ Ｐゴシック" pitchFamily="34" charset="-128"/>
                </a:endParaRPr>
              </a:p>
            </p:txBody>
          </p:sp>
        </p:grpSp>
      </p:grpSp>
      <p:grpSp>
        <p:nvGrpSpPr>
          <p:cNvPr id="17" name="Group 16">
            <a:extLst>
              <a:ext uri="{FF2B5EF4-FFF2-40B4-BE49-F238E27FC236}">
                <a16:creationId xmlns:a16="http://schemas.microsoft.com/office/drawing/2014/main" id="{057E8E50-24D5-4D38-82D5-DD39809A2A84}"/>
              </a:ext>
            </a:extLst>
          </p:cNvPr>
          <p:cNvGrpSpPr/>
          <p:nvPr/>
        </p:nvGrpSpPr>
        <p:grpSpPr>
          <a:xfrm>
            <a:off x="4320876" y="3429000"/>
            <a:ext cx="6641571" cy="3114675"/>
            <a:chOff x="4320876" y="3429000"/>
            <a:chExt cx="6641571" cy="3114675"/>
          </a:xfrm>
        </p:grpSpPr>
        <p:pic>
          <p:nvPicPr>
            <p:cNvPr id="16" name="Picture 15">
              <a:extLst>
                <a:ext uri="{FF2B5EF4-FFF2-40B4-BE49-F238E27FC236}">
                  <a16:creationId xmlns:a16="http://schemas.microsoft.com/office/drawing/2014/main" id="{9911B5BD-B8B7-4502-9B97-AF30EF694013}"/>
                </a:ext>
              </a:extLst>
            </p:cNvPr>
            <p:cNvPicPr>
              <a:picLocks noChangeAspect="1"/>
            </p:cNvPicPr>
            <p:nvPr/>
          </p:nvPicPr>
          <p:blipFill>
            <a:blip r:embed="rId4"/>
            <a:stretch>
              <a:fillRect/>
            </a:stretch>
          </p:blipFill>
          <p:spPr>
            <a:xfrm>
              <a:off x="9618862" y="3429000"/>
              <a:ext cx="1343585" cy="3114675"/>
            </a:xfrm>
            <a:prstGeom prst="rect">
              <a:avLst/>
            </a:prstGeom>
          </p:spPr>
        </p:pic>
        <p:grpSp>
          <p:nvGrpSpPr>
            <p:cNvPr id="15" name="Group 14">
              <a:extLst>
                <a:ext uri="{FF2B5EF4-FFF2-40B4-BE49-F238E27FC236}">
                  <a16:creationId xmlns:a16="http://schemas.microsoft.com/office/drawing/2014/main" id="{8B6E4987-40AC-4902-BDAB-64645DBDA2E6}"/>
                </a:ext>
              </a:extLst>
            </p:cNvPr>
            <p:cNvGrpSpPr/>
            <p:nvPr/>
          </p:nvGrpSpPr>
          <p:grpSpPr>
            <a:xfrm>
              <a:off x="4320876" y="4048670"/>
              <a:ext cx="5031446" cy="1523971"/>
              <a:chOff x="1069301" y="1531670"/>
              <a:chExt cx="5031446" cy="1523971"/>
            </a:xfrm>
          </p:grpSpPr>
          <p:sp>
            <p:nvSpPr>
              <p:cNvPr id="10" name="Speech Bubble: Rectangle with Corners Rounded 9">
                <a:extLst>
                  <a:ext uri="{FF2B5EF4-FFF2-40B4-BE49-F238E27FC236}">
                    <a16:creationId xmlns:a16="http://schemas.microsoft.com/office/drawing/2014/main" id="{89E75362-2FC2-4B8A-93C3-2738C1B994DB}"/>
                  </a:ext>
                </a:extLst>
              </p:cNvPr>
              <p:cNvSpPr/>
              <p:nvPr/>
            </p:nvSpPr>
            <p:spPr>
              <a:xfrm flipH="1">
                <a:off x="1069301" y="1531670"/>
                <a:ext cx="5031446" cy="1523971"/>
              </a:xfrm>
              <a:prstGeom prst="wedgeRoundRectCallout">
                <a:avLst>
                  <a:gd name="adj1" fmla="val -60760"/>
                  <a:gd name="adj2" fmla="val -47239"/>
                  <a:gd name="adj3" fmla="val 16667"/>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5FA97D1A-D0BD-4725-B272-56160C202109}"/>
                  </a:ext>
                </a:extLst>
              </p:cNvPr>
              <p:cNvSpPr txBox="1">
                <a:spLocks/>
              </p:cNvSpPr>
              <p:nvPr/>
            </p:nvSpPr>
            <p:spPr bwMode="auto">
              <a:xfrm flipH="1">
                <a:off x="1360438" y="1635351"/>
                <a:ext cx="4449172" cy="1346200"/>
              </a:xfrm>
              <a:prstGeom prst="rect">
                <a:avLst/>
              </a:prstGeom>
              <a:noFill/>
              <a:ln>
                <a:miter lim="800000"/>
                <a:headEnd/>
                <a:tailEnd/>
              </a:ln>
            </p:spPr>
            <p:txBody>
              <a:bodyPr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US" sz="1900" kern="0" dirty="0">
                    <a:solidFill>
                      <a:schemeClr val="tx1">
                        <a:lumMod val="65000"/>
                        <a:lumOff val="35000"/>
                      </a:schemeClr>
                    </a:solidFill>
                  </a:rPr>
                  <a:t>“</a:t>
                </a:r>
                <a:r>
                  <a:rPr lang="en-US" sz="1900" i="1" kern="0" dirty="0">
                    <a:solidFill>
                      <a:schemeClr val="tx1">
                        <a:lumMod val="65000"/>
                        <a:lumOff val="35000"/>
                      </a:schemeClr>
                    </a:solidFill>
                  </a:rPr>
                  <a:t>My son is looking to change jobs and I am about to retire. We love Florida and have all decided to move there so my son and his family will be close by should I need help”.</a:t>
                </a:r>
              </a:p>
              <a:p>
                <a:pPr>
                  <a:buFont typeface="Arial" panose="020B0604020202020204" pitchFamily="34" charset="0"/>
                  <a:buChar char="•"/>
                </a:pPr>
                <a:endParaRPr lang="en-US" kern="0" dirty="0">
                  <a:solidFill>
                    <a:schemeClr val="accent4">
                      <a:lumMod val="50000"/>
                      <a:lumOff val="50000"/>
                    </a:schemeClr>
                  </a:solidFill>
                  <a:ea typeface="ＭＳ Ｐゴシック" pitchFamily="34" charset="-128"/>
                </a:endParaRPr>
              </a:p>
            </p:txBody>
          </p:sp>
        </p:grpSp>
      </p:grpSp>
    </p:spTree>
    <p:extLst>
      <p:ext uri="{BB962C8B-B14F-4D97-AF65-F5344CB8AC3E}">
        <p14:creationId xmlns:p14="http://schemas.microsoft.com/office/powerpoint/2010/main" val="327851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7ECCB3-AACB-45CB-B7D7-B3CAFD3C15E6}"/>
              </a:ext>
            </a:extLst>
          </p:cNvPr>
          <p:cNvSpPr>
            <a:spLocks noGrp="1"/>
          </p:cNvSpPr>
          <p:nvPr>
            <p:ph type="title"/>
          </p:nvPr>
        </p:nvSpPr>
        <p:spPr>
          <a:xfrm>
            <a:off x="1036567" y="1329858"/>
            <a:ext cx="4179148" cy="3921176"/>
          </a:xfrm>
        </p:spPr>
        <p:txBody>
          <a:bodyPr vert="horz" lIns="91440" tIns="45720" rIns="91440" bIns="45720" rtlCol="0" anchor="ctr">
            <a:normAutofit/>
          </a:bodyPr>
          <a:lstStyle/>
          <a:p>
            <a:pPr algn="ctr">
              <a:lnSpc>
                <a:spcPct val="90000"/>
              </a:lnSpc>
            </a:pPr>
            <a:r>
              <a:rPr lang="en-US" sz="4000" kern="1200" dirty="0">
                <a:solidFill>
                  <a:schemeClr val="tx1"/>
                </a:solidFill>
                <a:latin typeface="+mj-lt"/>
                <a:ea typeface="+mj-ea"/>
                <a:cs typeface="+mj-cs"/>
              </a:rPr>
              <a:t>Consider who will participate in the caregiving</a:t>
            </a:r>
          </a:p>
        </p:txBody>
      </p:sp>
      <p:grpSp>
        <p:nvGrpSpPr>
          <p:cNvPr id="18" name="Group 17">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9"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727D00EE-1C2C-4402-BC94-9DE1287EAAA9}"/>
              </a:ext>
            </a:extLst>
          </p:cNvPr>
          <p:cNvSpPr>
            <a:spLocks noGrp="1"/>
          </p:cNvSpPr>
          <p:nvPr>
            <p:ph type="sldNum" sz="quarter" idx="12"/>
          </p:nvPr>
        </p:nvSpPr>
        <p:spPr>
          <a:xfrm>
            <a:off x="73152" y="3379979"/>
            <a:ext cx="457200" cy="365125"/>
          </a:xfrm>
        </p:spPr>
        <p:txBody>
          <a:bodyPr vert="horz" lIns="91440" tIns="45720" rIns="91440" bIns="45720" rtlCol="0" anchor="ctr">
            <a:normAutofit/>
          </a:bodyPr>
          <a:lstStyle/>
          <a:p>
            <a:pPr>
              <a:spcAft>
                <a:spcPts val="600"/>
              </a:spcAft>
            </a:pPr>
            <a:fld id="{334DFC02-9AFF-1B4F-AA28-A0F8B85BA497}" type="slidenum">
              <a:rPr lang="en-US" sz="1200">
                <a:solidFill>
                  <a:srgbClr val="FFFFFF"/>
                </a:solidFill>
                <a:latin typeface="+mn-lt"/>
                <a:cs typeface="+mn-cs"/>
              </a:rPr>
              <a:pPr>
                <a:spcAft>
                  <a:spcPts val="600"/>
                </a:spcAft>
              </a:pPr>
              <a:t>18</a:t>
            </a:fld>
            <a:endParaRPr lang="en-US" sz="1200">
              <a:solidFill>
                <a:srgbClr val="FFFFFF"/>
              </a:solidFill>
              <a:latin typeface="+mn-lt"/>
              <a:cs typeface="+mn-cs"/>
            </a:endParaRPr>
          </a:p>
        </p:txBody>
      </p:sp>
      <p:sp>
        <p:nvSpPr>
          <p:cNvPr id="5" name="Content Placeholder 10">
            <a:extLst>
              <a:ext uri="{FF2B5EF4-FFF2-40B4-BE49-F238E27FC236}">
                <a16:creationId xmlns:a16="http://schemas.microsoft.com/office/drawing/2014/main" id="{A1A18F06-653B-4FF6-A525-DB492FC0EB98}"/>
              </a:ext>
            </a:extLst>
          </p:cNvPr>
          <p:cNvSpPr txBox="1">
            <a:spLocks/>
          </p:cNvSpPr>
          <p:nvPr/>
        </p:nvSpPr>
        <p:spPr bwMode="auto">
          <a:xfrm>
            <a:off x="6366971" y="954491"/>
            <a:ext cx="5364112" cy="5581226"/>
          </a:xfrm>
          <a:prstGeom prst="rect">
            <a:avLst/>
          </a:prstGeom>
        </p:spPr>
        <p:txBody>
          <a:bodyPr vert="horz" lIns="91440" tIns="45720" rIns="91440" bIns="45720" numCol="1" rtlCol="0" anchor="ctr"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lnSpc>
                <a:spcPct val="90000"/>
              </a:lnSpc>
              <a:buNone/>
            </a:pPr>
            <a:r>
              <a:rPr lang="en-US" sz="2200" b="1" dirty="0">
                <a:ea typeface="+mn-ea"/>
                <a:cs typeface="+mn-cs"/>
              </a:rPr>
              <a:t>How much support from family/friends will be needed?</a:t>
            </a:r>
          </a:p>
          <a:p>
            <a:pPr lvl="1" indent="-228600" eaLnBrk="1" hangingPunct="1">
              <a:lnSpc>
                <a:spcPct val="90000"/>
              </a:lnSpc>
              <a:buFont typeface="Arial" panose="020B0604020202020204" pitchFamily="34" charset="0"/>
              <a:buChar char="•"/>
            </a:pPr>
            <a:r>
              <a:rPr lang="en-US" sz="2200" b="1" dirty="0">
                <a:ea typeface="+mn-ea"/>
                <a:cs typeface="+mn-cs"/>
              </a:rPr>
              <a:t>Physical caregiving</a:t>
            </a:r>
          </a:p>
          <a:p>
            <a:pPr lvl="2" eaLnBrk="1" hangingPunct="1">
              <a:lnSpc>
                <a:spcPct val="90000"/>
              </a:lnSpc>
              <a:buFont typeface="Arial" panose="020B0604020202020204" pitchFamily="34" charset="0"/>
              <a:buChar char="-"/>
            </a:pPr>
            <a:r>
              <a:rPr lang="en-US" sz="2200" dirty="0">
                <a:ea typeface="+mn-ea"/>
                <a:cs typeface="+mn-cs"/>
              </a:rPr>
              <a:t>Family, unlicensed non-family or licensed professional</a:t>
            </a:r>
          </a:p>
          <a:p>
            <a:pPr lvl="1" indent="-228600" eaLnBrk="1" hangingPunct="1">
              <a:lnSpc>
                <a:spcPct val="90000"/>
              </a:lnSpc>
              <a:buFont typeface="Arial" panose="020B0604020202020204" pitchFamily="34" charset="0"/>
              <a:buChar char="•"/>
            </a:pPr>
            <a:r>
              <a:rPr lang="en-US" sz="2200" b="1" dirty="0">
                <a:ea typeface="+mn-ea"/>
                <a:cs typeface="+mn-cs"/>
              </a:rPr>
              <a:t>Help with finances and bill paying</a:t>
            </a:r>
          </a:p>
          <a:p>
            <a:pPr lvl="2" eaLnBrk="1" hangingPunct="1">
              <a:lnSpc>
                <a:spcPct val="90000"/>
              </a:lnSpc>
              <a:buFont typeface="Arial" panose="020B0604020202020204" pitchFamily="34" charset="0"/>
              <a:buChar char="-"/>
            </a:pPr>
            <a:r>
              <a:rPr lang="en-US" sz="2200" dirty="0">
                <a:ea typeface="+mn-ea"/>
                <a:cs typeface="+mn-cs"/>
              </a:rPr>
              <a:t>Trusted person to help manage money and pay bills</a:t>
            </a:r>
          </a:p>
          <a:p>
            <a:pPr lvl="1" indent="-228600" eaLnBrk="1" hangingPunct="1">
              <a:lnSpc>
                <a:spcPct val="90000"/>
              </a:lnSpc>
              <a:buFont typeface="Arial" panose="020B0604020202020204" pitchFamily="34" charset="0"/>
              <a:buChar char="•"/>
            </a:pPr>
            <a:r>
              <a:rPr lang="en-US" sz="2200" b="1" dirty="0">
                <a:ea typeface="+mn-ea"/>
                <a:cs typeface="+mn-cs"/>
              </a:rPr>
              <a:t>Advocate with facility care or community services</a:t>
            </a:r>
          </a:p>
          <a:p>
            <a:pPr lvl="2" eaLnBrk="1" hangingPunct="1">
              <a:lnSpc>
                <a:spcPct val="90000"/>
              </a:lnSpc>
              <a:buFont typeface="Arial" panose="020B0604020202020204" pitchFamily="34" charset="0"/>
              <a:buChar char="-"/>
            </a:pPr>
            <a:r>
              <a:rPr lang="en-US" sz="2200" dirty="0">
                <a:ea typeface="+mn-ea"/>
                <a:cs typeface="+mn-cs"/>
              </a:rPr>
              <a:t>Arranging/advocating for services, care, billing, and your rights</a:t>
            </a:r>
          </a:p>
          <a:p>
            <a:pPr lvl="1" indent="-228600" eaLnBrk="1" hangingPunct="1">
              <a:lnSpc>
                <a:spcPct val="90000"/>
              </a:lnSpc>
              <a:buFont typeface="Arial" panose="020B0604020202020204" pitchFamily="34" charset="0"/>
              <a:buChar char="•"/>
            </a:pPr>
            <a:r>
              <a:rPr lang="en-US" sz="2200" b="1" dirty="0">
                <a:ea typeface="+mn-ea"/>
                <a:cs typeface="+mn-cs"/>
              </a:rPr>
              <a:t>Going on doctor’s appointments</a:t>
            </a:r>
          </a:p>
          <a:p>
            <a:pPr lvl="2" eaLnBrk="1" hangingPunct="1">
              <a:lnSpc>
                <a:spcPct val="90000"/>
              </a:lnSpc>
              <a:buFont typeface="Arial" panose="020B0604020202020204" pitchFamily="34" charset="0"/>
              <a:buChar char="-"/>
            </a:pPr>
            <a:r>
              <a:rPr lang="en-US" sz="2200" dirty="0">
                <a:ea typeface="+mn-ea"/>
                <a:cs typeface="+mn-cs"/>
              </a:rPr>
              <a:t>Providing transportation and participating in the appointment</a:t>
            </a:r>
          </a:p>
          <a:p>
            <a:pPr marL="457200" lvl="1" indent="-228600" eaLnBrk="1" hangingPunct="1">
              <a:lnSpc>
                <a:spcPct val="90000"/>
              </a:lnSpc>
              <a:buFont typeface="Arial" panose="020B0604020202020204" pitchFamily="34" charset="0"/>
              <a:buChar char="•"/>
            </a:pPr>
            <a:endParaRPr lang="en-US" sz="2200" dirty="0">
              <a:ea typeface="+mn-ea"/>
              <a:cs typeface="+mn-cs"/>
            </a:endParaRPr>
          </a:p>
        </p:txBody>
      </p:sp>
    </p:spTree>
    <p:extLst>
      <p:ext uri="{BB962C8B-B14F-4D97-AF65-F5344CB8AC3E}">
        <p14:creationId xmlns:p14="http://schemas.microsoft.com/office/powerpoint/2010/main" val="19692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CDF6CF-767D-4D2B-9502-5052A5AEF9F5}"/>
              </a:ext>
            </a:extLst>
          </p:cNvPr>
          <p:cNvSpPr>
            <a:spLocks noGrp="1"/>
          </p:cNvSpPr>
          <p:nvPr>
            <p:ph type="sldNum" sz="quarter" idx="12"/>
          </p:nvPr>
        </p:nvSpPr>
        <p:spPr/>
        <p:txBody>
          <a:bodyPr/>
          <a:lstStyle/>
          <a:p>
            <a:fld id="{334DFC02-9AFF-1B4F-AA28-A0F8B85BA497}" type="slidenum">
              <a:rPr lang="en-US" smtClean="0"/>
              <a:pPr/>
              <a:t>19</a:t>
            </a:fld>
            <a:endParaRPr lang="en-US" dirty="0"/>
          </a:p>
        </p:txBody>
      </p:sp>
      <p:sp>
        <p:nvSpPr>
          <p:cNvPr id="4" name="Title 3">
            <a:extLst>
              <a:ext uri="{FF2B5EF4-FFF2-40B4-BE49-F238E27FC236}">
                <a16:creationId xmlns:a16="http://schemas.microsoft.com/office/drawing/2014/main" id="{85A631FA-0C8B-452D-B3F1-1156F80CCD14}"/>
              </a:ext>
            </a:extLst>
          </p:cNvPr>
          <p:cNvSpPr>
            <a:spLocks noGrp="1"/>
          </p:cNvSpPr>
          <p:nvPr>
            <p:ph type="title"/>
          </p:nvPr>
        </p:nvSpPr>
        <p:spPr>
          <a:xfrm>
            <a:off x="936703" y="397780"/>
            <a:ext cx="9684917" cy="833923"/>
          </a:xfrm>
        </p:spPr>
        <p:txBody>
          <a:bodyPr/>
          <a:lstStyle/>
          <a:p>
            <a:r>
              <a:rPr lang="en-US" sz="2800" dirty="0">
                <a:latin typeface="+mn-lt"/>
              </a:rPr>
              <a:t>2</a:t>
            </a:r>
            <a:r>
              <a:rPr lang="en-US" sz="2800" baseline="30000" dirty="0">
                <a:latin typeface="+mn-lt"/>
              </a:rPr>
              <a:t>nd</a:t>
            </a:r>
            <a:r>
              <a:rPr lang="en-US" sz="2800" dirty="0">
                <a:latin typeface="+mn-lt"/>
              </a:rPr>
              <a:t>  Step -  </a:t>
            </a:r>
            <a:br>
              <a:rPr lang="en-US" sz="2800" dirty="0">
                <a:latin typeface="+mn-lt"/>
              </a:rPr>
            </a:br>
            <a:r>
              <a:rPr lang="en-US" sz="2800" dirty="0">
                <a:latin typeface="+mn-lt"/>
              </a:rPr>
              <a:t>Discuss plan with a financial professional</a:t>
            </a:r>
          </a:p>
        </p:txBody>
      </p:sp>
      <p:sp>
        <p:nvSpPr>
          <p:cNvPr id="8" name="Content Placeholder 10">
            <a:extLst>
              <a:ext uri="{FF2B5EF4-FFF2-40B4-BE49-F238E27FC236}">
                <a16:creationId xmlns:a16="http://schemas.microsoft.com/office/drawing/2014/main" id="{626A7DEE-F0BA-4779-BF95-975F48219517}"/>
              </a:ext>
            </a:extLst>
          </p:cNvPr>
          <p:cNvSpPr txBox="1">
            <a:spLocks/>
          </p:cNvSpPr>
          <p:nvPr/>
        </p:nvSpPr>
        <p:spPr bwMode="auto">
          <a:xfrm>
            <a:off x="2168859" y="1521031"/>
            <a:ext cx="8305800" cy="51054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endParaRPr lang="en-US" sz="1200" dirty="0">
              <a:ea typeface="ＭＳ Ｐゴシック" pitchFamily="34" charset="-128"/>
            </a:endParaRPr>
          </a:p>
          <a:p>
            <a:pPr>
              <a:buFont typeface="Arial"/>
              <a:buChar char="•"/>
            </a:pPr>
            <a:r>
              <a:rPr lang="en-US" sz="2400" dirty="0">
                <a:ea typeface="ＭＳ Ｐゴシック" pitchFamily="34" charset="-128"/>
              </a:rPr>
              <a:t>Financial professional should be provided with as much detail as possible – the </a:t>
            </a:r>
            <a:r>
              <a:rPr lang="en-US" sz="2400" b="1" dirty="0">
                <a:solidFill>
                  <a:srgbClr val="0070C0"/>
                </a:solidFill>
                <a:ea typeface="ＭＳ Ｐゴシック" pitchFamily="34" charset="-128"/>
              </a:rPr>
              <a:t>what </a:t>
            </a:r>
            <a:r>
              <a:rPr lang="en-US" sz="2400" dirty="0">
                <a:ea typeface="ＭＳ Ｐゴシック" pitchFamily="34" charset="-128"/>
              </a:rPr>
              <a:t>and the</a:t>
            </a:r>
            <a:r>
              <a:rPr lang="en-US" sz="2400" b="1" dirty="0">
                <a:solidFill>
                  <a:srgbClr val="0070C0"/>
                </a:solidFill>
                <a:ea typeface="ＭＳ Ｐゴシック" pitchFamily="34" charset="-128"/>
              </a:rPr>
              <a:t> why</a:t>
            </a:r>
          </a:p>
          <a:p>
            <a:pPr>
              <a:buFont typeface="Arial"/>
              <a:buChar char="•"/>
            </a:pPr>
            <a:endParaRPr lang="en-US" sz="1000" b="1" dirty="0">
              <a:solidFill>
                <a:srgbClr val="0070C0"/>
              </a:solidFill>
              <a:ea typeface="ＭＳ Ｐゴシック" pitchFamily="34" charset="-128"/>
            </a:endParaRPr>
          </a:p>
          <a:p>
            <a:pPr lvl="1">
              <a:buFont typeface="Arial" panose="020B0604020202020204" pitchFamily="34" charset="0"/>
              <a:buChar char="̶"/>
            </a:pPr>
            <a:r>
              <a:rPr lang="en-US" sz="2000" b="1" u="sng" dirty="0">
                <a:solidFill>
                  <a:schemeClr val="accent5">
                    <a:lumMod val="25000"/>
                  </a:schemeClr>
                </a:solidFill>
                <a:ea typeface="ＭＳ Ｐゴシック" pitchFamily="34" charset="-128"/>
              </a:rPr>
              <a:t>Example #1:</a:t>
            </a:r>
            <a:r>
              <a:rPr lang="en-US" sz="2000" dirty="0">
                <a:solidFill>
                  <a:schemeClr val="accent5">
                    <a:lumMod val="25000"/>
                  </a:schemeClr>
                </a:solidFill>
                <a:ea typeface="ＭＳ Ｐゴシック" pitchFamily="34" charset="-128"/>
              </a:rPr>
              <a:t>  We want to ………</a:t>
            </a:r>
          </a:p>
          <a:p>
            <a:pPr lvl="2"/>
            <a:r>
              <a:rPr lang="en-US" sz="1800" dirty="0">
                <a:ea typeface="ＭＳ Ｐゴシック" pitchFamily="34" charset="-128"/>
              </a:rPr>
              <a:t>size down to an independent living community in the next 10 years</a:t>
            </a:r>
          </a:p>
          <a:p>
            <a:pPr lvl="2"/>
            <a:r>
              <a:rPr lang="en-US" sz="1800" dirty="0">
                <a:ea typeface="ＭＳ Ｐゴシック" pitchFamily="34" charset="-128"/>
              </a:rPr>
              <a:t>socialization, community, staying active, are important to us</a:t>
            </a:r>
          </a:p>
          <a:p>
            <a:pPr lvl="2"/>
            <a:r>
              <a:rPr lang="en-US" sz="1800" dirty="0">
                <a:ea typeface="ＭＳ Ｐゴシック" pitchFamily="34" charset="-128"/>
              </a:rPr>
              <a:t>we would prefer to remain in independent living using HHC services so we can delay a move to assisted living if possible</a:t>
            </a:r>
          </a:p>
          <a:p>
            <a:pPr lvl="1">
              <a:buFont typeface="Arial" panose="020B0604020202020204" pitchFamily="34" charset="0"/>
              <a:buChar char="̶"/>
            </a:pPr>
            <a:endParaRPr lang="en-US" sz="1000" b="1" u="sng" dirty="0">
              <a:solidFill>
                <a:schemeClr val="accent5">
                  <a:lumMod val="25000"/>
                </a:schemeClr>
              </a:solidFill>
              <a:ea typeface="ＭＳ Ｐゴシック" pitchFamily="34" charset="-128"/>
            </a:endParaRPr>
          </a:p>
          <a:p>
            <a:pPr lvl="1">
              <a:buFont typeface="Arial" panose="020B0604020202020204" pitchFamily="34" charset="0"/>
              <a:buChar char="̶"/>
            </a:pPr>
            <a:r>
              <a:rPr lang="en-US" sz="2000" b="1" u="sng" dirty="0">
                <a:solidFill>
                  <a:schemeClr val="accent5">
                    <a:lumMod val="25000"/>
                  </a:schemeClr>
                </a:solidFill>
                <a:ea typeface="ＭＳ Ｐゴシック" pitchFamily="34" charset="-128"/>
              </a:rPr>
              <a:t>Example #2:</a:t>
            </a:r>
            <a:r>
              <a:rPr lang="en-US" sz="2000" dirty="0">
                <a:solidFill>
                  <a:schemeClr val="accent5">
                    <a:lumMod val="25000"/>
                  </a:schemeClr>
                </a:solidFill>
                <a:ea typeface="ＭＳ Ｐゴシック" pitchFamily="34" charset="-128"/>
              </a:rPr>
              <a:t>  I want to ………</a:t>
            </a:r>
          </a:p>
          <a:p>
            <a:pPr lvl="2"/>
            <a:r>
              <a:rPr lang="en-US" sz="1800" dirty="0">
                <a:ea typeface="ＭＳ Ｐゴシック" pitchFamily="34" charset="-128"/>
              </a:rPr>
              <a:t>spare my daughter from challenges of caring for me AND her family</a:t>
            </a:r>
          </a:p>
          <a:p>
            <a:pPr lvl="2"/>
            <a:r>
              <a:rPr lang="en-US" sz="1800" dirty="0">
                <a:ea typeface="ＭＳ Ｐゴシック" pitchFamily="34" charset="-128"/>
              </a:rPr>
              <a:t>I’ve had the same two best friends since college – and we swore we would stick together even through old age</a:t>
            </a:r>
          </a:p>
          <a:p>
            <a:pPr lvl="2"/>
            <a:r>
              <a:rPr lang="en-US" sz="1800" dirty="0">
                <a:ea typeface="ＭＳ Ｐゴシック" pitchFamily="34" charset="-128"/>
              </a:rPr>
              <a:t>we would like to share a home, move to the same retirement community, or move to the same care facility</a:t>
            </a:r>
          </a:p>
        </p:txBody>
      </p:sp>
    </p:spTree>
    <p:extLst>
      <p:ext uri="{BB962C8B-B14F-4D97-AF65-F5344CB8AC3E}">
        <p14:creationId xmlns:p14="http://schemas.microsoft.com/office/powerpoint/2010/main" val="387929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A53848-15E9-DE47-A544-9E4D2FA07EC3}"/>
              </a:ext>
            </a:extLst>
          </p:cNvPr>
          <p:cNvSpPr>
            <a:spLocks noGrp="1"/>
          </p:cNvSpPr>
          <p:nvPr>
            <p:ph type="sldNum" sz="quarter" idx="12"/>
          </p:nvPr>
        </p:nvSpPr>
        <p:spPr/>
        <p:txBody>
          <a:bodyPr/>
          <a:lstStyle/>
          <a:p>
            <a:fld id="{F192735F-C2C2-0443-AF89-527A1DE05715}" type="slidenum">
              <a:rPr lang="en-US" smtClean="0"/>
              <a:pPr/>
              <a:t>2</a:t>
            </a:fld>
            <a:endParaRPr lang="en-US" dirty="0"/>
          </a:p>
        </p:txBody>
      </p:sp>
      <p:sp>
        <p:nvSpPr>
          <p:cNvPr id="2" name="Title 1">
            <a:extLst>
              <a:ext uri="{FF2B5EF4-FFF2-40B4-BE49-F238E27FC236}">
                <a16:creationId xmlns:a16="http://schemas.microsoft.com/office/drawing/2014/main" id="{952D7934-C27A-8041-99DC-0D23B61651D2}"/>
              </a:ext>
            </a:extLst>
          </p:cNvPr>
          <p:cNvSpPr>
            <a:spLocks noGrp="1"/>
          </p:cNvSpPr>
          <p:nvPr>
            <p:ph type="title"/>
          </p:nvPr>
        </p:nvSpPr>
        <p:spPr>
          <a:xfrm>
            <a:off x="238125" y="1237137"/>
            <a:ext cx="11675970" cy="1711207"/>
          </a:xfrm>
        </p:spPr>
        <p:txBody>
          <a:bodyPr>
            <a:noAutofit/>
          </a:bodyPr>
          <a:lstStyle/>
          <a:p>
            <a:pPr algn="ctr">
              <a:lnSpc>
                <a:spcPct val="100000"/>
              </a:lnSpc>
            </a:pPr>
            <a:r>
              <a:rPr lang="en-US" sz="3400" dirty="0">
                <a:latin typeface="Arial" panose="020B0604020202020204" pitchFamily="34" charset="0"/>
                <a:cs typeface="Arial" panose="020B0604020202020204" pitchFamily="34" charset="0"/>
              </a:rPr>
              <a:t>Important things you should know</a:t>
            </a:r>
          </a:p>
        </p:txBody>
      </p:sp>
      <p:sp>
        <p:nvSpPr>
          <p:cNvPr id="3" name="Subtitle 2">
            <a:extLst>
              <a:ext uri="{FF2B5EF4-FFF2-40B4-BE49-F238E27FC236}">
                <a16:creationId xmlns:a16="http://schemas.microsoft.com/office/drawing/2014/main" id="{90706BA1-A15A-8444-A56E-F558865CBCF8}"/>
              </a:ext>
            </a:extLst>
          </p:cNvPr>
          <p:cNvSpPr>
            <a:spLocks noGrp="1"/>
          </p:cNvSpPr>
          <p:nvPr>
            <p:ph type="subTitle" idx="4294967295"/>
          </p:nvPr>
        </p:nvSpPr>
        <p:spPr>
          <a:xfrm>
            <a:off x="2152650" y="2873864"/>
            <a:ext cx="7886700" cy="2655851"/>
          </a:xfrm>
        </p:spPr>
        <p:txBody>
          <a:bodyPr lIns="0" tIns="0" rIns="0" bIns="0" anchor="ctr">
            <a:noAutofit/>
          </a:bodyPr>
          <a:lstStyle/>
          <a:p>
            <a:pPr marL="0" indent="0" algn="ctr">
              <a:lnSpc>
                <a:spcPct val="100000"/>
              </a:lnSpc>
              <a:spcBef>
                <a:spcPts val="0"/>
              </a:spcBef>
              <a:spcAft>
                <a:spcPts val="1200"/>
              </a:spcAft>
              <a:buNone/>
            </a:pPr>
            <a:r>
              <a:rPr lang="en-US" sz="1000" spc="-30" dirty="0">
                <a:latin typeface="Arial" panose="020B0604020202020204" pitchFamily="34" charset="0"/>
                <a:cs typeface="Arial" panose="020B0604020202020204" pitchFamily="34" charset="0"/>
              </a:rPr>
              <a:t>• Not a deposit • Not FDIC or NCUSIF insured • Not guaranteed by the institution • Not insured by any federal government agency • May lose value</a:t>
            </a:r>
          </a:p>
          <a:p>
            <a:pPr marL="0" indent="0">
              <a:buNone/>
            </a:pPr>
            <a:r>
              <a:rPr lang="en-US" sz="1000" dirty="0">
                <a:latin typeface="Arial" panose="020B0604020202020204" pitchFamily="34" charset="0"/>
                <a:cs typeface="Arial" panose="020B0604020202020204" pitchFamily="34" charset="0"/>
              </a:rPr>
              <a:t>This material is not a recommendation to buy or sell a financial product or to adopt an investment strategy. Investors should discuss their specific situation with their financial professional. </a:t>
            </a:r>
          </a:p>
          <a:p>
            <a:pPr marL="0" indent="0" algn="l">
              <a:lnSpc>
                <a:spcPct val="100000"/>
              </a:lnSpc>
              <a:spcBef>
                <a:spcPts val="400"/>
              </a:spcBef>
              <a:buNone/>
            </a:pPr>
            <a:r>
              <a:rPr lang="en-US" sz="1000" dirty="0">
                <a:latin typeface="Arial" panose="020B0604020202020204" pitchFamily="34" charset="0"/>
                <a:cs typeface="Arial" panose="020B0604020202020204" pitchFamily="34" charset="0"/>
              </a:rPr>
              <a:t>If you have questions regarding your particular situation, contact your legal or tax advisors.</a:t>
            </a:r>
          </a:p>
          <a:p>
            <a:pPr marL="0" indent="0" algn="l">
              <a:lnSpc>
                <a:spcPct val="100000"/>
              </a:lnSpc>
              <a:spcBef>
                <a:spcPts val="400"/>
              </a:spcBef>
              <a:buNone/>
            </a:pPr>
            <a:r>
              <a:rPr lang="en-US" sz="1000" dirty="0">
                <a:latin typeface="Arial" panose="020B0604020202020204" pitchFamily="34" charset="0"/>
                <a:cs typeface="Arial" panose="020B0604020202020204" pitchFamily="34" charset="0"/>
              </a:rPr>
              <a:t>This information is general in nature and is not intended to be tax, legal, accounting or other professional advice. The information provided is based on current laws, which are subject to change at any time, and has not been endorsed by any government agency.</a:t>
            </a:r>
          </a:p>
          <a:p>
            <a:pPr marL="0" indent="0" algn="l">
              <a:lnSpc>
                <a:spcPct val="100000"/>
              </a:lnSpc>
              <a:spcBef>
                <a:spcPts val="400"/>
              </a:spcBef>
              <a:buNone/>
            </a:pPr>
            <a:r>
              <a:rPr lang="en-US" sz="1000" dirty="0">
                <a:latin typeface="Arial" panose="020B0604020202020204" pitchFamily="34" charset="0"/>
                <a:cs typeface="Arial" panose="020B0604020202020204" pitchFamily="34" charset="0"/>
              </a:rPr>
              <a:t>Nationwide Investment Services Corporation (NISC), member FINRA, Columbus, Ohio. Nationwide Retirement Institute is a division of NISC.</a:t>
            </a:r>
          </a:p>
          <a:p>
            <a:pPr marL="0" indent="0" algn="l">
              <a:lnSpc>
                <a:spcPct val="100000"/>
              </a:lnSpc>
              <a:spcBef>
                <a:spcPts val="400"/>
              </a:spcBef>
              <a:buNone/>
            </a:pPr>
            <a:r>
              <a:rPr lang="en-US" sz="1000" dirty="0">
                <a:latin typeface="Arial" panose="020B0604020202020204" pitchFamily="34" charset="0"/>
                <a:cs typeface="Arial" panose="020B0604020202020204" pitchFamily="34" charset="0"/>
              </a:rPr>
              <a:t>Nationwide, the Nationwide N and Eagle and Nationwide Retirement Institute are service marks of Nationwide Mutual Insurance Company.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2021 Nationwide</a:t>
            </a:r>
          </a:p>
          <a:p>
            <a:pPr marL="0" indent="0">
              <a:lnSpc>
                <a:spcPct val="100000"/>
              </a:lnSpc>
              <a:spcBef>
                <a:spcPts val="400"/>
              </a:spcBef>
              <a:buNone/>
            </a:pPr>
            <a:r>
              <a:rPr lang="en-US" sz="1000" dirty="0">
                <a:latin typeface="Arial" panose="020B0604020202020204" pitchFamily="34" charset="0"/>
                <a:cs typeface="Arial" panose="020B0604020202020204" pitchFamily="34" charset="0"/>
              </a:rPr>
              <a:t>FOR FINANCIAL OR INSURANCE PROFESSIONAL USE — NOT FOR DISTRIBUTION TO THE PUBLIC </a:t>
            </a:r>
          </a:p>
          <a:p>
            <a:pPr marL="0" indent="0">
              <a:lnSpc>
                <a:spcPct val="100000"/>
              </a:lnSpc>
              <a:spcBef>
                <a:spcPts val="400"/>
              </a:spcBef>
              <a:buNone/>
            </a:pPr>
            <a:r>
              <a:rPr lang="en-US" sz="1000" dirty="0">
                <a:latin typeface="Arial" panose="020B0604020202020204" pitchFamily="34" charset="0"/>
                <a:cs typeface="Arial" panose="020B0604020202020204" pitchFamily="34" charset="0"/>
              </a:rPr>
              <a:t>NFM-15736AO.3 (02/22)</a:t>
            </a:r>
          </a:p>
        </p:txBody>
      </p:sp>
    </p:spTree>
    <p:extLst>
      <p:ext uri="{BB962C8B-B14F-4D97-AF65-F5344CB8AC3E}">
        <p14:creationId xmlns:p14="http://schemas.microsoft.com/office/powerpoint/2010/main" val="626960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E1FF18-73F7-40DF-AF3E-E435C8250D13}"/>
              </a:ext>
            </a:extLst>
          </p:cNvPr>
          <p:cNvSpPr>
            <a:spLocks noGrp="1"/>
          </p:cNvSpPr>
          <p:nvPr>
            <p:ph type="sldNum" sz="quarter" idx="12"/>
          </p:nvPr>
        </p:nvSpPr>
        <p:spPr/>
        <p:txBody>
          <a:bodyPr/>
          <a:lstStyle/>
          <a:p>
            <a:fld id="{334DFC02-9AFF-1B4F-AA28-A0F8B85BA497}" type="slidenum">
              <a:rPr lang="en-US" smtClean="0"/>
              <a:pPr/>
              <a:t>20</a:t>
            </a:fld>
            <a:endParaRPr lang="en-US" dirty="0"/>
          </a:p>
        </p:txBody>
      </p:sp>
      <p:sp>
        <p:nvSpPr>
          <p:cNvPr id="4" name="Title 3">
            <a:extLst>
              <a:ext uri="{FF2B5EF4-FFF2-40B4-BE49-F238E27FC236}">
                <a16:creationId xmlns:a16="http://schemas.microsoft.com/office/drawing/2014/main" id="{980E7FB6-2A7C-410B-B05A-6E9B30F87A23}"/>
              </a:ext>
            </a:extLst>
          </p:cNvPr>
          <p:cNvSpPr>
            <a:spLocks noGrp="1"/>
          </p:cNvSpPr>
          <p:nvPr>
            <p:ph type="title"/>
          </p:nvPr>
        </p:nvSpPr>
        <p:spPr/>
        <p:txBody>
          <a:bodyPr/>
          <a:lstStyle/>
          <a:p>
            <a:r>
              <a:rPr lang="en-US" sz="2800" dirty="0">
                <a:latin typeface="+mn-lt"/>
              </a:rPr>
              <a:t>Dig into the details……</a:t>
            </a:r>
          </a:p>
        </p:txBody>
      </p:sp>
      <p:sp>
        <p:nvSpPr>
          <p:cNvPr id="5" name="Content Placeholder 10">
            <a:extLst>
              <a:ext uri="{FF2B5EF4-FFF2-40B4-BE49-F238E27FC236}">
                <a16:creationId xmlns:a16="http://schemas.microsoft.com/office/drawing/2014/main" id="{B541D5A9-27CC-43B7-994D-22D7014BE08A}"/>
              </a:ext>
            </a:extLst>
          </p:cNvPr>
          <p:cNvSpPr txBox="1">
            <a:spLocks/>
          </p:cNvSpPr>
          <p:nvPr/>
        </p:nvSpPr>
        <p:spPr bwMode="auto">
          <a:xfrm>
            <a:off x="1319722" y="1734763"/>
            <a:ext cx="8305800" cy="47244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400" dirty="0">
                <a:ea typeface="ＭＳ Ｐゴシック" pitchFamily="34" charset="-128"/>
              </a:rPr>
              <a:t>Provide as much detail as you can</a:t>
            </a:r>
            <a:endParaRPr lang="en-US" sz="2400" dirty="0">
              <a:solidFill>
                <a:srgbClr val="C00000"/>
              </a:solidFill>
              <a:ea typeface="ＭＳ Ｐゴシック" pitchFamily="34" charset="-128"/>
            </a:endParaRPr>
          </a:p>
          <a:p>
            <a:pPr lvl="1">
              <a:buFont typeface="Arial" panose="020B0604020202020204" pitchFamily="34" charset="0"/>
              <a:buChar char="̶"/>
            </a:pPr>
            <a:r>
              <a:rPr lang="en-US" sz="2000" dirty="0">
                <a:solidFill>
                  <a:schemeClr val="accent5">
                    <a:lumMod val="25000"/>
                  </a:schemeClr>
                </a:solidFill>
                <a:ea typeface="ＭＳ Ｐゴシック" pitchFamily="34" charset="-128"/>
              </a:rPr>
              <a:t>Details help lead to planning better solutions</a:t>
            </a:r>
            <a:endParaRPr lang="en-US" sz="2000" dirty="0">
              <a:solidFill>
                <a:srgbClr val="C00000"/>
              </a:solidFill>
              <a:ea typeface="ＭＳ Ｐゴシック" pitchFamily="34" charset="-128"/>
            </a:endParaRPr>
          </a:p>
          <a:p>
            <a:pPr>
              <a:buFont typeface="Arial"/>
              <a:buChar char="•"/>
            </a:pPr>
            <a:endParaRPr lang="en-US" sz="800" dirty="0">
              <a:solidFill>
                <a:srgbClr val="C00000"/>
              </a:solidFill>
              <a:ea typeface="ＭＳ Ｐゴシック" pitchFamily="34" charset="-128"/>
            </a:endParaRPr>
          </a:p>
          <a:p>
            <a:pPr>
              <a:buFont typeface="Arial"/>
              <a:buChar char="•"/>
            </a:pPr>
            <a:r>
              <a:rPr lang="en-US" sz="2400" dirty="0">
                <a:ea typeface="ＭＳ Ｐゴシック" pitchFamily="34" charset="-128"/>
              </a:rPr>
              <a:t>Retain some flexibility in your plan</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Think about a back-up plan</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Original plans may not work out as imagined</a:t>
            </a:r>
          </a:p>
          <a:p>
            <a:pPr>
              <a:buFont typeface="Arial"/>
              <a:buChar char="•"/>
            </a:pPr>
            <a:endParaRPr lang="en-US" sz="800" dirty="0">
              <a:solidFill>
                <a:schemeClr val="accent5">
                  <a:lumMod val="25000"/>
                </a:schemeClr>
              </a:solidFill>
              <a:ea typeface="ＭＳ Ｐゴシック" pitchFamily="34" charset="-128"/>
            </a:endParaRPr>
          </a:p>
          <a:p>
            <a:pPr>
              <a:buFont typeface="Arial"/>
              <a:buChar char="•"/>
            </a:pPr>
            <a:r>
              <a:rPr lang="en-US" sz="2400" dirty="0">
                <a:ea typeface="ＭＳ Ｐゴシック" pitchFamily="34" charset="-128"/>
              </a:rPr>
              <a:t>Discuss gaps in your plan</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Note the decisions you can’t make right now</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Your financial professional may be able to help fill in gaps</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Some LTC coverage provides flexibility to fill in gaps later</a:t>
            </a:r>
          </a:p>
        </p:txBody>
      </p:sp>
      <p:pic>
        <p:nvPicPr>
          <p:cNvPr id="6" name="Picture 5">
            <a:extLst>
              <a:ext uri="{FF2B5EF4-FFF2-40B4-BE49-F238E27FC236}">
                <a16:creationId xmlns:a16="http://schemas.microsoft.com/office/drawing/2014/main" id="{1E416F64-C0E2-4617-8680-101FB4DFD1E8}"/>
              </a:ext>
            </a:extLst>
          </p:cNvPr>
          <p:cNvPicPr>
            <a:picLocks noChangeAspect="1"/>
          </p:cNvPicPr>
          <p:nvPr/>
        </p:nvPicPr>
        <p:blipFill>
          <a:blip r:embed="rId3"/>
          <a:stretch>
            <a:fillRect/>
          </a:stretch>
        </p:blipFill>
        <p:spPr>
          <a:xfrm>
            <a:off x="8396219" y="2207940"/>
            <a:ext cx="3107357" cy="3173471"/>
          </a:xfrm>
          <a:prstGeom prst="rect">
            <a:avLst/>
          </a:prstGeom>
        </p:spPr>
      </p:pic>
    </p:spTree>
    <p:extLst>
      <p:ext uri="{BB962C8B-B14F-4D97-AF65-F5344CB8AC3E}">
        <p14:creationId xmlns:p14="http://schemas.microsoft.com/office/powerpoint/2010/main" val="65547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E9D9A7-540A-46B3-91A1-7B6379FBDA7F}"/>
              </a:ext>
            </a:extLst>
          </p:cNvPr>
          <p:cNvSpPr>
            <a:spLocks noGrp="1"/>
          </p:cNvSpPr>
          <p:nvPr>
            <p:ph type="sldNum" sz="quarter" idx="12"/>
          </p:nvPr>
        </p:nvSpPr>
        <p:spPr/>
        <p:txBody>
          <a:bodyPr/>
          <a:lstStyle/>
          <a:p>
            <a:fld id="{334DFC02-9AFF-1B4F-AA28-A0F8B85BA497}" type="slidenum">
              <a:rPr lang="en-US" smtClean="0"/>
              <a:pPr/>
              <a:t>21</a:t>
            </a:fld>
            <a:endParaRPr lang="en-US" dirty="0"/>
          </a:p>
        </p:txBody>
      </p:sp>
      <p:sp>
        <p:nvSpPr>
          <p:cNvPr id="4" name="Title 3">
            <a:extLst>
              <a:ext uri="{FF2B5EF4-FFF2-40B4-BE49-F238E27FC236}">
                <a16:creationId xmlns:a16="http://schemas.microsoft.com/office/drawing/2014/main" id="{403F3A75-9B19-4B06-A67C-BE85F1A6A3E9}"/>
              </a:ext>
            </a:extLst>
          </p:cNvPr>
          <p:cNvSpPr>
            <a:spLocks noGrp="1"/>
          </p:cNvSpPr>
          <p:nvPr>
            <p:ph type="title"/>
          </p:nvPr>
        </p:nvSpPr>
        <p:spPr>
          <a:xfrm>
            <a:off x="914400" y="467400"/>
            <a:ext cx="9860599" cy="833923"/>
          </a:xfrm>
        </p:spPr>
        <p:txBody>
          <a:bodyPr/>
          <a:lstStyle/>
          <a:p>
            <a:r>
              <a:rPr lang="en-US" sz="2800" dirty="0">
                <a:latin typeface="+mn-lt"/>
              </a:rPr>
              <a:t>3</a:t>
            </a:r>
            <a:r>
              <a:rPr lang="en-US" sz="2800" baseline="30000" dirty="0">
                <a:latin typeface="+mn-lt"/>
              </a:rPr>
              <a:t>rd</a:t>
            </a:r>
            <a:r>
              <a:rPr lang="en-US" sz="2800" dirty="0">
                <a:latin typeface="+mn-lt"/>
              </a:rPr>
              <a:t> Step – </a:t>
            </a:r>
            <a:br>
              <a:rPr lang="en-US" sz="2800" dirty="0">
                <a:latin typeface="+mn-lt"/>
              </a:rPr>
            </a:br>
            <a:r>
              <a:rPr lang="en-US" sz="2800" dirty="0">
                <a:latin typeface="+mn-lt"/>
              </a:rPr>
              <a:t>Funding the Plan</a:t>
            </a:r>
          </a:p>
        </p:txBody>
      </p:sp>
      <p:graphicFrame>
        <p:nvGraphicFramePr>
          <p:cNvPr id="5" name="Content Placeholder 6">
            <a:extLst>
              <a:ext uri="{FF2B5EF4-FFF2-40B4-BE49-F238E27FC236}">
                <a16:creationId xmlns:a16="http://schemas.microsoft.com/office/drawing/2014/main" id="{F7E04620-497F-49E7-A28C-33CC0715E5C2}"/>
              </a:ext>
            </a:extLst>
          </p:cNvPr>
          <p:cNvGraphicFramePr>
            <a:graphicFrameLocks/>
          </p:cNvGraphicFramePr>
          <p:nvPr>
            <p:extLst>
              <p:ext uri="{D42A27DB-BD31-4B8C-83A1-F6EECF244321}">
                <p14:modId xmlns:p14="http://schemas.microsoft.com/office/powerpoint/2010/main" val="2195834424"/>
              </p:ext>
            </p:extLst>
          </p:nvPr>
        </p:nvGraphicFramePr>
        <p:xfrm>
          <a:off x="2566577" y="2475571"/>
          <a:ext cx="7325679" cy="3740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84A480B-ABE4-4756-92C0-B1303FE57AA8}"/>
              </a:ext>
            </a:extLst>
          </p:cNvPr>
          <p:cNvSpPr txBox="1"/>
          <p:nvPr/>
        </p:nvSpPr>
        <p:spPr>
          <a:xfrm>
            <a:off x="3544972" y="1534504"/>
            <a:ext cx="7325679" cy="707886"/>
          </a:xfrm>
          <a:prstGeom prst="rect">
            <a:avLst/>
          </a:prstGeom>
          <a:noFill/>
        </p:spPr>
        <p:txBody>
          <a:bodyPr wrap="square" rtlCol="0">
            <a:spAutoFit/>
          </a:bodyPr>
          <a:lstStyle/>
          <a:p>
            <a:endParaRPr lang="en-US" sz="1200" dirty="0"/>
          </a:p>
          <a:p>
            <a:r>
              <a:rPr lang="en-US" sz="2800" dirty="0"/>
              <a:t>      Long-term care is paid for by either…….</a:t>
            </a:r>
          </a:p>
        </p:txBody>
      </p:sp>
    </p:spTree>
    <p:extLst>
      <p:ext uri="{BB962C8B-B14F-4D97-AF65-F5344CB8AC3E}">
        <p14:creationId xmlns:p14="http://schemas.microsoft.com/office/powerpoint/2010/main" val="184035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D74833-EF8A-47B1-9F4B-91E7FFB65ABB}"/>
              </a:ext>
            </a:extLst>
          </p:cNvPr>
          <p:cNvSpPr>
            <a:spLocks noGrp="1"/>
          </p:cNvSpPr>
          <p:nvPr>
            <p:ph type="sldNum" sz="quarter" idx="12"/>
          </p:nvPr>
        </p:nvSpPr>
        <p:spPr/>
        <p:txBody>
          <a:bodyPr/>
          <a:lstStyle/>
          <a:p>
            <a:fld id="{334DFC02-9AFF-1B4F-AA28-A0F8B85BA497}" type="slidenum">
              <a:rPr lang="en-US" smtClean="0"/>
              <a:pPr/>
              <a:t>22</a:t>
            </a:fld>
            <a:endParaRPr lang="en-US" dirty="0"/>
          </a:p>
        </p:txBody>
      </p:sp>
      <p:sp>
        <p:nvSpPr>
          <p:cNvPr id="4" name="Title 3">
            <a:extLst>
              <a:ext uri="{FF2B5EF4-FFF2-40B4-BE49-F238E27FC236}">
                <a16:creationId xmlns:a16="http://schemas.microsoft.com/office/drawing/2014/main" id="{CCE01B01-79B6-4E05-9680-B79C48B34B44}"/>
              </a:ext>
            </a:extLst>
          </p:cNvPr>
          <p:cNvSpPr>
            <a:spLocks noGrp="1"/>
          </p:cNvSpPr>
          <p:nvPr>
            <p:ph type="title"/>
          </p:nvPr>
        </p:nvSpPr>
        <p:spPr>
          <a:xfrm>
            <a:off x="2290475" y="881436"/>
            <a:ext cx="9335699" cy="833923"/>
          </a:xfrm>
        </p:spPr>
        <p:txBody>
          <a:bodyPr/>
          <a:lstStyle/>
          <a:p>
            <a:r>
              <a:rPr lang="en-US" sz="2800" dirty="0">
                <a:latin typeface="+mn-lt"/>
              </a:rPr>
              <a:t>Diane and Jim  -   Act 3</a:t>
            </a:r>
          </a:p>
        </p:txBody>
      </p:sp>
      <p:sp>
        <p:nvSpPr>
          <p:cNvPr id="5" name="Content Placeholder 2">
            <a:extLst>
              <a:ext uri="{FF2B5EF4-FFF2-40B4-BE49-F238E27FC236}">
                <a16:creationId xmlns:a16="http://schemas.microsoft.com/office/drawing/2014/main" id="{2852559F-886A-4807-9F65-72106EB864CF}"/>
              </a:ext>
            </a:extLst>
          </p:cNvPr>
          <p:cNvSpPr txBox="1">
            <a:spLocks/>
          </p:cNvSpPr>
          <p:nvPr/>
        </p:nvSpPr>
        <p:spPr>
          <a:xfrm>
            <a:off x="1421964" y="2395059"/>
            <a:ext cx="10481732" cy="2715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3838" indent="-223838">
              <a:spcBef>
                <a:spcPts val="400"/>
              </a:spcBef>
              <a:spcAft>
                <a:spcPts val="400"/>
              </a:spcAft>
              <a:buFont typeface="Arial"/>
              <a:buChar char="•"/>
              <a:defRPr/>
            </a:pPr>
            <a:r>
              <a:rPr lang="en-US" sz="2400" dirty="0">
                <a:solidFill>
                  <a:schemeClr val="accent5">
                    <a:lumMod val="25000"/>
                  </a:schemeClr>
                </a:solidFill>
                <a:cs typeface="Arial"/>
              </a:rPr>
              <a:t>Diane is starting to forget the Jim she married – those memories replaced by stress of caregiving</a:t>
            </a:r>
          </a:p>
          <a:p>
            <a:pPr marL="223838" indent="-223838">
              <a:spcBef>
                <a:spcPts val="400"/>
              </a:spcBef>
              <a:spcAft>
                <a:spcPts val="400"/>
              </a:spcAft>
              <a:buFont typeface="Arial"/>
              <a:buChar char="•"/>
              <a:defRPr/>
            </a:pPr>
            <a:r>
              <a:rPr lang="en-US" sz="2400" dirty="0">
                <a:solidFill>
                  <a:schemeClr val="accent5">
                    <a:lumMod val="25000"/>
                  </a:schemeClr>
                </a:solidFill>
                <a:cs typeface="Arial"/>
              </a:rPr>
              <a:t>They are OK financially, but she worries that they can’t afford to hire help</a:t>
            </a:r>
          </a:p>
          <a:p>
            <a:pPr marL="223838" indent="-223838">
              <a:spcBef>
                <a:spcPts val="400"/>
              </a:spcBef>
              <a:spcAft>
                <a:spcPts val="400"/>
              </a:spcAft>
              <a:buFont typeface="Arial"/>
              <a:buChar char="•"/>
              <a:defRPr/>
            </a:pPr>
            <a:r>
              <a:rPr lang="en-US" sz="2400" dirty="0">
                <a:solidFill>
                  <a:schemeClr val="accent5">
                    <a:lumMod val="25000"/>
                  </a:schemeClr>
                </a:solidFill>
                <a:cs typeface="Arial"/>
              </a:rPr>
              <a:t>What if Jim’s condition escalates to where she can not longer be the caregiver?</a:t>
            </a:r>
          </a:p>
          <a:p>
            <a:pPr marL="223838" indent="-223838">
              <a:spcBef>
                <a:spcPts val="400"/>
              </a:spcBef>
              <a:spcAft>
                <a:spcPts val="400"/>
              </a:spcAft>
              <a:buFont typeface="Arial"/>
              <a:buChar char="•"/>
              <a:defRPr/>
            </a:pPr>
            <a:r>
              <a:rPr lang="en-US" sz="2400" dirty="0">
                <a:solidFill>
                  <a:schemeClr val="accent5">
                    <a:lumMod val="25000"/>
                  </a:schemeClr>
                </a:solidFill>
                <a:cs typeface="Arial"/>
              </a:rPr>
              <a:t>Will she have enough money for a long life ahead?</a:t>
            </a:r>
          </a:p>
          <a:p>
            <a:pPr marL="223838" indent="-223838">
              <a:spcBef>
                <a:spcPts val="400"/>
              </a:spcBef>
              <a:spcAft>
                <a:spcPts val="400"/>
              </a:spcAft>
              <a:buFont typeface="Arial"/>
              <a:buChar char="•"/>
              <a:defRPr/>
            </a:pPr>
            <a:r>
              <a:rPr lang="en-US" sz="2400" dirty="0">
                <a:solidFill>
                  <a:schemeClr val="accent5">
                    <a:lumMod val="25000"/>
                  </a:schemeClr>
                </a:solidFill>
                <a:cs typeface="Arial"/>
              </a:rPr>
              <a:t>She feels she needs to solely care for Jim herself as long as possible</a:t>
            </a:r>
          </a:p>
          <a:p>
            <a:pPr marL="223838" indent="-223838">
              <a:spcAft>
                <a:spcPts val="600"/>
              </a:spcAft>
              <a:defRPr/>
            </a:pPr>
            <a:endParaRPr lang="en-US" sz="3100" b="1" dirty="0">
              <a:solidFill>
                <a:srgbClr val="666633"/>
              </a:solidFill>
            </a:endParaRPr>
          </a:p>
          <a:p>
            <a:pPr lvl="1">
              <a:defRPr/>
            </a:pPr>
            <a:endParaRPr lang="en-US" dirty="0"/>
          </a:p>
        </p:txBody>
      </p:sp>
      <p:sp>
        <p:nvSpPr>
          <p:cNvPr id="9" name="TextBox 8">
            <a:extLst>
              <a:ext uri="{FF2B5EF4-FFF2-40B4-BE49-F238E27FC236}">
                <a16:creationId xmlns:a16="http://schemas.microsoft.com/office/drawing/2014/main" id="{FA865BCD-FD97-4906-9DD2-F442152D080D}"/>
              </a:ext>
            </a:extLst>
          </p:cNvPr>
          <p:cNvSpPr txBox="1"/>
          <p:nvPr/>
        </p:nvSpPr>
        <p:spPr>
          <a:xfrm>
            <a:off x="1565462" y="5296682"/>
            <a:ext cx="9061075" cy="461665"/>
          </a:xfrm>
          <a:prstGeom prst="rect">
            <a:avLst/>
          </a:prstGeom>
          <a:noFill/>
        </p:spPr>
        <p:txBody>
          <a:bodyPr wrap="square" rtlCol="0">
            <a:spAutoFit/>
          </a:bodyPr>
          <a:lstStyle/>
          <a:p>
            <a:pPr algn="ctr"/>
            <a:r>
              <a:rPr lang="en-US" sz="2400" b="1" dirty="0">
                <a:solidFill>
                  <a:srgbClr val="0070C0"/>
                </a:solidFill>
              </a:rPr>
              <a:t>Insuring for the future can help provide a more manageable future</a:t>
            </a:r>
          </a:p>
        </p:txBody>
      </p:sp>
      <p:grpSp>
        <p:nvGrpSpPr>
          <p:cNvPr id="10" name="Group 9">
            <a:extLst>
              <a:ext uri="{FF2B5EF4-FFF2-40B4-BE49-F238E27FC236}">
                <a16:creationId xmlns:a16="http://schemas.microsoft.com/office/drawing/2014/main" id="{8228489F-7FDE-4AE8-BC4E-7CF9B406DF4E}"/>
              </a:ext>
            </a:extLst>
          </p:cNvPr>
          <p:cNvGrpSpPr/>
          <p:nvPr/>
        </p:nvGrpSpPr>
        <p:grpSpPr>
          <a:xfrm>
            <a:off x="565826" y="512956"/>
            <a:ext cx="1456248" cy="1349484"/>
            <a:chOff x="655953" y="647411"/>
            <a:chExt cx="1235193" cy="1170424"/>
          </a:xfrm>
        </p:grpSpPr>
        <p:sp>
          <p:nvSpPr>
            <p:cNvPr id="11" name="Frame 10">
              <a:extLst>
                <a:ext uri="{FF2B5EF4-FFF2-40B4-BE49-F238E27FC236}">
                  <a16:creationId xmlns:a16="http://schemas.microsoft.com/office/drawing/2014/main" id="{82F0DFFF-5538-4910-B531-C80C977FAB20}"/>
                </a:ext>
              </a:extLst>
            </p:cNvPr>
            <p:cNvSpPr/>
            <p:nvPr/>
          </p:nvSpPr>
          <p:spPr>
            <a:xfrm>
              <a:off x="655953" y="647411"/>
              <a:ext cx="1235193" cy="1170424"/>
            </a:xfrm>
            <a:prstGeom prst="frame">
              <a:avLst/>
            </a:prstGeom>
            <a:solidFill>
              <a:srgbClr val="72A0AE"/>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68344ED1-C211-4BA5-977E-792D1B573460}"/>
                </a:ext>
              </a:extLst>
            </p:cNvPr>
            <p:cNvPicPr>
              <a:picLocks noChangeAspect="1"/>
            </p:cNvPicPr>
            <p:nvPr/>
          </p:nvPicPr>
          <p:blipFill>
            <a:blip r:embed="rId3"/>
            <a:stretch>
              <a:fillRect/>
            </a:stretch>
          </p:blipFill>
          <p:spPr>
            <a:xfrm>
              <a:off x="779956" y="764913"/>
              <a:ext cx="987183" cy="918921"/>
            </a:xfrm>
            <a:prstGeom prst="rect">
              <a:avLst/>
            </a:prstGeom>
          </p:spPr>
        </p:pic>
      </p:grpSp>
    </p:spTree>
    <p:extLst>
      <p:ext uri="{BB962C8B-B14F-4D97-AF65-F5344CB8AC3E}">
        <p14:creationId xmlns:p14="http://schemas.microsoft.com/office/powerpoint/2010/main" val="614031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D74833-EF8A-47B1-9F4B-91E7FFB65ABB}"/>
              </a:ext>
            </a:extLst>
          </p:cNvPr>
          <p:cNvSpPr>
            <a:spLocks noGrp="1"/>
          </p:cNvSpPr>
          <p:nvPr>
            <p:ph type="sldNum" sz="quarter" idx="12"/>
          </p:nvPr>
        </p:nvSpPr>
        <p:spPr/>
        <p:txBody>
          <a:bodyPr/>
          <a:lstStyle/>
          <a:p>
            <a:fld id="{334DFC02-9AFF-1B4F-AA28-A0F8B85BA497}" type="slidenum">
              <a:rPr lang="en-US" smtClean="0"/>
              <a:pPr/>
              <a:t>23</a:t>
            </a:fld>
            <a:endParaRPr lang="en-US" dirty="0"/>
          </a:p>
        </p:txBody>
      </p:sp>
      <p:sp>
        <p:nvSpPr>
          <p:cNvPr id="4" name="Title 3">
            <a:extLst>
              <a:ext uri="{FF2B5EF4-FFF2-40B4-BE49-F238E27FC236}">
                <a16:creationId xmlns:a16="http://schemas.microsoft.com/office/drawing/2014/main" id="{CCE01B01-79B6-4E05-9680-B79C48B34B44}"/>
              </a:ext>
            </a:extLst>
          </p:cNvPr>
          <p:cNvSpPr>
            <a:spLocks noGrp="1"/>
          </p:cNvSpPr>
          <p:nvPr>
            <p:ph type="title"/>
          </p:nvPr>
        </p:nvSpPr>
        <p:spPr/>
        <p:txBody>
          <a:bodyPr/>
          <a:lstStyle/>
          <a:p>
            <a:r>
              <a:rPr lang="en-US" sz="2800" dirty="0">
                <a:latin typeface="+mn-lt"/>
              </a:rPr>
              <a:t>Insuring the Plan ………</a:t>
            </a:r>
          </a:p>
        </p:txBody>
      </p:sp>
      <p:grpSp>
        <p:nvGrpSpPr>
          <p:cNvPr id="5" name="Group 4">
            <a:extLst>
              <a:ext uri="{FF2B5EF4-FFF2-40B4-BE49-F238E27FC236}">
                <a16:creationId xmlns:a16="http://schemas.microsoft.com/office/drawing/2014/main" id="{978ADF4C-897A-4B5F-96B2-A891916175A1}"/>
              </a:ext>
            </a:extLst>
          </p:cNvPr>
          <p:cNvGrpSpPr/>
          <p:nvPr/>
        </p:nvGrpSpPr>
        <p:grpSpPr>
          <a:xfrm>
            <a:off x="1981069" y="1868888"/>
            <a:ext cx="8661042" cy="4368778"/>
            <a:chOff x="35739" y="1427174"/>
            <a:chExt cx="8661042" cy="4368778"/>
          </a:xfrm>
          <a:effectLst>
            <a:outerShdw blurRad="50800" dist="38100" dir="2700000" algn="tl" rotWithShape="0">
              <a:prstClr val="black">
                <a:alpha val="40000"/>
              </a:prstClr>
            </a:outerShdw>
          </a:effectLst>
        </p:grpSpPr>
        <p:grpSp>
          <p:nvGrpSpPr>
            <p:cNvPr id="6" name="Group 5">
              <a:extLst>
                <a:ext uri="{FF2B5EF4-FFF2-40B4-BE49-F238E27FC236}">
                  <a16:creationId xmlns:a16="http://schemas.microsoft.com/office/drawing/2014/main" id="{A6C2A61E-964B-41F7-B784-131979341A21}"/>
                </a:ext>
              </a:extLst>
            </p:cNvPr>
            <p:cNvGrpSpPr/>
            <p:nvPr/>
          </p:nvGrpSpPr>
          <p:grpSpPr>
            <a:xfrm>
              <a:off x="35739" y="1427174"/>
              <a:ext cx="8661042" cy="4368778"/>
              <a:chOff x="152400" y="1066800"/>
              <a:chExt cx="8661042" cy="4368778"/>
            </a:xfrm>
          </p:grpSpPr>
          <p:grpSp>
            <p:nvGrpSpPr>
              <p:cNvPr id="9" name="Group 8">
                <a:extLst>
                  <a:ext uri="{FF2B5EF4-FFF2-40B4-BE49-F238E27FC236}">
                    <a16:creationId xmlns:a16="http://schemas.microsoft.com/office/drawing/2014/main" id="{0065FB90-F226-4D9B-8835-5256987D3817}"/>
                  </a:ext>
                </a:extLst>
              </p:cNvPr>
              <p:cNvGrpSpPr/>
              <p:nvPr/>
            </p:nvGrpSpPr>
            <p:grpSpPr>
              <a:xfrm>
                <a:off x="152400" y="1066800"/>
                <a:ext cx="8044661" cy="990601"/>
                <a:chOff x="609600" y="1371600"/>
                <a:chExt cx="7587461" cy="762000"/>
              </a:xfrm>
            </p:grpSpPr>
            <p:sp>
              <p:nvSpPr>
                <p:cNvPr id="13" name="Rounded Rectangle 6">
                  <a:extLst>
                    <a:ext uri="{FF2B5EF4-FFF2-40B4-BE49-F238E27FC236}">
                      <a16:creationId xmlns:a16="http://schemas.microsoft.com/office/drawing/2014/main" id="{91D0AB7F-67D0-4F2C-BE0A-D85F427AF35E}"/>
                    </a:ext>
                  </a:extLst>
                </p:cNvPr>
                <p:cNvSpPr/>
                <p:nvPr/>
              </p:nvSpPr>
              <p:spPr>
                <a:xfrm>
                  <a:off x="609600" y="1371600"/>
                  <a:ext cx="2197714" cy="762000"/>
                </a:xfrm>
                <a:prstGeom prst="roundRect">
                  <a:avLst/>
                </a:prstGeom>
                <a:solidFill>
                  <a:schemeClr val="accent1">
                    <a:lumMod val="40000"/>
                    <a:lumOff val="60000"/>
                  </a:schemeClr>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Traditional LTC Policy</a:t>
                  </a:r>
                </a:p>
              </p:txBody>
            </p:sp>
            <p:sp>
              <p:nvSpPr>
                <p:cNvPr id="14" name="Rounded Rectangle 9">
                  <a:extLst>
                    <a:ext uri="{FF2B5EF4-FFF2-40B4-BE49-F238E27FC236}">
                      <a16:creationId xmlns:a16="http://schemas.microsoft.com/office/drawing/2014/main" id="{AAE0110F-9870-4C64-A772-314BF1190928}"/>
                    </a:ext>
                  </a:extLst>
                </p:cNvPr>
                <p:cNvSpPr/>
                <p:nvPr/>
              </p:nvSpPr>
              <p:spPr>
                <a:xfrm>
                  <a:off x="3356744" y="1371600"/>
                  <a:ext cx="2197713" cy="762000"/>
                </a:xfrm>
                <a:prstGeom prst="roundRect">
                  <a:avLst/>
                </a:prstGeom>
                <a:solidFill>
                  <a:srgbClr val="FED08C"/>
                </a:solidFill>
                <a:effectLst>
                  <a:innerShdw blurRad="63500" dist="50800" dir="2700000">
                    <a:prstClr val="black">
                      <a:alpha val="50000"/>
                    </a:prstClr>
                  </a:inn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rPr>
                    <a:t>Life Insurance with LTC Rider</a:t>
                  </a:r>
                </a:p>
              </p:txBody>
            </p:sp>
            <p:sp>
              <p:nvSpPr>
                <p:cNvPr id="15" name="Rounded Rectangle 10">
                  <a:extLst>
                    <a:ext uri="{FF2B5EF4-FFF2-40B4-BE49-F238E27FC236}">
                      <a16:creationId xmlns:a16="http://schemas.microsoft.com/office/drawing/2014/main" id="{880EF431-9F31-47D1-B943-095A8CDFA5F9}"/>
                    </a:ext>
                  </a:extLst>
                </p:cNvPr>
                <p:cNvSpPr/>
                <p:nvPr/>
              </p:nvSpPr>
              <p:spPr>
                <a:xfrm>
                  <a:off x="6103886" y="1371600"/>
                  <a:ext cx="2093175" cy="762000"/>
                </a:xfrm>
                <a:prstGeom prst="roundRect">
                  <a:avLst/>
                </a:prstGeom>
                <a:solidFill>
                  <a:srgbClr val="A7D971"/>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rPr>
                    <a:t>Linked Benefit LTC Policy</a:t>
                  </a:r>
                </a:p>
              </p:txBody>
            </p:sp>
          </p:grpSp>
          <p:sp>
            <p:nvSpPr>
              <p:cNvPr id="10" name="Rounded Rectangle 8">
                <a:extLst>
                  <a:ext uri="{FF2B5EF4-FFF2-40B4-BE49-F238E27FC236}">
                    <a16:creationId xmlns:a16="http://schemas.microsoft.com/office/drawing/2014/main" id="{933A7F8F-CEBB-40B5-8081-56DDA708AE77}"/>
                  </a:ext>
                </a:extLst>
              </p:cNvPr>
              <p:cNvSpPr/>
              <p:nvPr/>
            </p:nvSpPr>
            <p:spPr>
              <a:xfrm>
                <a:off x="495164" y="1930378"/>
                <a:ext cx="2569914" cy="3505200"/>
              </a:xfrm>
              <a:prstGeom prst="roundRect">
                <a:avLst/>
              </a:prstGeom>
              <a:solidFill>
                <a:schemeClr val="accent1">
                  <a:lumMod val="20000"/>
                  <a:lumOff val="80000"/>
                </a:schemeClr>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900" dirty="0">
                    <a:solidFill>
                      <a:schemeClr val="tx1"/>
                    </a:solidFill>
                  </a:rPr>
                  <a:t>Most coverage for least cost</a:t>
                </a:r>
              </a:p>
              <a:p>
                <a:pPr marL="285750" indent="-285750">
                  <a:buFont typeface="Arial" panose="020B0604020202020204" pitchFamily="34" charset="0"/>
                  <a:buChar char="•"/>
                </a:pPr>
                <a:r>
                  <a:rPr lang="en-US" sz="1900" dirty="0">
                    <a:solidFill>
                      <a:schemeClr val="tx1"/>
                    </a:solidFill>
                  </a:rPr>
                  <a:t>Only pays for LTC</a:t>
                </a:r>
              </a:p>
              <a:p>
                <a:pPr marL="285750" indent="-285750">
                  <a:buFont typeface="Arial" panose="020B0604020202020204" pitchFamily="34" charset="0"/>
                  <a:buChar char="•"/>
                </a:pPr>
                <a:r>
                  <a:rPr lang="en-US" sz="1900" dirty="0">
                    <a:solidFill>
                      <a:schemeClr val="tx1"/>
                    </a:solidFill>
                  </a:rPr>
                  <a:t>Premiums not guaranteed</a:t>
                </a:r>
              </a:p>
              <a:p>
                <a:pPr marL="285750" indent="-285750">
                  <a:buFont typeface="Arial" panose="020B0604020202020204" pitchFamily="34" charset="0"/>
                  <a:buChar char="•"/>
                </a:pPr>
                <a:r>
                  <a:rPr lang="en-US" sz="1900" dirty="0">
                    <a:solidFill>
                      <a:schemeClr val="tx1"/>
                    </a:solidFill>
                  </a:rPr>
                  <a:t>Generally only lifetime payment schedules</a:t>
                </a:r>
              </a:p>
            </p:txBody>
          </p:sp>
          <p:sp>
            <p:nvSpPr>
              <p:cNvPr id="11" name="Rounded Rectangle 14">
                <a:extLst>
                  <a:ext uri="{FF2B5EF4-FFF2-40B4-BE49-F238E27FC236}">
                    <a16:creationId xmlns:a16="http://schemas.microsoft.com/office/drawing/2014/main" id="{AA74A762-6D7C-40BA-94A0-89F7F90C04B7}"/>
                  </a:ext>
                </a:extLst>
              </p:cNvPr>
              <p:cNvSpPr/>
              <p:nvPr/>
            </p:nvSpPr>
            <p:spPr>
              <a:xfrm>
                <a:off x="6375040" y="1930378"/>
                <a:ext cx="2438402" cy="3505200"/>
              </a:xfrm>
              <a:prstGeom prst="roundRect">
                <a:avLst/>
              </a:prstGeom>
              <a:solidFill>
                <a:srgbClr val="DDF0C8"/>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900" dirty="0">
                    <a:solidFill>
                      <a:schemeClr val="tx1"/>
                    </a:solidFill>
                  </a:rPr>
                  <a:t>Primary need is LTC coverage</a:t>
                </a:r>
              </a:p>
              <a:p>
                <a:pPr marL="285750" indent="-285750">
                  <a:buFont typeface="Arial" panose="020B0604020202020204" pitchFamily="34" charset="0"/>
                  <a:buChar char="•"/>
                </a:pPr>
                <a:r>
                  <a:rPr lang="en-US" sz="1900" dirty="0">
                    <a:solidFill>
                      <a:schemeClr val="tx1"/>
                    </a:solidFill>
                  </a:rPr>
                  <a:t>Death benefit recovers cost of premium if LTC is not needed</a:t>
                </a:r>
              </a:p>
              <a:p>
                <a:pPr marL="285750" indent="-285750">
                  <a:buFont typeface="Arial" panose="020B0604020202020204" pitchFamily="34" charset="0"/>
                  <a:buChar char="•"/>
                </a:pPr>
                <a:r>
                  <a:rPr lang="en-US" sz="1900" dirty="0">
                    <a:solidFill>
                      <a:schemeClr val="tx1"/>
                    </a:solidFill>
                  </a:rPr>
                  <a:t>Policy premium guaranteed</a:t>
                </a:r>
              </a:p>
              <a:p>
                <a:pPr marL="285750" indent="-285750">
                  <a:buFont typeface="Arial" panose="020B0604020202020204" pitchFamily="34" charset="0"/>
                  <a:buChar char="•"/>
                </a:pPr>
                <a:r>
                  <a:rPr lang="en-US" sz="1900" dirty="0">
                    <a:solidFill>
                      <a:schemeClr val="tx1"/>
                    </a:solidFill>
                  </a:rPr>
                  <a:t>Choice of premium schedules</a:t>
                </a:r>
              </a:p>
            </p:txBody>
          </p:sp>
          <p:sp>
            <p:nvSpPr>
              <p:cNvPr id="12" name="Rounded Rectangle 15">
                <a:extLst>
                  <a:ext uri="{FF2B5EF4-FFF2-40B4-BE49-F238E27FC236}">
                    <a16:creationId xmlns:a16="http://schemas.microsoft.com/office/drawing/2014/main" id="{D021E720-3331-4734-BC93-A8DB08A582E6}"/>
                  </a:ext>
                </a:extLst>
              </p:cNvPr>
              <p:cNvSpPr/>
              <p:nvPr/>
            </p:nvSpPr>
            <p:spPr>
              <a:xfrm>
                <a:off x="3407842" y="1930378"/>
                <a:ext cx="2652419" cy="3505200"/>
              </a:xfrm>
              <a:prstGeom prst="roundRect">
                <a:avLst/>
              </a:prstGeom>
              <a:solidFill>
                <a:srgbClr val="FFEBCD"/>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900">
                    <a:solidFill>
                      <a:schemeClr val="tx1"/>
                    </a:solidFill>
                  </a:rPr>
                  <a:t>Life insurance now, LTC later</a:t>
                </a:r>
              </a:p>
              <a:p>
                <a:pPr marL="285750" indent="-285750">
                  <a:buFont typeface="Arial" panose="020B0604020202020204" pitchFamily="34" charset="0"/>
                  <a:buChar char="•"/>
                </a:pPr>
                <a:r>
                  <a:rPr lang="en-US" sz="1900">
                    <a:solidFill>
                      <a:schemeClr val="tx1"/>
                    </a:solidFill>
                  </a:rPr>
                  <a:t>Death benefit used for LTC</a:t>
                </a:r>
              </a:p>
              <a:p>
                <a:pPr marL="285750" indent="-285750">
                  <a:buFont typeface="Arial" panose="020B0604020202020204" pitchFamily="34" charset="0"/>
                  <a:buChar char="•"/>
                </a:pPr>
                <a:r>
                  <a:rPr lang="en-US" sz="1900">
                    <a:solidFill>
                      <a:schemeClr val="tx1"/>
                    </a:solidFill>
                  </a:rPr>
                  <a:t>Beneficiary paid unused benefits</a:t>
                </a:r>
                <a:endParaRPr lang="en-US">
                  <a:solidFill>
                    <a:schemeClr val="tx1"/>
                  </a:solidFill>
                </a:endParaRPr>
              </a:p>
              <a:p>
                <a:pPr marL="285750" indent="-285750">
                  <a:buFont typeface="Arial" panose="020B0604020202020204" pitchFamily="34" charset="0"/>
                  <a:buChar char="•"/>
                </a:pPr>
                <a:r>
                  <a:rPr lang="en-US" sz="1900">
                    <a:solidFill>
                      <a:schemeClr val="tx1"/>
                    </a:solidFill>
                  </a:rPr>
                  <a:t>Some solutions are guaranteed</a:t>
                </a:r>
              </a:p>
              <a:p>
                <a:pPr marL="285750" indent="-285750">
                  <a:buFont typeface="Arial" panose="020B0604020202020204" pitchFamily="34" charset="0"/>
                  <a:buChar char="•"/>
                </a:pPr>
                <a:r>
                  <a:rPr lang="en-US" sz="1900">
                    <a:solidFill>
                      <a:schemeClr val="tx1"/>
                    </a:solidFill>
                  </a:rPr>
                  <a:t>Flexible premium schedules</a:t>
                </a:r>
              </a:p>
            </p:txBody>
          </p:sp>
        </p:grpSp>
        <p:sp>
          <p:nvSpPr>
            <p:cNvPr id="7" name="Right Arrow 12">
              <a:extLst>
                <a:ext uri="{FF2B5EF4-FFF2-40B4-BE49-F238E27FC236}">
                  <a16:creationId xmlns:a16="http://schemas.microsoft.com/office/drawing/2014/main" id="{F5BF9E00-3855-4FB6-B810-F0861649536E}"/>
                </a:ext>
              </a:extLst>
            </p:cNvPr>
            <p:cNvSpPr/>
            <p:nvPr/>
          </p:nvSpPr>
          <p:spPr>
            <a:xfrm>
              <a:off x="2440240" y="1685904"/>
              <a:ext cx="433817" cy="484632"/>
            </a:xfrm>
            <a:prstGeom prst="rightArrow">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18">
              <a:extLst>
                <a:ext uri="{FF2B5EF4-FFF2-40B4-BE49-F238E27FC236}">
                  <a16:creationId xmlns:a16="http://schemas.microsoft.com/office/drawing/2014/main" id="{B0DF8786-2963-401F-B1C2-8BFF4FDDE6BB}"/>
                </a:ext>
              </a:extLst>
            </p:cNvPr>
            <p:cNvSpPr/>
            <p:nvPr/>
          </p:nvSpPr>
          <p:spPr>
            <a:xfrm>
              <a:off x="5348169" y="1670762"/>
              <a:ext cx="433817" cy="484632"/>
            </a:xfrm>
            <a:prstGeom prst="rightArrow">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110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E01B01-79B6-4E05-9680-B79C48B34B44}"/>
              </a:ext>
            </a:extLst>
          </p:cNvPr>
          <p:cNvSpPr>
            <a:spLocks noGrp="1"/>
          </p:cNvSpPr>
          <p:nvPr>
            <p:ph type="title"/>
          </p:nvPr>
        </p:nvSpPr>
        <p:spPr>
          <a:xfrm>
            <a:off x="825190" y="627565"/>
            <a:ext cx="7785410" cy="688280"/>
          </a:xfrm>
        </p:spPr>
        <p:txBody>
          <a:bodyPr vert="horz" lIns="91440" tIns="45720" rIns="91440" bIns="45720" rtlCol="0" anchor="ctr">
            <a:normAutofit/>
          </a:bodyPr>
          <a:lstStyle/>
          <a:p>
            <a:pPr>
              <a:lnSpc>
                <a:spcPct val="90000"/>
              </a:lnSpc>
            </a:pPr>
            <a:r>
              <a:rPr lang="en-US" sz="2800" kern="1200" dirty="0">
                <a:solidFill>
                  <a:schemeClr val="tx1"/>
                </a:solidFill>
                <a:latin typeface="+mn-lt"/>
                <a:ea typeface="+mj-ea"/>
                <a:cs typeface="+mj-cs"/>
              </a:rPr>
              <a:t>What to look for in LTC insurance coverage</a:t>
            </a:r>
          </a:p>
        </p:txBody>
      </p:sp>
      <p:sp>
        <p:nvSpPr>
          <p:cNvPr id="5" name="Content Placeholder 2">
            <a:extLst>
              <a:ext uri="{FF2B5EF4-FFF2-40B4-BE49-F238E27FC236}">
                <a16:creationId xmlns:a16="http://schemas.microsoft.com/office/drawing/2014/main" id="{6C4A376D-354F-4F14-95DE-3C41C8AE39A0}"/>
              </a:ext>
            </a:extLst>
          </p:cNvPr>
          <p:cNvSpPr txBox="1">
            <a:spLocks/>
          </p:cNvSpPr>
          <p:nvPr/>
        </p:nvSpPr>
        <p:spPr>
          <a:xfrm>
            <a:off x="1152645" y="1547153"/>
            <a:ext cx="7474171" cy="490669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None/>
              <a:defRPr/>
            </a:pPr>
            <a:r>
              <a:rPr lang="en-US" sz="2400" dirty="0"/>
              <a:t>Not all policies are created equal….. Look at the following:</a:t>
            </a:r>
          </a:p>
          <a:p>
            <a:pPr marL="0">
              <a:spcBef>
                <a:spcPts val="400"/>
              </a:spcBef>
              <a:spcAft>
                <a:spcPts val="400"/>
              </a:spcAft>
              <a:defRPr/>
            </a:pPr>
            <a:endParaRPr lang="en-US" sz="1400" dirty="0"/>
          </a:p>
          <a:p>
            <a:pPr marL="223838">
              <a:spcBef>
                <a:spcPts val="400"/>
              </a:spcBef>
              <a:spcAft>
                <a:spcPts val="400"/>
              </a:spcAft>
              <a:defRPr/>
            </a:pPr>
            <a:r>
              <a:rPr lang="en-US" sz="2200" dirty="0"/>
              <a:t>Is there broad language in the policy covering all current LTC services as well as newly invented future services?</a:t>
            </a:r>
          </a:p>
          <a:p>
            <a:pPr marL="223838">
              <a:spcBef>
                <a:spcPts val="400"/>
              </a:spcBef>
              <a:spcAft>
                <a:spcPts val="400"/>
              </a:spcAft>
              <a:defRPr/>
            </a:pPr>
            <a:r>
              <a:rPr lang="en-US" sz="2200" dirty="0"/>
              <a:t>Is there coverage for temporary claims?</a:t>
            </a:r>
          </a:p>
          <a:p>
            <a:pPr marL="223838">
              <a:spcBef>
                <a:spcPts val="400"/>
              </a:spcBef>
              <a:spcAft>
                <a:spcPts val="400"/>
              </a:spcAft>
              <a:defRPr/>
            </a:pPr>
            <a:r>
              <a:rPr lang="en-US" sz="2200" dirty="0"/>
              <a:t>Is the cost and benefit structure easy to understand?</a:t>
            </a:r>
          </a:p>
          <a:p>
            <a:pPr marL="223838">
              <a:spcBef>
                <a:spcPts val="400"/>
              </a:spcBef>
              <a:spcAft>
                <a:spcPts val="400"/>
              </a:spcAft>
              <a:defRPr/>
            </a:pPr>
            <a:r>
              <a:rPr lang="en-US" sz="2200" dirty="0"/>
              <a:t>Can policy premiums increase in the future?</a:t>
            </a:r>
          </a:p>
          <a:p>
            <a:pPr lvl="1">
              <a:spcBef>
                <a:spcPts val="400"/>
              </a:spcBef>
              <a:spcAft>
                <a:spcPts val="400"/>
              </a:spcAft>
              <a:buFont typeface="Arial" panose="020B0604020202020204" pitchFamily="34" charset="0"/>
              <a:buChar char="-"/>
              <a:defRPr/>
            </a:pPr>
            <a:r>
              <a:rPr lang="en-US" sz="2200" dirty="0"/>
              <a:t>Guaranteed premium policies are available</a:t>
            </a:r>
          </a:p>
          <a:p>
            <a:pPr marL="223838">
              <a:spcBef>
                <a:spcPts val="400"/>
              </a:spcBef>
              <a:spcAft>
                <a:spcPts val="400"/>
              </a:spcAft>
              <a:defRPr/>
            </a:pPr>
            <a:r>
              <a:rPr lang="en-US" sz="2200" dirty="0"/>
              <a:t>How are benefits paid?</a:t>
            </a:r>
          </a:p>
          <a:p>
            <a:pPr lvl="1">
              <a:spcBef>
                <a:spcPts val="400"/>
              </a:spcBef>
              <a:spcAft>
                <a:spcPts val="400"/>
              </a:spcAft>
              <a:buFont typeface="Arial" panose="020B0604020202020204" pitchFamily="34" charset="0"/>
              <a:buChar char="-"/>
              <a:defRPr/>
            </a:pPr>
            <a:r>
              <a:rPr lang="en-US" sz="2200" dirty="0"/>
              <a:t>Reimbursement</a:t>
            </a:r>
          </a:p>
          <a:p>
            <a:pPr lvl="1">
              <a:spcBef>
                <a:spcPts val="400"/>
              </a:spcBef>
              <a:spcAft>
                <a:spcPts val="400"/>
              </a:spcAft>
              <a:buFont typeface="Arial" panose="020B0604020202020204" pitchFamily="34" charset="0"/>
              <a:buChar char="-"/>
              <a:defRPr/>
            </a:pPr>
            <a:r>
              <a:rPr lang="en-US" sz="2200" dirty="0"/>
              <a:t>Cash Indemnity</a:t>
            </a:r>
            <a:endParaRPr lang="en-US" sz="15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E6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D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E5B6FDC-2A70-47A1-9DC1-E355E26CAFAB}"/>
              </a:ext>
            </a:extLst>
          </p:cNvPr>
          <p:cNvPicPr>
            <a:picLocks noChangeAspect="1"/>
          </p:cNvPicPr>
          <p:nvPr/>
        </p:nvPicPr>
        <p:blipFill>
          <a:blip r:embed="rId3"/>
          <a:stretch>
            <a:fillRect/>
          </a:stretch>
        </p:blipFill>
        <p:spPr>
          <a:xfrm>
            <a:off x="9492568" y="2857501"/>
            <a:ext cx="985835" cy="1142998"/>
          </a:xfrm>
          <a:prstGeom prst="rect">
            <a:avLst/>
          </a:prstGeom>
        </p:spPr>
      </p:pic>
      <p:sp>
        <p:nvSpPr>
          <p:cNvPr id="3" name="Slide Number Placeholder 2">
            <a:extLst>
              <a:ext uri="{FF2B5EF4-FFF2-40B4-BE49-F238E27FC236}">
                <a16:creationId xmlns:a16="http://schemas.microsoft.com/office/drawing/2014/main" id="{5AD74833-EF8A-47B1-9F4B-91E7FFB65ABB}"/>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lgn="r">
              <a:spcAft>
                <a:spcPts val="600"/>
              </a:spcAft>
            </a:pPr>
            <a:fld id="{334DFC02-9AFF-1B4F-AA28-A0F8B85BA497}" type="slidenum">
              <a:rPr lang="en-US" sz="1200">
                <a:solidFill>
                  <a:srgbClr val="FFFFFF"/>
                </a:solidFill>
                <a:latin typeface="+mn-lt"/>
                <a:cs typeface="+mn-cs"/>
              </a:rPr>
              <a:pPr algn="r">
                <a:spcAft>
                  <a:spcPts val="600"/>
                </a:spcAft>
              </a:pPr>
              <a:t>24</a:t>
            </a:fld>
            <a:endParaRPr lang="en-US" sz="1200">
              <a:solidFill>
                <a:srgbClr val="FFFFFF"/>
              </a:solidFill>
              <a:latin typeface="+mn-lt"/>
              <a:cs typeface="+mn-cs"/>
            </a:endParaRPr>
          </a:p>
        </p:txBody>
      </p:sp>
    </p:spTree>
    <p:extLst>
      <p:ext uri="{BB962C8B-B14F-4D97-AF65-F5344CB8AC3E}">
        <p14:creationId xmlns:p14="http://schemas.microsoft.com/office/powerpoint/2010/main" val="290987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9">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CE01B01-79B6-4E05-9680-B79C48B34B44}"/>
              </a:ext>
            </a:extLst>
          </p:cNvPr>
          <p:cNvSpPr>
            <a:spLocks noGrp="1"/>
          </p:cNvSpPr>
          <p:nvPr>
            <p:ph type="title"/>
          </p:nvPr>
        </p:nvSpPr>
        <p:spPr>
          <a:xfrm>
            <a:off x="806825" y="457201"/>
            <a:ext cx="2844800" cy="3588870"/>
          </a:xfrm>
        </p:spPr>
        <p:txBody>
          <a:bodyPr vert="horz" lIns="91440" tIns="45720" rIns="91440" bIns="45720" rtlCol="0" anchor="b">
            <a:normAutofit/>
          </a:bodyPr>
          <a:lstStyle/>
          <a:p>
            <a:pPr algn="r">
              <a:lnSpc>
                <a:spcPct val="90000"/>
              </a:lnSpc>
            </a:pPr>
            <a:r>
              <a:rPr lang="en-US" sz="3400">
                <a:solidFill>
                  <a:srgbClr val="FFFFFF"/>
                </a:solidFill>
                <a:latin typeface="+mj-lt"/>
                <a:cs typeface="+mj-cs"/>
              </a:rPr>
              <a:t>Understanding LTC Benefit Models</a:t>
            </a:r>
          </a:p>
        </p:txBody>
      </p:sp>
      <p:sp>
        <p:nvSpPr>
          <p:cNvPr id="5" name="Content Placeholder 2">
            <a:extLst>
              <a:ext uri="{FF2B5EF4-FFF2-40B4-BE49-F238E27FC236}">
                <a16:creationId xmlns:a16="http://schemas.microsoft.com/office/drawing/2014/main" id="{B329376C-EF0E-4EA0-B37E-03C4557CDE31}"/>
              </a:ext>
            </a:extLst>
          </p:cNvPr>
          <p:cNvSpPr txBox="1">
            <a:spLocks/>
          </p:cNvSpPr>
          <p:nvPr/>
        </p:nvSpPr>
        <p:spPr>
          <a:xfrm>
            <a:off x="4204011" y="211873"/>
            <a:ext cx="4539862" cy="6608916"/>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14300" indent="0" eaLnBrk="1" hangingPunct="1">
              <a:lnSpc>
                <a:spcPct val="90000"/>
              </a:lnSpc>
              <a:buNone/>
            </a:pPr>
            <a:r>
              <a:rPr lang="en-US" sz="1800" b="1" dirty="0">
                <a:ea typeface="+mn-ea"/>
                <a:cs typeface="+mn-cs"/>
              </a:rPr>
              <a:t>Reimbursement Plans</a:t>
            </a:r>
          </a:p>
          <a:p>
            <a:pPr lvl="1" indent="-228600" eaLnBrk="1" hangingPunct="1">
              <a:lnSpc>
                <a:spcPct val="90000"/>
              </a:lnSpc>
              <a:buFont typeface="Arial" panose="020B0604020202020204" pitchFamily="34" charset="0"/>
              <a:buChar char="•"/>
            </a:pPr>
            <a:r>
              <a:rPr lang="en-US" sz="1800" dirty="0">
                <a:ea typeface="+mn-ea"/>
                <a:cs typeface="+mn-cs"/>
              </a:rPr>
              <a:t>Only actual LTC costs are reimbursed</a:t>
            </a:r>
          </a:p>
          <a:p>
            <a:pPr lvl="1" indent="-228600" eaLnBrk="1" hangingPunct="1">
              <a:lnSpc>
                <a:spcPct val="90000"/>
              </a:lnSpc>
              <a:buFont typeface="Arial" panose="020B0604020202020204" pitchFamily="34" charset="0"/>
              <a:buChar char="•"/>
            </a:pPr>
            <a:r>
              <a:rPr lang="en-US" sz="1800" dirty="0">
                <a:ea typeface="+mn-ea"/>
                <a:cs typeface="+mn-cs"/>
              </a:rPr>
              <a:t>Bills and receipts must be submitted each month</a:t>
            </a:r>
          </a:p>
          <a:p>
            <a:pPr lvl="1" indent="-228600" eaLnBrk="1" hangingPunct="1">
              <a:lnSpc>
                <a:spcPct val="90000"/>
              </a:lnSpc>
              <a:buFont typeface="Arial" panose="020B0604020202020204" pitchFamily="34" charset="0"/>
              <a:buChar char="•"/>
            </a:pPr>
            <a:r>
              <a:rPr lang="en-US" sz="1800" dirty="0">
                <a:ea typeface="+mn-ea"/>
                <a:cs typeface="+mn-cs"/>
              </a:rPr>
              <a:t>Care providers may not agree to do direct billing with insurance company</a:t>
            </a:r>
          </a:p>
          <a:p>
            <a:pPr lvl="1" indent="-228600" eaLnBrk="1" hangingPunct="1">
              <a:lnSpc>
                <a:spcPct val="90000"/>
              </a:lnSpc>
              <a:buFont typeface="Arial" panose="020B0604020202020204" pitchFamily="34" charset="0"/>
              <a:buChar char="•"/>
            </a:pPr>
            <a:r>
              <a:rPr lang="en-US" sz="1800" dirty="0">
                <a:ea typeface="+mn-ea"/>
                <a:cs typeface="+mn-cs"/>
              </a:rPr>
              <a:t>Licensed providers generally required</a:t>
            </a:r>
          </a:p>
          <a:p>
            <a:pPr lvl="1" indent="-228600" eaLnBrk="1" hangingPunct="1">
              <a:lnSpc>
                <a:spcPct val="90000"/>
              </a:lnSpc>
              <a:buFont typeface="Arial" panose="020B0604020202020204" pitchFamily="34" charset="0"/>
              <a:buChar char="•"/>
            </a:pPr>
            <a:r>
              <a:rPr lang="en-US" sz="1800" dirty="0">
                <a:ea typeface="+mn-ea"/>
                <a:cs typeface="+mn-cs"/>
              </a:rPr>
              <a:t>Non-covered expenses are paid out of pocket</a:t>
            </a:r>
          </a:p>
          <a:p>
            <a:pPr lvl="1" indent="-228600" eaLnBrk="1" hangingPunct="1">
              <a:lnSpc>
                <a:spcPct val="90000"/>
              </a:lnSpc>
              <a:buFont typeface="Arial" panose="020B0604020202020204" pitchFamily="34" charset="0"/>
              <a:buChar char="•"/>
            </a:pPr>
            <a:r>
              <a:rPr lang="en-US" sz="1800" dirty="0">
                <a:ea typeface="+mn-ea"/>
                <a:cs typeface="+mn-cs"/>
              </a:rPr>
              <a:t>Less flexibility but may help with money management</a:t>
            </a:r>
          </a:p>
          <a:p>
            <a:pPr marL="514350" lvl="1" indent="0" eaLnBrk="1" hangingPunct="1">
              <a:lnSpc>
                <a:spcPct val="90000"/>
              </a:lnSpc>
              <a:buNone/>
            </a:pPr>
            <a:endParaRPr lang="en-US" sz="1800" dirty="0">
              <a:ea typeface="+mn-ea"/>
              <a:cs typeface="+mn-cs"/>
            </a:endParaRPr>
          </a:p>
          <a:p>
            <a:pPr marL="114300" indent="0" eaLnBrk="1" hangingPunct="1">
              <a:lnSpc>
                <a:spcPct val="90000"/>
              </a:lnSpc>
              <a:buNone/>
            </a:pPr>
            <a:r>
              <a:rPr lang="en-US" sz="1800" b="1" dirty="0">
                <a:ea typeface="+mn-ea"/>
                <a:cs typeface="+mn-cs"/>
              </a:rPr>
              <a:t>Cash Indemnity Plans</a:t>
            </a:r>
          </a:p>
          <a:p>
            <a:pPr lvl="1" indent="-228600" eaLnBrk="1" hangingPunct="1">
              <a:lnSpc>
                <a:spcPct val="90000"/>
              </a:lnSpc>
              <a:buFont typeface="Arial" panose="020B0604020202020204" pitchFamily="34" charset="0"/>
              <a:buChar char="•"/>
            </a:pPr>
            <a:r>
              <a:rPr lang="en-US" sz="1800" dirty="0">
                <a:ea typeface="+mn-ea"/>
                <a:cs typeface="+mn-cs"/>
              </a:rPr>
              <a:t>Full monthly LTC benefit paid to policy owner</a:t>
            </a:r>
          </a:p>
          <a:p>
            <a:pPr lvl="1" indent="-228600" eaLnBrk="1" hangingPunct="1">
              <a:lnSpc>
                <a:spcPct val="90000"/>
              </a:lnSpc>
              <a:buFont typeface="Arial" panose="020B0604020202020204" pitchFamily="34" charset="0"/>
              <a:buChar char="•"/>
            </a:pPr>
            <a:r>
              <a:rPr lang="en-US" sz="1800" dirty="0">
                <a:ea typeface="+mn-ea"/>
                <a:cs typeface="+mn-cs"/>
              </a:rPr>
              <a:t>No monthly bills or receipts to submit</a:t>
            </a:r>
            <a:endParaRPr lang="en-US" sz="1800" baseline="30000" dirty="0">
              <a:ea typeface="+mn-ea"/>
              <a:cs typeface="+mn-cs"/>
            </a:endParaRPr>
          </a:p>
          <a:p>
            <a:pPr lvl="1" indent="-228600" eaLnBrk="1" hangingPunct="1">
              <a:lnSpc>
                <a:spcPct val="90000"/>
              </a:lnSpc>
              <a:buFont typeface="Arial" panose="020B0604020202020204" pitchFamily="34" charset="0"/>
              <a:buChar char="•"/>
            </a:pPr>
            <a:r>
              <a:rPr lang="en-US" sz="1800" dirty="0">
                <a:ea typeface="+mn-ea"/>
                <a:cs typeface="+mn-cs"/>
              </a:rPr>
              <a:t>No restrictions on how LTC benefits are used</a:t>
            </a:r>
          </a:p>
          <a:p>
            <a:pPr lvl="1" indent="-228600" eaLnBrk="1" hangingPunct="1">
              <a:lnSpc>
                <a:spcPct val="90000"/>
              </a:lnSpc>
              <a:buFont typeface="Arial" panose="020B0604020202020204" pitchFamily="34" charset="0"/>
              <a:buChar char="•"/>
            </a:pPr>
            <a:r>
              <a:rPr lang="en-US" sz="1800" dirty="0">
                <a:ea typeface="+mn-ea"/>
                <a:cs typeface="+mn-cs"/>
              </a:rPr>
              <a:t>100% of care can be provided by family or other unlicensed care givers</a:t>
            </a:r>
          </a:p>
          <a:p>
            <a:pPr lvl="1" indent="-228600" eaLnBrk="1" hangingPunct="1">
              <a:lnSpc>
                <a:spcPct val="90000"/>
              </a:lnSpc>
              <a:buFont typeface="Arial" panose="020B0604020202020204" pitchFamily="34" charset="0"/>
              <a:buChar char="•"/>
            </a:pPr>
            <a:r>
              <a:rPr lang="en-US" sz="1800" dirty="0">
                <a:ea typeface="+mn-ea"/>
                <a:cs typeface="+mn-cs"/>
              </a:rPr>
              <a:t>Alternative care, transportation, prescriptions, etc.</a:t>
            </a:r>
          </a:p>
          <a:p>
            <a:pPr lvl="1" indent="-228600" eaLnBrk="1" hangingPunct="1">
              <a:lnSpc>
                <a:spcPct val="90000"/>
              </a:lnSpc>
              <a:buFont typeface="Arial" panose="020B0604020202020204" pitchFamily="34" charset="0"/>
              <a:buChar char="•"/>
            </a:pPr>
            <a:endParaRPr lang="en-US" sz="1300" dirty="0">
              <a:ea typeface="+mn-ea"/>
              <a:cs typeface="+mn-cs"/>
            </a:endParaRPr>
          </a:p>
        </p:txBody>
      </p:sp>
      <p:pic>
        <p:nvPicPr>
          <p:cNvPr id="7" name="Picture 6">
            <a:extLst>
              <a:ext uri="{FF2B5EF4-FFF2-40B4-BE49-F238E27FC236}">
                <a16:creationId xmlns:a16="http://schemas.microsoft.com/office/drawing/2014/main" id="{5B2CFC63-C11F-46AC-A93A-BDCEBCA21AF0}"/>
              </a:ext>
            </a:extLst>
          </p:cNvPr>
          <p:cNvPicPr>
            <a:picLocks noChangeAspect="1"/>
          </p:cNvPicPr>
          <p:nvPr/>
        </p:nvPicPr>
        <p:blipFill>
          <a:blip r:embed="rId3"/>
          <a:stretch>
            <a:fillRect/>
          </a:stretch>
        </p:blipFill>
        <p:spPr>
          <a:xfrm>
            <a:off x="9056143" y="4512062"/>
            <a:ext cx="2823586" cy="1015745"/>
          </a:xfrm>
          <a:prstGeom prst="rect">
            <a:avLst/>
          </a:prstGeom>
        </p:spPr>
      </p:pic>
      <p:pic>
        <p:nvPicPr>
          <p:cNvPr id="6" name="Picture 5">
            <a:extLst>
              <a:ext uri="{FF2B5EF4-FFF2-40B4-BE49-F238E27FC236}">
                <a16:creationId xmlns:a16="http://schemas.microsoft.com/office/drawing/2014/main" id="{69AF2F0D-4CBE-4A84-8B40-A62E6318AA7A}"/>
              </a:ext>
            </a:extLst>
          </p:cNvPr>
          <p:cNvPicPr>
            <a:picLocks noChangeAspect="1"/>
          </p:cNvPicPr>
          <p:nvPr/>
        </p:nvPicPr>
        <p:blipFill>
          <a:blip r:embed="rId4"/>
          <a:stretch>
            <a:fillRect/>
          </a:stretch>
        </p:blipFill>
        <p:spPr>
          <a:xfrm>
            <a:off x="9104762" y="1214320"/>
            <a:ext cx="2823586" cy="1041711"/>
          </a:xfrm>
          <a:prstGeom prst="rect">
            <a:avLst/>
          </a:prstGeom>
        </p:spPr>
      </p:pic>
      <p:sp>
        <p:nvSpPr>
          <p:cNvPr id="3" name="Slide Number Placeholder 2">
            <a:extLst>
              <a:ext uri="{FF2B5EF4-FFF2-40B4-BE49-F238E27FC236}">
                <a16:creationId xmlns:a16="http://schemas.microsoft.com/office/drawing/2014/main" id="{5AD74833-EF8A-47B1-9F4B-91E7FFB65ABB}"/>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lgn="r">
              <a:spcAft>
                <a:spcPts val="600"/>
              </a:spcAft>
            </a:pPr>
            <a:fld id="{334DFC02-9AFF-1B4F-AA28-A0F8B85BA497}" type="slidenum">
              <a:rPr lang="en-US" sz="1100">
                <a:solidFill>
                  <a:schemeClr val="tx1">
                    <a:lumMod val="50000"/>
                    <a:lumOff val="50000"/>
                  </a:schemeClr>
                </a:solidFill>
                <a:latin typeface="+mn-lt"/>
                <a:cs typeface="+mn-cs"/>
              </a:rPr>
              <a:pPr algn="r">
                <a:spcAft>
                  <a:spcPts val="600"/>
                </a:spcAft>
              </a:pPr>
              <a:t>25</a:t>
            </a:fld>
            <a:endParaRPr lang="en-US" sz="1100">
              <a:solidFill>
                <a:schemeClr val="tx1">
                  <a:lumMod val="50000"/>
                  <a:lumOff val="50000"/>
                </a:schemeClr>
              </a:solidFill>
              <a:latin typeface="+mn-lt"/>
              <a:cs typeface="+mn-cs"/>
            </a:endParaRPr>
          </a:p>
        </p:txBody>
      </p:sp>
    </p:spTree>
    <p:extLst>
      <p:ext uri="{BB962C8B-B14F-4D97-AF65-F5344CB8AC3E}">
        <p14:creationId xmlns:p14="http://schemas.microsoft.com/office/powerpoint/2010/main" val="3795799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D74833-EF8A-47B1-9F4B-91E7FFB65ABB}"/>
              </a:ext>
            </a:extLst>
          </p:cNvPr>
          <p:cNvSpPr>
            <a:spLocks noGrp="1"/>
          </p:cNvSpPr>
          <p:nvPr>
            <p:ph type="sldNum" sz="quarter" idx="12"/>
          </p:nvPr>
        </p:nvSpPr>
        <p:spPr/>
        <p:txBody>
          <a:bodyPr/>
          <a:lstStyle/>
          <a:p>
            <a:fld id="{334DFC02-9AFF-1B4F-AA28-A0F8B85BA497}" type="slidenum">
              <a:rPr lang="en-US" smtClean="0"/>
              <a:pPr/>
              <a:t>26</a:t>
            </a:fld>
            <a:endParaRPr lang="en-US" dirty="0"/>
          </a:p>
        </p:txBody>
      </p:sp>
      <p:sp>
        <p:nvSpPr>
          <p:cNvPr id="4" name="Title 3">
            <a:extLst>
              <a:ext uri="{FF2B5EF4-FFF2-40B4-BE49-F238E27FC236}">
                <a16:creationId xmlns:a16="http://schemas.microsoft.com/office/drawing/2014/main" id="{CCE01B01-79B6-4E05-9680-B79C48B34B44}"/>
              </a:ext>
            </a:extLst>
          </p:cNvPr>
          <p:cNvSpPr>
            <a:spLocks noGrp="1"/>
          </p:cNvSpPr>
          <p:nvPr>
            <p:ph type="title"/>
          </p:nvPr>
        </p:nvSpPr>
        <p:spPr>
          <a:xfrm>
            <a:off x="892097" y="517438"/>
            <a:ext cx="9663559" cy="833923"/>
          </a:xfrm>
        </p:spPr>
        <p:txBody>
          <a:bodyPr/>
          <a:lstStyle/>
          <a:p>
            <a:r>
              <a:rPr lang="en-US" sz="2800" dirty="0">
                <a:latin typeface="+mn-lt"/>
              </a:rPr>
              <a:t>4</a:t>
            </a:r>
            <a:r>
              <a:rPr lang="en-US" sz="2800" baseline="30000" dirty="0">
                <a:latin typeface="+mn-lt"/>
              </a:rPr>
              <a:t>th </a:t>
            </a:r>
            <a:r>
              <a:rPr lang="en-US" sz="2800" dirty="0">
                <a:latin typeface="+mn-lt"/>
              </a:rPr>
              <a:t> Step – </a:t>
            </a:r>
            <a:br>
              <a:rPr lang="en-US" sz="2800" dirty="0">
                <a:latin typeface="+mn-lt"/>
              </a:rPr>
            </a:br>
            <a:r>
              <a:rPr lang="en-US" sz="2800" dirty="0">
                <a:latin typeface="+mn-lt"/>
              </a:rPr>
              <a:t>Discuss Plan with Family</a:t>
            </a:r>
          </a:p>
        </p:txBody>
      </p:sp>
      <p:sp>
        <p:nvSpPr>
          <p:cNvPr id="5" name="Content Placeholder 10">
            <a:extLst>
              <a:ext uri="{FF2B5EF4-FFF2-40B4-BE49-F238E27FC236}">
                <a16:creationId xmlns:a16="http://schemas.microsoft.com/office/drawing/2014/main" id="{66DE41DA-5969-4641-B039-276F1BE045B1}"/>
              </a:ext>
            </a:extLst>
          </p:cNvPr>
          <p:cNvSpPr txBox="1">
            <a:spLocks/>
          </p:cNvSpPr>
          <p:nvPr/>
        </p:nvSpPr>
        <p:spPr bwMode="auto">
          <a:xfrm>
            <a:off x="1640487" y="1902030"/>
            <a:ext cx="7015320" cy="4191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5">
                    <a:lumMod val="25000"/>
                  </a:schemeClr>
                </a:solidFill>
                <a:ea typeface="ＭＳ Ｐゴシック" pitchFamily="34" charset="-128"/>
              </a:rPr>
              <a:t>Include family (supporters) in the initial planning if appropriate</a:t>
            </a:r>
          </a:p>
          <a:p>
            <a:pPr lvl="1">
              <a:buFont typeface="Arial" panose="020B0604020202020204" pitchFamily="34" charset="0"/>
              <a:buChar char="̶"/>
            </a:pPr>
            <a:r>
              <a:rPr lang="en-US" sz="2000" dirty="0">
                <a:ea typeface="ＭＳ Ｐゴシック" pitchFamily="34" charset="-128"/>
              </a:rPr>
              <a:t>Supportive children may add value or suggestions to plan</a:t>
            </a:r>
          </a:p>
          <a:p>
            <a:pPr lvl="1">
              <a:buFont typeface="Arial" panose="020B0604020202020204" pitchFamily="34" charset="0"/>
              <a:buChar char="̶"/>
            </a:pPr>
            <a:r>
              <a:rPr lang="en-US" sz="2000" dirty="0">
                <a:ea typeface="ＭＳ Ｐゴシック" pitchFamily="34" charset="-128"/>
              </a:rPr>
              <a:t>This is YOUR plan – not your children’s plan</a:t>
            </a:r>
          </a:p>
          <a:p>
            <a:pPr>
              <a:buFont typeface="Arial"/>
              <a:buChar char="•"/>
            </a:pPr>
            <a:endParaRPr lang="en-US" sz="2400" dirty="0">
              <a:solidFill>
                <a:schemeClr val="accent5">
                  <a:lumMod val="25000"/>
                </a:schemeClr>
              </a:solidFill>
              <a:ea typeface="ＭＳ Ｐゴシック" pitchFamily="34" charset="-128"/>
            </a:endParaRPr>
          </a:p>
          <a:p>
            <a:pPr>
              <a:buFont typeface="Arial"/>
              <a:buChar char="•"/>
            </a:pPr>
            <a:r>
              <a:rPr lang="en-US" sz="2400" dirty="0">
                <a:solidFill>
                  <a:schemeClr val="accent5">
                    <a:lumMod val="25000"/>
                  </a:schemeClr>
                </a:solidFill>
                <a:ea typeface="ＭＳ Ｐゴシック" pitchFamily="34" charset="-128"/>
              </a:rPr>
              <a:t>Once plan is set – communicate plan to family members</a:t>
            </a:r>
          </a:p>
          <a:p>
            <a:pPr lvl="1">
              <a:buFont typeface="Arial" panose="020B0604020202020204" pitchFamily="34" charset="0"/>
              <a:buChar char="̶"/>
            </a:pPr>
            <a:r>
              <a:rPr lang="en-US" sz="2000" dirty="0">
                <a:ea typeface="ＭＳ Ｐゴシック" pitchFamily="34" charset="-128"/>
              </a:rPr>
              <a:t>Let family members/advocate know what the plan is</a:t>
            </a:r>
          </a:p>
          <a:p>
            <a:pPr lvl="1">
              <a:buFont typeface="Arial" panose="020B0604020202020204" pitchFamily="34" charset="0"/>
              <a:buChar char="̶"/>
            </a:pPr>
            <a:r>
              <a:rPr lang="en-US" sz="2000" dirty="0">
                <a:ea typeface="ＭＳ Ｐゴシック" pitchFamily="34" charset="-128"/>
              </a:rPr>
              <a:t>Provide copies of important information</a:t>
            </a:r>
          </a:p>
          <a:p>
            <a:pPr marL="800100" lvl="1" indent="-342900">
              <a:buFont typeface="Arial" panose="020B0604020202020204" pitchFamily="34" charset="0"/>
              <a:buChar char="̶"/>
            </a:pPr>
            <a:r>
              <a:rPr lang="en-US" sz="2000" dirty="0">
                <a:ea typeface="ＭＳ Ｐゴシック" pitchFamily="34" charset="-128"/>
              </a:rPr>
              <a:t>Financial information can be kept private…….</a:t>
            </a:r>
          </a:p>
          <a:p>
            <a:pPr lvl="2"/>
            <a:r>
              <a:rPr lang="en-US" sz="1800" dirty="0">
                <a:ea typeface="ＭＳ Ｐゴシック" pitchFamily="34" charset="-128"/>
              </a:rPr>
              <a:t>But -  provide names/phone numbers of financial professionals, attorney, CPA, etc. who do possess the information</a:t>
            </a:r>
          </a:p>
        </p:txBody>
      </p:sp>
      <p:sp>
        <p:nvSpPr>
          <p:cNvPr id="9" name="Rectangle 8">
            <a:extLst>
              <a:ext uri="{FF2B5EF4-FFF2-40B4-BE49-F238E27FC236}">
                <a16:creationId xmlns:a16="http://schemas.microsoft.com/office/drawing/2014/main" id="{F2346981-FF99-4AA3-BC11-1CDAAA5D07B4}"/>
              </a:ext>
            </a:extLst>
          </p:cNvPr>
          <p:cNvSpPr>
            <a:spLocks noChangeAspect="1"/>
          </p:cNvSpPr>
          <p:nvPr/>
        </p:nvSpPr>
        <p:spPr>
          <a:xfrm>
            <a:off x="8508381" y="3348368"/>
            <a:ext cx="3172767" cy="312002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409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D74833-EF8A-47B1-9F4B-91E7FFB65ABB}"/>
              </a:ext>
            </a:extLst>
          </p:cNvPr>
          <p:cNvSpPr>
            <a:spLocks noGrp="1"/>
          </p:cNvSpPr>
          <p:nvPr>
            <p:ph type="sldNum" sz="quarter" idx="12"/>
          </p:nvPr>
        </p:nvSpPr>
        <p:spPr/>
        <p:txBody>
          <a:bodyPr/>
          <a:lstStyle/>
          <a:p>
            <a:fld id="{334DFC02-9AFF-1B4F-AA28-A0F8B85BA497}" type="slidenum">
              <a:rPr lang="en-US" smtClean="0"/>
              <a:pPr/>
              <a:t>27</a:t>
            </a:fld>
            <a:endParaRPr lang="en-US" dirty="0"/>
          </a:p>
        </p:txBody>
      </p:sp>
      <p:sp>
        <p:nvSpPr>
          <p:cNvPr id="4" name="Title 3">
            <a:extLst>
              <a:ext uri="{FF2B5EF4-FFF2-40B4-BE49-F238E27FC236}">
                <a16:creationId xmlns:a16="http://schemas.microsoft.com/office/drawing/2014/main" id="{CCE01B01-79B6-4E05-9680-B79C48B34B44}"/>
              </a:ext>
            </a:extLst>
          </p:cNvPr>
          <p:cNvSpPr>
            <a:spLocks noGrp="1"/>
          </p:cNvSpPr>
          <p:nvPr>
            <p:ph type="title"/>
          </p:nvPr>
        </p:nvSpPr>
        <p:spPr>
          <a:xfrm>
            <a:off x="441712" y="2781136"/>
            <a:ext cx="2836747" cy="2025040"/>
          </a:xfrm>
        </p:spPr>
        <p:txBody>
          <a:bodyPr/>
          <a:lstStyle/>
          <a:p>
            <a:pPr algn="ctr"/>
            <a:r>
              <a:rPr lang="en-US" sz="4000" dirty="0">
                <a:latin typeface="+mn-lt"/>
              </a:rPr>
              <a:t>Keep the plan on track</a:t>
            </a:r>
          </a:p>
        </p:txBody>
      </p:sp>
      <p:sp>
        <p:nvSpPr>
          <p:cNvPr id="5" name="Content Placeholder 10">
            <a:extLst>
              <a:ext uri="{FF2B5EF4-FFF2-40B4-BE49-F238E27FC236}">
                <a16:creationId xmlns:a16="http://schemas.microsoft.com/office/drawing/2014/main" id="{8EEA8451-0A83-44CF-983D-1F24940A0CFE}"/>
              </a:ext>
            </a:extLst>
          </p:cNvPr>
          <p:cNvSpPr txBox="1">
            <a:spLocks/>
          </p:cNvSpPr>
          <p:nvPr/>
        </p:nvSpPr>
        <p:spPr bwMode="auto">
          <a:xfrm>
            <a:off x="3817434" y="1147967"/>
            <a:ext cx="8229600" cy="52117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accent5">
                    <a:lumMod val="25000"/>
                  </a:schemeClr>
                </a:solidFill>
                <a:ea typeface="ＭＳ Ｐゴシック" pitchFamily="34" charset="-128"/>
              </a:rPr>
              <a:t>Now and later …………..</a:t>
            </a:r>
          </a:p>
          <a:p>
            <a:pPr>
              <a:buFont typeface="Arial"/>
              <a:buChar char="•"/>
            </a:pPr>
            <a:endParaRPr lang="en-US" sz="800" dirty="0">
              <a:solidFill>
                <a:schemeClr val="accent5">
                  <a:lumMod val="25000"/>
                </a:schemeClr>
              </a:solidFill>
              <a:ea typeface="ＭＳ Ｐゴシック" pitchFamily="34" charset="-128"/>
            </a:endParaRPr>
          </a:p>
          <a:p>
            <a:pPr>
              <a:buFont typeface="Arial"/>
              <a:buChar char="•"/>
            </a:pPr>
            <a:r>
              <a:rPr lang="en-US" sz="2400" dirty="0">
                <a:solidFill>
                  <a:schemeClr val="accent5">
                    <a:lumMod val="25000"/>
                  </a:schemeClr>
                </a:solidFill>
                <a:ea typeface="ＭＳ Ｐゴシック" pitchFamily="34" charset="-128"/>
              </a:rPr>
              <a:t>Clarify expectations – discuss with participants upfront</a:t>
            </a:r>
          </a:p>
          <a:p>
            <a:pPr lvl="1">
              <a:buFont typeface="Arial" panose="020B0604020202020204" pitchFamily="34" charset="0"/>
              <a:buChar char="̶"/>
            </a:pPr>
            <a:r>
              <a:rPr lang="en-US" sz="2000" dirty="0">
                <a:ea typeface="ＭＳ Ｐゴシック" pitchFamily="34" charset="-128"/>
              </a:rPr>
              <a:t>Let family/participants know what you are asking of them</a:t>
            </a:r>
          </a:p>
          <a:p>
            <a:pPr lvl="1">
              <a:buFont typeface="Arial" panose="020B0604020202020204" pitchFamily="34" charset="0"/>
              <a:buChar char="̶"/>
            </a:pPr>
            <a:r>
              <a:rPr lang="en-US" sz="2000" dirty="0">
                <a:ea typeface="ＭＳ Ｐゴシック" pitchFamily="34" charset="-128"/>
              </a:rPr>
              <a:t>Make sure they are willing to help</a:t>
            </a:r>
          </a:p>
          <a:p>
            <a:pPr marL="0" indent="0">
              <a:buFont typeface="Arial" panose="020B0604020202020204" pitchFamily="34" charset="0"/>
              <a:buNone/>
            </a:pPr>
            <a:endParaRPr lang="en-US" sz="1200" dirty="0">
              <a:ea typeface="ＭＳ Ｐゴシック" pitchFamily="34" charset="-128"/>
            </a:endParaRPr>
          </a:p>
          <a:p>
            <a:pPr>
              <a:buFont typeface="Arial"/>
              <a:buChar char="•"/>
            </a:pPr>
            <a:r>
              <a:rPr lang="en-US" sz="2400" dirty="0">
                <a:solidFill>
                  <a:schemeClr val="accent5">
                    <a:lumMod val="25000"/>
                  </a:schemeClr>
                </a:solidFill>
                <a:ea typeface="ＭＳ Ｐゴシック" pitchFamily="34" charset="-128"/>
              </a:rPr>
              <a:t>Give family permission to veer from plan </a:t>
            </a:r>
            <a:endParaRPr lang="en-US" sz="2000" dirty="0">
              <a:ea typeface="ＭＳ Ｐゴシック" pitchFamily="34" charset="-128"/>
            </a:endParaRPr>
          </a:p>
          <a:p>
            <a:pPr lvl="1">
              <a:buFont typeface="Arial" panose="020B0604020202020204" pitchFamily="34" charset="0"/>
              <a:buChar char="̶"/>
            </a:pPr>
            <a:r>
              <a:rPr lang="en-US" sz="2000" dirty="0">
                <a:ea typeface="ＭＳ Ｐゴシック" pitchFamily="34" charset="-128"/>
              </a:rPr>
              <a:t>Help alleviate family’s guilt when plans must change</a:t>
            </a:r>
          </a:p>
          <a:p>
            <a:pPr>
              <a:buFont typeface="Arial"/>
              <a:buChar char="•"/>
            </a:pPr>
            <a:endParaRPr lang="en-US" sz="1200" dirty="0">
              <a:solidFill>
                <a:schemeClr val="accent5">
                  <a:lumMod val="25000"/>
                </a:schemeClr>
              </a:solidFill>
              <a:ea typeface="ＭＳ Ｐゴシック" pitchFamily="34" charset="-128"/>
            </a:endParaRPr>
          </a:p>
          <a:p>
            <a:pPr>
              <a:buFont typeface="Arial"/>
              <a:buChar char="•"/>
            </a:pPr>
            <a:r>
              <a:rPr lang="en-US" sz="2400" dirty="0">
                <a:solidFill>
                  <a:schemeClr val="accent5">
                    <a:lumMod val="25000"/>
                  </a:schemeClr>
                </a:solidFill>
                <a:ea typeface="ＭＳ Ｐゴシック" pitchFamily="34" charset="-128"/>
              </a:rPr>
              <a:t>Have an annual “refresher” discussion with your family</a:t>
            </a:r>
          </a:p>
          <a:p>
            <a:pPr lvl="1">
              <a:buFont typeface="Arial" panose="020B0604020202020204" pitchFamily="34" charset="0"/>
              <a:buChar char="̶"/>
            </a:pPr>
            <a:r>
              <a:rPr lang="en-US" sz="2000" dirty="0">
                <a:ea typeface="ＭＳ Ｐゴシック" pitchFamily="34" charset="-128"/>
              </a:rPr>
              <a:t>Review your plan and location of important documents</a:t>
            </a:r>
          </a:p>
          <a:p>
            <a:pPr lvl="1">
              <a:buFont typeface="Arial" panose="020B0604020202020204" pitchFamily="34" charset="0"/>
              <a:buChar char="̶"/>
            </a:pPr>
            <a:r>
              <a:rPr lang="en-US" sz="2000" dirty="0">
                <a:ea typeface="ＭＳ Ｐゴシック" pitchFamily="34" charset="-128"/>
              </a:rPr>
              <a:t>Life changes such as death, divorce, relocation can disrupt plan</a:t>
            </a:r>
          </a:p>
          <a:p>
            <a:pPr lvl="1">
              <a:buFont typeface="Arial" panose="020B0604020202020204" pitchFamily="34" charset="0"/>
              <a:buChar char="̶"/>
            </a:pPr>
            <a:r>
              <a:rPr lang="en-US" sz="2000" dirty="0">
                <a:ea typeface="ＭＳ Ｐゴシック" pitchFamily="34" charset="-128"/>
              </a:rPr>
              <a:t>Makes sure you still have agreement from support team</a:t>
            </a:r>
          </a:p>
          <a:p>
            <a:pPr marL="457200" lvl="1" indent="0">
              <a:buFont typeface="Arial" panose="020B0604020202020204" pitchFamily="34" charset="0"/>
              <a:buNone/>
            </a:pPr>
            <a:endParaRPr lang="en-US" dirty="0">
              <a:ea typeface="ＭＳ Ｐゴシック" pitchFamily="34" charset="-128"/>
            </a:endParaRPr>
          </a:p>
          <a:p>
            <a:pPr>
              <a:buFont typeface="Arial"/>
              <a:buChar char="•"/>
            </a:pPr>
            <a:endParaRPr lang="en-US" sz="2400" dirty="0">
              <a:ea typeface="ＭＳ Ｐゴシック" pitchFamily="34" charset="-128"/>
            </a:endParaRPr>
          </a:p>
        </p:txBody>
      </p:sp>
      <p:pic>
        <p:nvPicPr>
          <p:cNvPr id="9" name="Picture 8">
            <a:extLst>
              <a:ext uri="{FF2B5EF4-FFF2-40B4-BE49-F238E27FC236}">
                <a16:creationId xmlns:a16="http://schemas.microsoft.com/office/drawing/2014/main" id="{CCF217C0-D32E-447B-AB45-D302DD26CDAE}"/>
              </a:ext>
            </a:extLst>
          </p:cNvPr>
          <p:cNvPicPr>
            <a:picLocks noChangeAspect="1"/>
          </p:cNvPicPr>
          <p:nvPr/>
        </p:nvPicPr>
        <p:blipFill>
          <a:blip r:embed="rId3"/>
          <a:stretch>
            <a:fillRect/>
          </a:stretch>
        </p:blipFill>
        <p:spPr>
          <a:xfrm>
            <a:off x="1320773" y="1290409"/>
            <a:ext cx="1078623" cy="1250578"/>
          </a:xfrm>
          <a:prstGeom prst="rect">
            <a:avLst/>
          </a:prstGeom>
        </p:spPr>
      </p:pic>
    </p:spTree>
    <p:extLst>
      <p:ext uri="{BB962C8B-B14F-4D97-AF65-F5344CB8AC3E}">
        <p14:creationId xmlns:p14="http://schemas.microsoft.com/office/powerpoint/2010/main" val="3824737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D74833-EF8A-47B1-9F4B-91E7FFB65ABB}"/>
              </a:ext>
            </a:extLst>
          </p:cNvPr>
          <p:cNvSpPr>
            <a:spLocks noGrp="1"/>
          </p:cNvSpPr>
          <p:nvPr>
            <p:ph type="sldNum" sz="quarter" idx="12"/>
          </p:nvPr>
        </p:nvSpPr>
        <p:spPr/>
        <p:txBody>
          <a:bodyPr/>
          <a:lstStyle/>
          <a:p>
            <a:fld id="{334DFC02-9AFF-1B4F-AA28-A0F8B85BA497}" type="slidenum">
              <a:rPr lang="en-US" smtClean="0"/>
              <a:pPr/>
              <a:t>28</a:t>
            </a:fld>
            <a:endParaRPr lang="en-US" dirty="0"/>
          </a:p>
        </p:txBody>
      </p:sp>
      <p:sp>
        <p:nvSpPr>
          <p:cNvPr id="4" name="Title 3">
            <a:extLst>
              <a:ext uri="{FF2B5EF4-FFF2-40B4-BE49-F238E27FC236}">
                <a16:creationId xmlns:a16="http://schemas.microsoft.com/office/drawing/2014/main" id="{CCE01B01-79B6-4E05-9680-B79C48B34B44}"/>
              </a:ext>
            </a:extLst>
          </p:cNvPr>
          <p:cNvSpPr>
            <a:spLocks noGrp="1"/>
          </p:cNvSpPr>
          <p:nvPr>
            <p:ph type="title"/>
          </p:nvPr>
        </p:nvSpPr>
        <p:spPr/>
        <p:txBody>
          <a:bodyPr/>
          <a:lstStyle/>
          <a:p>
            <a:r>
              <a:rPr lang="en-US" sz="2400" dirty="0">
                <a:solidFill>
                  <a:schemeClr val="tx1"/>
                </a:solidFill>
              </a:rPr>
              <a:t>How </a:t>
            </a:r>
            <a:r>
              <a:rPr lang="en-US" sz="2400" b="1" dirty="0">
                <a:solidFill>
                  <a:schemeClr val="tx1"/>
                </a:solidFill>
              </a:rPr>
              <a:t>LTC coverage </a:t>
            </a:r>
            <a:r>
              <a:rPr lang="en-US" sz="2400" dirty="0">
                <a:solidFill>
                  <a:schemeClr val="tx1"/>
                </a:solidFill>
              </a:rPr>
              <a:t>could have changed Jim and Diane’s story </a:t>
            </a:r>
            <a:endParaRPr lang="en-US" dirty="0"/>
          </a:p>
        </p:txBody>
      </p:sp>
      <p:sp>
        <p:nvSpPr>
          <p:cNvPr id="5" name="Content Placeholder 2">
            <a:extLst>
              <a:ext uri="{FF2B5EF4-FFF2-40B4-BE49-F238E27FC236}">
                <a16:creationId xmlns:a16="http://schemas.microsoft.com/office/drawing/2014/main" id="{81C95050-ADD0-4312-A712-B0804B28EBE8}"/>
              </a:ext>
            </a:extLst>
          </p:cNvPr>
          <p:cNvSpPr txBox="1">
            <a:spLocks/>
          </p:cNvSpPr>
          <p:nvPr/>
        </p:nvSpPr>
        <p:spPr>
          <a:xfrm>
            <a:off x="3126699" y="2057400"/>
            <a:ext cx="8042275"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5">
                    <a:lumMod val="50000"/>
                  </a:schemeClr>
                </a:solidFill>
              </a:rPr>
              <a:t>LTC benefits could have changed the outcome and helped provide Diane with:</a:t>
            </a:r>
          </a:p>
          <a:p>
            <a:pPr marL="0" indent="0">
              <a:buFont typeface="Arial" panose="020B0604020202020204" pitchFamily="34" charset="0"/>
              <a:buNone/>
            </a:pPr>
            <a:endParaRPr lang="en-US" sz="1800" dirty="0">
              <a:solidFill>
                <a:schemeClr val="accent1">
                  <a:lumMod val="25000"/>
                </a:schemeClr>
              </a:solidFill>
            </a:endParaRPr>
          </a:p>
          <a:p>
            <a:r>
              <a:rPr lang="en-US" sz="2000" dirty="0"/>
              <a:t>Dedicated funds specifically to pay for LTC needs – and help relieve financial concerns</a:t>
            </a:r>
          </a:p>
          <a:p>
            <a:r>
              <a:rPr lang="en-US" sz="2000" dirty="0"/>
              <a:t>Funds to hire the care that was too physically or emotionally stressful</a:t>
            </a:r>
          </a:p>
          <a:p>
            <a:r>
              <a:rPr lang="en-US" sz="2000" dirty="0"/>
              <a:t>More meaningful respite time off to relax and revive – not just a few moments walking the dog</a:t>
            </a:r>
          </a:p>
          <a:p>
            <a:r>
              <a:rPr lang="en-US" sz="2000" dirty="0"/>
              <a:t>More emotional balance, which could help keep her good memories alive</a:t>
            </a:r>
          </a:p>
          <a:p>
            <a:r>
              <a:rPr lang="en-US" sz="2000" dirty="0"/>
              <a:t>Help create a better and more balanced home situation for family and friends to visit and stay connected</a:t>
            </a:r>
          </a:p>
          <a:p>
            <a:endParaRPr lang="en-US" sz="2200" b="1" dirty="0">
              <a:solidFill>
                <a:schemeClr val="accent1">
                  <a:lumMod val="25000"/>
                </a:schemeClr>
              </a:solidFill>
              <a:ea typeface="ＭＳ Ｐゴシック" pitchFamily="34" charset="-128"/>
            </a:endParaRPr>
          </a:p>
        </p:txBody>
      </p:sp>
      <p:pic>
        <p:nvPicPr>
          <p:cNvPr id="7" name="Picture 6">
            <a:extLst>
              <a:ext uri="{FF2B5EF4-FFF2-40B4-BE49-F238E27FC236}">
                <a16:creationId xmlns:a16="http://schemas.microsoft.com/office/drawing/2014/main" id="{9D56F923-DD5E-4AC1-83C8-18D84D8642A5}"/>
              </a:ext>
            </a:extLst>
          </p:cNvPr>
          <p:cNvPicPr>
            <a:picLocks noChangeAspect="1"/>
          </p:cNvPicPr>
          <p:nvPr/>
        </p:nvPicPr>
        <p:blipFill>
          <a:blip r:embed="rId3"/>
          <a:stretch>
            <a:fillRect/>
          </a:stretch>
        </p:blipFill>
        <p:spPr>
          <a:xfrm>
            <a:off x="622944" y="1920788"/>
            <a:ext cx="2071033" cy="3509855"/>
          </a:xfrm>
          <a:prstGeom prst="rect">
            <a:avLst/>
          </a:prstGeom>
        </p:spPr>
      </p:pic>
    </p:spTree>
    <p:extLst>
      <p:ext uri="{BB962C8B-B14F-4D97-AF65-F5344CB8AC3E}">
        <p14:creationId xmlns:p14="http://schemas.microsoft.com/office/powerpoint/2010/main" val="1829023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D74833-EF8A-47B1-9F4B-91E7FFB65ABB}"/>
              </a:ext>
            </a:extLst>
          </p:cNvPr>
          <p:cNvSpPr>
            <a:spLocks noGrp="1"/>
          </p:cNvSpPr>
          <p:nvPr>
            <p:ph type="sldNum" sz="quarter" idx="12"/>
          </p:nvPr>
        </p:nvSpPr>
        <p:spPr/>
        <p:txBody>
          <a:bodyPr/>
          <a:lstStyle/>
          <a:p>
            <a:fld id="{334DFC02-9AFF-1B4F-AA28-A0F8B85BA497}" type="slidenum">
              <a:rPr lang="en-US" smtClean="0"/>
              <a:pPr/>
              <a:t>29</a:t>
            </a:fld>
            <a:endParaRPr lang="en-US" dirty="0"/>
          </a:p>
        </p:txBody>
      </p:sp>
      <p:sp>
        <p:nvSpPr>
          <p:cNvPr id="4" name="Title 3">
            <a:extLst>
              <a:ext uri="{FF2B5EF4-FFF2-40B4-BE49-F238E27FC236}">
                <a16:creationId xmlns:a16="http://schemas.microsoft.com/office/drawing/2014/main" id="{CCE01B01-79B6-4E05-9680-B79C48B34B44}"/>
              </a:ext>
            </a:extLst>
          </p:cNvPr>
          <p:cNvSpPr>
            <a:spLocks noGrp="1"/>
          </p:cNvSpPr>
          <p:nvPr>
            <p:ph type="title"/>
          </p:nvPr>
        </p:nvSpPr>
        <p:spPr/>
        <p:txBody>
          <a:bodyPr/>
          <a:lstStyle/>
          <a:p>
            <a:r>
              <a:rPr lang="en-US" sz="2800" dirty="0"/>
              <a:t>It starts with a plan</a:t>
            </a:r>
          </a:p>
        </p:txBody>
      </p:sp>
      <p:graphicFrame>
        <p:nvGraphicFramePr>
          <p:cNvPr id="5" name="Diagram 4">
            <a:extLst>
              <a:ext uri="{FF2B5EF4-FFF2-40B4-BE49-F238E27FC236}">
                <a16:creationId xmlns:a16="http://schemas.microsoft.com/office/drawing/2014/main" id="{259F7284-4486-49CA-B80C-D427D443FA85}"/>
              </a:ext>
            </a:extLst>
          </p:cNvPr>
          <p:cNvGraphicFramePr/>
          <p:nvPr>
            <p:extLst>
              <p:ext uri="{D42A27DB-BD31-4B8C-83A1-F6EECF244321}">
                <p14:modId xmlns:p14="http://schemas.microsoft.com/office/powerpoint/2010/main" val="1591834202"/>
              </p:ext>
            </p:extLst>
          </p:nvPr>
        </p:nvGraphicFramePr>
        <p:xfrm>
          <a:off x="1360448" y="1311300"/>
          <a:ext cx="9132849" cy="42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8D733CF-9C7C-4F71-9DBA-30C1EAC7A881}"/>
              </a:ext>
            </a:extLst>
          </p:cNvPr>
          <p:cNvSpPr txBox="1"/>
          <p:nvPr/>
        </p:nvSpPr>
        <p:spPr>
          <a:xfrm>
            <a:off x="2724615" y="5898065"/>
            <a:ext cx="6934200" cy="923330"/>
          </a:xfrm>
          <a:prstGeom prst="rect">
            <a:avLst/>
          </a:prstGeom>
          <a:noFill/>
        </p:spPr>
        <p:txBody>
          <a:bodyPr wrap="square" rtlCol="0">
            <a:spAutoFit/>
          </a:bodyPr>
          <a:lstStyle/>
          <a:p>
            <a:r>
              <a:rPr lang="en-US" dirty="0"/>
              <a:t>Please consult your legal council to make sure you have in place all the documentation required to help make your plan a reality</a:t>
            </a:r>
          </a:p>
          <a:p>
            <a:endParaRPr lang="en-US" dirty="0"/>
          </a:p>
        </p:txBody>
      </p:sp>
    </p:spTree>
    <p:extLst>
      <p:ext uri="{BB962C8B-B14F-4D97-AF65-F5344CB8AC3E}">
        <p14:creationId xmlns:p14="http://schemas.microsoft.com/office/powerpoint/2010/main" val="199772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A53848-15E9-DE47-A544-9E4D2FA07EC3}"/>
              </a:ext>
            </a:extLst>
          </p:cNvPr>
          <p:cNvSpPr>
            <a:spLocks noGrp="1"/>
          </p:cNvSpPr>
          <p:nvPr>
            <p:ph type="sldNum" sz="quarter" idx="12"/>
          </p:nvPr>
        </p:nvSpPr>
        <p:spPr/>
        <p:txBody>
          <a:bodyPr/>
          <a:lstStyle/>
          <a:p>
            <a:fld id="{F192735F-C2C2-0443-AF89-527A1DE05715}" type="slidenum">
              <a:rPr lang="en-US" smtClean="0"/>
              <a:pPr/>
              <a:t>3</a:t>
            </a:fld>
            <a:endParaRPr lang="en-US" dirty="0"/>
          </a:p>
        </p:txBody>
      </p:sp>
      <p:sp>
        <p:nvSpPr>
          <p:cNvPr id="2" name="Title 1">
            <a:extLst>
              <a:ext uri="{FF2B5EF4-FFF2-40B4-BE49-F238E27FC236}">
                <a16:creationId xmlns:a16="http://schemas.microsoft.com/office/drawing/2014/main" id="{952D7934-C27A-8041-99DC-0D23B61651D2}"/>
              </a:ext>
            </a:extLst>
          </p:cNvPr>
          <p:cNvSpPr>
            <a:spLocks noGrp="1"/>
          </p:cNvSpPr>
          <p:nvPr>
            <p:ph type="title"/>
          </p:nvPr>
        </p:nvSpPr>
        <p:spPr>
          <a:xfrm>
            <a:off x="258015" y="1219656"/>
            <a:ext cx="11675970" cy="1711207"/>
          </a:xfrm>
        </p:spPr>
        <p:txBody>
          <a:bodyPr>
            <a:noAutofit/>
          </a:bodyPr>
          <a:lstStyle/>
          <a:p>
            <a:pPr algn="ctr">
              <a:lnSpc>
                <a:spcPct val="100000"/>
              </a:lnSpc>
            </a:pPr>
            <a:r>
              <a:rPr lang="en-US" sz="3400" dirty="0">
                <a:latin typeface="Arial" panose="020B0604020202020204" pitchFamily="34" charset="0"/>
                <a:cs typeface="Arial" panose="020B0604020202020204" pitchFamily="34" charset="0"/>
              </a:rPr>
              <a:t>Important things you should know</a:t>
            </a:r>
          </a:p>
        </p:txBody>
      </p:sp>
      <p:sp>
        <p:nvSpPr>
          <p:cNvPr id="11" name="Subtitle 2">
            <a:extLst>
              <a:ext uri="{FF2B5EF4-FFF2-40B4-BE49-F238E27FC236}">
                <a16:creationId xmlns:a16="http://schemas.microsoft.com/office/drawing/2014/main" id="{F0515D46-0CEC-2D40-A451-EE9FE065EBCD}"/>
              </a:ext>
            </a:extLst>
          </p:cNvPr>
          <p:cNvSpPr txBox="1">
            <a:spLocks/>
          </p:cNvSpPr>
          <p:nvPr/>
        </p:nvSpPr>
        <p:spPr>
          <a:xfrm>
            <a:off x="2324100" y="1875234"/>
            <a:ext cx="7886700" cy="1711208"/>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indent="0">
              <a:lnSpc>
                <a:spcPct val="100000"/>
              </a:lnSpc>
              <a:spcBef>
                <a:spcPts val="400"/>
              </a:spcBef>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indent="0">
              <a:lnSpc>
                <a:spcPct val="100000"/>
              </a:lnSpc>
              <a:spcBef>
                <a:spcPts val="400"/>
              </a:spcBef>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bg1">
                  <a:lumMod val="50000"/>
                </a:schemeClr>
              </a:solidFill>
              <a:latin typeface="Calibri" panose="020F0502020204030204" pitchFamily="34" charset="0"/>
              <a:cs typeface="Calibri" panose="020F0502020204030204" pitchFamily="34" charset="0"/>
            </a:endParaRPr>
          </a:p>
          <a:p>
            <a:pPr marL="0" indent="0">
              <a:spcBef>
                <a:spcPts val="0"/>
              </a:spcBef>
              <a:buNone/>
            </a:pPr>
            <a:endParaRPr lang="en-US" sz="1000" kern="0" dirty="0">
              <a:solidFill>
                <a:schemeClr val="tx1">
                  <a:lumMod val="75000"/>
                  <a:lumOff val="25000"/>
                </a:schemeClr>
              </a:solidFill>
              <a:latin typeface="Calibri" panose="020F0502020204030204" pitchFamily="34" charset="0"/>
              <a:cs typeface="Calibri" panose="020F0502020204030204" pitchFamily="34" charset="0"/>
            </a:endParaRPr>
          </a:p>
          <a:p>
            <a:pPr marL="0" indent="0">
              <a:spcBef>
                <a:spcPts val="0"/>
              </a:spcBef>
              <a:buNone/>
            </a:pPr>
            <a:r>
              <a:rPr lang="en-US" sz="1000" b="1" kern="0" dirty="0">
                <a:solidFill>
                  <a:schemeClr val="tx1">
                    <a:lumMod val="75000"/>
                    <a:lumOff val="25000"/>
                  </a:schemeClr>
                </a:solidFill>
                <a:latin typeface="Calibri" panose="020F0502020204030204" pitchFamily="34" charset="0"/>
                <a:cs typeface="Calibri" panose="020F0502020204030204" pitchFamily="34" charset="0"/>
              </a:rPr>
              <a:t>When evaluating the purchase of a variable annuity, your clients should be aware that variable annuities are long-term investment vehicles designed for retirement purposes and will fluctuate in value; annuities have limitations; and investing involves market risk, including possible loss of principal.</a:t>
            </a:r>
          </a:p>
          <a:p>
            <a:pPr marL="0" indent="0">
              <a:spcBef>
                <a:spcPts val="0"/>
              </a:spcBef>
            </a:pPr>
            <a:endParaRPr lang="en-US" sz="1000" b="1" kern="0" dirty="0">
              <a:solidFill>
                <a:schemeClr val="tx1">
                  <a:lumMod val="75000"/>
                  <a:lumOff val="25000"/>
                </a:schemeClr>
              </a:solidFill>
              <a:latin typeface="Calibri" panose="020F0502020204030204" pitchFamily="34" charset="0"/>
              <a:cs typeface="Calibri" panose="020F0502020204030204" pitchFamily="34" charset="0"/>
            </a:endParaRPr>
          </a:p>
          <a:p>
            <a:pPr marL="0" indent="0">
              <a:spcBef>
                <a:spcPts val="0"/>
              </a:spcBef>
              <a:buNone/>
            </a:pPr>
            <a:r>
              <a:rPr lang="en-US" sz="1000" b="1" kern="0" dirty="0">
                <a:solidFill>
                  <a:schemeClr val="tx1">
                    <a:lumMod val="75000"/>
                    <a:lumOff val="25000"/>
                  </a:schemeClr>
                </a:solidFill>
                <a:latin typeface="Calibri" panose="020F0502020204030204" pitchFamily="34" charset="0"/>
                <a:cs typeface="Calibri" panose="020F0502020204030204" pitchFamily="34" charset="0"/>
              </a:rPr>
              <a:t>This information assumes that the life insurance is not a modified endowment contract, or MEC. As long as the contract meets the non-MEC definitions of IRC Section 7702A, most distributions are taxed on a first-in/first-out basis. Surrender charges may apply to partial surrenders. Loans and partial surrenders from a MEC will generally be taxable, and if taken prior to age 59 ½, may be subject to a 10% tax penalty. Loans and partial surrenders will reduce the cash value and the death benefits payable to your beneficiaries, and withdrawals above the available free amount will incur surrender charges. If your contract were to lapse with a loan outstanding, the loan amount in excess of basis will be treated as a distribution and all or a portion will be subject to income tax.</a:t>
            </a:r>
          </a:p>
          <a:p>
            <a:pPr marL="0" indent="0">
              <a:spcBef>
                <a:spcPts val="0"/>
              </a:spcBef>
            </a:pPr>
            <a:endParaRPr lang="en-US" sz="1000" b="1" kern="0" dirty="0">
              <a:solidFill>
                <a:schemeClr val="tx1">
                  <a:lumMod val="75000"/>
                  <a:lumOff val="25000"/>
                </a:schemeClr>
              </a:solidFill>
              <a:latin typeface="Calibri" panose="020F0502020204030204" pitchFamily="34" charset="0"/>
              <a:cs typeface="Calibri" panose="020F0502020204030204" pitchFamily="34" charset="0"/>
            </a:endParaRPr>
          </a:p>
          <a:p>
            <a:pPr marL="0" indent="0">
              <a:spcBef>
                <a:spcPts val="0"/>
              </a:spcBef>
              <a:buNone/>
            </a:pPr>
            <a:r>
              <a:rPr lang="en-US" sz="1000" b="1" kern="0" dirty="0">
                <a:solidFill>
                  <a:schemeClr val="tx1">
                    <a:lumMod val="75000"/>
                    <a:lumOff val="25000"/>
                  </a:schemeClr>
                </a:solidFill>
                <a:latin typeface="Calibri" panose="020F0502020204030204" pitchFamily="34" charset="0"/>
                <a:cs typeface="Calibri" panose="020F0502020204030204" pitchFamily="34" charset="0"/>
              </a:rPr>
              <a:t>The underlying investment options to a variable annuity or life insurance product are not publicly traded mutual funds and are not available directly for purchase by the general public. They are only available through variable annuity/variable life insurance policies issued by life insurance companies.</a:t>
            </a:r>
          </a:p>
          <a:p>
            <a:pPr marL="0" indent="0">
              <a:lnSpc>
                <a:spcPct val="100000"/>
              </a:lnSpc>
              <a:spcBef>
                <a:spcPts val="400"/>
              </a:spcBef>
              <a:buFont typeface="Arial" panose="020B0604020202020204" pitchFamily="34" charset="0"/>
              <a:buNone/>
            </a:pPr>
            <a:endParaRPr lang="en-US" sz="1000" b="1"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0000"/>
              </a:lnSpc>
              <a:spcBef>
                <a:spcPts val="400"/>
              </a:spcBef>
              <a:buFont typeface="Arial" panose="020B0604020202020204" pitchFamily="34" charset="0"/>
              <a:buNone/>
            </a:pPr>
            <a:r>
              <a:rPr lang="en-US" sz="1000" dirty="0">
                <a:latin typeface="Arial" panose="020B0604020202020204" pitchFamily="34" charset="0"/>
                <a:cs typeface="Arial" panose="020B0604020202020204" pitchFamily="34" charset="0"/>
              </a:rPr>
              <a:t>FOR FINANCIAL OR INSURANCE PROFESSIONAL USE — NOT FOR DISTRIBUTION TO THE PUBLIC </a:t>
            </a:r>
          </a:p>
          <a:p>
            <a:pPr marL="0" indent="0">
              <a:lnSpc>
                <a:spcPct val="100000"/>
              </a:lnSpc>
              <a:spcBef>
                <a:spcPts val="400"/>
              </a:spcBef>
              <a:buFont typeface="Arial" panose="020B0604020202020204" pitchFamily="34" charset="0"/>
              <a:buNone/>
            </a:pPr>
            <a:r>
              <a:rPr lang="en-US" sz="1000" dirty="0">
                <a:latin typeface="Arial" panose="020B0604020202020204" pitchFamily="34" charset="0"/>
                <a:cs typeface="Arial" panose="020B0604020202020204" pitchFamily="34" charset="0"/>
              </a:rPr>
              <a:t>NFM-15736AO.3 (02/22)</a:t>
            </a:r>
          </a:p>
        </p:txBody>
      </p:sp>
    </p:spTree>
    <p:extLst>
      <p:ext uri="{BB962C8B-B14F-4D97-AF65-F5344CB8AC3E}">
        <p14:creationId xmlns:p14="http://schemas.microsoft.com/office/powerpoint/2010/main" val="705588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9E8D28-79A5-40CA-A78A-FD1F675C589C}"/>
              </a:ext>
            </a:extLst>
          </p:cNvPr>
          <p:cNvSpPr>
            <a:spLocks noGrp="1"/>
          </p:cNvSpPr>
          <p:nvPr>
            <p:ph type="sldNum" sz="quarter" idx="12"/>
          </p:nvPr>
        </p:nvSpPr>
        <p:spPr/>
        <p:txBody>
          <a:bodyPr/>
          <a:lstStyle/>
          <a:p>
            <a:fld id="{334DFC02-9AFF-1B4F-AA28-A0F8B85BA497}" type="slidenum">
              <a:rPr lang="en-US" smtClean="0"/>
              <a:pPr/>
              <a:t>30</a:t>
            </a:fld>
            <a:endParaRPr lang="en-US" dirty="0"/>
          </a:p>
        </p:txBody>
      </p:sp>
      <p:sp>
        <p:nvSpPr>
          <p:cNvPr id="5" name="Content Placeholder 2">
            <a:extLst>
              <a:ext uri="{FF2B5EF4-FFF2-40B4-BE49-F238E27FC236}">
                <a16:creationId xmlns:a16="http://schemas.microsoft.com/office/drawing/2014/main" id="{88EF2251-D122-48FF-B370-4E47E1F298C9}"/>
              </a:ext>
            </a:extLst>
          </p:cNvPr>
          <p:cNvSpPr txBox="1">
            <a:spLocks/>
          </p:cNvSpPr>
          <p:nvPr/>
        </p:nvSpPr>
        <p:spPr>
          <a:xfrm>
            <a:off x="5870369" y="-115696"/>
            <a:ext cx="4154577" cy="68580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200" b="0" i="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200" b="0" i="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200" b="0" i="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200" b="0" i="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dirty="0">
                <a:solidFill>
                  <a:schemeClr val="tx1"/>
                </a:solidFill>
              </a:rPr>
              <a:t>Thank you for your time!</a:t>
            </a:r>
          </a:p>
          <a:p>
            <a:pPr algn="ctr"/>
            <a:endParaRPr lang="en-US" sz="2800" dirty="0">
              <a:solidFill>
                <a:schemeClr val="tx1"/>
              </a:solidFill>
            </a:endParaRPr>
          </a:p>
          <a:p>
            <a:pPr algn="ctr"/>
            <a:r>
              <a:rPr lang="en-US" sz="2800" dirty="0">
                <a:solidFill>
                  <a:schemeClr val="tx1"/>
                </a:solidFill>
              </a:rPr>
              <a:t>Please consult with your financial professional to learn more about        long-term care planning</a:t>
            </a:r>
          </a:p>
        </p:txBody>
      </p:sp>
      <p:pic>
        <p:nvPicPr>
          <p:cNvPr id="6" name="Picture 5">
            <a:extLst>
              <a:ext uri="{FF2B5EF4-FFF2-40B4-BE49-F238E27FC236}">
                <a16:creationId xmlns:a16="http://schemas.microsoft.com/office/drawing/2014/main" id="{DC1F9C1F-0907-4BA4-81EA-90C709CA8FF1}"/>
              </a:ext>
            </a:extLst>
          </p:cNvPr>
          <p:cNvPicPr>
            <a:picLocks noChangeAspect="1"/>
          </p:cNvPicPr>
          <p:nvPr/>
        </p:nvPicPr>
        <p:blipFill>
          <a:blip r:embed="rId2"/>
          <a:stretch>
            <a:fillRect/>
          </a:stretch>
        </p:blipFill>
        <p:spPr>
          <a:xfrm>
            <a:off x="1224469" y="1831578"/>
            <a:ext cx="3760470" cy="3840480"/>
          </a:xfrm>
          <a:prstGeom prst="rect">
            <a:avLst/>
          </a:prstGeom>
        </p:spPr>
      </p:pic>
    </p:spTree>
    <p:extLst>
      <p:ext uri="{BB962C8B-B14F-4D97-AF65-F5344CB8AC3E}">
        <p14:creationId xmlns:p14="http://schemas.microsoft.com/office/powerpoint/2010/main" val="159429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A53848-15E9-DE47-A544-9E4D2FA07EC3}"/>
              </a:ext>
            </a:extLst>
          </p:cNvPr>
          <p:cNvSpPr>
            <a:spLocks noGrp="1"/>
          </p:cNvSpPr>
          <p:nvPr>
            <p:ph type="sldNum" sz="quarter" idx="12"/>
          </p:nvPr>
        </p:nvSpPr>
        <p:spPr/>
        <p:txBody>
          <a:bodyPr/>
          <a:lstStyle/>
          <a:p>
            <a:fld id="{F192735F-C2C2-0443-AF89-527A1DE05715}" type="slidenum">
              <a:rPr lang="en-US" smtClean="0"/>
              <a:pPr/>
              <a:t>4</a:t>
            </a:fld>
            <a:endParaRPr lang="en-US" dirty="0"/>
          </a:p>
        </p:txBody>
      </p:sp>
      <p:sp>
        <p:nvSpPr>
          <p:cNvPr id="2" name="Title 1">
            <a:extLst>
              <a:ext uri="{FF2B5EF4-FFF2-40B4-BE49-F238E27FC236}">
                <a16:creationId xmlns:a16="http://schemas.microsoft.com/office/drawing/2014/main" id="{952D7934-C27A-8041-99DC-0D23B61651D2}"/>
              </a:ext>
            </a:extLst>
          </p:cNvPr>
          <p:cNvSpPr>
            <a:spLocks noGrp="1"/>
          </p:cNvSpPr>
          <p:nvPr>
            <p:ph type="title"/>
          </p:nvPr>
        </p:nvSpPr>
        <p:spPr/>
        <p:txBody>
          <a:bodyPr>
            <a:noAutofit/>
          </a:bodyPr>
          <a:lstStyle/>
          <a:p>
            <a:pPr algn="ctr">
              <a:lnSpc>
                <a:spcPct val="100000"/>
              </a:lnSpc>
            </a:pPr>
            <a:r>
              <a:rPr lang="en-US" sz="3400" dirty="0">
                <a:latin typeface="Arial" panose="020B0604020202020204" pitchFamily="34" charset="0"/>
                <a:cs typeface="Arial" panose="020B0604020202020204" pitchFamily="34" charset="0"/>
              </a:rPr>
              <a:t>Important things you should know</a:t>
            </a:r>
          </a:p>
        </p:txBody>
      </p:sp>
      <p:sp>
        <p:nvSpPr>
          <p:cNvPr id="11" name="Subtitle 2">
            <a:extLst>
              <a:ext uri="{FF2B5EF4-FFF2-40B4-BE49-F238E27FC236}">
                <a16:creationId xmlns:a16="http://schemas.microsoft.com/office/drawing/2014/main" id="{F0515D46-0CEC-2D40-A451-EE9FE065EBCD}"/>
              </a:ext>
            </a:extLst>
          </p:cNvPr>
          <p:cNvSpPr txBox="1">
            <a:spLocks/>
          </p:cNvSpPr>
          <p:nvPr/>
        </p:nvSpPr>
        <p:spPr>
          <a:xfrm>
            <a:off x="2257425" y="3547763"/>
            <a:ext cx="7886700" cy="783736"/>
          </a:xfrm>
          <a:prstGeom prst="rect">
            <a:avLst/>
          </a:prstGeom>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b="1" kern="0" dirty="0">
                <a:solidFill>
                  <a:schemeClr val="tx1">
                    <a:lumMod val="75000"/>
                    <a:lumOff val="25000"/>
                  </a:schemeClr>
                </a:solidFill>
                <a:latin typeface="Calibri" panose="020F0502020204030204" pitchFamily="34" charset="0"/>
                <a:cs typeface="Calibri" panose="020F0502020204030204" pitchFamily="34" charset="0"/>
              </a:rPr>
              <a:t>As your clients’ personal situations change (i.e., marriage, birth of a child or job promotion), so will their life insurance needs. Care should be taken to ensure these strategies and products are suitable for long-term life insurance needs. You should weigh your clients’ objectives, time horizon and risk tolerance as well as any associated costs before investing.  Also, be aware that market volatility can lead to the possibility of the need for additional premium in the policy. Variable life insurance has fees and charges associated with it that include costs of insurance that vary with such characteristics of the insured as gender, health and age, underlying fund charges and expenses, and additional charges for riders that customize a policy to fit your clients’ individual needs.</a:t>
            </a:r>
          </a:p>
          <a:p>
            <a:pPr marL="0" indent="0">
              <a:spcBef>
                <a:spcPts val="0"/>
              </a:spcBef>
            </a:pPr>
            <a:endParaRPr lang="en-US" sz="1000" b="1" kern="0" dirty="0">
              <a:solidFill>
                <a:schemeClr val="tx1">
                  <a:lumMod val="75000"/>
                  <a:lumOff val="25000"/>
                </a:schemeClr>
              </a:solidFill>
              <a:latin typeface="Calibri" panose="020F0502020204030204" pitchFamily="34" charset="0"/>
              <a:cs typeface="Calibri" panose="020F0502020204030204" pitchFamily="34" charset="0"/>
            </a:endParaRPr>
          </a:p>
          <a:p>
            <a:pPr marL="0" indent="0">
              <a:spcBef>
                <a:spcPts val="0"/>
              </a:spcBef>
              <a:buNone/>
            </a:pPr>
            <a:r>
              <a:rPr lang="en-US" sz="1000" b="1" kern="0" dirty="0">
                <a:solidFill>
                  <a:schemeClr val="tx1">
                    <a:lumMod val="75000"/>
                    <a:lumOff val="25000"/>
                  </a:schemeClr>
                </a:solidFill>
                <a:latin typeface="Calibri" panose="020F0502020204030204" pitchFamily="34" charset="0"/>
                <a:cs typeface="Calibri" panose="020F0502020204030204" pitchFamily="34" charset="0"/>
              </a:rPr>
              <a:t>Not all Nationwide products and services are suitable for all clients or situations. There may be products, issued by other companies, which better suit your clients’ goals. Be sure to consider your clients’ objectives, their need for cash flow and liquidity, and overall risk tolerance when using any strategy.</a:t>
            </a:r>
          </a:p>
          <a:p>
            <a:pPr marL="0" indent="0">
              <a:spcBef>
                <a:spcPts val="0"/>
              </a:spcBef>
            </a:pPr>
            <a:endParaRPr lang="en-US" sz="1000" b="1" kern="0" dirty="0">
              <a:solidFill>
                <a:schemeClr val="tx1">
                  <a:lumMod val="75000"/>
                  <a:lumOff val="25000"/>
                </a:schemeClr>
              </a:solidFill>
              <a:latin typeface="Calibri" panose="020F0502020204030204" pitchFamily="34" charset="0"/>
              <a:cs typeface="Calibri" panose="020F0502020204030204" pitchFamily="34" charset="0"/>
            </a:endParaRPr>
          </a:p>
          <a:p>
            <a:pPr marL="0" indent="0">
              <a:spcBef>
                <a:spcPts val="0"/>
              </a:spcBef>
              <a:buNone/>
            </a:pPr>
            <a:r>
              <a:rPr lang="en-US" sz="1000" b="1" kern="0" dirty="0">
                <a:solidFill>
                  <a:schemeClr val="tx1">
                    <a:lumMod val="75000"/>
                    <a:lumOff val="25000"/>
                  </a:schemeClr>
                </a:solidFill>
                <a:latin typeface="Calibri" panose="020F0502020204030204" pitchFamily="34" charset="0"/>
                <a:cs typeface="Calibri" panose="020F0502020204030204" pitchFamily="34" charset="0"/>
              </a:rPr>
              <a:t>This information was developed to promote and support products and services offered by Nationwide. It should not be taken as tax advice. It was not written or meant to be used by any taxpayer to avoid tax penalties, and it cannot be used by any taxpayer for that purpose.</a:t>
            </a:r>
          </a:p>
          <a:p>
            <a:pPr marL="0" indent="0">
              <a:spcBef>
                <a:spcPts val="0"/>
              </a:spcBef>
              <a:buNone/>
            </a:pPr>
            <a:r>
              <a:rPr lang="en-US" sz="1000" b="1" kern="0" dirty="0">
                <a:solidFill>
                  <a:schemeClr val="tx1">
                    <a:lumMod val="75000"/>
                    <a:lumOff val="25000"/>
                  </a:schemeClr>
                </a:solidFill>
                <a:latin typeface="Calibri" panose="020F0502020204030204" pitchFamily="34" charset="0"/>
                <a:cs typeface="Calibri" panose="020F0502020204030204" pitchFamily="34" charset="0"/>
              </a:rPr>
              <a:t>Life insurance and annuities are issued by Nationwide Life Insurance Company or Nationwide Life and Annuity Insurance Company, Columbus, Ohio, member of Nationwide.  The general distributor for variable insurance products is Nationwide Investment Services Corporation, member FINRA.</a:t>
            </a:r>
          </a:p>
          <a:p>
            <a:pPr marL="0" indent="0">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indent="0">
              <a:lnSpc>
                <a:spcPct val="100000"/>
              </a:lnSpc>
              <a:spcBef>
                <a:spcPts val="400"/>
              </a:spcBef>
              <a:buFont typeface="Arial" panose="020B0604020202020204" pitchFamily="34" charset="0"/>
              <a:buNone/>
            </a:pPr>
            <a:r>
              <a:rPr lang="en-US" sz="1000" dirty="0">
                <a:latin typeface="Arial" panose="020B0604020202020204" pitchFamily="34" charset="0"/>
                <a:cs typeface="Arial" panose="020B0604020202020204" pitchFamily="34" charset="0"/>
              </a:rPr>
              <a:t>FOR FINANCIAL OR INSURANCE PROFESSIONAL USE — NOT FOR DISTRIBUTION TO THE PUBLIC </a:t>
            </a:r>
          </a:p>
          <a:p>
            <a:pPr marL="0" indent="0">
              <a:lnSpc>
                <a:spcPct val="100000"/>
              </a:lnSpc>
              <a:spcBef>
                <a:spcPts val="400"/>
              </a:spcBef>
              <a:buFont typeface="Arial" panose="020B0604020202020204" pitchFamily="34" charset="0"/>
              <a:buNone/>
            </a:pPr>
            <a:r>
              <a:rPr lang="en-US" sz="1000" dirty="0">
                <a:latin typeface="Arial" panose="020B0604020202020204" pitchFamily="34" charset="0"/>
                <a:cs typeface="Arial" panose="020B0604020202020204" pitchFamily="34" charset="0"/>
              </a:rPr>
              <a:t>NFM-15736AO.3 (02/22)</a:t>
            </a:r>
          </a:p>
        </p:txBody>
      </p:sp>
    </p:spTree>
    <p:extLst>
      <p:ext uri="{BB962C8B-B14F-4D97-AF65-F5344CB8AC3E}">
        <p14:creationId xmlns:p14="http://schemas.microsoft.com/office/powerpoint/2010/main" val="342223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3E2BE3C-7598-4441-BEAF-159E57DFAB5C}"/>
              </a:ext>
            </a:extLst>
          </p:cNvPr>
          <p:cNvPicPr>
            <a:picLocks noChangeAspect="1"/>
          </p:cNvPicPr>
          <p:nvPr/>
        </p:nvPicPr>
        <p:blipFill>
          <a:blip r:embed="rId3"/>
          <a:stretch>
            <a:fillRect/>
          </a:stretch>
        </p:blipFill>
        <p:spPr>
          <a:xfrm>
            <a:off x="9346783" y="2212508"/>
            <a:ext cx="2305194" cy="4413923"/>
          </a:xfrm>
          <a:prstGeom prst="rect">
            <a:avLst/>
          </a:prstGeom>
        </p:spPr>
      </p:pic>
      <p:sp>
        <p:nvSpPr>
          <p:cNvPr id="3" name="Slide Number Placeholder 2">
            <a:extLst>
              <a:ext uri="{FF2B5EF4-FFF2-40B4-BE49-F238E27FC236}">
                <a16:creationId xmlns:a16="http://schemas.microsoft.com/office/drawing/2014/main" id="{70B5D01B-83F6-4FD9-B673-E66118B93ECE}"/>
              </a:ext>
            </a:extLst>
          </p:cNvPr>
          <p:cNvSpPr>
            <a:spLocks noGrp="1"/>
          </p:cNvSpPr>
          <p:nvPr>
            <p:ph type="sldNum" sz="quarter" idx="12"/>
          </p:nvPr>
        </p:nvSpPr>
        <p:spPr/>
        <p:txBody>
          <a:bodyPr/>
          <a:lstStyle/>
          <a:p>
            <a:fld id="{A66253AF-A1F0-F04A-A89F-3FF1DFACAC46}" type="slidenum">
              <a:rPr lang="en-US" smtClean="0"/>
              <a:pPr/>
              <a:t>5</a:t>
            </a:fld>
            <a:endParaRPr lang="en-US" dirty="0"/>
          </a:p>
        </p:txBody>
      </p:sp>
      <p:sp>
        <p:nvSpPr>
          <p:cNvPr id="4" name="Title 3">
            <a:extLst>
              <a:ext uri="{FF2B5EF4-FFF2-40B4-BE49-F238E27FC236}">
                <a16:creationId xmlns:a16="http://schemas.microsoft.com/office/drawing/2014/main" id="{25BDD5FD-383C-4481-9EAF-16F3C02E0340}"/>
              </a:ext>
            </a:extLst>
          </p:cNvPr>
          <p:cNvSpPr>
            <a:spLocks noGrp="1"/>
          </p:cNvSpPr>
          <p:nvPr>
            <p:ph type="title"/>
          </p:nvPr>
        </p:nvSpPr>
        <p:spPr/>
        <p:txBody>
          <a:bodyPr/>
          <a:lstStyle/>
          <a:p>
            <a:r>
              <a:rPr lang="en-US" sz="3200" dirty="0">
                <a:latin typeface="+mn-lt"/>
              </a:rPr>
              <a:t>It Starts with a Plan……..</a:t>
            </a:r>
          </a:p>
        </p:txBody>
      </p:sp>
      <p:sp>
        <p:nvSpPr>
          <p:cNvPr id="18" name="Rectangle 3">
            <a:extLst>
              <a:ext uri="{FF2B5EF4-FFF2-40B4-BE49-F238E27FC236}">
                <a16:creationId xmlns:a16="http://schemas.microsoft.com/office/drawing/2014/main" id="{CF6926D7-D58A-4894-9884-D7CC56FDB003}"/>
              </a:ext>
            </a:extLst>
          </p:cNvPr>
          <p:cNvSpPr txBox="1">
            <a:spLocks noChangeArrowheads="1"/>
          </p:cNvSpPr>
          <p:nvPr/>
        </p:nvSpPr>
        <p:spPr bwMode="auto">
          <a:xfrm>
            <a:off x="1384498" y="1774814"/>
            <a:ext cx="7962285" cy="4724387"/>
          </a:xfrm>
          <a:prstGeom prst="rect">
            <a:avLst/>
          </a:prstGeom>
          <a:noFill/>
          <a:ln>
            <a:miter lim="800000"/>
            <a:headEnd/>
            <a:tailEnd/>
          </a:ln>
        </p:spPr>
        <p:txBody>
          <a:bodyPr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lnSpc>
                <a:spcPct val="80000"/>
              </a:lnSpc>
              <a:spcAft>
                <a:spcPts val="1800"/>
              </a:spcAft>
              <a:buNone/>
            </a:pPr>
            <a:r>
              <a:rPr lang="en-US" sz="2800" b="1" kern="0" dirty="0">
                <a:solidFill>
                  <a:srgbClr val="0070C0"/>
                </a:solidFill>
                <a:ea typeface="ＭＳ Ｐゴシック" pitchFamily="34" charset="-128"/>
                <a:cs typeface="Arial" pitchFamily="34" charset="0"/>
              </a:rPr>
              <a:t>Diane and Jim</a:t>
            </a:r>
          </a:p>
          <a:p>
            <a:pPr>
              <a:lnSpc>
                <a:spcPct val="80000"/>
              </a:lnSpc>
              <a:spcAft>
                <a:spcPts val="1800"/>
              </a:spcAft>
            </a:pPr>
            <a:r>
              <a:rPr lang="en-US" sz="2400" kern="0" dirty="0">
                <a:ea typeface="ＭＳ Ｐゴシック" pitchFamily="34" charset="-128"/>
                <a:cs typeface="Arial" pitchFamily="34" charset="0"/>
              </a:rPr>
              <a:t>In their early 60’s</a:t>
            </a:r>
          </a:p>
          <a:p>
            <a:pPr>
              <a:lnSpc>
                <a:spcPct val="80000"/>
              </a:lnSpc>
              <a:spcAft>
                <a:spcPts val="1800"/>
              </a:spcAft>
            </a:pPr>
            <a:r>
              <a:rPr lang="en-US" sz="2400" kern="0" dirty="0">
                <a:ea typeface="ＭＳ Ｐゴシック" pitchFamily="34" charset="-128"/>
                <a:cs typeface="Arial" pitchFamily="34" charset="0"/>
              </a:rPr>
              <a:t>Jim, a retired dentist has early onset Alzheimer’s</a:t>
            </a:r>
          </a:p>
          <a:p>
            <a:pPr>
              <a:lnSpc>
                <a:spcPct val="80000"/>
              </a:lnSpc>
              <a:spcAft>
                <a:spcPts val="1800"/>
              </a:spcAft>
            </a:pPr>
            <a:r>
              <a:rPr lang="en-US" sz="2400" kern="0" dirty="0">
                <a:ea typeface="ＭＳ Ｐゴシック" pitchFamily="34" charset="-128"/>
                <a:cs typeface="Arial" pitchFamily="34" charset="0"/>
              </a:rPr>
              <a:t>Diane cares for Jim 24/7</a:t>
            </a:r>
          </a:p>
          <a:p>
            <a:pPr>
              <a:lnSpc>
                <a:spcPct val="80000"/>
              </a:lnSpc>
              <a:spcAft>
                <a:spcPts val="1800"/>
              </a:spcAft>
            </a:pPr>
            <a:r>
              <a:rPr lang="en-US" sz="2400" kern="0" dirty="0">
                <a:ea typeface="ＭＳ Ｐゴシック" pitchFamily="34" charset="-128"/>
                <a:cs typeface="Arial" pitchFamily="34" charset="0"/>
              </a:rPr>
              <a:t>Jim can’t be left alone for long</a:t>
            </a:r>
          </a:p>
          <a:p>
            <a:pPr>
              <a:lnSpc>
                <a:spcPct val="80000"/>
              </a:lnSpc>
              <a:spcAft>
                <a:spcPts val="1800"/>
              </a:spcAft>
            </a:pPr>
            <a:r>
              <a:rPr lang="en-US" sz="2400" kern="0" dirty="0">
                <a:ea typeface="ＭＳ Ｐゴシック" pitchFamily="34" charset="-128"/>
                <a:cs typeface="Arial" pitchFamily="34" charset="0"/>
              </a:rPr>
              <a:t>How this story ends – or could have ended –  will depend on how much upfront planning was done</a:t>
            </a:r>
          </a:p>
          <a:p>
            <a:pPr>
              <a:lnSpc>
                <a:spcPct val="80000"/>
              </a:lnSpc>
              <a:spcAft>
                <a:spcPts val="1800"/>
              </a:spcAft>
              <a:buFont typeface="Arial" pitchFamily="34" charset="0"/>
              <a:buChar char="•"/>
            </a:pPr>
            <a:endParaRPr lang="en-US" sz="2400" kern="0" dirty="0">
              <a:ea typeface="ＭＳ Ｐゴシック" pitchFamily="34" charset="-128"/>
              <a:cs typeface="Arial" pitchFamily="34" charset="0"/>
            </a:endParaRPr>
          </a:p>
          <a:p>
            <a:pPr eaLnBrk="1" hangingPunct="1">
              <a:buFontTx/>
              <a:buNone/>
            </a:pPr>
            <a:endParaRPr lang="en-US" kern="0" dirty="0">
              <a:solidFill>
                <a:srgbClr val="666633"/>
              </a:solidFill>
              <a:ea typeface="ＭＳ Ｐゴシック" pitchFamily="34" charset="-128"/>
            </a:endParaRPr>
          </a:p>
        </p:txBody>
      </p:sp>
    </p:spTree>
    <p:extLst>
      <p:ext uri="{BB962C8B-B14F-4D97-AF65-F5344CB8AC3E}">
        <p14:creationId xmlns:p14="http://schemas.microsoft.com/office/powerpoint/2010/main" val="219736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0E4AC9-6250-A34E-8CB1-6D159BD7CD49}"/>
              </a:ext>
            </a:extLst>
          </p:cNvPr>
          <p:cNvSpPr>
            <a:spLocks noGrp="1"/>
          </p:cNvSpPr>
          <p:nvPr>
            <p:ph type="sldNum" sz="quarter" idx="12"/>
          </p:nvPr>
        </p:nvSpPr>
        <p:spPr/>
        <p:txBody>
          <a:bodyPr/>
          <a:lstStyle/>
          <a:p>
            <a:fld id="{2D06115E-3E9F-2045-AE55-FBECC4B2F170}" type="slidenum">
              <a:rPr lang="en-US" smtClean="0"/>
              <a:pPr/>
              <a:t>6</a:t>
            </a:fld>
            <a:endParaRPr lang="en-US" dirty="0"/>
          </a:p>
        </p:txBody>
      </p:sp>
      <p:sp>
        <p:nvSpPr>
          <p:cNvPr id="2" name="Title 1">
            <a:extLst>
              <a:ext uri="{FF2B5EF4-FFF2-40B4-BE49-F238E27FC236}">
                <a16:creationId xmlns:a16="http://schemas.microsoft.com/office/drawing/2014/main" id="{F14DB358-EA61-441E-AE59-D11A809F95CB}"/>
              </a:ext>
            </a:extLst>
          </p:cNvPr>
          <p:cNvSpPr>
            <a:spLocks noGrp="1"/>
          </p:cNvSpPr>
          <p:nvPr>
            <p:ph type="title"/>
          </p:nvPr>
        </p:nvSpPr>
        <p:spPr>
          <a:xfrm>
            <a:off x="903223" y="237506"/>
            <a:ext cx="3823481" cy="6388926"/>
          </a:xfrm>
        </p:spPr>
        <p:txBody>
          <a:bodyPr/>
          <a:lstStyle/>
          <a:p>
            <a:pPr>
              <a:lnSpc>
                <a:spcPct val="100000"/>
              </a:lnSpc>
            </a:pPr>
            <a:r>
              <a:rPr lang="en-US" sz="3600" dirty="0">
                <a:latin typeface="Arial" panose="020B0604020202020204" pitchFamily="34" charset="0"/>
                <a:cs typeface="Arial" panose="020B0604020202020204" pitchFamily="34" charset="0"/>
              </a:rPr>
              <a:t>For today’s discussion</a:t>
            </a:r>
          </a:p>
        </p:txBody>
      </p:sp>
      <p:sp>
        <p:nvSpPr>
          <p:cNvPr id="7" name="Rectangle 3">
            <a:extLst>
              <a:ext uri="{FF2B5EF4-FFF2-40B4-BE49-F238E27FC236}">
                <a16:creationId xmlns:a16="http://schemas.microsoft.com/office/drawing/2014/main" id="{139CEDB8-9224-4CE0-A2FA-C31AC423B9FE}"/>
              </a:ext>
            </a:extLst>
          </p:cNvPr>
          <p:cNvSpPr txBox="1">
            <a:spLocks noChangeArrowheads="1"/>
          </p:cNvSpPr>
          <p:nvPr/>
        </p:nvSpPr>
        <p:spPr bwMode="auto">
          <a:xfrm>
            <a:off x="5663917" y="2085096"/>
            <a:ext cx="5624860" cy="400793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ts val="1800"/>
              </a:spcAft>
            </a:pPr>
            <a:r>
              <a:rPr lang="en-US" sz="2400" dirty="0">
                <a:solidFill>
                  <a:schemeClr val="bg1"/>
                </a:solidFill>
                <a:ea typeface="ＭＳ Ｐゴシック" pitchFamily="34" charset="-128"/>
                <a:cs typeface="Arial" pitchFamily="34" charset="0"/>
              </a:rPr>
              <a:t>Health and Aging in </a:t>
            </a:r>
            <a:r>
              <a:rPr lang="en-US" sz="2400" b="1" dirty="0">
                <a:solidFill>
                  <a:srgbClr val="FF0000"/>
                </a:solidFill>
                <a:ea typeface="ＭＳ Ｐゴシック" pitchFamily="34" charset="-128"/>
                <a:cs typeface="Arial" pitchFamily="34" charset="0"/>
              </a:rPr>
              <a:t>America</a:t>
            </a:r>
          </a:p>
          <a:p>
            <a:pPr>
              <a:lnSpc>
                <a:spcPct val="80000"/>
              </a:lnSpc>
              <a:spcAft>
                <a:spcPts val="1800"/>
              </a:spcAft>
            </a:pPr>
            <a:r>
              <a:rPr lang="en-US" sz="2400" dirty="0">
                <a:solidFill>
                  <a:schemeClr val="bg1"/>
                </a:solidFill>
                <a:ea typeface="ＭＳ Ｐゴシック" pitchFamily="34" charset="-128"/>
                <a:cs typeface="Arial" pitchFamily="34" charset="0"/>
              </a:rPr>
              <a:t>The</a:t>
            </a:r>
            <a:r>
              <a:rPr lang="en-US" sz="2400" b="1" dirty="0">
                <a:ea typeface="ＭＳ Ｐゴシック" pitchFamily="34" charset="-128"/>
                <a:cs typeface="Arial" pitchFamily="34" charset="0"/>
              </a:rPr>
              <a:t> </a:t>
            </a:r>
            <a:r>
              <a:rPr lang="en-US" sz="2400" b="1" dirty="0">
                <a:solidFill>
                  <a:srgbClr val="FFFF00"/>
                </a:solidFill>
                <a:ea typeface="ＭＳ Ｐゴシック" pitchFamily="34" charset="-128"/>
                <a:cs typeface="Arial" pitchFamily="34" charset="0"/>
              </a:rPr>
              <a:t>4 Steps </a:t>
            </a:r>
            <a:r>
              <a:rPr lang="en-US" sz="2400" dirty="0">
                <a:solidFill>
                  <a:schemeClr val="bg1"/>
                </a:solidFill>
                <a:ea typeface="ＭＳ Ｐゴシック" pitchFamily="34" charset="-128"/>
                <a:cs typeface="Arial" pitchFamily="34" charset="0"/>
              </a:rPr>
              <a:t>that Can Help Personalize a LTC Strategy</a:t>
            </a:r>
          </a:p>
          <a:p>
            <a:pPr>
              <a:lnSpc>
                <a:spcPct val="80000"/>
              </a:lnSpc>
              <a:spcAft>
                <a:spcPts val="1800"/>
              </a:spcAft>
            </a:pPr>
            <a:r>
              <a:rPr lang="en-US" sz="2400" dirty="0">
                <a:solidFill>
                  <a:schemeClr val="bg1"/>
                </a:solidFill>
                <a:ea typeface="ＭＳ Ｐゴシック" pitchFamily="34" charset="-128"/>
                <a:cs typeface="Arial" pitchFamily="34" charset="0"/>
              </a:rPr>
              <a:t>Effective</a:t>
            </a:r>
            <a:r>
              <a:rPr lang="en-US" sz="2400" dirty="0">
                <a:solidFill>
                  <a:srgbClr val="092744"/>
                </a:solidFill>
                <a:ea typeface="ＭＳ Ｐゴシック" pitchFamily="34" charset="-128"/>
                <a:cs typeface="Arial" pitchFamily="34" charset="0"/>
              </a:rPr>
              <a:t> </a:t>
            </a:r>
            <a:r>
              <a:rPr lang="en-US" sz="2400" b="1" dirty="0">
                <a:solidFill>
                  <a:srgbClr val="92D050"/>
                </a:solidFill>
                <a:ea typeface="ＭＳ Ｐゴシック" pitchFamily="34" charset="-128"/>
                <a:cs typeface="Arial" pitchFamily="34" charset="0"/>
              </a:rPr>
              <a:t>Funding</a:t>
            </a:r>
            <a:r>
              <a:rPr lang="en-US" sz="2400" b="1" dirty="0">
                <a:solidFill>
                  <a:srgbClr val="00602B"/>
                </a:solidFill>
                <a:ea typeface="ＭＳ Ｐゴシック" pitchFamily="34" charset="-128"/>
                <a:cs typeface="Arial" pitchFamily="34" charset="0"/>
              </a:rPr>
              <a:t> </a:t>
            </a:r>
            <a:r>
              <a:rPr lang="en-US" sz="2400" dirty="0">
                <a:solidFill>
                  <a:schemeClr val="bg1"/>
                </a:solidFill>
                <a:ea typeface="ＭＳ Ｐゴシック" pitchFamily="34" charset="-128"/>
                <a:cs typeface="Arial" pitchFamily="34" charset="0"/>
              </a:rPr>
              <a:t>of LTC Expenses</a:t>
            </a:r>
          </a:p>
          <a:p>
            <a:pPr>
              <a:lnSpc>
                <a:spcPct val="80000"/>
              </a:lnSpc>
              <a:spcAft>
                <a:spcPts val="1800"/>
              </a:spcAft>
            </a:pPr>
            <a:r>
              <a:rPr lang="en-US" sz="2400" dirty="0">
                <a:solidFill>
                  <a:schemeClr val="bg1"/>
                </a:solidFill>
                <a:ea typeface="ＭＳ Ｐゴシック" pitchFamily="34" charset="-128"/>
                <a:cs typeface="Arial" pitchFamily="34" charset="0"/>
              </a:rPr>
              <a:t>How LTC </a:t>
            </a:r>
            <a:r>
              <a:rPr lang="en-US" sz="2400" b="1" dirty="0">
                <a:solidFill>
                  <a:schemeClr val="accent2">
                    <a:lumMod val="60000"/>
                    <a:lumOff val="40000"/>
                  </a:schemeClr>
                </a:solidFill>
                <a:ea typeface="ＭＳ Ｐゴシック" pitchFamily="34" charset="-128"/>
                <a:cs typeface="Arial" pitchFamily="34" charset="0"/>
              </a:rPr>
              <a:t>benefits</a:t>
            </a:r>
            <a:r>
              <a:rPr lang="en-US" sz="2400" dirty="0">
                <a:solidFill>
                  <a:srgbClr val="E08602"/>
                </a:solidFill>
                <a:ea typeface="ＭＳ Ｐゴシック" pitchFamily="34" charset="-128"/>
                <a:cs typeface="Arial" pitchFamily="34" charset="0"/>
              </a:rPr>
              <a:t> </a:t>
            </a:r>
            <a:r>
              <a:rPr lang="en-US" sz="2400" dirty="0">
                <a:solidFill>
                  <a:schemeClr val="bg1"/>
                </a:solidFill>
                <a:ea typeface="ＭＳ Ｐゴシック" pitchFamily="34" charset="-128"/>
                <a:cs typeface="Arial" pitchFamily="34" charset="0"/>
              </a:rPr>
              <a:t>are paid and what to look for in a LTC </a:t>
            </a:r>
            <a:r>
              <a:rPr lang="en-US" sz="2400" b="1" dirty="0">
                <a:solidFill>
                  <a:schemeClr val="accent4">
                    <a:lumMod val="20000"/>
                    <a:lumOff val="80000"/>
                  </a:schemeClr>
                </a:solidFill>
                <a:ea typeface="ＭＳ Ｐゴシック" pitchFamily="34" charset="-128"/>
                <a:cs typeface="Arial" pitchFamily="34" charset="0"/>
              </a:rPr>
              <a:t>Solution	</a:t>
            </a:r>
          </a:p>
          <a:p>
            <a:pPr>
              <a:lnSpc>
                <a:spcPct val="80000"/>
              </a:lnSpc>
              <a:spcAft>
                <a:spcPts val="1800"/>
              </a:spcAft>
            </a:pPr>
            <a:endParaRPr lang="en-US" sz="2400" dirty="0">
              <a:solidFill>
                <a:srgbClr val="092744"/>
              </a:solidFill>
              <a:ea typeface="ＭＳ Ｐゴシック" pitchFamily="34" charset="-128"/>
              <a:cs typeface="Arial" pitchFamily="34" charset="0"/>
            </a:endParaRPr>
          </a:p>
          <a:p>
            <a:pPr>
              <a:buFontTx/>
              <a:buNone/>
            </a:pPr>
            <a:endParaRPr lang="en-US" dirty="0">
              <a:solidFill>
                <a:srgbClr val="666633"/>
              </a:solidFill>
              <a:ea typeface="ＭＳ Ｐゴシック" pitchFamily="34" charset="-128"/>
            </a:endParaRPr>
          </a:p>
        </p:txBody>
      </p:sp>
    </p:spTree>
    <p:extLst>
      <p:ext uri="{BB962C8B-B14F-4D97-AF65-F5344CB8AC3E}">
        <p14:creationId xmlns:p14="http://schemas.microsoft.com/office/powerpoint/2010/main" val="141586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94E122-D4E9-4FBF-8995-E48B8EB4C23A}"/>
              </a:ext>
            </a:extLst>
          </p:cNvPr>
          <p:cNvSpPr>
            <a:spLocks noGrp="1"/>
          </p:cNvSpPr>
          <p:nvPr>
            <p:ph type="sldNum" sz="quarter" idx="12"/>
          </p:nvPr>
        </p:nvSpPr>
        <p:spPr/>
        <p:txBody>
          <a:bodyPr/>
          <a:lstStyle/>
          <a:p>
            <a:fld id="{334DFC02-9AFF-1B4F-AA28-A0F8B85BA497}" type="slidenum">
              <a:rPr lang="en-US" smtClean="0"/>
              <a:pPr/>
              <a:t>7</a:t>
            </a:fld>
            <a:endParaRPr lang="en-US" dirty="0"/>
          </a:p>
        </p:txBody>
      </p:sp>
      <p:sp>
        <p:nvSpPr>
          <p:cNvPr id="4" name="Title 3">
            <a:extLst>
              <a:ext uri="{FF2B5EF4-FFF2-40B4-BE49-F238E27FC236}">
                <a16:creationId xmlns:a16="http://schemas.microsoft.com/office/drawing/2014/main" id="{4063DB97-1B0F-4019-AD7C-1BC6C4EAE635}"/>
              </a:ext>
            </a:extLst>
          </p:cNvPr>
          <p:cNvSpPr>
            <a:spLocks noGrp="1"/>
          </p:cNvSpPr>
          <p:nvPr>
            <p:ph type="title"/>
          </p:nvPr>
        </p:nvSpPr>
        <p:spPr>
          <a:xfrm>
            <a:off x="955192" y="566596"/>
            <a:ext cx="9335699" cy="833923"/>
          </a:xfrm>
        </p:spPr>
        <p:txBody>
          <a:bodyPr/>
          <a:lstStyle/>
          <a:p>
            <a:r>
              <a:rPr lang="en-US" sz="2800" dirty="0">
                <a:latin typeface="+mn-lt"/>
                <a:ea typeface="ＭＳ Ｐゴシック" pitchFamily="34" charset="-128"/>
              </a:rPr>
              <a:t>Health in America ……..</a:t>
            </a:r>
            <a:br>
              <a:rPr lang="en-US" sz="2800" dirty="0"/>
            </a:br>
            <a:endParaRPr lang="en-US" sz="2800" dirty="0"/>
          </a:p>
        </p:txBody>
      </p:sp>
      <p:sp>
        <p:nvSpPr>
          <p:cNvPr id="7" name="Content Placeholder 10">
            <a:extLst>
              <a:ext uri="{FF2B5EF4-FFF2-40B4-BE49-F238E27FC236}">
                <a16:creationId xmlns:a16="http://schemas.microsoft.com/office/drawing/2014/main" id="{1FD2E7C3-DE96-4935-A155-39A0D4FC3E73}"/>
              </a:ext>
            </a:extLst>
          </p:cNvPr>
          <p:cNvSpPr txBox="1">
            <a:spLocks/>
          </p:cNvSpPr>
          <p:nvPr/>
        </p:nvSpPr>
        <p:spPr bwMode="auto">
          <a:xfrm>
            <a:off x="2279389" y="1295401"/>
            <a:ext cx="7576749" cy="9906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ＭＳ Ｐゴシック" pitchFamily="34" charset="-128"/>
              </a:rPr>
              <a:t>How has mortality changed as a result of the following health conditions since the year 2000? </a:t>
            </a:r>
            <a:r>
              <a:rPr lang="en-US" sz="2400" b="1" dirty="0">
                <a:ea typeface="ＭＳ Ｐゴシック" pitchFamily="34" charset="-128"/>
              </a:rPr>
              <a:t>Up</a:t>
            </a:r>
            <a:r>
              <a:rPr lang="en-US" sz="2400" dirty="0">
                <a:ea typeface="ＭＳ Ｐゴシック" pitchFamily="34" charset="-128"/>
              </a:rPr>
              <a:t> or </a:t>
            </a:r>
            <a:r>
              <a:rPr lang="en-US" sz="2400" b="1" dirty="0">
                <a:ea typeface="ＭＳ Ｐゴシック" pitchFamily="34" charset="-128"/>
              </a:rPr>
              <a:t>down</a:t>
            </a:r>
            <a:r>
              <a:rPr lang="en-US" sz="2400" dirty="0">
                <a:ea typeface="ＭＳ Ｐゴシック" pitchFamily="34" charset="-128"/>
              </a:rPr>
              <a:t>?</a:t>
            </a:r>
          </a:p>
          <a:p>
            <a:pPr marL="0"/>
            <a:endParaRPr lang="en-US" sz="2400" dirty="0">
              <a:ea typeface="ＭＳ Ｐゴシック" pitchFamily="34" charset="-128"/>
            </a:endParaRPr>
          </a:p>
          <a:p>
            <a:pPr marL="0"/>
            <a:endParaRPr lang="en-US" sz="2400" dirty="0">
              <a:ea typeface="ＭＳ Ｐゴシック" pitchFamily="34" charset="-128"/>
            </a:endParaRPr>
          </a:p>
          <a:p>
            <a:pPr marL="0"/>
            <a:endParaRPr lang="en-US" sz="2400" dirty="0">
              <a:ea typeface="ＭＳ Ｐゴシック" pitchFamily="34" charset="-128"/>
            </a:endParaRPr>
          </a:p>
          <a:p>
            <a:pPr marL="0"/>
            <a:endParaRPr lang="en-US" sz="2400" dirty="0">
              <a:ea typeface="ＭＳ Ｐゴシック" pitchFamily="34" charset="-128"/>
            </a:endParaRPr>
          </a:p>
          <a:p>
            <a:pPr marL="0"/>
            <a:endParaRPr lang="en-US" sz="2400" dirty="0">
              <a:ea typeface="ＭＳ Ｐゴシック" pitchFamily="34" charset="-128"/>
            </a:endParaRPr>
          </a:p>
          <a:p>
            <a:pPr marL="0"/>
            <a:endParaRPr lang="en-US" sz="2400" dirty="0">
              <a:ea typeface="ＭＳ Ｐゴシック" pitchFamily="34" charset="-128"/>
            </a:endParaRPr>
          </a:p>
          <a:p>
            <a:pPr marL="0"/>
            <a:endParaRPr lang="en-US" sz="2400" dirty="0">
              <a:ea typeface="ＭＳ Ｐゴシック" pitchFamily="34" charset="-128"/>
            </a:endParaRPr>
          </a:p>
          <a:p>
            <a:pPr marL="0"/>
            <a:endParaRPr lang="en-US" sz="2400" dirty="0">
              <a:ea typeface="ＭＳ Ｐゴシック" pitchFamily="34" charset="-128"/>
            </a:endParaRPr>
          </a:p>
          <a:p>
            <a:endParaRPr lang="en-US" sz="2400" dirty="0">
              <a:ea typeface="ＭＳ Ｐゴシック" pitchFamily="34" charset="-128"/>
            </a:endParaRPr>
          </a:p>
        </p:txBody>
      </p:sp>
      <p:sp>
        <p:nvSpPr>
          <p:cNvPr id="14" name="TextBox 13">
            <a:extLst>
              <a:ext uri="{FF2B5EF4-FFF2-40B4-BE49-F238E27FC236}">
                <a16:creationId xmlns:a16="http://schemas.microsoft.com/office/drawing/2014/main" id="{6E575244-6663-4406-AE2E-4D41BDD0F0F5}"/>
              </a:ext>
            </a:extLst>
          </p:cNvPr>
          <p:cNvSpPr txBox="1"/>
          <p:nvPr/>
        </p:nvSpPr>
        <p:spPr>
          <a:xfrm>
            <a:off x="6340393" y="5829739"/>
            <a:ext cx="1160895" cy="461665"/>
          </a:xfrm>
          <a:prstGeom prst="rect">
            <a:avLst/>
          </a:prstGeom>
          <a:noFill/>
        </p:spPr>
        <p:txBody>
          <a:bodyPr wrap="none" rtlCol="0" anchor="t">
            <a:spAutoFit/>
          </a:bodyPr>
          <a:lstStyle/>
          <a:p>
            <a:pPr algn="ctr"/>
            <a:r>
              <a:rPr lang="en-US" sz="2400" dirty="0">
                <a:latin typeface="Arial"/>
                <a:ea typeface="ＭＳ Ｐゴシック"/>
                <a:cs typeface="Arial"/>
              </a:rPr>
              <a:t>-10.5%</a:t>
            </a:r>
            <a:endParaRPr lang="en-US" dirty="0"/>
          </a:p>
        </p:txBody>
      </p:sp>
      <p:graphicFrame>
        <p:nvGraphicFramePr>
          <p:cNvPr id="8" name="Diagram 7">
            <a:extLst>
              <a:ext uri="{FF2B5EF4-FFF2-40B4-BE49-F238E27FC236}">
                <a16:creationId xmlns:a16="http://schemas.microsoft.com/office/drawing/2014/main" id="{56C1067D-6FFE-4F21-A508-3BD002A9E769}"/>
              </a:ext>
            </a:extLst>
          </p:cNvPr>
          <p:cNvGraphicFramePr/>
          <p:nvPr>
            <p:extLst>
              <p:ext uri="{D42A27DB-BD31-4B8C-83A1-F6EECF244321}">
                <p14:modId xmlns:p14="http://schemas.microsoft.com/office/powerpoint/2010/main" val="658088472"/>
              </p:ext>
            </p:extLst>
          </p:nvPr>
        </p:nvGraphicFramePr>
        <p:xfrm>
          <a:off x="1475679" y="2194727"/>
          <a:ext cx="8763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40185D9-30EB-4934-88B4-F024BF2AAC89}"/>
              </a:ext>
            </a:extLst>
          </p:cNvPr>
          <p:cNvSpPr txBox="1"/>
          <p:nvPr/>
        </p:nvSpPr>
        <p:spPr>
          <a:xfrm>
            <a:off x="2488580" y="5372539"/>
            <a:ext cx="579005" cy="461665"/>
          </a:xfrm>
          <a:prstGeom prst="rect">
            <a:avLst/>
          </a:prstGeom>
          <a:noFill/>
        </p:spPr>
        <p:txBody>
          <a:bodyPr wrap="none" rtlCol="0">
            <a:spAutoFit/>
          </a:bodyPr>
          <a:lstStyle/>
          <a:p>
            <a:r>
              <a:rPr lang="en-US" sz="2400" dirty="0"/>
              <a:t>Up</a:t>
            </a:r>
          </a:p>
        </p:txBody>
      </p:sp>
      <p:sp>
        <p:nvSpPr>
          <p:cNvPr id="10" name="TextBox 9">
            <a:extLst>
              <a:ext uri="{FF2B5EF4-FFF2-40B4-BE49-F238E27FC236}">
                <a16:creationId xmlns:a16="http://schemas.microsoft.com/office/drawing/2014/main" id="{25DBADEF-87A2-428F-8A6D-92F1712C71EA}"/>
              </a:ext>
            </a:extLst>
          </p:cNvPr>
          <p:cNvSpPr txBox="1"/>
          <p:nvPr/>
        </p:nvSpPr>
        <p:spPr>
          <a:xfrm>
            <a:off x="2279389" y="5829739"/>
            <a:ext cx="1151277" cy="461665"/>
          </a:xfrm>
          <a:prstGeom prst="rect">
            <a:avLst/>
          </a:prstGeom>
          <a:noFill/>
        </p:spPr>
        <p:txBody>
          <a:bodyPr wrap="none" rtlCol="0" anchor="t">
            <a:spAutoFit/>
          </a:bodyPr>
          <a:lstStyle/>
          <a:p>
            <a:pPr algn="ctr"/>
            <a:r>
              <a:rPr lang="en-US" sz="2400" dirty="0">
                <a:latin typeface="Arial"/>
                <a:ea typeface="ＭＳ Ｐゴシック"/>
                <a:cs typeface="Arial"/>
              </a:rPr>
              <a:t>+ 1.1%</a:t>
            </a:r>
          </a:p>
        </p:txBody>
      </p:sp>
      <p:sp>
        <p:nvSpPr>
          <p:cNvPr id="11" name="TextBox 10">
            <a:extLst>
              <a:ext uri="{FF2B5EF4-FFF2-40B4-BE49-F238E27FC236}">
                <a16:creationId xmlns:a16="http://schemas.microsoft.com/office/drawing/2014/main" id="{B6FB6783-CB7B-42CB-BCAE-CAEC4C7D30E9}"/>
              </a:ext>
            </a:extLst>
          </p:cNvPr>
          <p:cNvSpPr txBox="1"/>
          <p:nvPr/>
        </p:nvSpPr>
        <p:spPr>
          <a:xfrm>
            <a:off x="4393580" y="5372539"/>
            <a:ext cx="973343" cy="461665"/>
          </a:xfrm>
          <a:prstGeom prst="rect">
            <a:avLst/>
          </a:prstGeom>
          <a:noFill/>
        </p:spPr>
        <p:txBody>
          <a:bodyPr wrap="none" rtlCol="0">
            <a:spAutoFit/>
          </a:bodyPr>
          <a:lstStyle/>
          <a:p>
            <a:r>
              <a:rPr lang="en-US" sz="2400" dirty="0"/>
              <a:t>Down</a:t>
            </a:r>
          </a:p>
        </p:txBody>
      </p:sp>
      <p:sp>
        <p:nvSpPr>
          <p:cNvPr id="12" name="TextBox 11">
            <a:extLst>
              <a:ext uri="{FF2B5EF4-FFF2-40B4-BE49-F238E27FC236}">
                <a16:creationId xmlns:a16="http://schemas.microsoft.com/office/drawing/2014/main" id="{F8DC3B7C-4310-4B82-B902-B6833BC983D7}"/>
              </a:ext>
            </a:extLst>
          </p:cNvPr>
          <p:cNvSpPr txBox="1"/>
          <p:nvPr/>
        </p:nvSpPr>
        <p:spPr>
          <a:xfrm>
            <a:off x="4341540" y="5829739"/>
            <a:ext cx="989374" cy="461665"/>
          </a:xfrm>
          <a:prstGeom prst="rect">
            <a:avLst/>
          </a:prstGeom>
          <a:noFill/>
        </p:spPr>
        <p:txBody>
          <a:bodyPr wrap="none" rtlCol="0" anchor="t">
            <a:spAutoFit/>
          </a:bodyPr>
          <a:lstStyle/>
          <a:p>
            <a:pPr algn="ctr"/>
            <a:r>
              <a:rPr lang="en-US" sz="2400" dirty="0">
                <a:latin typeface="Arial"/>
                <a:ea typeface="ＭＳ Ｐゴシック"/>
                <a:cs typeface="Arial"/>
              </a:rPr>
              <a:t>-7.3%</a:t>
            </a:r>
          </a:p>
        </p:txBody>
      </p:sp>
      <p:sp>
        <p:nvSpPr>
          <p:cNvPr id="13" name="TextBox 12">
            <a:extLst>
              <a:ext uri="{FF2B5EF4-FFF2-40B4-BE49-F238E27FC236}">
                <a16:creationId xmlns:a16="http://schemas.microsoft.com/office/drawing/2014/main" id="{D6BF3C78-E180-4592-8DCE-BD91AC03192C}"/>
              </a:ext>
            </a:extLst>
          </p:cNvPr>
          <p:cNvSpPr txBox="1"/>
          <p:nvPr/>
        </p:nvSpPr>
        <p:spPr>
          <a:xfrm>
            <a:off x="6527180" y="5372539"/>
            <a:ext cx="973343" cy="461665"/>
          </a:xfrm>
          <a:prstGeom prst="rect">
            <a:avLst/>
          </a:prstGeom>
          <a:noFill/>
        </p:spPr>
        <p:txBody>
          <a:bodyPr wrap="none" rtlCol="0">
            <a:spAutoFit/>
          </a:bodyPr>
          <a:lstStyle/>
          <a:p>
            <a:r>
              <a:rPr lang="en-US" sz="2400" dirty="0"/>
              <a:t>Down</a:t>
            </a:r>
          </a:p>
        </p:txBody>
      </p:sp>
      <p:sp>
        <p:nvSpPr>
          <p:cNvPr id="15" name="TextBox 14">
            <a:extLst>
              <a:ext uri="{FF2B5EF4-FFF2-40B4-BE49-F238E27FC236}">
                <a16:creationId xmlns:a16="http://schemas.microsoft.com/office/drawing/2014/main" id="{EEA37B88-79DF-4E44-AF76-16CBEB44A4D6}"/>
              </a:ext>
            </a:extLst>
          </p:cNvPr>
          <p:cNvSpPr txBox="1"/>
          <p:nvPr/>
        </p:nvSpPr>
        <p:spPr>
          <a:xfrm>
            <a:off x="8813180" y="5372539"/>
            <a:ext cx="579005" cy="461665"/>
          </a:xfrm>
          <a:prstGeom prst="rect">
            <a:avLst/>
          </a:prstGeom>
          <a:noFill/>
        </p:spPr>
        <p:txBody>
          <a:bodyPr wrap="none" rtlCol="0">
            <a:spAutoFit/>
          </a:bodyPr>
          <a:lstStyle/>
          <a:p>
            <a:r>
              <a:rPr lang="en-US" sz="2400" dirty="0"/>
              <a:t>Up</a:t>
            </a:r>
          </a:p>
        </p:txBody>
      </p:sp>
      <p:sp>
        <p:nvSpPr>
          <p:cNvPr id="16" name="TextBox 15">
            <a:extLst>
              <a:ext uri="{FF2B5EF4-FFF2-40B4-BE49-F238E27FC236}">
                <a16:creationId xmlns:a16="http://schemas.microsoft.com/office/drawing/2014/main" id="{2C8967DA-B672-4BC4-9450-5B5A85502FD3}"/>
              </a:ext>
            </a:extLst>
          </p:cNvPr>
          <p:cNvSpPr txBox="1"/>
          <p:nvPr/>
        </p:nvSpPr>
        <p:spPr>
          <a:xfrm>
            <a:off x="8446778" y="5829739"/>
            <a:ext cx="1409360" cy="461665"/>
          </a:xfrm>
          <a:prstGeom prst="rect">
            <a:avLst/>
          </a:prstGeom>
          <a:noFill/>
        </p:spPr>
        <p:txBody>
          <a:bodyPr wrap="none" rtlCol="0" anchor="t">
            <a:spAutoFit/>
          </a:bodyPr>
          <a:lstStyle/>
          <a:p>
            <a:pPr algn="ctr"/>
            <a:r>
              <a:rPr lang="en-US" sz="2400" dirty="0">
                <a:latin typeface="Arial"/>
                <a:ea typeface="ＭＳ Ｐゴシック"/>
                <a:cs typeface="Arial"/>
              </a:rPr>
              <a:t>+145.2%</a:t>
            </a:r>
          </a:p>
        </p:txBody>
      </p:sp>
      <p:sp>
        <p:nvSpPr>
          <p:cNvPr id="17" name="TextBox 16">
            <a:extLst>
              <a:ext uri="{FF2B5EF4-FFF2-40B4-BE49-F238E27FC236}">
                <a16:creationId xmlns:a16="http://schemas.microsoft.com/office/drawing/2014/main" id="{D382A154-168A-4537-93D8-BAC596AC48C7}"/>
              </a:ext>
            </a:extLst>
          </p:cNvPr>
          <p:cNvSpPr txBox="1"/>
          <p:nvPr/>
        </p:nvSpPr>
        <p:spPr>
          <a:xfrm>
            <a:off x="3603311" y="6431826"/>
            <a:ext cx="4612160" cy="246221"/>
          </a:xfrm>
          <a:prstGeom prst="rect">
            <a:avLst/>
          </a:prstGeom>
          <a:noFill/>
        </p:spPr>
        <p:txBody>
          <a:bodyPr wrap="none" rtlCol="0" anchor="t">
            <a:spAutoFit/>
          </a:bodyPr>
          <a:lstStyle/>
          <a:p>
            <a:r>
              <a:rPr lang="en-US" sz="1000" dirty="0">
                <a:latin typeface="Arial"/>
                <a:ea typeface="ＭＳ Ｐゴシック"/>
                <a:cs typeface="Arial"/>
              </a:rPr>
              <a:t>Source: Alzheimer’s Association 2021 Alzheimer’s Disease Facts and Figures </a:t>
            </a:r>
            <a:endParaRPr lang="en-US" sz="1000" dirty="0"/>
          </a:p>
        </p:txBody>
      </p:sp>
    </p:spTree>
    <p:extLst>
      <p:ext uri="{BB962C8B-B14F-4D97-AF65-F5344CB8AC3E}">
        <p14:creationId xmlns:p14="http://schemas.microsoft.com/office/powerpoint/2010/main" val="303157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10" grpId="0"/>
      <p:bldP spid="11" grpId="0"/>
      <p:bldP spid="12" grpId="0"/>
      <p:bldP spid="13"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2A7E9E-8A1B-45DC-BB37-5B79B446D8B7}"/>
              </a:ext>
            </a:extLst>
          </p:cNvPr>
          <p:cNvSpPr>
            <a:spLocks noGrp="1"/>
          </p:cNvSpPr>
          <p:nvPr>
            <p:ph type="sldNum" sz="quarter" idx="12"/>
          </p:nvPr>
        </p:nvSpPr>
        <p:spPr/>
        <p:txBody>
          <a:bodyPr/>
          <a:lstStyle/>
          <a:p>
            <a:fld id="{334DFC02-9AFF-1B4F-AA28-A0F8B85BA497}" type="slidenum">
              <a:rPr lang="en-US" smtClean="0"/>
              <a:pPr/>
              <a:t>8</a:t>
            </a:fld>
            <a:endParaRPr lang="en-US" dirty="0"/>
          </a:p>
        </p:txBody>
      </p:sp>
      <p:sp>
        <p:nvSpPr>
          <p:cNvPr id="5" name="TextBox 4">
            <a:extLst>
              <a:ext uri="{FF2B5EF4-FFF2-40B4-BE49-F238E27FC236}">
                <a16:creationId xmlns:a16="http://schemas.microsoft.com/office/drawing/2014/main" id="{1487BA4A-7F85-4AF7-B1F2-CA89E8560B69}"/>
              </a:ext>
            </a:extLst>
          </p:cNvPr>
          <p:cNvSpPr txBox="1"/>
          <p:nvPr/>
        </p:nvSpPr>
        <p:spPr>
          <a:xfrm>
            <a:off x="787399" y="679553"/>
            <a:ext cx="6094140" cy="523220"/>
          </a:xfrm>
          <a:prstGeom prst="rect">
            <a:avLst/>
          </a:prstGeom>
          <a:noFill/>
        </p:spPr>
        <p:txBody>
          <a:bodyPr wrap="square">
            <a:spAutoFit/>
          </a:bodyPr>
          <a:lstStyle/>
          <a:p>
            <a:r>
              <a:rPr lang="en-US" sz="2800" b="1" dirty="0">
                <a:ea typeface="ＭＳ Ｐゴシック" pitchFamily="34" charset="-128"/>
                <a:cs typeface="Arial" panose="020B0604020202020204" pitchFamily="34" charset="0"/>
              </a:rPr>
              <a:t>Chance of Needing LTC …….</a:t>
            </a:r>
            <a:endParaRPr lang="en-US" sz="2800" b="1" dirty="0">
              <a:cs typeface="Arial" panose="020B0604020202020204" pitchFamily="34" charset="0"/>
            </a:endParaRPr>
          </a:p>
        </p:txBody>
      </p:sp>
      <p:sp>
        <p:nvSpPr>
          <p:cNvPr id="6" name="TextBox 5">
            <a:extLst>
              <a:ext uri="{FF2B5EF4-FFF2-40B4-BE49-F238E27FC236}">
                <a16:creationId xmlns:a16="http://schemas.microsoft.com/office/drawing/2014/main" id="{6AA4C75F-EAD8-4A9E-9DB4-6F0DEF3EAAF1}"/>
              </a:ext>
            </a:extLst>
          </p:cNvPr>
          <p:cNvSpPr txBox="1"/>
          <p:nvPr/>
        </p:nvSpPr>
        <p:spPr>
          <a:xfrm>
            <a:off x="2194931" y="6359730"/>
            <a:ext cx="8298366" cy="400110"/>
          </a:xfrm>
          <a:prstGeom prst="rect">
            <a:avLst/>
          </a:prstGeom>
          <a:noFill/>
        </p:spPr>
        <p:txBody>
          <a:bodyPr wrap="square" rtlCol="0">
            <a:spAutoFit/>
          </a:bodyPr>
          <a:lstStyle/>
          <a:p>
            <a:pPr marL="0" marR="0">
              <a:spcBef>
                <a:spcPts val="0"/>
              </a:spcBef>
              <a:spcAft>
                <a:spcPts val="0"/>
              </a:spcAft>
            </a:pPr>
            <a:r>
              <a:rPr lang="en-US" sz="1000" baseline="30000" dirty="0">
                <a:latin typeface="+mj-lt"/>
              </a:rPr>
              <a:t>1</a:t>
            </a:r>
            <a:r>
              <a:rPr lang="en-US" sz="1000" dirty="0">
                <a:effectLst/>
                <a:latin typeface="+mj-lt"/>
                <a:ea typeface="Times New Roman" panose="02020603050405020304" pitchFamily="18" charset="0"/>
              </a:rPr>
              <a:t>WebMD – “Long-Term Care Insurance: What to Know” By Katy </a:t>
            </a:r>
            <a:r>
              <a:rPr lang="en-US" sz="1000" dirty="0" err="1">
                <a:effectLst/>
                <a:latin typeface="+mj-lt"/>
                <a:ea typeface="Times New Roman" panose="02020603050405020304" pitchFamily="18" charset="0"/>
              </a:rPr>
              <a:t>Hebebrand</a:t>
            </a:r>
            <a:r>
              <a:rPr lang="en-US" sz="1000" dirty="0">
                <a:effectLst/>
                <a:latin typeface="+mj-lt"/>
                <a:ea typeface="Times New Roman" panose="02020603050405020304" pitchFamily="18" charset="0"/>
              </a:rPr>
              <a:t>; Medically Reviewed by Dan Brennan, MD on September 04, 2021</a:t>
            </a:r>
          </a:p>
          <a:p>
            <a:endParaRPr lang="en-US" sz="1000" dirty="0"/>
          </a:p>
        </p:txBody>
      </p:sp>
      <p:sp>
        <p:nvSpPr>
          <p:cNvPr id="10" name="TextBox 9">
            <a:extLst>
              <a:ext uri="{FF2B5EF4-FFF2-40B4-BE49-F238E27FC236}">
                <a16:creationId xmlns:a16="http://schemas.microsoft.com/office/drawing/2014/main" id="{F48FD510-D84D-457C-A5FC-21239B22892D}"/>
              </a:ext>
            </a:extLst>
          </p:cNvPr>
          <p:cNvSpPr txBox="1"/>
          <p:nvPr/>
        </p:nvSpPr>
        <p:spPr>
          <a:xfrm>
            <a:off x="8423223" y="4743160"/>
            <a:ext cx="861133" cy="461665"/>
          </a:xfrm>
          <a:prstGeom prst="rect">
            <a:avLst/>
          </a:prstGeom>
          <a:noFill/>
        </p:spPr>
        <p:txBody>
          <a:bodyPr wrap="none" rtlCol="0">
            <a:spAutoFit/>
          </a:bodyPr>
          <a:lstStyle/>
          <a:p>
            <a:pPr algn="ctr"/>
            <a:r>
              <a:rPr lang="en-US" sz="2400" b="1" dirty="0"/>
              <a:t>TRUE</a:t>
            </a:r>
            <a:endParaRPr lang="en-US" sz="2400" b="1" baseline="30000" dirty="0"/>
          </a:p>
        </p:txBody>
      </p:sp>
      <p:grpSp>
        <p:nvGrpSpPr>
          <p:cNvPr id="17" name="Group 16">
            <a:extLst>
              <a:ext uri="{FF2B5EF4-FFF2-40B4-BE49-F238E27FC236}">
                <a16:creationId xmlns:a16="http://schemas.microsoft.com/office/drawing/2014/main" id="{D71D2254-34FB-484E-8898-BBAB8F83F87F}"/>
              </a:ext>
            </a:extLst>
          </p:cNvPr>
          <p:cNvGrpSpPr/>
          <p:nvPr/>
        </p:nvGrpSpPr>
        <p:grpSpPr>
          <a:xfrm>
            <a:off x="1347360" y="1164013"/>
            <a:ext cx="8999044" cy="4529973"/>
            <a:chOff x="1358512" y="1164013"/>
            <a:chExt cx="8999044" cy="4529973"/>
          </a:xfrm>
        </p:grpSpPr>
        <p:sp>
          <p:nvSpPr>
            <p:cNvPr id="12" name="Oval 4">
              <a:extLst>
                <a:ext uri="{FF2B5EF4-FFF2-40B4-BE49-F238E27FC236}">
                  <a16:creationId xmlns:a16="http://schemas.microsoft.com/office/drawing/2014/main" id="{B203976C-F42B-4447-92F9-F152E84DE244}"/>
                </a:ext>
              </a:extLst>
            </p:cNvPr>
            <p:cNvSpPr txBox="1"/>
            <p:nvPr/>
          </p:nvSpPr>
          <p:spPr>
            <a:xfrm>
              <a:off x="1358512" y="1971801"/>
              <a:ext cx="2821259" cy="2360735"/>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141757" tIns="30480" rIns="141757" bIns="30480" numCol="1" spcCol="1270" anchor="ctr" anchorCtr="0">
              <a:noAutofit/>
            </a:bodyPr>
            <a:lstStyle/>
            <a:p>
              <a:pPr indent="-457200" algn="ctr" defTabSz="1111250">
                <a:lnSpc>
                  <a:spcPct val="90000"/>
                </a:lnSpc>
                <a:spcAft>
                  <a:spcPct val="15000"/>
                </a:spcAft>
              </a:pPr>
              <a:r>
                <a:rPr lang="en-US" sz="2400" b="1" dirty="0">
                  <a:ea typeface="ＭＳ Ｐゴシック" pitchFamily="34" charset="-128"/>
                </a:rPr>
                <a:t>The longer you live,     the more likely    you will need             long-term care services?</a:t>
              </a:r>
              <a:endParaRPr lang="en-US" sz="2400" b="1" dirty="0"/>
            </a:p>
            <a:p>
              <a:pPr marL="0" lvl="0" indent="0" algn="ctr" defTabSz="1066800">
                <a:lnSpc>
                  <a:spcPct val="90000"/>
                </a:lnSpc>
                <a:spcBef>
                  <a:spcPct val="0"/>
                </a:spcBef>
                <a:spcAft>
                  <a:spcPct val="35000"/>
                </a:spcAft>
                <a:buNone/>
              </a:pPr>
              <a:r>
                <a:rPr lang="en-US" sz="2400" kern="1200" dirty="0"/>
                <a:t> </a:t>
              </a:r>
            </a:p>
          </p:txBody>
        </p:sp>
        <p:sp>
          <p:nvSpPr>
            <p:cNvPr id="9" name="TextBox 8">
              <a:extLst>
                <a:ext uri="{FF2B5EF4-FFF2-40B4-BE49-F238E27FC236}">
                  <a16:creationId xmlns:a16="http://schemas.microsoft.com/office/drawing/2014/main" id="{D69C310E-7122-4CA9-A9A3-4318B2E5A140}"/>
                </a:ext>
              </a:extLst>
            </p:cNvPr>
            <p:cNvSpPr txBox="1"/>
            <p:nvPr/>
          </p:nvSpPr>
          <p:spPr>
            <a:xfrm>
              <a:off x="7891945" y="3956101"/>
              <a:ext cx="2465611" cy="461665"/>
            </a:xfrm>
            <a:prstGeom prst="rect">
              <a:avLst/>
            </a:prstGeom>
            <a:noFill/>
          </p:spPr>
          <p:txBody>
            <a:bodyPr wrap="square" rtlCol="0">
              <a:spAutoFit/>
            </a:bodyPr>
            <a:lstStyle/>
            <a:p>
              <a:r>
                <a:rPr lang="en-US" sz="2400" b="1" dirty="0"/>
                <a:t>True or False?</a:t>
              </a:r>
            </a:p>
          </p:txBody>
        </p:sp>
        <p:pic>
          <p:nvPicPr>
            <p:cNvPr id="15" name="Graphic 14" descr="A grid with small circles">
              <a:extLst>
                <a:ext uri="{FF2B5EF4-FFF2-40B4-BE49-F238E27FC236}">
                  <a16:creationId xmlns:a16="http://schemas.microsoft.com/office/drawing/2014/main" id="{9245E236-4695-42F2-8DA5-482ADD6481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770872" y="872099"/>
              <a:ext cx="4529973" cy="5113802"/>
            </a:xfrm>
            <a:prstGeom prst="rect">
              <a:avLst/>
            </a:prstGeom>
          </p:spPr>
        </p:pic>
      </p:grpSp>
    </p:spTree>
    <p:extLst>
      <p:ext uri="{BB962C8B-B14F-4D97-AF65-F5344CB8AC3E}">
        <p14:creationId xmlns:p14="http://schemas.microsoft.com/office/powerpoint/2010/main" val="7711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8481F2-309B-4FC9-8C63-DA5350017A37}"/>
              </a:ext>
            </a:extLst>
          </p:cNvPr>
          <p:cNvSpPr>
            <a:spLocks noGrp="1"/>
          </p:cNvSpPr>
          <p:nvPr>
            <p:ph type="sldNum" sz="quarter" idx="12"/>
          </p:nvPr>
        </p:nvSpPr>
        <p:spPr/>
        <p:txBody>
          <a:bodyPr/>
          <a:lstStyle/>
          <a:p>
            <a:fld id="{334DFC02-9AFF-1B4F-AA28-A0F8B85BA497}" type="slidenum">
              <a:rPr lang="en-US" smtClean="0"/>
              <a:pPr/>
              <a:t>9</a:t>
            </a:fld>
            <a:endParaRPr lang="en-US" dirty="0"/>
          </a:p>
        </p:txBody>
      </p:sp>
      <p:sp>
        <p:nvSpPr>
          <p:cNvPr id="4" name="Title 3">
            <a:extLst>
              <a:ext uri="{FF2B5EF4-FFF2-40B4-BE49-F238E27FC236}">
                <a16:creationId xmlns:a16="http://schemas.microsoft.com/office/drawing/2014/main" id="{1AA49E8A-1E99-4020-BAE7-6E15B624F518}"/>
              </a:ext>
            </a:extLst>
          </p:cNvPr>
          <p:cNvSpPr>
            <a:spLocks noGrp="1"/>
          </p:cNvSpPr>
          <p:nvPr>
            <p:ph type="title"/>
          </p:nvPr>
        </p:nvSpPr>
        <p:spPr/>
        <p:txBody>
          <a:bodyPr/>
          <a:lstStyle/>
          <a:p>
            <a:r>
              <a:rPr lang="en-US" sz="2800" dirty="0">
                <a:latin typeface="+mn-lt"/>
              </a:rPr>
              <a:t>It Starts with a Plan!</a:t>
            </a:r>
          </a:p>
        </p:txBody>
      </p:sp>
      <p:sp>
        <p:nvSpPr>
          <p:cNvPr id="5" name="Content Placeholder 2">
            <a:extLst>
              <a:ext uri="{FF2B5EF4-FFF2-40B4-BE49-F238E27FC236}">
                <a16:creationId xmlns:a16="http://schemas.microsoft.com/office/drawing/2014/main" id="{85C0C06F-E672-4BD3-8F69-0B02C5C48975}"/>
              </a:ext>
            </a:extLst>
          </p:cNvPr>
          <p:cNvSpPr txBox="1">
            <a:spLocks/>
          </p:cNvSpPr>
          <p:nvPr/>
        </p:nvSpPr>
        <p:spPr>
          <a:xfrm>
            <a:off x="1514120" y="1910495"/>
            <a:ext cx="9465283" cy="5312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5">
                    <a:lumMod val="25000"/>
                  </a:schemeClr>
                </a:solidFill>
              </a:rPr>
              <a:t>What would you do if you needed some help with your care?</a:t>
            </a:r>
          </a:p>
          <a:p>
            <a:endParaRPr lang="en-US" sz="800" dirty="0">
              <a:solidFill>
                <a:schemeClr val="accent5">
                  <a:lumMod val="25000"/>
                </a:schemeClr>
              </a:solidFill>
            </a:endParaRPr>
          </a:p>
          <a:p>
            <a:pPr marL="0" indent="0">
              <a:buFont typeface="Arial" panose="020B0604020202020204" pitchFamily="34" charset="0"/>
              <a:buNone/>
            </a:pPr>
            <a:r>
              <a:rPr lang="en-US" sz="2400" dirty="0"/>
              <a:t>Having a plan </a:t>
            </a:r>
            <a:r>
              <a:rPr lang="en-US" sz="2400" b="1" dirty="0">
                <a:solidFill>
                  <a:schemeClr val="accent5">
                    <a:lumMod val="50000"/>
                  </a:schemeClr>
                </a:solidFill>
              </a:rPr>
              <a:t>for you</a:t>
            </a:r>
            <a:r>
              <a:rPr lang="en-US" sz="2400" dirty="0"/>
              <a:t>, planned </a:t>
            </a:r>
            <a:r>
              <a:rPr lang="en-US" sz="2400" b="1" dirty="0">
                <a:solidFill>
                  <a:schemeClr val="accent5">
                    <a:lumMod val="50000"/>
                  </a:schemeClr>
                </a:solidFill>
              </a:rPr>
              <a:t>by you</a:t>
            </a:r>
            <a:r>
              <a:rPr lang="en-US" sz="2400" dirty="0"/>
              <a:t>, is important so, </a:t>
            </a:r>
          </a:p>
          <a:p>
            <a:pPr lvl="1"/>
            <a:r>
              <a:rPr lang="en-US" sz="2000" dirty="0">
                <a:solidFill>
                  <a:schemeClr val="accent5">
                    <a:lumMod val="25000"/>
                  </a:schemeClr>
                </a:solidFill>
              </a:rPr>
              <a:t>your </a:t>
            </a:r>
            <a:r>
              <a:rPr lang="en-US" sz="2000" b="1" dirty="0">
                <a:solidFill>
                  <a:schemeClr val="accent5">
                    <a:lumMod val="50000"/>
                  </a:schemeClr>
                </a:solidFill>
              </a:rPr>
              <a:t>wishes</a:t>
            </a:r>
            <a:r>
              <a:rPr lang="en-US" sz="2000" dirty="0">
                <a:solidFill>
                  <a:schemeClr val="accent5">
                    <a:lumMod val="25000"/>
                  </a:schemeClr>
                </a:solidFill>
              </a:rPr>
              <a:t> are more likely to be implemented</a:t>
            </a:r>
          </a:p>
          <a:p>
            <a:pPr lvl="1"/>
            <a:r>
              <a:rPr lang="en-US" sz="2000" dirty="0">
                <a:solidFill>
                  <a:schemeClr val="accent5">
                    <a:lumMod val="25000"/>
                  </a:schemeClr>
                </a:solidFill>
              </a:rPr>
              <a:t>and  your </a:t>
            </a:r>
            <a:r>
              <a:rPr lang="en-US" sz="2000" b="1" dirty="0">
                <a:solidFill>
                  <a:schemeClr val="accent5">
                    <a:lumMod val="50000"/>
                  </a:schemeClr>
                </a:solidFill>
              </a:rPr>
              <a:t>loved ones</a:t>
            </a:r>
            <a:r>
              <a:rPr lang="en-US" sz="2000" dirty="0">
                <a:solidFill>
                  <a:schemeClr val="accent5">
                    <a:lumMod val="50000"/>
                  </a:schemeClr>
                </a:solidFill>
              </a:rPr>
              <a:t> </a:t>
            </a:r>
            <a:r>
              <a:rPr lang="en-US" sz="2000" dirty="0">
                <a:solidFill>
                  <a:schemeClr val="accent5">
                    <a:lumMod val="25000"/>
                  </a:schemeClr>
                </a:solidFill>
              </a:rPr>
              <a:t>won’t have to:</a:t>
            </a:r>
          </a:p>
          <a:p>
            <a:pPr lvl="2">
              <a:buFont typeface="Arial" panose="020B0604020202020204" pitchFamily="34" charset="0"/>
              <a:buChar char="-"/>
            </a:pPr>
            <a:r>
              <a:rPr lang="en-US" sz="1800" dirty="0">
                <a:solidFill>
                  <a:schemeClr val="accent5">
                    <a:lumMod val="25000"/>
                  </a:schemeClr>
                </a:solidFill>
              </a:rPr>
              <a:t>wonder</a:t>
            </a:r>
            <a:r>
              <a:rPr lang="en-US" sz="1800" dirty="0"/>
              <a:t>  </a:t>
            </a:r>
          </a:p>
          <a:p>
            <a:pPr lvl="2">
              <a:buFont typeface="Arial" panose="020B0604020202020204" pitchFamily="34" charset="0"/>
              <a:buChar char="-"/>
            </a:pPr>
            <a:r>
              <a:rPr lang="en-US" sz="1800" dirty="0"/>
              <a:t>worry</a:t>
            </a:r>
          </a:p>
          <a:p>
            <a:pPr lvl="2">
              <a:buFont typeface="Arial" panose="020B0604020202020204" pitchFamily="34" charset="0"/>
              <a:buChar char="-"/>
            </a:pPr>
            <a:r>
              <a:rPr lang="en-US" sz="1800" dirty="0"/>
              <a:t>disagree </a:t>
            </a:r>
          </a:p>
          <a:p>
            <a:pPr marL="0" indent="0">
              <a:buFont typeface="Arial" panose="020B0604020202020204" pitchFamily="34" charset="0"/>
              <a:buNone/>
            </a:pPr>
            <a:r>
              <a:rPr lang="en-US" sz="1800" dirty="0"/>
              <a:t>        </a:t>
            </a:r>
          </a:p>
        </p:txBody>
      </p:sp>
      <p:grpSp>
        <p:nvGrpSpPr>
          <p:cNvPr id="6" name="Group 5">
            <a:extLst>
              <a:ext uri="{FF2B5EF4-FFF2-40B4-BE49-F238E27FC236}">
                <a16:creationId xmlns:a16="http://schemas.microsoft.com/office/drawing/2014/main" id="{4152FF6D-50EE-4D61-A977-F1281B029939}"/>
              </a:ext>
            </a:extLst>
          </p:cNvPr>
          <p:cNvGrpSpPr/>
          <p:nvPr/>
        </p:nvGrpSpPr>
        <p:grpSpPr>
          <a:xfrm>
            <a:off x="7546587" y="2998928"/>
            <a:ext cx="4030162" cy="2495525"/>
            <a:chOff x="6874780" y="245161"/>
            <a:chExt cx="3406694" cy="2317067"/>
          </a:xfrm>
        </p:grpSpPr>
        <p:pic>
          <p:nvPicPr>
            <p:cNvPr id="7" name="Picture 6" descr="A close up of a building&#10;&#10;Description automatically generated">
              <a:extLst>
                <a:ext uri="{FF2B5EF4-FFF2-40B4-BE49-F238E27FC236}">
                  <a16:creationId xmlns:a16="http://schemas.microsoft.com/office/drawing/2014/main" id="{B11C5825-5721-4812-BF7B-2F2BB5D5A3DF}"/>
                </a:ext>
              </a:extLst>
            </p:cNvPr>
            <p:cNvPicPr>
              <a:picLocks noChangeAspect="1"/>
            </p:cNvPicPr>
            <p:nvPr/>
          </p:nvPicPr>
          <p:blipFill>
            <a:blip r:embed="rId3">
              <a:alphaModFix amt="50000"/>
            </a:blip>
            <a:stretch>
              <a:fillRect/>
            </a:stretch>
          </p:blipFill>
          <p:spPr>
            <a:xfrm>
              <a:off x="7121961" y="245161"/>
              <a:ext cx="2513415" cy="1995947"/>
            </a:xfrm>
            <a:prstGeom prst="rect">
              <a:avLst/>
            </a:prstGeom>
            <a:effectLst>
              <a:glow>
                <a:schemeClr val="accent1"/>
              </a:glow>
            </a:effectLst>
          </p:spPr>
        </p:pic>
        <p:pic>
          <p:nvPicPr>
            <p:cNvPr id="8" name="Picture 7">
              <a:extLst>
                <a:ext uri="{FF2B5EF4-FFF2-40B4-BE49-F238E27FC236}">
                  <a16:creationId xmlns:a16="http://schemas.microsoft.com/office/drawing/2014/main" id="{812E5F58-15BB-4D15-9337-971ED88C2A8F}"/>
                </a:ext>
              </a:extLst>
            </p:cNvPr>
            <p:cNvPicPr>
              <a:picLocks noChangeAspect="1"/>
            </p:cNvPicPr>
            <p:nvPr/>
          </p:nvPicPr>
          <p:blipFill>
            <a:blip r:embed="rId4"/>
            <a:stretch>
              <a:fillRect/>
            </a:stretch>
          </p:blipFill>
          <p:spPr>
            <a:xfrm>
              <a:off x="6874780" y="839927"/>
              <a:ext cx="801610" cy="1722301"/>
            </a:xfrm>
            <a:prstGeom prst="rect">
              <a:avLst/>
            </a:prstGeom>
          </p:spPr>
        </p:pic>
        <p:pic>
          <p:nvPicPr>
            <p:cNvPr id="9" name="Picture 8">
              <a:extLst>
                <a:ext uri="{FF2B5EF4-FFF2-40B4-BE49-F238E27FC236}">
                  <a16:creationId xmlns:a16="http://schemas.microsoft.com/office/drawing/2014/main" id="{AA791E9E-EA62-4E8F-9C67-AFA5F8FA1938}"/>
                </a:ext>
              </a:extLst>
            </p:cNvPr>
            <p:cNvPicPr>
              <a:picLocks noChangeAspect="1"/>
            </p:cNvPicPr>
            <p:nvPr/>
          </p:nvPicPr>
          <p:blipFill>
            <a:blip r:embed="rId5"/>
            <a:stretch>
              <a:fillRect/>
            </a:stretch>
          </p:blipFill>
          <p:spPr>
            <a:xfrm>
              <a:off x="9060293" y="1021497"/>
              <a:ext cx="1221181" cy="1308799"/>
            </a:xfrm>
            <a:prstGeom prst="rect">
              <a:avLst/>
            </a:prstGeom>
          </p:spPr>
        </p:pic>
      </p:grpSp>
      <p:sp>
        <p:nvSpPr>
          <p:cNvPr id="10" name="TextBox 9">
            <a:extLst>
              <a:ext uri="{FF2B5EF4-FFF2-40B4-BE49-F238E27FC236}">
                <a16:creationId xmlns:a16="http://schemas.microsoft.com/office/drawing/2014/main" id="{61642A79-FED9-4950-84ED-2D49162C6AAE}"/>
              </a:ext>
            </a:extLst>
          </p:cNvPr>
          <p:cNvSpPr txBox="1"/>
          <p:nvPr/>
        </p:nvSpPr>
        <p:spPr>
          <a:xfrm>
            <a:off x="3408166" y="5202065"/>
            <a:ext cx="4802905" cy="584775"/>
          </a:xfrm>
          <a:prstGeom prst="rect">
            <a:avLst/>
          </a:prstGeom>
          <a:noFill/>
        </p:spPr>
        <p:txBody>
          <a:bodyPr wrap="square" rtlCol="0">
            <a:spAutoFit/>
          </a:bodyPr>
          <a:lstStyle/>
          <a:p>
            <a:r>
              <a:rPr lang="en-US" sz="3200" b="1" dirty="0">
                <a:solidFill>
                  <a:schemeClr val="accent5">
                    <a:lumMod val="50000"/>
                  </a:schemeClr>
                </a:solidFill>
              </a:rPr>
              <a:t>Let’s start planning!</a:t>
            </a:r>
          </a:p>
        </p:txBody>
      </p:sp>
    </p:spTree>
    <p:extLst>
      <p:ext uri="{BB962C8B-B14F-4D97-AF65-F5344CB8AC3E}">
        <p14:creationId xmlns:p14="http://schemas.microsoft.com/office/powerpoint/2010/main" val="3618003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ctr">
          <a:defRPr sz="1000" b="0" i="0"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fe2c1a87-877b-49e2-8769-cd0f67619c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C36417C00C05EB4FBBD995CC24D142D8" ma:contentTypeVersion="60" ma:contentTypeDescription="Create a new document." ma:contentTypeScope="" ma:versionID="4d9b0b84955ccbe4c8fb39d5d279f403">
  <xsd:schema xmlns:xsd="http://www.w3.org/2001/XMLSchema" xmlns:xs="http://www.w3.org/2001/XMLSchema" xmlns:p="http://schemas.microsoft.com/office/2006/metadata/properties" xmlns:ns2="2a251eed-3f71-4796-b299-0f51e21cf060" xmlns:ns3="fe2c1a87-877b-49e2-8769-cd0f67619c00" targetNamespace="http://schemas.microsoft.com/office/2006/metadata/properties" ma:root="true" ma:fieldsID="0b7466cd82c46d860fe1e4f1522e5e2d" ns2:_="" ns3:_="">
    <xsd:import namespace="2a251eed-3f71-4796-b299-0f51e21cf060"/>
    <xsd:import namespace="fe2c1a87-877b-49e2-8769-cd0f67619c00"/>
    <xsd:element name="properties">
      <xsd:complexType>
        <xsd:sequence>
          <xsd:element name="documentManagement">
            <xsd:complexType>
              <xsd:all>
                <xsd:element ref="ns2:_dlc_DocId" minOccurs="0"/>
                <xsd:element ref="ns2:_dlc_DocIdUrl" minOccurs="0"/>
                <xsd:element ref="ns2:_dlc_DocIdPersistId" minOccurs="0"/>
                <xsd:element ref="ns3:test"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51eed-3f71-4796-b299-0f51e21cf060"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2c1a87-877b-49e2-8769-cd0f67619c00" elementFormDefault="qualified">
    <xsd:import namespace="http://schemas.microsoft.com/office/2006/documentManagement/types"/>
    <xsd:import namespace="http://schemas.microsoft.com/office/infopath/2007/PartnerControls"/>
    <xsd:element name="test" ma:index="7" nillable="true" ma:displayName="test" ma:internalName="test"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A46903-613C-4E2F-AC55-CD3A0C0C8F0C}">
  <ds:schemaRefs>
    <ds:schemaRef ds:uri="http://schemas.microsoft.com/office/2006/metadata/properties"/>
    <ds:schemaRef ds:uri="http://schemas.microsoft.com/office/infopath/2007/PartnerControls"/>
    <ds:schemaRef ds:uri="fe2c1a87-877b-49e2-8769-cd0f67619c00"/>
  </ds:schemaRefs>
</ds:datastoreItem>
</file>

<file path=customXml/itemProps2.xml><?xml version="1.0" encoding="utf-8"?>
<ds:datastoreItem xmlns:ds="http://schemas.openxmlformats.org/officeDocument/2006/customXml" ds:itemID="{056527EC-F9C8-4E7B-A0B9-131816A263CB}">
  <ds:schemaRefs>
    <ds:schemaRef ds:uri="http://schemas.microsoft.com/sharepoint/v3/contenttype/forms"/>
  </ds:schemaRefs>
</ds:datastoreItem>
</file>

<file path=customXml/itemProps3.xml><?xml version="1.0" encoding="utf-8"?>
<ds:datastoreItem xmlns:ds="http://schemas.openxmlformats.org/officeDocument/2006/customXml" ds:itemID="{344D0EF8-E599-4F06-A795-4465FE2F7E84}">
  <ds:schemaRefs>
    <ds:schemaRef ds:uri="http://schemas.microsoft.com/sharepoint/events"/>
  </ds:schemaRefs>
</ds:datastoreItem>
</file>

<file path=customXml/itemProps4.xml><?xml version="1.0" encoding="utf-8"?>
<ds:datastoreItem xmlns:ds="http://schemas.openxmlformats.org/officeDocument/2006/customXml" ds:itemID="{E64F76BF-7B66-4FF7-A24B-354ECCEB2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51eed-3f71-4796-b299-0f51e21cf060"/>
    <ds:schemaRef ds:uri="fe2c1a87-877b-49e2-8769-cd0f67619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15278</TotalTime>
  <Words>6468</Words>
  <Application>Microsoft Office PowerPoint</Application>
  <PresentationFormat>Widescreen</PresentationFormat>
  <Paragraphs>453</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Four steps in helping to plan a personalized long-term care strategy</vt:lpstr>
      <vt:lpstr>Important things you should know</vt:lpstr>
      <vt:lpstr>Important things you should know</vt:lpstr>
      <vt:lpstr>Important things you should know</vt:lpstr>
      <vt:lpstr>It Starts with a Plan……..</vt:lpstr>
      <vt:lpstr>For today’s discussion</vt:lpstr>
      <vt:lpstr>Health in America …….. </vt:lpstr>
      <vt:lpstr>PowerPoint Presentation</vt:lpstr>
      <vt:lpstr>It Starts with a Plan!</vt:lpstr>
      <vt:lpstr>Steps to help personalize and plan a long-term care strategy</vt:lpstr>
      <vt:lpstr>While visualizing a plan …….  here are some things to think about</vt:lpstr>
      <vt:lpstr>Back to Jim and Diane</vt:lpstr>
      <vt:lpstr>1st Step -   Picture your care</vt:lpstr>
      <vt:lpstr>What care options might fit the picture?</vt:lpstr>
      <vt:lpstr>It’s your plan, so IMAGINE …….</vt:lpstr>
      <vt:lpstr>Imagine care with no restrictions</vt:lpstr>
      <vt:lpstr>Or plan with family in mind</vt:lpstr>
      <vt:lpstr>Consider who will participate in the caregiving</vt:lpstr>
      <vt:lpstr>2nd  Step -   Discuss plan with a financial professional</vt:lpstr>
      <vt:lpstr>Dig into the details……</vt:lpstr>
      <vt:lpstr>3rd Step –  Funding the Plan</vt:lpstr>
      <vt:lpstr>Diane and Jim  -   Act 3</vt:lpstr>
      <vt:lpstr>Insuring the Plan ………</vt:lpstr>
      <vt:lpstr>What to look for in LTC insurance coverage</vt:lpstr>
      <vt:lpstr>Understanding LTC Benefit Models</vt:lpstr>
      <vt:lpstr>4th  Step –  Discuss Plan with Family</vt:lpstr>
      <vt:lpstr>Keep the plan on track</vt:lpstr>
      <vt:lpstr>How LTC coverage could have changed Jim and Diane’s story </vt:lpstr>
      <vt:lpstr>It starts with a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Legacy Planning</dc:title>
  <dc:creator>Ewing, Douglas</dc:creator>
  <cp:lastModifiedBy>Stofcheck, Paxon</cp:lastModifiedBy>
  <cp:revision>453</cp:revision>
  <cp:lastPrinted>2021-08-04T13:32:55Z</cp:lastPrinted>
  <dcterms:created xsi:type="dcterms:W3CDTF">2021-02-22T16:37:15Z</dcterms:created>
  <dcterms:modified xsi:type="dcterms:W3CDTF">2022-05-04T14:46:46Z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0x010100C36417C00C05EB4FBBD995CC24D142D8</vt:lpwstr>
  </property>
</Properties>
</file>