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830"/>
  </p:normalViewPr>
  <p:slideViewPr>
    <p:cSldViewPr>
      <p:cViewPr varScale="1">
        <p:scale>
          <a:sx n="142" d="100"/>
          <a:sy n="142" d="100"/>
        </p:scale>
        <p:origin x="75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E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E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24654"/>
            <a:ext cx="9144000" cy="42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21207"/>
            <a:ext cx="4740275" cy="3680460"/>
          </a:xfrm>
          <a:custGeom>
            <a:avLst/>
            <a:gdLst/>
            <a:ahLst/>
            <a:cxnLst/>
            <a:rect l="l" t="t" r="r" b="b"/>
            <a:pathLst>
              <a:path w="4740275" h="3680460">
                <a:moveTo>
                  <a:pt x="0" y="3680460"/>
                </a:moveTo>
                <a:lnTo>
                  <a:pt x="4740148" y="3680460"/>
                </a:lnTo>
                <a:lnTo>
                  <a:pt x="4740148" y="0"/>
                </a:lnTo>
                <a:lnTo>
                  <a:pt x="0" y="0"/>
                </a:lnTo>
                <a:lnTo>
                  <a:pt x="0" y="36804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21207"/>
            <a:ext cx="64008" cy="3680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E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C7380B0-9A22-444F-B870-E582C1C3B0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96239"/>
            <a:ext cx="1409700" cy="250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4722875"/>
            <a:ext cx="9144000" cy="425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783" y="389538"/>
            <a:ext cx="82550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EB6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482166"/>
            <a:ext cx="8255000" cy="218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3D3E338-8123-A24E-AE2E-854943A40B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84725"/>
            <a:ext cx="1409700" cy="2506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" y="288035"/>
            <a:ext cx="8567928" cy="407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" y="1120644"/>
            <a:ext cx="4740275" cy="2413000"/>
          </a:xfrm>
          <a:custGeom>
            <a:avLst/>
            <a:gdLst/>
            <a:ahLst/>
            <a:cxnLst/>
            <a:rect l="l" t="t" r="r" b="b"/>
            <a:pathLst>
              <a:path w="4740275" h="2413000">
                <a:moveTo>
                  <a:pt x="4740148" y="0"/>
                </a:moveTo>
                <a:lnTo>
                  <a:pt x="0" y="0"/>
                </a:lnTo>
                <a:lnTo>
                  <a:pt x="0" y="2413000"/>
                </a:lnTo>
                <a:lnTo>
                  <a:pt x="4740148" y="2413000"/>
                </a:lnTo>
                <a:lnTo>
                  <a:pt x="4740148" y="0"/>
                </a:lnTo>
                <a:close/>
              </a:path>
            </a:pathLst>
          </a:custGeom>
          <a:solidFill>
            <a:srgbClr val="FFFFFF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20647"/>
            <a:ext cx="4740147" cy="2412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955303"/>
            <a:ext cx="23069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</a:rPr>
              <a:t>Protecting  </a:t>
            </a:r>
            <a:r>
              <a:rPr sz="3500" spc="-110" dirty="0">
                <a:solidFill>
                  <a:srgbClr val="FFFFFF"/>
                </a:solidFill>
              </a:rPr>
              <a:t>Your</a:t>
            </a:r>
            <a:r>
              <a:rPr sz="3500" spc="-95" dirty="0">
                <a:solidFill>
                  <a:srgbClr val="FFFFFF"/>
                </a:solidFill>
              </a:rPr>
              <a:t> </a:t>
            </a:r>
            <a:r>
              <a:rPr sz="3500" dirty="0">
                <a:solidFill>
                  <a:srgbClr val="FFFFFF"/>
                </a:solidFill>
              </a:rPr>
              <a:t>Future</a:t>
            </a:r>
            <a:endParaRPr sz="3500" dirty="0"/>
          </a:p>
        </p:txBody>
      </p:sp>
      <p:sp>
        <p:nvSpPr>
          <p:cNvPr id="6" name="object 6"/>
          <p:cNvSpPr txBox="1"/>
          <p:nvPr/>
        </p:nvSpPr>
        <p:spPr>
          <a:xfrm>
            <a:off x="434340" y="4579172"/>
            <a:ext cx="18516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ICC18399638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1323445"/>
            <a:ext cx="1674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Long-Term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1120647"/>
            <a:ext cx="1673860" cy="168275"/>
          </a:xfrm>
          <a:custGeom>
            <a:avLst/>
            <a:gdLst/>
            <a:ahLst/>
            <a:cxnLst/>
            <a:rect l="l" t="t" r="r" b="b"/>
            <a:pathLst>
              <a:path w="1673860" h="168275">
                <a:moveTo>
                  <a:pt x="0" y="168249"/>
                </a:moveTo>
                <a:lnTo>
                  <a:pt x="1673352" y="168249"/>
                </a:lnTo>
                <a:lnTo>
                  <a:pt x="1673352" y="0"/>
                </a:lnTo>
                <a:lnTo>
                  <a:pt x="0" y="0"/>
                </a:lnTo>
                <a:lnTo>
                  <a:pt x="0" y="168249"/>
                </a:lnTo>
                <a:close/>
              </a:path>
            </a:pathLst>
          </a:custGeom>
          <a:solidFill>
            <a:srgbClr val="1298D5">
              <a:alpha val="596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591563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60">
                <a:moveTo>
                  <a:pt x="0" y="0"/>
                </a:moveTo>
                <a:lnTo>
                  <a:pt x="1673352" y="0"/>
                </a:lnTo>
              </a:path>
            </a:pathLst>
          </a:custGeom>
          <a:ln w="12700">
            <a:solidFill>
              <a:srgbClr val="129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2D97F270-B0CD-4744-A4BA-82687D6DE331}"/>
              </a:ext>
            </a:extLst>
          </p:cNvPr>
          <p:cNvSpPr txBox="1"/>
          <p:nvPr/>
        </p:nvSpPr>
        <p:spPr>
          <a:xfrm>
            <a:off x="434340" y="4786765"/>
            <a:ext cx="18516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Revised April 2021</a:t>
            </a:r>
            <a:endParaRPr sz="800" spc="-5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1246A9-1EB1-0C49-B592-FD2E059E0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52" y="4583468"/>
            <a:ext cx="39751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10289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Stay-at-Home</a:t>
            </a:r>
            <a:r>
              <a:rPr spc="-90" dirty="0"/>
              <a:t> </a:t>
            </a:r>
            <a:r>
              <a:rPr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04089"/>
            <a:ext cx="7703184" cy="2208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insurance policy provides benefits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for services 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designed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you stay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at home as long as possible,</a:t>
            </a:r>
            <a:r>
              <a:rPr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including:</a:t>
            </a:r>
            <a:endParaRPr dirty="0">
              <a:latin typeface="Arial"/>
              <a:cs typeface="Arial"/>
            </a:endParaRPr>
          </a:p>
          <a:p>
            <a:pPr marL="365760" indent="-181610">
              <a:lnSpc>
                <a:spcPct val="100000"/>
              </a:lnSpc>
              <a:spcBef>
                <a:spcPts val="825"/>
              </a:spcBef>
              <a:buChar char="•"/>
              <a:tabLst>
                <a:tab pos="36639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household tasks,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cleaning and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meal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endParaRPr sz="1400" dirty="0">
              <a:latin typeface="Arial"/>
              <a:cs typeface="Arial"/>
            </a:endParaRPr>
          </a:p>
          <a:p>
            <a:pPr marL="365760" indent="-181610">
              <a:lnSpc>
                <a:spcPct val="100000"/>
              </a:lnSpc>
              <a:spcBef>
                <a:spcPts val="935"/>
              </a:spcBef>
              <a:buChar char="•"/>
              <a:tabLst>
                <a:tab pos="36639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personal tasks,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like bathing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dressing</a:t>
            </a:r>
            <a:endParaRPr sz="1400" dirty="0">
              <a:latin typeface="Arial"/>
              <a:cs typeface="Arial"/>
            </a:endParaRPr>
          </a:p>
          <a:p>
            <a:pPr marL="365760" indent="-181610">
              <a:lnSpc>
                <a:spcPct val="100000"/>
              </a:lnSpc>
              <a:spcBef>
                <a:spcPts val="940"/>
              </a:spcBef>
              <a:buChar char="•"/>
              <a:tabLst>
                <a:tab pos="36639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Services provided by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visiting nurse or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home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aide</a:t>
            </a:r>
            <a:endParaRPr sz="1400" dirty="0">
              <a:latin typeface="Arial"/>
              <a:cs typeface="Arial"/>
            </a:endParaRPr>
          </a:p>
          <a:p>
            <a:pPr marL="365760" indent="-181610">
              <a:lnSpc>
                <a:spcPct val="100000"/>
              </a:lnSpc>
              <a:spcBef>
                <a:spcPts val="935"/>
              </a:spcBef>
              <a:buChar char="•"/>
              <a:tabLst>
                <a:tab pos="36639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Special equipment,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walker,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wheelchair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respirator</a:t>
            </a:r>
            <a:endParaRPr sz="1400" dirty="0">
              <a:latin typeface="Arial"/>
              <a:cs typeface="Arial"/>
            </a:endParaRPr>
          </a:p>
          <a:p>
            <a:pPr marL="365760" indent="-181610">
              <a:lnSpc>
                <a:spcPct val="100000"/>
              </a:lnSpc>
              <a:spcBef>
                <a:spcPts val="935"/>
              </a:spcBef>
              <a:buChar char="•"/>
              <a:tabLst>
                <a:tab pos="366395" algn="l"/>
              </a:tabLst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Home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modifications to enhance your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ability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remain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safely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home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EDAE2-5951-A243-82AD-23DCC29D6140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557FE98-12E7-3443-B167-13199D8E361B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602AA24D-6569-024D-A80F-48B6A9982EA6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48F9E61-06FD-2644-897D-F432E86DD203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4522"/>
            <a:ext cx="3199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Your </a:t>
            </a:r>
            <a:r>
              <a:rPr spc="-5" dirty="0"/>
              <a:t>Choice of</a:t>
            </a:r>
            <a:r>
              <a:rPr spc="-30" dirty="0"/>
              <a:t> </a:t>
            </a:r>
            <a:r>
              <a:rPr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286521"/>
            <a:ext cx="72351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option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to choose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to receive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policy</a:t>
            </a:r>
            <a:r>
              <a:rPr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benefits: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830" y="1631929"/>
            <a:ext cx="3438525" cy="2768322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pc="-5" dirty="0">
                <a:solidFill>
                  <a:srgbClr val="0063A7"/>
                </a:solidFill>
                <a:latin typeface="Arial"/>
                <a:cs typeface="Arial"/>
              </a:rPr>
              <a:t>Cash</a:t>
            </a:r>
            <a:endParaRPr sz="2100" dirty="0">
              <a:latin typeface="Arial"/>
              <a:cs typeface="Arial"/>
            </a:endParaRPr>
          </a:p>
          <a:p>
            <a:pPr marL="194310" marR="146685" indent="-181610">
              <a:lnSpc>
                <a:spcPct val="101899"/>
              </a:lnSpc>
              <a:spcBef>
                <a:spcPts val="790"/>
              </a:spcBef>
              <a:buChar char="•"/>
              <a:tabLst>
                <a:tab pos="194945" algn="l"/>
              </a:tabLst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elimination period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to satisfy; 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available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beginning on the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day  of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qualified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endParaRPr sz="1400" dirty="0">
              <a:latin typeface="Arial"/>
              <a:cs typeface="Arial"/>
            </a:endParaRPr>
          </a:p>
          <a:p>
            <a:pPr marL="194310" marR="515620" indent="-181610">
              <a:lnSpc>
                <a:spcPct val="101899"/>
              </a:lnSpc>
              <a:spcBef>
                <a:spcPts val="905"/>
              </a:spcBef>
              <a:buChar char="•"/>
              <a:tabLst>
                <a:tab pos="194945" algn="l"/>
              </a:tabLst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be used to pay any cost 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associated with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long-term 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expenses</a:t>
            </a:r>
            <a:endParaRPr sz="1400" dirty="0">
              <a:latin typeface="Arial"/>
              <a:cs typeface="Arial"/>
            </a:endParaRPr>
          </a:p>
          <a:p>
            <a:pPr marL="194310" marR="5080" indent="-181610">
              <a:lnSpc>
                <a:spcPct val="101899"/>
              </a:lnSpc>
              <a:spcBef>
                <a:spcPts val="900"/>
              </a:spcBef>
              <a:buChar char="•"/>
              <a:tabLst>
                <a:tab pos="194945" algn="l"/>
              </a:tabLst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Equal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percentage of the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policy’s 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home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health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benefit,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up to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specified amount each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month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5800" y="1649743"/>
            <a:ext cx="3889756" cy="177394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pc="-5" dirty="0">
                <a:solidFill>
                  <a:srgbClr val="0063A7"/>
                </a:solidFill>
                <a:latin typeface="Arial"/>
                <a:cs typeface="Arial"/>
              </a:rPr>
              <a:t>Reimbursement</a:t>
            </a:r>
            <a:endParaRPr dirty="0">
              <a:latin typeface="Arial"/>
              <a:cs typeface="Arial"/>
            </a:endParaRPr>
          </a:p>
          <a:p>
            <a:pPr marL="194310" marR="104139" indent="-181610">
              <a:lnSpc>
                <a:spcPct val="101899"/>
              </a:lnSpc>
              <a:spcBef>
                <a:spcPts val="790"/>
              </a:spcBef>
              <a:buChar char="•"/>
              <a:tabLst>
                <a:tab pos="19494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Benefits begin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satisfy the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policy’s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elimination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period</a:t>
            </a:r>
            <a:endParaRPr sz="1400" dirty="0">
              <a:latin typeface="Arial"/>
              <a:cs typeface="Arial"/>
            </a:endParaRPr>
          </a:p>
          <a:p>
            <a:pPr marL="194310" marR="5080" indent="-181610">
              <a:lnSpc>
                <a:spcPct val="101899"/>
              </a:lnSpc>
              <a:spcBef>
                <a:spcPts val="905"/>
              </a:spcBef>
              <a:buChar char="•"/>
              <a:tabLst>
                <a:tab pos="19494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Reimburses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actual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covered 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expenses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incur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month,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up  to the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maximum monthly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benefit of 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policy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FE93D6-E496-0542-B9D8-616ED32B62EE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5C04E59F-C9F7-3143-9E0A-FE4948DABA10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B847FF99-FC30-FC4B-88E3-523B09070A7C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F6A10BAA-F6C8-5F42-A9F3-B0CC99AC2E0F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1207"/>
            <a:ext cx="4740148" cy="3680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21207"/>
            <a:ext cx="64008" cy="3680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5059" y="614266"/>
            <a:ext cx="364109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0110" algn="l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Let’s</a:t>
            </a:r>
            <a:r>
              <a:rPr spc="-105" dirty="0"/>
              <a:t> </a:t>
            </a:r>
            <a:r>
              <a:rPr spc="-75" dirty="0"/>
              <a:t>Talk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8211" y="1191085"/>
            <a:ext cx="3641090" cy="2852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365">
              <a:lnSpc>
                <a:spcPct val="100000"/>
              </a:lnSpc>
              <a:spcBef>
                <a:spcPts val="100"/>
              </a:spcBef>
            </a:pPr>
            <a:r>
              <a:rPr sz="2100" spc="-45" dirty="0">
                <a:solidFill>
                  <a:srgbClr val="231F20"/>
                </a:solidFill>
                <a:latin typeface="Arial"/>
                <a:cs typeface="Arial"/>
              </a:rPr>
              <a:t>Together, </a:t>
            </a:r>
            <a:r>
              <a:rPr sz="2100" spc="-5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2100" dirty="0">
                <a:solidFill>
                  <a:srgbClr val="231F20"/>
                </a:solidFill>
                <a:latin typeface="Arial"/>
                <a:cs typeface="Arial"/>
              </a:rPr>
              <a:t>can tailor a  </a:t>
            </a:r>
            <a:r>
              <a:rPr sz="2100"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sz="2100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2100" spc="-5" dirty="0">
                <a:solidFill>
                  <a:srgbClr val="231F20"/>
                </a:solidFill>
                <a:latin typeface="Arial"/>
                <a:cs typeface="Arial"/>
              </a:rPr>
              <a:t>insurance  policy </a:t>
            </a:r>
            <a:r>
              <a:rPr sz="2100" dirty="0">
                <a:solidFill>
                  <a:srgbClr val="231F20"/>
                </a:solidFill>
                <a:latin typeface="Arial"/>
                <a:cs typeface="Arial"/>
              </a:rPr>
              <a:t>to meet your</a:t>
            </a:r>
            <a:r>
              <a:rPr sz="21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231F20"/>
                </a:solidFill>
                <a:latin typeface="Arial"/>
                <a:cs typeface="Arial"/>
              </a:rPr>
              <a:t>needs.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Agent/Producer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endParaRPr sz="1800" dirty="0">
              <a:latin typeface="Arial"/>
              <a:cs typeface="Arial"/>
            </a:endParaRPr>
          </a:p>
          <a:p>
            <a:pPr marL="184150" marR="508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Agent/Producer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License</a:t>
            </a:r>
            <a:r>
              <a:rPr sz="18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Numbe</a:t>
            </a:r>
            <a:r>
              <a:rPr lang="en-US" sz="18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(AR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and CA</a:t>
            </a:r>
            <a:r>
              <a:rPr sz="18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only)</a:t>
            </a:r>
            <a:endParaRPr sz="1800" dirty="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Phone</a:t>
            </a:r>
            <a:endParaRPr sz="1800" dirty="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E-mail</a:t>
            </a:r>
            <a:r>
              <a:rPr sz="18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Address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1DCD9F-6B2E-444E-9779-F46B5EE33C4E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A33C55E1-A557-D045-9910-724D6E5A74A4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56A5AFAB-FED1-2B4D-9EAE-9DEE24207C59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22E4041F-9CF6-1045-86FB-D803F460F393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22875"/>
            <a:ext cx="9144000" cy="42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482166"/>
            <a:ext cx="8034020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EB6"/>
                </a:solidFill>
                <a:latin typeface="Arial"/>
                <a:cs typeface="Arial"/>
              </a:rPr>
              <a:t>Questions?</a:t>
            </a:r>
            <a:endParaRPr sz="2400" dirty="0">
              <a:latin typeface="Arial"/>
              <a:cs typeface="Arial"/>
            </a:endParaRPr>
          </a:p>
          <a:p>
            <a:pPr marL="12700" marR="46355">
              <a:lnSpc>
                <a:spcPct val="100000"/>
              </a:lnSpc>
              <a:spcBef>
                <a:spcPts val="92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insurance is underwritten by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Mutual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Omaha Insurance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Company,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3300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Mutual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Omaha Plaza, Omaha,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Nebraska 68175.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Policy form: </a:t>
            </a:r>
            <a:r>
              <a:rPr lang="en-US" sz="1000" dirty="0">
                <a:solidFill>
                  <a:srgbClr val="231F20"/>
                </a:solidFill>
                <a:latin typeface="Arial"/>
                <a:cs typeface="Arial"/>
              </a:rPr>
              <a:t>ICC13-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LTC13</a:t>
            </a:r>
            <a:r>
              <a:rPr lang="en-US" sz="1000" spc="-1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CA,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LTC09-CA,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FL,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LTC13-FL,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NY,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LTC13-NY.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policies have exclusions and limitations.</a:t>
            </a:r>
            <a:r>
              <a:rPr lang="en-US" sz="1000" spc="-5" dirty="0">
                <a:solidFill>
                  <a:srgbClr val="231F20"/>
                </a:solidFill>
                <a:latin typeface="Arial"/>
                <a:cs typeface="Arial"/>
              </a:rPr>
              <a:t> This policy has exclusions, limitations, reductions and terms under which the policy may remain in force or be discontinued. Benefits may be provided by a combination of the policy and riders and are subject to underwriting. Premiums will vary depending on the benefits selected. Premium rates may increase. A medical exam may be required for coverage. For costs and complete details of coverage, call you agent/producer or write to the company. Benefits provided will be individual coverage, not group coverage.</a:t>
            </a:r>
          </a:p>
          <a:p>
            <a:pPr marL="12700" marR="46355">
              <a:lnSpc>
                <a:spcPct val="100000"/>
              </a:lnSpc>
              <a:spcBef>
                <a:spcPts val="92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insurance is not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deposit, not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FDIC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insured, not insured by any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federal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government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agency,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not guaranteed by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bank, not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  condition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of any banking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activity,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lose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value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bank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condition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an extension of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credit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on either: 1)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 consumer’s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purchase  of an insurance product or annuity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from the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bank or any of its affiliates; or 2)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 consumer’s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agreement not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obtain, or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prohibition on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  consumer from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obtaining, an insurance product or annuity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an unaffiliated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entity.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This is a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solicitation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of insurance.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contacted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by telephone by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insurance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agent/producer.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EAC47B-A00D-FA41-9A3A-64DB1DFC5028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988F9CA-5530-6E4B-9362-EE6B748FB019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39D1C17E-88A2-694D-8579-EE53DA6C3016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F85D6D9-8F0A-DF4A-A193-C610C431ACC3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AFAAD1C-53D0-9642-BE67-DAA1E16FC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96239"/>
            <a:ext cx="1409700" cy="250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891942"/>
            <a:ext cx="350392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"/>
                <a:cs typeface="Helvetica Neue"/>
              </a:rPr>
              <a:t>Connecting </a:t>
            </a:r>
            <a:r>
              <a:rPr sz="3200" spc="-120" dirty="0">
                <a:latin typeface="Helvetica Neue"/>
                <a:cs typeface="Helvetica Neue"/>
              </a:rPr>
              <a:t>You </a:t>
            </a:r>
            <a:r>
              <a:rPr sz="3200" dirty="0">
                <a:latin typeface="Helvetica Neue"/>
                <a:cs typeface="Helvetica Neue"/>
              </a:rPr>
              <a:t>to  What Matters</a:t>
            </a:r>
            <a:r>
              <a:rPr sz="3200" spc="-100" dirty="0">
                <a:latin typeface="Helvetica Neue"/>
                <a:cs typeface="Helvetica Neue"/>
              </a:rPr>
              <a:t> </a:t>
            </a:r>
            <a:r>
              <a:rPr sz="3200" dirty="0">
                <a:latin typeface="Helvetica Neue"/>
                <a:cs typeface="Helvetica Neue"/>
              </a:rPr>
              <a:t>Most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8211" y="1254736"/>
            <a:ext cx="3482975" cy="2517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potential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derail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700" spc="-5" dirty="0">
                <a:solidFill>
                  <a:srgbClr val="231F20"/>
                </a:solidFill>
                <a:latin typeface="Arial"/>
                <a:cs typeface="Arial"/>
              </a:rPr>
              <a:t>plans and  impact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your connection to the</a:t>
            </a:r>
            <a:r>
              <a:rPr sz="17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things  that matter</a:t>
            </a:r>
            <a:r>
              <a:rPr sz="17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31F20"/>
                </a:solidFill>
                <a:latin typeface="Arial"/>
                <a:cs typeface="Arial"/>
              </a:rPr>
              <a:t>most:</a:t>
            </a:r>
            <a:endParaRPr sz="1700" dirty="0">
              <a:latin typeface="Arial"/>
              <a:cs typeface="Arial"/>
            </a:endParaRPr>
          </a:p>
          <a:p>
            <a:pPr marL="755650" marR="1083310">
              <a:lnSpc>
                <a:spcPct val="150000"/>
              </a:lnSpc>
              <a:spcBef>
                <a:spcPts val="530"/>
              </a:spcBef>
            </a:pPr>
            <a:r>
              <a:rPr sz="2100" spc="-55" dirty="0">
                <a:solidFill>
                  <a:srgbClr val="006EB6"/>
                </a:solidFill>
                <a:latin typeface="Arial"/>
                <a:cs typeface="Arial"/>
              </a:rPr>
              <a:t>Your </a:t>
            </a:r>
            <a:r>
              <a:rPr sz="2100" dirty="0">
                <a:solidFill>
                  <a:srgbClr val="006EB6"/>
                </a:solidFill>
                <a:latin typeface="Arial"/>
                <a:cs typeface="Arial"/>
              </a:rPr>
              <a:t>family  </a:t>
            </a:r>
            <a:r>
              <a:rPr sz="2100" spc="-55" dirty="0">
                <a:solidFill>
                  <a:srgbClr val="006EB6"/>
                </a:solidFill>
                <a:latin typeface="Arial"/>
                <a:cs typeface="Arial"/>
              </a:rPr>
              <a:t>Your </a:t>
            </a:r>
            <a:r>
              <a:rPr sz="2100" spc="-5" dirty="0">
                <a:solidFill>
                  <a:srgbClr val="006EB6"/>
                </a:solidFill>
                <a:latin typeface="Arial"/>
                <a:cs typeface="Arial"/>
              </a:rPr>
              <a:t>home  </a:t>
            </a:r>
            <a:r>
              <a:rPr sz="2100" spc="-55" dirty="0">
                <a:solidFill>
                  <a:srgbClr val="006EB6"/>
                </a:solidFill>
                <a:latin typeface="Arial"/>
                <a:cs typeface="Arial"/>
              </a:rPr>
              <a:t>Your </a:t>
            </a:r>
            <a:r>
              <a:rPr sz="2100" spc="-5" dirty="0">
                <a:solidFill>
                  <a:srgbClr val="006EB6"/>
                </a:solidFill>
                <a:latin typeface="Arial"/>
                <a:cs typeface="Arial"/>
              </a:rPr>
              <a:t>nest</a:t>
            </a:r>
            <a:r>
              <a:rPr sz="2100" spc="-35" dirty="0">
                <a:solidFill>
                  <a:srgbClr val="006EB6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06EB6"/>
                </a:solidFill>
                <a:latin typeface="Arial"/>
                <a:cs typeface="Arial"/>
              </a:rPr>
              <a:t>egg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1542" y="4786882"/>
            <a:ext cx="1025730" cy="194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0"/>
            <a:ext cx="4571999" cy="5148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5148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1245949"/>
            <a:ext cx="2024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Who </a:t>
            </a:r>
            <a:r>
              <a:rPr spc="-5" dirty="0">
                <a:solidFill>
                  <a:srgbClr val="FFFFFF"/>
                </a:solidFill>
              </a:rPr>
              <a:t>Needs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it?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500" y="1710769"/>
            <a:ext cx="3898900" cy="189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2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 one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knows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future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holds in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store.</a:t>
            </a:r>
            <a:endParaRPr sz="1800" dirty="0">
              <a:latin typeface="Arial"/>
              <a:cs typeface="Arial"/>
            </a:endParaRPr>
          </a:p>
          <a:p>
            <a:pPr marL="354330" marR="93345" indent="-170180">
              <a:lnSpc>
                <a:spcPct val="101899"/>
              </a:lnSpc>
              <a:spcBef>
                <a:spcPts val="850"/>
              </a:spcBef>
              <a:buChar char="•"/>
              <a:tabLst>
                <a:tab pos="354965" algn="l"/>
              </a:tabLst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people age, they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help  with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things they once were able to  do for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themselves</a:t>
            </a:r>
            <a:endParaRPr sz="1400" dirty="0">
              <a:latin typeface="Arial"/>
              <a:cs typeface="Arial"/>
            </a:endParaRPr>
          </a:p>
          <a:p>
            <a:pPr marL="354330" marR="5080" indent="-170180">
              <a:lnSpc>
                <a:spcPct val="109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Accidents and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injuries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mean  younger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people need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long-term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care  services,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02795"/>
            <a:ext cx="1687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Long-Term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0"/>
            <a:ext cx="1673860" cy="168275"/>
          </a:xfrm>
          <a:custGeom>
            <a:avLst/>
            <a:gdLst/>
            <a:ahLst/>
            <a:cxnLst/>
            <a:rect l="l" t="t" r="r" b="b"/>
            <a:pathLst>
              <a:path w="1673860" h="168275">
                <a:moveTo>
                  <a:pt x="0" y="168249"/>
                </a:moveTo>
                <a:lnTo>
                  <a:pt x="1673352" y="168249"/>
                </a:lnTo>
                <a:lnTo>
                  <a:pt x="1673352" y="0"/>
                </a:lnTo>
                <a:lnTo>
                  <a:pt x="0" y="0"/>
                </a:lnTo>
                <a:lnTo>
                  <a:pt x="0" y="168249"/>
                </a:lnTo>
                <a:close/>
              </a:path>
            </a:pathLst>
          </a:custGeom>
          <a:solidFill>
            <a:srgbClr val="1298D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70914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60">
                <a:moveTo>
                  <a:pt x="0" y="0"/>
                </a:moveTo>
                <a:lnTo>
                  <a:pt x="1673352" y="0"/>
                </a:lnTo>
              </a:path>
            </a:pathLst>
          </a:custGeom>
          <a:ln w="12700">
            <a:solidFill>
              <a:srgbClr val="129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22875"/>
            <a:ext cx="9144000" cy="42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121493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Common</a:t>
            </a:r>
            <a:r>
              <a:rPr spc="-85" dirty="0"/>
              <a:t> </a:t>
            </a:r>
            <a:r>
              <a:rPr dirty="0"/>
              <a:t>Myths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1736725"/>
            <a:ext cx="5897880" cy="208512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79705" indent="-167005">
              <a:lnSpc>
                <a:spcPct val="150000"/>
              </a:lnSpc>
              <a:spcBef>
                <a:spcPts val="1000"/>
              </a:spcBef>
              <a:buChar char="•"/>
              <a:tabLst>
                <a:tab pos="180340" algn="l"/>
              </a:tabLst>
            </a:pP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Health insurance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covers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endParaRPr dirty="0">
              <a:latin typeface="Arial"/>
              <a:cs typeface="Arial"/>
            </a:endParaRPr>
          </a:p>
          <a:p>
            <a:pPr marL="179705" indent="-167005">
              <a:lnSpc>
                <a:spcPct val="150000"/>
              </a:lnSpc>
              <a:spcBef>
                <a:spcPts val="900"/>
              </a:spcBef>
              <a:buChar char="•"/>
              <a:tabLst>
                <a:tab pos="180340" algn="l"/>
              </a:tabLst>
            </a:pP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Medicare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cover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costs</a:t>
            </a:r>
            <a:endParaRPr dirty="0">
              <a:latin typeface="Arial"/>
              <a:cs typeface="Arial"/>
            </a:endParaRPr>
          </a:p>
          <a:p>
            <a:pPr marL="179705" indent="-167005">
              <a:lnSpc>
                <a:spcPct val="150000"/>
              </a:lnSpc>
              <a:spcBef>
                <a:spcPts val="900"/>
              </a:spcBef>
              <a:buChar char="•"/>
              <a:tabLst>
                <a:tab pos="180340" algn="l"/>
              </a:tabLst>
            </a:pP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Medicare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the same thing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Medicaid</a:t>
            </a:r>
            <a:endParaRPr dirty="0">
              <a:latin typeface="Arial"/>
              <a:cs typeface="Arial"/>
            </a:endParaRPr>
          </a:p>
          <a:p>
            <a:pPr marL="179705" indent="-167005">
              <a:lnSpc>
                <a:spcPct val="150000"/>
              </a:lnSpc>
              <a:spcBef>
                <a:spcPts val="900"/>
              </a:spcBef>
              <a:buChar char="•"/>
              <a:tabLst>
                <a:tab pos="180340" algn="l"/>
              </a:tabLst>
            </a:pP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I’m too young to</a:t>
            </a:r>
            <a:r>
              <a:rPr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buy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BC8472-6739-F049-B046-776B88B625AA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6" name="object 6"/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D51ECBF-1A26-014E-B09D-2E120A393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96239"/>
            <a:ext cx="1409700" cy="250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22124"/>
            <a:ext cx="4159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Where </a:t>
            </a:r>
            <a:r>
              <a:rPr spc="-5" dirty="0"/>
              <a:t>are </a:t>
            </a:r>
            <a:r>
              <a:rPr dirty="0"/>
              <a:t>Services</a:t>
            </a:r>
            <a:r>
              <a:rPr spc="-90" dirty="0"/>
              <a:t> </a:t>
            </a:r>
            <a:r>
              <a:rPr dirty="0"/>
              <a:t>Provided?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51714"/>
            <a:ext cx="7614284" cy="2281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doesn’t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mean you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go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to a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nursing home. 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are available in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a variety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settings:</a:t>
            </a:r>
            <a:endParaRPr dirty="0">
              <a:latin typeface="Arial"/>
              <a:cs typeface="Arial"/>
            </a:endParaRPr>
          </a:p>
          <a:p>
            <a:pPr marL="351155" indent="-167005">
              <a:lnSpc>
                <a:spcPct val="150000"/>
              </a:lnSpc>
              <a:spcBef>
                <a:spcPts val="900"/>
              </a:spcBef>
              <a:buChar char="•"/>
              <a:tabLst>
                <a:tab pos="351790" algn="l"/>
              </a:tabLst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Home</a:t>
            </a:r>
            <a:endParaRPr sz="1400" dirty="0">
              <a:latin typeface="Arial"/>
              <a:cs typeface="Arial"/>
            </a:endParaRPr>
          </a:p>
          <a:p>
            <a:pPr marL="351155" indent="-167005">
              <a:lnSpc>
                <a:spcPct val="150000"/>
              </a:lnSpc>
              <a:spcBef>
                <a:spcPts val="900"/>
              </a:spcBef>
              <a:buChar char="•"/>
              <a:tabLst>
                <a:tab pos="351790" algn="l"/>
              </a:tabLst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1400" dirty="0">
              <a:latin typeface="Arial"/>
              <a:cs typeface="Arial"/>
            </a:endParaRPr>
          </a:p>
          <a:p>
            <a:pPr marL="336550" indent="-152400">
              <a:lnSpc>
                <a:spcPct val="150000"/>
              </a:lnSpc>
              <a:spcBef>
                <a:spcPts val="900"/>
              </a:spcBef>
              <a:buChar char="•"/>
              <a:tabLst>
                <a:tab pos="337185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Assisted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Living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Facility</a:t>
            </a:r>
            <a:endParaRPr sz="1400" dirty="0">
              <a:latin typeface="Arial"/>
              <a:cs typeface="Arial"/>
            </a:endParaRPr>
          </a:p>
          <a:p>
            <a:pPr marL="351155" indent="-167005">
              <a:lnSpc>
                <a:spcPct val="150000"/>
              </a:lnSpc>
              <a:spcBef>
                <a:spcPts val="900"/>
              </a:spcBef>
              <a:buChar char="•"/>
              <a:tabLst>
                <a:tab pos="351790" algn="l"/>
              </a:tabLst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Nursing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Home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08EA8-3F34-1E4B-9B08-A543E7E8CD72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AEFE83E4-41F1-EE44-B87F-EE9F802CB9F3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39293C45-BADD-6540-B96F-E6F4939EB06E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680B570-0308-5645-96EE-0C1A19E349C9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04236"/>
            <a:ext cx="2346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EB6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6EB6"/>
                </a:solidFill>
                <a:latin typeface="Arial"/>
                <a:cs typeface="Arial"/>
              </a:rPr>
              <a:t>Cost of</a:t>
            </a:r>
            <a:r>
              <a:rPr sz="2400" spc="-90" dirty="0">
                <a:solidFill>
                  <a:srgbClr val="006EB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EB6"/>
                </a:solidFill>
                <a:latin typeface="Arial"/>
                <a:cs typeface="Arial"/>
              </a:rPr>
              <a:t>Care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68359"/>
              </p:ext>
            </p:extLst>
          </p:nvPr>
        </p:nvGraphicFramePr>
        <p:xfrm>
          <a:off x="533400" y="1531619"/>
          <a:ext cx="7696200" cy="2377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5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55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5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Aide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810"/>
                        </a:lnSpc>
                        <a:spcBef>
                          <a:spcPts val="459"/>
                        </a:spcBef>
                      </a:pPr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$58,618.56 </a:t>
                      </a:r>
                      <a:b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ts val="1835"/>
                        </a:lnSpc>
                        <a:spcBef>
                          <a:spcPts val="459"/>
                        </a:spcBef>
                      </a:pPr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$25.62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245110">
                        <a:lnSpc>
                          <a:spcPts val="1825"/>
                        </a:lnSpc>
                        <a:spcBef>
                          <a:spcPts val="415"/>
                        </a:spcBef>
                      </a:pPr>
                      <a:r>
                        <a:rPr sz="155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Assisted</a:t>
                      </a:r>
                      <a:r>
                        <a:rPr sz="15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Living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One Bedroom; Single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Occupancy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810"/>
                        </a:lnSpc>
                        <a:spcBef>
                          <a:spcPts val="400"/>
                        </a:spcBef>
                      </a:pPr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$57,610.44</a:t>
                      </a:r>
                      <a:b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$4,800.87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/>
                        <a:t>per month</a:t>
                      </a: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45110">
                        <a:lnSpc>
                          <a:spcPts val="1825"/>
                        </a:lnSpc>
                        <a:spcBef>
                          <a:spcPts val="555"/>
                        </a:spcBef>
                      </a:pPr>
                      <a:r>
                        <a:rPr sz="155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Nursing</a:t>
                      </a:r>
                      <a:r>
                        <a:rPr sz="15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Semi-private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810"/>
                        </a:lnSpc>
                        <a:spcBef>
                          <a:spcPts val="540"/>
                        </a:spcBef>
                      </a:pPr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$98,128.80 </a:t>
                      </a:r>
                      <a:b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1814"/>
                        </a:lnSpc>
                        <a:spcBef>
                          <a:spcPts val="555"/>
                        </a:spcBef>
                      </a:pPr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$272.58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5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245110">
                        <a:lnSpc>
                          <a:spcPts val="1825"/>
                        </a:lnSpc>
                        <a:spcBef>
                          <a:spcPts val="595"/>
                        </a:spcBef>
                      </a:pPr>
                      <a:r>
                        <a:rPr sz="155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Nursing</a:t>
                      </a:r>
                      <a:r>
                        <a:rPr sz="15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Private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Room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1810"/>
                        </a:lnSpc>
                        <a:spcBef>
                          <a:spcPts val="580"/>
                        </a:spcBef>
                      </a:pPr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$112,291.20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810"/>
                        </a:lnSpc>
                        <a:spcBef>
                          <a:spcPts val="580"/>
                        </a:spcBef>
                      </a:pPr>
                      <a:r>
                        <a:rPr lang="en-US" sz="1550" spc="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$311.92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3400" y="3909056"/>
            <a:ext cx="7924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Source: Mutual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Omaha’s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Cost-of-Care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Survey,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conducted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LTCG, </a:t>
            </a:r>
            <a:r>
              <a:rPr lang="en-US" sz="1000" spc="-5" dirty="0">
                <a:solidFill>
                  <a:srgbClr val="231F20"/>
                </a:solidFill>
                <a:latin typeface="Arial"/>
                <a:cs typeface="Arial"/>
              </a:rPr>
              <a:t>2020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. Released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April </a:t>
            </a:r>
            <a:r>
              <a:rPr lang="en-US" sz="1000" spc="-5" dirty="0">
                <a:solidFill>
                  <a:srgbClr val="231F20"/>
                </a:solidFill>
                <a:latin typeface="Arial"/>
                <a:cs typeface="Arial"/>
              </a:rPr>
              <a:t>2021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en-US"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Amounts shown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are national averages. Costs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may vary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state. Source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is available upon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request.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DE52AF-C384-394B-843E-41B756952AAB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A2DA8807-A90A-9448-AD78-301BAF2A5DFA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CCD1E318-3864-0A4F-A687-46965D3E4285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9F607122-83B8-3545-A448-974C5ED773FE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7070"/>
            <a:ext cx="2583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dirty="0"/>
              <a:t>Will </a:t>
            </a:r>
            <a:r>
              <a:rPr spc="-80" dirty="0"/>
              <a:t>You</a:t>
            </a:r>
            <a:r>
              <a:rPr spc="-130" dirty="0"/>
              <a:t> </a:t>
            </a:r>
            <a:r>
              <a:rPr dirty="0"/>
              <a:t>Pay?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25290"/>
            <a:ext cx="7740015" cy="260071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could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your savings,</a:t>
            </a:r>
            <a:r>
              <a:rPr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but…</a:t>
            </a:r>
            <a:endParaRPr dirty="0">
              <a:latin typeface="Arial"/>
              <a:cs typeface="Arial"/>
            </a:endParaRPr>
          </a:p>
          <a:p>
            <a:pPr marL="309880" indent="-125730">
              <a:lnSpc>
                <a:spcPct val="100000"/>
              </a:lnSpc>
              <a:spcBef>
                <a:spcPts val="375"/>
              </a:spcBef>
              <a:buChar char="•"/>
              <a:tabLst>
                <a:tab pos="310515" algn="l"/>
              </a:tabLst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Funds may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not be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available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endParaRPr sz="1400" dirty="0">
              <a:latin typeface="Arial"/>
              <a:cs typeface="Arial"/>
            </a:endParaRPr>
          </a:p>
          <a:p>
            <a:pPr marL="306070" indent="-121920">
              <a:lnSpc>
                <a:spcPct val="100000"/>
              </a:lnSpc>
              <a:spcBef>
                <a:spcPts val="484"/>
              </a:spcBef>
              <a:buChar char="•"/>
              <a:tabLst>
                <a:tab pos="306705" algn="l"/>
              </a:tabLst>
            </a:pP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have to sell valued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assets</a:t>
            </a:r>
            <a:endParaRPr sz="1400" dirty="0">
              <a:latin typeface="Arial"/>
              <a:cs typeface="Arial"/>
            </a:endParaRPr>
          </a:p>
          <a:p>
            <a:pPr marL="309880" indent="-125730">
              <a:lnSpc>
                <a:spcPct val="100000"/>
              </a:lnSpc>
              <a:spcBef>
                <a:spcPts val="484"/>
              </a:spcBef>
              <a:buChar char="•"/>
              <a:tabLst>
                <a:tab pos="310515" algn="l"/>
              </a:tabLst>
            </a:pP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Liquidating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assets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trigger income taxes and result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loss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of future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earnings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could rely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Medicaid,</a:t>
            </a:r>
            <a:r>
              <a:rPr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but…</a:t>
            </a:r>
            <a:endParaRPr dirty="0">
              <a:latin typeface="Arial"/>
              <a:cs typeface="Arial"/>
            </a:endParaRPr>
          </a:p>
          <a:p>
            <a:pPr marL="309880" indent="-125730">
              <a:lnSpc>
                <a:spcPct val="100000"/>
              </a:lnSpc>
              <a:spcBef>
                <a:spcPts val="375"/>
              </a:spcBef>
              <a:buChar char="•"/>
              <a:tabLst>
                <a:tab pos="310515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program of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last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resort for people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with limited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assets</a:t>
            </a:r>
            <a:endParaRPr sz="1400" dirty="0">
              <a:latin typeface="Arial"/>
              <a:cs typeface="Arial"/>
            </a:endParaRPr>
          </a:p>
          <a:p>
            <a:pPr marL="306070" indent="-121920">
              <a:lnSpc>
                <a:spcPct val="100000"/>
              </a:lnSpc>
              <a:spcBef>
                <a:spcPts val="484"/>
              </a:spcBef>
              <a:buChar char="•"/>
              <a:tabLst>
                <a:tab pos="306705" algn="l"/>
              </a:tabLst>
            </a:pP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have to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spend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down your assets to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qualify</a:t>
            </a:r>
            <a:endParaRPr sz="1400" dirty="0">
              <a:latin typeface="Arial"/>
              <a:cs typeface="Arial"/>
            </a:endParaRPr>
          </a:p>
          <a:p>
            <a:pPr marL="306070" indent="-121920">
              <a:lnSpc>
                <a:spcPct val="100000"/>
              </a:lnSpc>
              <a:spcBef>
                <a:spcPts val="484"/>
              </a:spcBef>
              <a:buChar char="•"/>
              <a:tabLst>
                <a:tab pos="306705" algn="l"/>
              </a:tabLst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state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may seek reimbursement from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estate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benefits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paid to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10AD4C-7623-BB43-A091-878BE34173DC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7CEA0AA-DA36-E841-88BD-F19F9D584036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06389E2A-5633-4D4B-9CE1-03CA4CB32410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B470E3CB-7770-864E-9263-4D1755E5FDF2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1542" y="4786882"/>
            <a:ext cx="1025730" cy="194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0"/>
            <a:ext cx="4572000" cy="5148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5148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1279477"/>
            <a:ext cx="2583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How </a:t>
            </a:r>
            <a:r>
              <a:rPr dirty="0">
                <a:solidFill>
                  <a:srgbClr val="FFFFFF"/>
                </a:solidFill>
              </a:rPr>
              <a:t>Will </a:t>
            </a:r>
            <a:r>
              <a:rPr spc="-80" dirty="0">
                <a:solidFill>
                  <a:srgbClr val="FFFFFF"/>
                </a:solidFill>
              </a:rPr>
              <a:t>You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500" y="1744297"/>
            <a:ext cx="3627754" cy="24372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862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purchase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long-term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insurance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policy,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and…</a:t>
            </a:r>
            <a:endParaRPr sz="1800" dirty="0">
              <a:latin typeface="Arial"/>
              <a:cs typeface="Arial"/>
            </a:endParaRPr>
          </a:p>
          <a:p>
            <a:pPr marL="365760" marR="5080" indent="-181610">
              <a:lnSpc>
                <a:spcPct val="101899"/>
              </a:lnSpc>
              <a:spcBef>
                <a:spcPts val="850"/>
              </a:spcBef>
              <a:buChar char="•"/>
              <a:tabLst>
                <a:tab pos="366395" algn="l"/>
              </a:tabLst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Supplement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out-of-pocket 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expenses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with policy benefits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help 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pay your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long-term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expenses</a:t>
            </a:r>
            <a:endParaRPr sz="1400" dirty="0">
              <a:latin typeface="Arial"/>
              <a:cs typeface="Arial"/>
            </a:endParaRPr>
          </a:p>
          <a:p>
            <a:pPr marL="365760" marR="209550" indent="-181610">
              <a:lnSpc>
                <a:spcPct val="101899"/>
              </a:lnSpc>
              <a:spcBef>
                <a:spcPts val="900"/>
              </a:spcBef>
              <a:buChar char="•"/>
              <a:tabLst>
                <a:tab pos="366395" algn="l"/>
              </a:tabLst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Protect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portion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of your assets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so  you can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endParaRPr sz="1400" dirty="0">
              <a:latin typeface="Arial"/>
              <a:cs typeface="Arial"/>
            </a:endParaRPr>
          </a:p>
          <a:p>
            <a:pPr marL="365760" marR="330200" indent="-181610">
              <a:lnSpc>
                <a:spcPct val="101899"/>
              </a:lnSpc>
              <a:spcBef>
                <a:spcPts val="900"/>
              </a:spcBef>
              <a:buChar char="•"/>
              <a:tabLst>
                <a:tab pos="366395" algn="l"/>
              </a:tabLst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Stay connected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 the things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that  matter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AA3322-9280-D845-ACE0-41FD8720EA65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BFA8E76-CF4A-6D43-B697-C0F415991AC0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chemeClr val="bg1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chemeClr val="bg1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bg1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C4127EEB-2113-824B-9EB8-51D8C67F27F1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79683336-6DA9-B14F-AFF7-242937DF0816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050925"/>
            <a:ext cx="2459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 </a:t>
            </a:r>
            <a:r>
              <a:rPr spc="-15" dirty="0"/>
              <a:t>it’s</a:t>
            </a:r>
            <a:r>
              <a:rPr spc="-90" dirty="0"/>
              <a:t> </a:t>
            </a:r>
            <a:r>
              <a:rPr dirty="0"/>
              <a:t>Important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358" y="1660525"/>
            <a:ext cx="8161020" cy="1546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insurance policy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be an important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component</a:t>
            </a:r>
            <a:r>
              <a:rPr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of 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pc="-5" dirty="0">
                <a:solidFill>
                  <a:srgbClr val="231F20"/>
                </a:solidFill>
                <a:latin typeface="Arial"/>
                <a:cs typeface="Arial"/>
              </a:rPr>
              <a:t>overall plan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Arial"/>
                <a:cs typeface="Arial"/>
              </a:rPr>
              <a:t>retirement.</a:t>
            </a:r>
            <a:endParaRPr dirty="0">
              <a:latin typeface="Arial"/>
              <a:cs typeface="Arial"/>
            </a:endParaRPr>
          </a:p>
          <a:p>
            <a:pPr marL="365760" indent="-181610">
              <a:lnSpc>
                <a:spcPct val="100000"/>
              </a:lnSpc>
              <a:spcBef>
                <a:spcPts val="825"/>
              </a:spcBef>
              <a:buChar char="•"/>
              <a:tabLst>
                <a:tab pos="366395" algn="l"/>
              </a:tabLst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Pays a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portion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of your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expenses</a:t>
            </a:r>
            <a:endParaRPr sz="1400" dirty="0">
              <a:latin typeface="Arial"/>
              <a:cs typeface="Arial"/>
            </a:endParaRPr>
          </a:p>
          <a:p>
            <a:pPr marL="365760" indent="-181610">
              <a:lnSpc>
                <a:spcPct val="100000"/>
              </a:lnSpc>
              <a:spcBef>
                <a:spcPts val="935"/>
              </a:spcBef>
              <a:buChar char="•"/>
              <a:tabLst>
                <a:tab pos="36639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Helps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protect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your retirement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assets</a:t>
            </a:r>
            <a:endParaRPr sz="1400" dirty="0">
              <a:latin typeface="Arial"/>
              <a:cs typeface="Arial"/>
            </a:endParaRPr>
          </a:p>
          <a:p>
            <a:pPr marL="354330" indent="-170180">
              <a:lnSpc>
                <a:spcPct val="100000"/>
              </a:lnSpc>
              <a:spcBef>
                <a:spcPts val="935"/>
              </a:spcBef>
              <a:buChar char="•"/>
              <a:tabLst>
                <a:tab pos="354965" algn="l"/>
              </a:tabLst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Allows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spend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your retirement the way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planned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7441FF-15A3-2B44-B689-7518E3A64D7A}"/>
              </a:ext>
            </a:extLst>
          </p:cNvPr>
          <p:cNvGrpSpPr/>
          <p:nvPr/>
        </p:nvGrpSpPr>
        <p:grpSpPr>
          <a:xfrm>
            <a:off x="444500" y="0"/>
            <a:ext cx="1687195" cy="470914"/>
            <a:chOff x="444500" y="0"/>
            <a:chExt cx="1687195" cy="470914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2AC75484-EE28-1340-B5B8-9C543C253F26}"/>
                </a:ext>
              </a:extLst>
            </p:cNvPr>
            <p:cNvSpPr txBox="1"/>
            <p:nvPr/>
          </p:nvSpPr>
          <p:spPr>
            <a:xfrm>
              <a:off x="444500" y="202795"/>
              <a:ext cx="168719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1298D5"/>
                  </a:solidFill>
                  <a:latin typeface="Arial"/>
                  <a:cs typeface="Arial"/>
                </a:rPr>
                <a:t>Long-Term </a:t>
              </a:r>
              <a:r>
                <a:rPr sz="1100" spc="-5" dirty="0">
                  <a:solidFill>
                    <a:srgbClr val="1298D5"/>
                  </a:solidFill>
                  <a:latin typeface="Arial"/>
                  <a:cs typeface="Arial"/>
                </a:rPr>
                <a:t>Care</a:t>
              </a:r>
              <a:r>
                <a:rPr sz="1100" spc="-50" dirty="0">
                  <a:solidFill>
                    <a:srgbClr val="1298D5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1298D5"/>
                  </a:solidFill>
                  <a:latin typeface="Arial"/>
                  <a:cs typeface="Arial"/>
                </a:rPr>
                <a:t>Insurance</a:t>
              </a: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070457C-5135-E24D-B9B7-A2828F4B1C3E}"/>
                </a:ext>
              </a:extLst>
            </p:cNvPr>
            <p:cNvSpPr/>
            <p:nvPr/>
          </p:nvSpPr>
          <p:spPr>
            <a:xfrm>
              <a:off x="457200" y="0"/>
              <a:ext cx="1673860" cy="168275"/>
            </a:xfrm>
            <a:custGeom>
              <a:avLst/>
              <a:gdLst/>
              <a:ahLst/>
              <a:cxnLst/>
              <a:rect l="l" t="t" r="r" b="b"/>
              <a:pathLst>
                <a:path w="1673860" h="168275">
                  <a:moveTo>
                    <a:pt x="0" y="168249"/>
                  </a:moveTo>
                  <a:lnTo>
                    <a:pt x="1673352" y="16824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solidFill>
              <a:srgbClr val="12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C0338F9F-6029-F447-91C5-80C88AC7B19C}"/>
                </a:ext>
              </a:extLst>
            </p:cNvPr>
            <p:cNvSpPr/>
            <p:nvPr/>
          </p:nvSpPr>
          <p:spPr>
            <a:xfrm>
              <a:off x="457200" y="470914"/>
              <a:ext cx="1673860" cy="0"/>
            </a:xfrm>
            <a:custGeom>
              <a:avLst/>
              <a:gdLst/>
              <a:ahLst/>
              <a:cxnLst/>
              <a:rect l="l" t="t" r="r" b="b"/>
              <a:pathLst>
                <a:path w="1673860">
                  <a:moveTo>
                    <a:pt x="0" y="0"/>
                  </a:moveTo>
                  <a:lnTo>
                    <a:pt x="1673352" y="0"/>
                  </a:lnTo>
                </a:path>
              </a:pathLst>
            </a:custGeom>
            <a:ln w="12700">
              <a:solidFill>
                <a:srgbClr val="1298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933</Words>
  <Application>Microsoft Office PowerPoint</Application>
  <PresentationFormat>Custom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Times New Roman</vt:lpstr>
      <vt:lpstr>Office Theme</vt:lpstr>
      <vt:lpstr>Protecting  Your Future</vt:lpstr>
      <vt:lpstr>Connecting You to  What Matters Most</vt:lpstr>
      <vt:lpstr>Who Needs it?</vt:lpstr>
      <vt:lpstr>Common Myths</vt:lpstr>
      <vt:lpstr>Where are Services Provided?</vt:lpstr>
      <vt:lpstr>PowerPoint Presentation</vt:lpstr>
      <vt:lpstr>How Will You Pay?</vt:lpstr>
      <vt:lpstr>How Will You Pay?</vt:lpstr>
      <vt:lpstr>Why it’s Important</vt:lpstr>
      <vt:lpstr>Stay-at-Home Benefits</vt:lpstr>
      <vt:lpstr>Your Choice of Benefits</vt:lpstr>
      <vt:lpstr>Let’s Talk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 Your Future</dc:title>
  <dc:creator>Williams, Ashley</dc:creator>
  <cp:lastModifiedBy>Craig Roers</cp:lastModifiedBy>
  <cp:revision>8</cp:revision>
  <cp:lastPrinted>2021-05-27T17:30:06Z</cp:lastPrinted>
  <dcterms:created xsi:type="dcterms:W3CDTF">2019-05-01T12:35:45Z</dcterms:created>
  <dcterms:modified xsi:type="dcterms:W3CDTF">2022-05-03T20:34:49Z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2018-10-26T00:00:00Z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2019-05-01T00:00:00Z</vt:filetime>
  </property>
</Properties>
</file>